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4" r:id="rId9"/>
    <p:sldId id="271" r:id="rId10"/>
    <p:sldId id="272" r:id="rId11"/>
    <p:sldId id="278" r:id="rId12"/>
    <p:sldId id="275" r:id="rId13"/>
    <p:sldId id="279" r:id="rId14"/>
    <p:sldId id="280" r:id="rId15"/>
    <p:sldId id="281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85817" autoAdjust="0"/>
  </p:normalViewPr>
  <p:slideViewPr>
    <p:cSldViewPr>
      <p:cViewPr>
        <p:scale>
          <a:sx n="66" d="100"/>
          <a:sy n="66" d="100"/>
        </p:scale>
        <p:origin x="1326" y="2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89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2958" y="2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59250" y="8985250"/>
            <a:ext cx="2127250" cy="295275"/>
          </a:xfrm>
          <a:ln/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733800" y="96839"/>
            <a:ext cx="2546350" cy="211136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5176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20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733800" y="96838"/>
            <a:ext cx="25463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3924301" y="8985250"/>
            <a:ext cx="23558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29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733800" y="96838"/>
            <a:ext cx="25463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3848101" y="8985250"/>
            <a:ext cx="24320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38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543300" y="96838"/>
            <a:ext cx="27368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3652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3924301" y="8985250"/>
            <a:ext cx="23558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2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3733801" y="8985250"/>
            <a:ext cx="25463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789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3652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3924301" y="8985250"/>
            <a:ext cx="23558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73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733800" y="96838"/>
            <a:ext cx="25463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3652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2952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34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733800" y="96838"/>
            <a:ext cx="25463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3652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3924301" y="8985250"/>
            <a:ext cx="23558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33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733800" y="96838"/>
            <a:ext cx="25463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3652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3924301" y="8985250"/>
            <a:ext cx="23558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66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619500" y="96838"/>
            <a:ext cx="26606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2890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3848101" y="8985250"/>
            <a:ext cx="24320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SS – </a:t>
            </a:r>
            <a:r>
              <a:rPr lang="en-US" dirty="0" smtClean="0"/>
              <a:t>Sector Sweep</a:t>
            </a:r>
            <a:endParaRPr lang="en-US" dirty="0" smtClean="0"/>
          </a:p>
          <a:p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MIDC </a:t>
            </a:r>
            <a:r>
              <a:rPr lang="en-US" dirty="0" smtClean="0"/>
              <a:t>–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multiple sector identifier capture(11ad)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29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543300" y="96838"/>
            <a:ext cx="27368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2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848100" y="96838"/>
            <a:ext cx="2432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5938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3848101" y="8985250"/>
            <a:ext cx="24320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10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733800" y="96838"/>
            <a:ext cx="25463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3652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00500" y="8985250"/>
            <a:ext cx="2279651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6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err="1" smtClean="0">
                <a:solidFill>
                  <a:schemeClr val="tx1"/>
                </a:solidFill>
              </a:rPr>
              <a:t>Amichai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err="1" smtClean="0">
                <a:solidFill>
                  <a:schemeClr val="tx1"/>
                </a:solidFill>
              </a:rPr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err="1" smtClean="0">
                <a:solidFill>
                  <a:schemeClr val="tx1"/>
                </a:solidFill>
              </a:rPr>
              <a:t>Amichai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err="1" smtClean="0">
                <a:solidFill>
                  <a:schemeClr val="tx1"/>
                </a:solidFill>
              </a:rPr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err="1" smtClean="0">
                <a:solidFill>
                  <a:schemeClr val="tx1"/>
                </a:solidFill>
              </a:rPr>
              <a:t>Amichai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err="1" smtClean="0">
                <a:solidFill>
                  <a:schemeClr val="tx1"/>
                </a:solidFill>
              </a:rPr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err="1" smtClean="0">
                <a:solidFill>
                  <a:schemeClr val="tx1"/>
                </a:solidFill>
              </a:rPr>
              <a:t>Amichai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err="1" smtClean="0">
                <a:solidFill>
                  <a:schemeClr val="tx1"/>
                </a:solidFill>
              </a:rPr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err="1" smtClean="0">
                <a:solidFill>
                  <a:schemeClr val="tx1"/>
                </a:solidFill>
              </a:rPr>
              <a:t>Amichai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err="1" smtClean="0">
                <a:solidFill>
                  <a:schemeClr val="tx1"/>
                </a:solidFill>
              </a:rPr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err="1" smtClean="0">
                <a:solidFill>
                  <a:schemeClr val="tx1"/>
                </a:solidFill>
              </a:rPr>
              <a:t>Amichai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err="1" smtClean="0">
                <a:solidFill>
                  <a:schemeClr val="tx1"/>
                </a:solidFill>
              </a:rPr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802.11-14/1202r0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ribd.com/doc/205265261/ADCsurvey-rev20130629a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6078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dirty="0">
                <a:solidFill>
                  <a:schemeClr val="tx1"/>
                </a:solidFill>
              </a:rPr>
              <a:t>NG60 channel 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356216"/>
              </p:ext>
            </p:extLst>
          </p:nvPr>
        </p:nvGraphicFramePr>
        <p:xfrm>
          <a:off x="508000" y="2293938"/>
          <a:ext cx="7997825" cy="287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8221271" imgH="2955233" progId="Word.Document.8">
                  <p:embed/>
                </p:oleObj>
              </mc:Choice>
              <mc:Fallback>
                <p:oleObj name="Document" r:id="rId4" imgW="8221271" imgH="295523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93938"/>
                        <a:ext cx="7997825" cy="287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Channel model for MIMO @ NG60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</a:t>
            </a:r>
            <a:r>
              <a:rPr lang="en-US" dirty="0"/>
              <a:t>H’=</a:t>
            </a:r>
            <a:r>
              <a:rPr lang="el-GR" dirty="0"/>
              <a:t>Θ</a:t>
            </a:r>
            <a:r>
              <a:rPr lang="en-US" baseline="-25000" dirty="0"/>
              <a:t>r</a:t>
            </a:r>
            <a:r>
              <a:rPr lang="en-US" dirty="0"/>
              <a:t> H </a:t>
            </a:r>
            <a:r>
              <a:rPr lang="el-GR" dirty="0"/>
              <a:t>Θ</a:t>
            </a:r>
            <a:r>
              <a:rPr lang="en-US" baseline="-25000" dirty="0"/>
              <a:t>t</a:t>
            </a:r>
            <a:r>
              <a:rPr lang="en-US" dirty="0"/>
              <a:t> as the channel model</a:t>
            </a:r>
          </a:p>
          <a:p>
            <a:pPr marL="914400" lvl="1" indent="-514350"/>
            <a:r>
              <a:rPr lang="en-US" dirty="0"/>
              <a:t>compact matrix</a:t>
            </a:r>
          </a:p>
          <a:p>
            <a:pPr marL="914400" lvl="1" indent="-514350"/>
            <a:r>
              <a:rPr lang="en-US" dirty="0"/>
              <a:t>compresses the false degrees of freedom from H</a:t>
            </a:r>
          </a:p>
          <a:p>
            <a:pPr marL="914400" lvl="1" indent="-514350"/>
            <a:r>
              <a:rPr lang="en-US" dirty="0"/>
              <a:t>same approach as MIMO channel models in previous standards (802.11, 3GPP etc.). </a:t>
            </a: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environments: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Living room, strong reflectors (low ceil, concrete walls)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Cubical, weak reflectors (high ceil, fabric walls)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Large conference room 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Outdoor</a:t>
            </a:r>
            <a:endParaRPr lang="en-US" dirty="0"/>
          </a:p>
          <a:p>
            <a:pPr marL="571500" indent="-514350"/>
            <a:endParaRPr lang="en-US" dirty="0"/>
          </a:p>
          <a:p>
            <a:pPr marL="571500" indent="-514350"/>
            <a:endParaRPr lang="en-US" dirty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742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Channel model for MIMO @ NG60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System </a:t>
            </a:r>
            <a:r>
              <a:rPr lang="en-US" dirty="0"/>
              <a:t>options: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Same subassembly, several chains (1,2,3,4)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Several subassemblies with varying number of antennas (1,4,16,32)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Basic array configuration options:</a:t>
            </a:r>
          </a:p>
          <a:p>
            <a:pPr marL="1314450" lvl="2" indent="-514350"/>
            <a:r>
              <a:rPr lang="en-US" dirty="0"/>
              <a:t>SNR optimal: Just maximum SNR</a:t>
            </a:r>
          </a:p>
          <a:p>
            <a:pPr marL="1314450" lvl="2" indent="-514350"/>
            <a:r>
              <a:rPr lang="en-US" dirty="0"/>
              <a:t>SINR-optimal: Takes inter chains interference into account</a:t>
            </a:r>
          </a:p>
          <a:p>
            <a:pPr marL="1314450" lvl="2" indent="-514350"/>
            <a:r>
              <a:rPr lang="en-US" dirty="0"/>
              <a:t>Capacity-optimal: requires a lot of </a:t>
            </a:r>
            <a:r>
              <a:rPr lang="en-US" dirty="0" smtClean="0"/>
              <a:t>feedback</a:t>
            </a:r>
          </a:p>
          <a:p>
            <a:pPr marL="1314450" lvl="2" indent="-514350"/>
            <a:endParaRPr lang="en-US" dirty="0"/>
          </a:p>
          <a:p>
            <a:pPr marL="571500" indent="-514350">
              <a:buFont typeface="Arial" panose="020B0604020202020204" pitchFamily="34" charset="0"/>
              <a:buChar char="•"/>
            </a:pPr>
            <a:r>
              <a:rPr lang="en-US" dirty="0"/>
              <a:t>Will a full-duplex mode be of </a:t>
            </a:r>
            <a:r>
              <a:rPr lang="en-US" dirty="0" smtClean="0"/>
              <a:t>use ?</a:t>
            </a:r>
            <a:endParaRPr lang="en-US" dirty="0"/>
          </a:p>
          <a:p>
            <a:pPr marL="571500" indent="-514350">
              <a:buFont typeface="Arial" panose="020B0604020202020204" pitchFamily="34" charset="0"/>
              <a:buChar char="•"/>
            </a:pPr>
            <a:r>
              <a:rPr lang="en-US" dirty="0"/>
              <a:t>The channel model from 802.11ad should be modified for MIMO</a:t>
            </a:r>
          </a:p>
          <a:p>
            <a:pPr marL="571500" indent="-514350"/>
            <a:endParaRPr lang="en-US" dirty="0"/>
          </a:p>
          <a:p>
            <a:pPr marL="571500" indent="-514350"/>
            <a:endParaRPr lang="en-US" dirty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648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9050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Backup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429000"/>
            <a:ext cx="7772400" cy="28575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8615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Example: a tablet system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74468" y="1905000"/>
            <a:ext cx="5136946" cy="3839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05000"/>
            <a:ext cx="3049195" cy="408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5104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ADC/DAC FOM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2296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ADC/DAC: looking into the literature Figure of merit (FOM)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Digitally assisted ADCs are common in the industry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ADCs running in </a:t>
            </a:r>
            <a:br>
              <a:rPr lang="en-US" sz="2400" dirty="0"/>
            </a:br>
            <a:r>
              <a:rPr lang="en-US" sz="2400" dirty="0"/>
              <a:t>5GHz BW, </a:t>
            </a:r>
            <a:br>
              <a:rPr lang="en-US" sz="2400" dirty="0"/>
            </a:br>
            <a:r>
              <a:rPr lang="en-US" sz="2400" dirty="0"/>
              <a:t>assuming 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Power estimated </a:t>
            </a:r>
            <a:br>
              <a:rPr lang="en-US" sz="2400" dirty="0"/>
            </a:br>
            <a:r>
              <a:rPr lang="en-US" sz="2400" dirty="0"/>
              <a:t>is 32 </a:t>
            </a:r>
            <a:r>
              <a:rPr lang="en-US" sz="2400" dirty="0" err="1"/>
              <a:t>mW</a:t>
            </a:r>
            <a:endParaRPr lang="en-US" sz="2400" dirty="0"/>
          </a:p>
          <a:p>
            <a:endParaRPr lang="en-US" sz="28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988527" y="2847704"/>
            <a:ext cx="4982952" cy="3627710"/>
            <a:chOff x="5040062" y="3717032"/>
            <a:chExt cx="4096265" cy="2787157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0062" y="3717032"/>
              <a:ext cx="4096265" cy="2787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Oval 8"/>
            <p:cNvSpPr/>
            <p:nvPr/>
          </p:nvSpPr>
          <p:spPr bwMode="auto">
            <a:xfrm>
              <a:off x="7973572" y="3970909"/>
              <a:ext cx="252028" cy="1476164"/>
            </a:xfrm>
            <a:prstGeom prst="ellipse">
              <a:avLst/>
            </a:prstGeom>
            <a:solidFill>
              <a:srgbClr val="00B8FF">
                <a:alpha val="3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3573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ADC/DAC FOM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A/D Converter Trends: Power Dissipation, Scaling and Digitally Assisted Architectures,</a:t>
            </a:r>
            <a:br>
              <a:rPr lang="en-US" dirty="0"/>
            </a:br>
            <a:r>
              <a:rPr lang="nn-NO" dirty="0"/>
              <a:t>B. Murmann Stanford University, Stanford, CA, </a:t>
            </a:r>
            <a:r>
              <a:rPr lang="en-US" dirty="0"/>
              <a:t>IEEE 2008 Custom </a:t>
            </a:r>
            <a:r>
              <a:rPr lang="en-US" dirty="0" smtClean="0"/>
              <a:t>Integrated </a:t>
            </a:r>
            <a:r>
              <a:rPr lang="en-US" dirty="0"/>
              <a:t>Circuits Conference (CICC)</a:t>
            </a:r>
            <a:endParaRPr lang="nn-NO" dirty="0"/>
          </a:p>
          <a:p>
            <a:pPr>
              <a:buFont typeface="Arial" panose="020B0604020202020204" pitchFamily="34" charset="0"/>
              <a:buChar char="•"/>
            </a:pPr>
            <a:endParaRPr lang="nn-NO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ADCsurvey_rev20130629a.xlsx </a:t>
            </a:r>
            <a:r>
              <a:rPr lang="en-US" dirty="0">
                <a:hlinkClick r:id="rId3"/>
              </a:rPr>
              <a:t>http://www.scribd.com/doc/205265261/ADCsurvey-rev20130629a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508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048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Channel </a:t>
            </a:r>
            <a:r>
              <a:rPr lang="en-US" dirty="0" smtClean="0"/>
              <a:t>bonding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MIMO in </a:t>
            </a:r>
            <a:r>
              <a:rPr lang="en-US" dirty="0" err="1" smtClean="0"/>
              <a:t>mmWave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Simulation Example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Channel model for MIMO @ </a:t>
            </a:r>
            <a:r>
              <a:rPr lang="en-US" dirty="0" smtClean="0"/>
              <a:t>NG60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Channel bonding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bonding is simple technique to multiply the transmission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contiguous band is preferred for hardware. Less crowded than 2.4 or 5 GHz, interference and spectral mask issues less pivotal as in 5G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Spatial selectivity higher than in other bands, with higher scattering and diffractions e.g. 2.4G, 5G, hence less in-band interference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 ADC technology allows implementation of 5.3Gsps 6 bits ADC/DAC with &lt;70mW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94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MIMO in </a:t>
            </a:r>
            <a:r>
              <a:rPr lang="en-US" dirty="0" err="1"/>
              <a:t>mmWave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74784"/>
            <a:ext cx="8534400" cy="5011736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Each antenna can be either: </a:t>
            </a:r>
            <a:endParaRPr lang="en-US" sz="30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 </a:t>
            </a:r>
            <a:r>
              <a:rPr lang="en-US" sz="2200" dirty="0"/>
              <a:t>separated phased array </a:t>
            </a:r>
            <a:r>
              <a:rPr lang="en-US" sz="2200" dirty="0" smtClean="0"/>
              <a:t>subassembly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Separated </a:t>
            </a:r>
            <a:r>
              <a:rPr lang="en-US" sz="2600" dirty="0"/>
              <a:t>chain within same subassembly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Many MIMO options: SVD,ML,MMSE,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60 GHz MIMO has unique features: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Good separation between subassemblies (&gt;&gt;</a:t>
            </a:r>
            <a:r>
              <a:rPr lang="el-GR" sz="2600" dirty="0"/>
              <a:t>λ</a:t>
            </a:r>
            <a:r>
              <a:rPr lang="en-US" sz="2600" dirty="0"/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Each subassembly is a configurable antenna array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High bandwidth, moderate SNR: robustness to low power interference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RX-&gt;TX basic feedback for multi-antenna already defined in the 802.11ad </a:t>
            </a:r>
            <a:r>
              <a:rPr lang="en-US" sz="2600" dirty="0" smtClean="0"/>
              <a:t>specification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71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MIMO in </a:t>
            </a:r>
            <a:r>
              <a:rPr lang="en-US" dirty="0" err="1"/>
              <a:t>mmWave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1447800"/>
                <a:ext cx="8763000" cy="4838720"/>
              </a:xfrm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Consider a 4x4 MIMO in 60GHz system in the frequency domain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At receiver chain 2, the received signal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b="0" i="1">
                              <a:latin typeface="Cambria Math"/>
                            </a:rPr>
                            <m:t>𝑐h𝑎𝑖𝑛</m:t>
                          </m:r>
                          <m:r>
                            <a:rPr lang="en-US" b="0" i="1">
                              <a:latin typeface="Cambria Math"/>
                            </a:rPr>
                            <m:t>,2</m:t>
                          </m:r>
                        </m:sub>
                      </m:sSub>
                      <m:r>
                        <a:rPr lang="en-US" b="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>
                                  <a:latin typeface="Cambria Math"/>
                                </a:rPr>
                                <m:t>0,</m:t>
                              </m:r>
                              <m:r>
                                <a:rPr lang="en-US" sz="2000" b="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2000" b="0" i="1">
                                  <a:latin typeface="Cambria Math"/>
                                </a:rPr>
                                <m:t>𝑟𝑥</m:t>
                              </m:r>
                              <m:r>
                                <a:rPr lang="en-US" sz="2000" b="0" i="1">
                                  <a:latin typeface="Cambria Math"/>
                                </a:rPr>
                                <m:t>,2</m:t>
                              </m:r>
                            </m:sub>
                          </m:sSub>
                          <m:r>
                            <a:rPr lang="en-US" sz="2000" b="0" i="1">
                              <a:latin typeface="Cambria Math"/>
                            </a:rPr>
                            <m:t>,..,0</m:t>
                          </m:r>
                        </m:e>
                      </m:d>
                      <m:r>
                        <a:rPr lang="en-US" sz="2000" b="0" i="1">
                          <a:latin typeface="Cambria Math"/>
                        </a:rPr>
                        <m:t>𝐻</m:t>
                      </m:r>
                      <m:d>
                        <m:d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0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000" b="0" i="1">
                                        <a:latin typeface="Cambria Math"/>
                                      </a:rPr>
                                      <m:t>𝑡𝑥</m:t>
                                    </m:r>
                                    <m:r>
                                      <a:rPr lang="en-US" sz="2000" b="0" i="1">
                                        <a:latin typeface="Cambria Math"/>
                                      </a:rPr>
                                      <m:t>,1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𝑡𝑥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,4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𝑐h𝑎𝑖𝑛</m:t>
                                          </m:r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,1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𝑐h𝑎𝑖𝑛</m:t>
                                          </m:r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,2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𝑐h𝑎𝑖𝑛</m:t>
                                          </m:r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,3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𝑐h𝑎𝑖𝑛</m:t>
                                          </m:r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,4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dirty="0"/>
                  <a:t>Where: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𝑟𝑥</m:t>
                        </m:r>
                        <m:r>
                          <a:rPr lang="en-US" sz="1800" i="1">
                            <a:latin typeface="Cambria Math"/>
                          </a:rPr>
                          <m:t>,</m:t>
                        </m:r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the subassembly configuration for RX-chain </a:t>
                </a:r>
                <a:r>
                  <a:rPr lang="en-US" sz="1800" dirty="0" err="1"/>
                  <a:t>i</a:t>
                </a:r>
                <a:r>
                  <a:rPr lang="en-US" sz="1800" dirty="0"/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1800" b="0" i="1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sz="1800" i="1">
                            <a:latin typeface="Cambria Math"/>
                          </a:rPr>
                          <m:t>𝑥</m:t>
                        </m:r>
                        <m:r>
                          <a:rPr lang="en-US" sz="1800" i="1">
                            <a:latin typeface="Cambria Math"/>
                          </a:rPr>
                          <m:t>,</m:t>
                        </m:r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the subassembly configuration for TX-chain </a:t>
                </a:r>
                <a:r>
                  <a:rPr lang="en-US" sz="1800" dirty="0" err="1"/>
                  <a:t>i</a:t>
                </a:r>
                <a:endParaRPr lang="en-US" sz="1800" dirty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1800" b="0" i="1">
                            <a:latin typeface="Cambria Math"/>
                            <a:ea typeface="Cambria Math"/>
                          </a:rPr>
                          <m:t>𝑐h𝑎𝑖𝑛</m:t>
                        </m:r>
                        <m:r>
                          <a:rPr lang="en-US" sz="1800" i="1">
                            <a:latin typeface="Cambria Math"/>
                          </a:rPr>
                          <m:t>,</m:t>
                        </m:r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the signal transmitted through TX-chain </a:t>
                </a:r>
                <a:r>
                  <a:rPr lang="en-US" sz="1800" dirty="0" err="1"/>
                  <a:t>i</a:t>
                </a:r>
                <a:endParaRPr lang="en-US" sz="1800" dirty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en-US" sz="1800" b="0" i="1">
                        <a:latin typeface="Cambria Math"/>
                      </a:rPr>
                      <m:t>𝐻</m:t>
                    </m:r>
                  </m:oMath>
                </a14:m>
                <a:r>
                  <a:rPr lang="en-US" sz="1800" dirty="0"/>
                  <a:t>: the physical channel between each receive and transmit antenna element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341313" indent="-341313">
                  <a:buFont typeface="Times New Roman" pitchFamily="16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</p:txBody>
          </p:sp>
        </mc:Choice>
        <mc:Fallback xmlns="">
          <p:sp>
            <p:nvSpPr>
              <p:cNvPr id="512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1447800"/>
                <a:ext cx="8763000" cy="4838720"/>
              </a:xfrm>
              <a:blipFill rotWithShape="0">
                <a:blip r:embed="rId3"/>
                <a:stretch>
                  <a:fillRect l="-1113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 rot="5400000">
            <a:off x="5940187" y="2246198"/>
            <a:ext cx="3236795" cy="3018430"/>
            <a:chOff x="2784143" y="3111690"/>
            <a:chExt cx="3236795" cy="3018430"/>
          </a:xfrm>
        </p:grpSpPr>
        <p:grpSp>
          <p:nvGrpSpPr>
            <p:cNvPr id="8" name="Group 7"/>
            <p:cNvGrpSpPr/>
            <p:nvPr/>
          </p:nvGrpSpPr>
          <p:grpSpPr>
            <a:xfrm>
              <a:off x="2784143" y="3111690"/>
              <a:ext cx="3236795" cy="818866"/>
              <a:chOff x="2784143" y="3111690"/>
              <a:chExt cx="3236795" cy="818866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2784143" y="3111690"/>
                <a:ext cx="3236795" cy="2183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32" name="Isosceles Triangle 31"/>
              <p:cNvSpPr/>
              <p:nvPr/>
            </p:nvSpPr>
            <p:spPr bwMode="auto">
              <a:xfrm>
                <a:off x="2784143" y="3330054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#1</a:t>
                </a:r>
              </a:p>
            </p:txBody>
          </p:sp>
          <p:sp>
            <p:nvSpPr>
              <p:cNvPr id="33" name="Isosceles Triangle 32"/>
              <p:cNvSpPr/>
              <p:nvPr/>
            </p:nvSpPr>
            <p:spPr bwMode="auto">
              <a:xfrm>
                <a:off x="3673523" y="3357350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#2</a:t>
                </a:r>
              </a:p>
            </p:txBody>
          </p:sp>
          <p:sp>
            <p:nvSpPr>
              <p:cNvPr id="34" name="Isosceles Triangle 33"/>
              <p:cNvSpPr/>
              <p:nvPr/>
            </p:nvSpPr>
            <p:spPr bwMode="auto">
              <a:xfrm>
                <a:off x="4465094" y="3357350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#3</a:t>
                </a:r>
              </a:p>
            </p:txBody>
          </p:sp>
          <p:sp>
            <p:nvSpPr>
              <p:cNvPr id="35" name="Isosceles Triangle 34"/>
              <p:cNvSpPr/>
              <p:nvPr/>
            </p:nvSpPr>
            <p:spPr bwMode="auto">
              <a:xfrm>
                <a:off x="5311254" y="3343703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#4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V="1">
              <a:off x="2784143" y="5311254"/>
              <a:ext cx="3236795" cy="818866"/>
              <a:chOff x="2917209" y="5024651"/>
              <a:chExt cx="3236795" cy="818866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2917209" y="5024651"/>
                <a:ext cx="3236795" cy="2183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27" name="Isosceles Triangle 26"/>
              <p:cNvSpPr/>
              <p:nvPr/>
            </p:nvSpPr>
            <p:spPr bwMode="auto">
              <a:xfrm>
                <a:off x="2917209" y="5243015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#1</a:t>
                </a:r>
              </a:p>
            </p:txBody>
          </p:sp>
          <p:sp>
            <p:nvSpPr>
              <p:cNvPr id="28" name="Isosceles Triangle 27"/>
              <p:cNvSpPr/>
              <p:nvPr/>
            </p:nvSpPr>
            <p:spPr bwMode="auto">
              <a:xfrm>
                <a:off x="3806589" y="5270311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#2</a:t>
                </a:r>
              </a:p>
            </p:txBody>
          </p:sp>
          <p:sp>
            <p:nvSpPr>
              <p:cNvPr id="29" name="Isosceles Triangle 28"/>
              <p:cNvSpPr/>
              <p:nvPr/>
            </p:nvSpPr>
            <p:spPr bwMode="auto">
              <a:xfrm>
                <a:off x="4598160" y="5270311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#3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 bwMode="auto">
              <a:xfrm>
                <a:off x="5444320" y="5256664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#4</a:t>
                </a:r>
              </a:p>
            </p:txBody>
          </p:sp>
        </p:grpSp>
        <p:cxnSp>
          <p:nvCxnSpPr>
            <p:cNvPr id="10" name="Straight Arrow Connector 9"/>
            <p:cNvCxnSpPr>
              <a:stCxn id="27" idx="3"/>
              <a:endCxn id="32" idx="3"/>
            </p:cNvCxnSpPr>
            <p:nvPr/>
          </p:nvCxnSpPr>
          <p:spPr bwMode="auto">
            <a:xfrm flipV="1">
              <a:off x="3138985" y="3903260"/>
              <a:ext cx="0" cy="143529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>
              <a:stCxn id="28" idx="3"/>
              <a:endCxn id="33" idx="3"/>
            </p:cNvCxnSpPr>
            <p:nvPr/>
          </p:nvCxnSpPr>
          <p:spPr bwMode="auto">
            <a:xfrm flipV="1">
              <a:off x="4028365" y="3930556"/>
              <a:ext cx="0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29" idx="3"/>
              <a:endCxn id="34" idx="3"/>
            </p:cNvCxnSpPr>
            <p:nvPr/>
          </p:nvCxnSpPr>
          <p:spPr bwMode="auto">
            <a:xfrm flipV="1">
              <a:off x="4819936" y="3930556"/>
              <a:ext cx="0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30" idx="3"/>
              <a:endCxn id="35" idx="3"/>
            </p:cNvCxnSpPr>
            <p:nvPr/>
          </p:nvCxnSpPr>
          <p:spPr bwMode="auto">
            <a:xfrm flipV="1">
              <a:off x="5666096" y="3916909"/>
              <a:ext cx="0" cy="140799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30" idx="3"/>
              <a:endCxn id="34" idx="3"/>
            </p:cNvCxnSpPr>
            <p:nvPr/>
          </p:nvCxnSpPr>
          <p:spPr bwMode="auto">
            <a:xfrm flipH="1" flipV="1">
              <a:off x="4819936" y="3930556"/>
              <a:ext cx="846160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30" idx="3"/>
              <a:endCxn id="33" idx="3"/>
            </p:cNvCxnSpPr>
            <p:nvPr/>
          </p:nvCxnSpPr>
          <p:spPr bwMode="auto">
            <a:xfrm flipH="1" flipV="1">
              <a:off x="4028365" y="3930556"/>
              <a:ext cx="1637731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30" idx="3"/>
              <a:endCxn id="32" idx="3"/>
            </p:cNvCxnSpPr>
            <p:nvPr/>
          </p:nvCxnSpPr>
          <p:spPr bwMode="auto">
            <a:xfrm flipH="1" flipV="1">
              <a:off x="3138985" y="3903260"/>
              <a:ext cx="2527111" cy="14216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29" idx="3"/>
              <a:endCxn id="35" idx="3"/>
            </p:cNvCxnSpPr>
            <p:nvPr/>
          </p:nvCxnSpPr>
          <p:spPr bwMode="auto">
            <a:xfrm flipV="1">
              <a:off x="4819936" y="3916909"/>
              <a:ext cx="846160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29" idx="3"/>
              <a:endCxn id="33" idx="3"/>
            </p:cNvCxnSpPr>
            <p:nvPr/>
          </p:nvCxnSpPr>
          <p:spPr bwMode="auto">
            <a:xfrm flipH="1" flipV="1">
              <a:off x="4028365" y="3930556"/>
              <a:ext cx="791571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29" idx="3"/>
              <a:endCxn id="32" idx="3"/>
            </p:cNvCxnSpPr>
            <p:nvPr/>
          </p:nvCxnSpPr>
          <p:spPr bwMode="auto">
            <a:xfrm flipH="1" flipV="1">
              <a:off x="3138985" y="3903260"/>
              <a:ext cx="1680951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28" idx="3"/>
              <a:endCxn id="34" idx="3"/>
            </p:cNvCxnSpPr>
            <p:nvPr/>
          </p:nvCxnSpPr>
          <p:spPr bwMode="auto">
            <a:xfrm flipV="1">
              <a:off x="4028365" y="3930556"/>
              <a:ext cx="791571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28" idx="3"/>
              <a:endCxn id="35" idx="3"/>
            </p:cNvCxnSpPr>
            <p:nvPr/>
          </p:nvCxnSpPr>
          <p:spPr bwMode="auto">
            <a:xfrm flipV="1">
              <a:off x="4028365" y="3916909"/>
              <a:ext cx="1637731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28" idx="3"/>
              <a:endCxn id="32" idx="3"/>
            </p:cNvCxnSpPr>
            <p:nvPr/>
          </p:nvCxnSpPr>
          <p:spPr bwMode="auto">
            <a:xfrm flipH="1" flipV="1">
              <a:off x="3138985" y="3903260"/>
              <a:ext cx="889380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27" idx="3"/>
              <a:endCxn id="33" idx="3"/>
            </p:cNvCxnSpPr>
            <p:nvPr/>
          </p:nvCxnSpPr>
          <p:spPr bwMode="auto">
            <a:xfrm flipV="1">
              <a:off x="3138985" y="3930556"/>
              <a:ext cx="889380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27" idx="3"/>
              <a:endCxn id="34" idx="3"/>
            </p:cNvCxnSpPr>
            <p:nvPr/>
          </p:nvCxnSpPr>
          <p:spPr bwMode="auto">
            <a:xfrm flipV="1">
              <a:off x="3138985" y="3930556"/>
              <a:ext cx="1680951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27" idx="3"/>
              <a:endCxn id="35" idx="3"/>
            </p:cNvCxnSpPr>
            <p:nvPr/>
          </p:nvCxnSpPr>
          <p:spPr bwMode="auto">
            <a:xfrm flipV="1">
              <a:off x="3138985" y="3916909"/>
              <a:ext cx="2527111" cy="14216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542676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MIMO in </a:t>
            </a:r>
            <a:r>
              <a:rPr lang="en-US" dirty="0" err="1"/>
              <a:t>mmWave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Phased arrays approximated SVD:	</a:t>
            </a:r>
            <a:br>
              <a:rPr lang="en-US" sz="2000" dirty="0"/>
            </a:br>
            <a:r>
              <a:rPr lang="en-US" sz="2000" dirty="0" smtClean="0"/>
              <a:t>	The </a:t>
            </a:r>
            <a:r>
              <a:rPr lang="en-US" sz="2000" dirty="0"/>
              <a:t>RF configurations approximate the singular </a:t>
            </a:r>
            <a:r>
              <a:rPr lang="en-US" sz="2000" dirty="0" smtClean="0"/>
              <a:t>vectors</a:t>
            </a:r>
            <a:br>
              <a:rPr lang="en-US" sz="2000" dirty="0" smtClean="0"/>
            </a:br>
            <a:r>
              <a:rPr lang="en-US" sz="2000" dirty="0" smtClean="0"/>
              <a:t>from </a:t>
            </a:r>
            <a:r>
              <a:rPr lang="en-US" sz="2000" dirty="0"/>
              <a:t>the SVD of 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Each TX antenna subassembly sends 1 stream to one RX antenna subassembly </a:t>
            </a:r>
            <a:br>
              <a:rPr lang="en-US" sz="2000" dirty="0"/>
            </a:br>
            <a:r>
              <a:rPr lang="en-US" sz="2000" dirty="0"/>
              <a:t>	Other options such as 1-&gt;2 or 2-&gt;1 are not effective for 	multiple antenna subassemblies due to the directivity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Feedback from RX to TX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/>
              <a:t>TX-SS is multiplied by # TX antenna subassemblies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/>
              <a:t>TX-SS extended feedback is multiplied by #TX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antenna </a:t>
            </a:r>
            <a:r>
              <a:rPr lang="en-US" sz="1600" dirty="0"/>
              <a:t>subassemblies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/>
              <a:t>TX-SS is followed by multiple 802.11ad MIDC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PHY Channel estimation done per stream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MCS/power per stream: TX power limit </a:t>
            </a:r>
            <a:br>
              <a:rPr lang="en-US" sz="2000" dirty="0"/>
            </a:br>
            <a:r>
              <a:rPr lang="en-US" sz="2000" dirty="0"/>
              <a:t>per subassembly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43600" y="4495800"/>
            <a:ext cx="3063653" cy="1753231"/>
            <a:chOff x="547235" y="2047162"/>
            <a:chExt cx="7832490" cy="4449172"/>
          </a:xfrm>
        </p:grpSpPr>
        <p:sp>
          <p:nvSpPr>
            <p:cNvPr id="8" name="Rectangle 7"/>
            <p:cNvSpPr/>
            <p:nvPr/>
          </p:nvSpPr>
          <p:spPr bwMode="auto">
            <a:xfrm>
              <a:off x="1364776" y="4142094"/>
              <a:ext cx="1091821" cy="78474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" name="Isosceles Triangle 8"/>
            <p:cNvSpPr/>
            <p:nvPr/>
          </p:nvSpPr>
          <p:spPr bwMode="auto">
            <a:xfrm rot="1712252">
              <a:off x="2554515" y="4125592"/>
              <a:ext cx="545910" cy="518615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0" name="Isosceles Triangle 9"/>
            <p:cNvSpPr/>
            <p:nvPr/>
          </p:nvSpPr>
          <p:spPr bwMode="auto">
            <a:xfrm rot="710275" flipH="1">
              <a:off x="863395" y="4016545"/>
              <a:ext cx="545910" cy="518615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" name="Isosceles Triangle 10"/>
            <p:cNvSpPr/>
            <p:nvPr/>
          </p:nvSpPr>
          <p:spPr bwMode="auto">
            <a:xfrm rot="5559807">
              <a:off x="1724223" y="4933779"/>
              <a:ext cx="545910" cy="518615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auto">
            <a:xfrm rot="16200000" flipV="1">
              <a:off x="1657881" y="3590131"/>
              <a:ext cx="545910" cy="518615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679743" y="4110755"/>
              <a:ext cx="1091821" cy="78474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4" name="Isosceles Triangle 13"/>
            <p:cNvSpPr/>
            <p:nvPr/>
          </p:nvSpPr>
          <p:spPr bwMode="auto">
            <a:xfrm rot="21335011">
              <a:off x="6713443" y="4066370"/>
              <a:ext cx="545910" cy="518615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5" name="Isosceles Triangle 14"/>
            <p:cNvSpPr/>
            <p:nvPr/>
          </p:nvSpPr>
          <p:spPr bwMode="auto">
            <a:xfrm rot="19887748" flipH="1">
              <a:off x="5043117" y="4094254"/>
              <a:ext cx="545910" cy="518615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6" name="Isosceles Triangle 15"/>
            <p:cNvSpPr/>
            <p:nvPr/>
          </p:nvSpPr>
          <p:spPr bwMode="auto">
            <a:xfrm rot="10255117">
              <a:off x="5706364" y="4966675"/>
              <a:ext cx="545910" cy="518615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7" name="Isosceles Triangle 16"/>
            <p:cNvSpPr/>
            <p:nvPr/>
          </p:nvSpPr>
          <p:spPr bwMode="auto">
            <a:xfrm rot="11395035" flipV="1">
              <a:off x="5645086" y="3523293"/>
              <a:ext cx="545910" cy="518615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3043451" y="4503129"/>
              <a:ext cx="190894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1910686" y="2047163"/>
              <a:ext cx="1132765" cy="158474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2661313" y="5259176"/>
              <a:ext cx="3170832" cy="12371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1997178" y="5290514"/>
              <a:ext cx="664135" cy="120582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3143158" y="2047163"/>
              <a:ext cx="2688987" cy="171155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547236" y="2047163"/>
              <a:ext cx="1178230" cy="17115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1865221" y="2047163"/>
              <a:ext cx="6514504" cy="152932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endCxn id="14" idx="5"/>
            </p:cNvCxnSpPr>
            <p:nvPr/>
          </p:nvCxnSpPr>
          <p:spPr bwMode="auto">
            <a:xfrm flipH="1">
              <a:off x="7122471" y="3658567"/>
              <a:ext cx="1114863" cy="65660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10" idx="5"/>
            </p:cNvCxnSpPr>
            <p:nvPr/>
          </p:nvCxnSpPr>
          <p:spPr bwMode="auto">
            <a:xfrm flipH="1" flipV="1">
              <a:off x="577818" y="3764307"/>
              <a:ext cx="424957" cy="48354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Rectangle 26"/>
            <p:cNvSpPr/>
            <p:nvPr/>
          </p:nvSpPr>
          <p:spPr bwMode="auto">
            <a:xfrm>
              <a:off x="547235" y="2047162"/>
              <a:ext cx="7832489" cy="444917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19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Example: simulation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Double channel (3.5 GHz bandwidth)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approximated SVD, 4 sector IDs are returned to TX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antenna subassembly is made of 16 patch antennas arranged in two lines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 subassemblies, each turning to different direction (as in the picture in the backup slide)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rates up to 64QAM are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Room of 4x5x2.8 [m] with a table of 3x1.2 [m] in the center and a </a:t>
            </a:r>
            <a:br>
              <a:rPr lang="en-US" dirty="0"/>
            </a:br>
            <a:r>
              <a:rPr lang="en-US" dirty="0"/>
              <a:t>monitor of 0.4x0.4 [m] on top of the </a:t>
            </a:r>
            <a:r>
              <a:rPr lang="en-US" dirty="0" smtClean="0"/>
              <a:t>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906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Example: </a:t>
            </a:r>
            <a:r>
              <a:rPr lang="en-US" dirty="0" smtClean="0"/>
              <a:t>simulation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TX </a:t>
            </a:r>
            <a:r>
              <a:rPr lang="en-US" dirty="0"/>
              <a:t>remains fixed at the end of the table, RX moves around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3D Ray-tracing simulation, all reflections are considered</a:t>
            </a:r>
            <a:br>
              <a:rPr lang="en-US" dirty="0"/>
            </a:br>
            <a:r>
              <a:rPr lang="en-US" dirty="0"/>
              <a:t> up to the 2 order reflection, including from ceiling/floor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Simulator was calibrated to real-world measurements and current system parameters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Maximum SINR RF configuration is used. </a:t>
            </a:r>
            <a:r>
              <a:rPr lang="en-US" i="1" dirty="0"/>
              <a:t>The BB in this example does not include any multi-stream spatial equalizer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5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Example: simulation results – rate in bps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95400"/>
            <a:ext cx="6805681" cy="5104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88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450</TotalTime>
  <Words>800</Words>
  <Application>Microsoft Office PowerPoint</Application>
  <PresentationFormat>On-screen Show (4:3)</PresentationFormat>
  <Paragraphs>209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MS Gothic</vt:lpstr>
      <vt:lpstr>新細明體</vt:lpstr>
      <vt:lpstr>Arial</vt:lpstr>
      <vt:lpstr>Cambria Math</vt:lpstr>
      <vt:lpstr>Times New Roman</vt:lpstr>
      <vt:lpstr>Office Theme</vt:lpstr>
      <vt:lpstr>Microsoft Word 97 - 2003 Document</vt:lpstr>
      <vt:lpstr>NG60 channel model</vt:lpstr>
      <vt:lpstr>Abstract</vt:lpstr>
      <vt:lpstr>Channel bonding</vt:lpstr>
      <vt:lpstr>MIMO in mmWave</vt:lpstr>
      <vt:lpstr>MIMO in mmWave</vt:lpstr>
      <vt:lpstr>MIMO in mmWave</vt:lpstr>
      <vt:lpstr>Example: simulation</vt:lpstr>
      <vt:lpstr>Example: simulation (cont)</vt:lpstr>
      <vt:lpstr>Example: simulation results – rate in bps</vt:lpstr>
      <vt:lpstr>Channel model for MIMO @ NG60</vt:lpstr>
      <vt:lpstr>Channel model for MIMO @ NG60</vt:lpstr>
      <vt:lpstr>Backup</vt:lpstr>
      <vt:lpstr>Example: a tablet system</vt:lpstr>
      <vt:lpstr>ADC/DAC FOM</vt:lpstr>
      <vt:lpstr>ADC/DAC FOM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Eitan, Alecsander</dc:creator>
  <cp:lastModifiedBy>Eitan, Alecsander</cp:lastModifiedBy>
  <cp:revision>22</cp:revision>
  <cp:lastPrinted>1601-01-01T00:00:00Z</cp:lastPrinted>
  <dcterms:created xsi:type="dcterms:W3CDTF">2014-09-15T04:43:49Z</dcterms:created>
  <dcterms:modified xsi:type="dcterms:W3CDTF">2014-09-16T05:50:25Z</dcterms:modified>
</cp:coreProperties>
</file>