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91" r:id="rId5"/>
    <p:sldId id="292" r:id="rId6"/>
    <p:sldId id="293" r:id="rId7"/>
    <p:sldId id="294" r:id="rId8"/>
    <p:sldId id="261" r:id="rId9"/>
    <p:sldId id="263" r:id="rId10"/>
    <p:sldId id="265" r:id="rId11"/>
    <p:sldId id="264" r:id="rId12"/>
    <p:sldId id="270" r:id="rId13"/>
    <p:sldId id="259" r:id="rId14"/>
    <p:sldId id="262" r:id="rId15"/>
    <p:sldId id="267" r:id="rId16"/>
    <p:sldId id="271" r:id="rId17"/>
    <p:sldId id="290" r:id="rId18"/>
    <p:sldId id="280" r:id="rId19"/>
    <p:sldId id="284" r:id="rId20"/>
    <p:sldId id="278" r:id="rId21"/>
    <p:sldId id="269" r:id="rId22"/>
    <p:sldId id="273" r:id="rId23"/>
    <p:sldId id="289" r:id="rId24"/>
    <p:sldId id="274" r:id="rId25"/>
    <p:sldId id="268" r:id="rId26"/>
    <p:sldId id="283" r:id="rId27"/>
    <p:sldId id="272" r:id="rId28"/>
    <p:sldId id="286" r:id="rId29"/>
    <p:sldId id="287" r:id="rId30"/>
    <p:sldId id="288" r:id="rId31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7" autoAdjust="0"/>
    <p:restoredTop sz="94434" autoAdjust="0"/>
  </p:normalViewPr>
  <p:slideViewPr>
    <p:cSldViewPr>
      <p:cViewPr varScale="1">
        <p:scale>
          <a:sx n="71" d="100"/>
          <a:sy n="71" d="100"/>
        </p:scale>
        <p:origin x="148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M</a:t>
            </a:r>
            <a:r>
              <a:rPr lang="en-US" sz="1600" b="0" dirty="0" smtClean="0"/>
              <a:t>aking development effort easier.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 smtClean="0"/>
              <a:t>time to market shorter which provide an opportunity for cost efficient strong penetration real world products.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b="0" dirty="0" smtClean="0"/>
              <a:t>Using existing connectivity technology also promotes interoperability as it uses existing SDOs and ITOs.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Swiss army knife of modern days – the smartphone,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Vendor</a:t>
            </a:r>
            <a:r>
              <a:rPr lang="en-US" baseline="0" dirty="0" smtClean="0"/>
              <a:t> reluctant to add radios.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-91dbm</a:t>
            </a:r>
            <a:r>
              <a:rPr lang="en-US" baseline="0" dirty="0" smtClean="0"/>
              <a:t> thermal and -20db receiver.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With NG60 we could have better accuracy up with to 8 GHz of BW.</a:t>
            </a:r>
          </a:p>
          <a:p>
            <a:pPr lvl="1"/>
            <a:r>
              <a:rPr lang="en-US" sz="1800" dirty="0" smtClean="0"/>
              <a:t>Allows for ~1 cm accuracy in LOS cases</a:t>
            </a:r>
          </a:p>
          <a:p>
            <a:pPr lvl="1"/>
            <a:r>
              <a:rPr lang="en-US" sz="1800" dirty="0" smtClean="0"/>
              <a:t>May need to define a Very Fine Timing Measurement (VFTM) Parameter IE.</a:t>
            </a:r>
          </a:p>
          <a:p>
            <a:r>
              <a:rPr lang="en-US" sz="2000" dirty="0" smtClean="0"/>
              <a:t>We can redefine t1 and t2 definition to be at the end of the frame in 802.11REVmc to reduce clock drift effect by a factor of ~4.</a:t>
            </a:r>
          </a:p>
          <a:p>
            <a:r>
              <a:rPr lang="en-US" sz="2000" dirty="0" err="1" smtClean="0"/>
              <a:t>AoA</a:t>
            </a:r>
            <a:r>
              <a:rPr lang="en-US" sz="2000" dirty="0" smtClean="0"/>
              <a:t> can be easily derived since directional communication is used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protocol</a:t>
            </a:r>
            <a:r>
              <a:rPr lang="en-US" baseline="0" dirty="0" smtClean="0"/>
              <a:t> efficiency: higher rates, shorter frames, multiple </a:t>
            </a:r>
            <a:r>
              <a:rPr lang="en-US" baseline="0" dirty="0" err="1" smtClean="0"/>
              <a:t>anttenas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0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11-14/1193r0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aby.prechner@intel.com" TargetMode="External"/><Relationship Id="rId3" Type="http://schemas.openxmlformats.org/officeDocument/2006/relationships/hyperlink" Target="mailto:caldana@qca.qualcomm.com" TargetMode="External"/><Relationship Id="rId7" Type="http://schemas.openxmlformats.org/officeDocument/2006/relationships/hyperlink" Target="mailto:ganesh.venkatesan@intel.com" TargetMode="External"/><Relationship Id="rId2" Type="http://schemas.openxmlformats.org/officeDocument/2006/relationships/hyperlink" Target="mailto:jonathan.segev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gal@qti.qualcomm.com" TargetMode="External"/><Relationship Id="rId5" Type="http://schemas.openxmlformats.org/officeDocument/2006/relationships/hyperlink" Target="mailto:rolfv@qca.qualcomm.com" TargetMode="External"/><Relationship Id="rId4" Type="http://schemas.openxmlformats.org/officeDocument/2006/relationships/hyperlink" Target="mailto:Naveen.Kalani@csr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entor.ieee.org/802.15/dcn/14/15-14-0391-00-004r-technical-guidance-document-input-for-ami.pptx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Next Generation Positioning </a:t>
            </a:r>
            <a:br>
              <a:rPr lang="en-US" dirty="0" smtClean="0"/>
            </a:br>
            <a:r>
              <a:rPr lang="en-US" dirty="0" smtClean="0"/>
              <a:t>Beyond Indoor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14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09019"/>
              </p:ext>
            </p:extLst>
          </p:nvPr>
        </p:nvGraphicFramePr>
        <p:xfrm>
          <a:off x="647564" y="2399288"/>
          <a:ext cx="8136904" cy="2892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8273"/>
                <a:gridCol w="1365398"/>
                <a:gridCol w="883646"/>
                <a:gridCol w="1583198"/>
                <a:gridCol w="23563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Affiliation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Address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Phone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Email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Jonathan Segev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+972-54-2403587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hlinkClick r:id="rId2"/>
                        </a:rPr>
                        <a:t>jonathan.segev@intel.com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Aldana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Qualcomm, Inc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+1-408-652-1251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caldana@qca.qualcomm.com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54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Naveen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Kakani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CSR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1-940-594-5522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Naveen.Kalani@csr.com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57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Rolf de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Vegt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Qualcomm, Inc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1" lang="en-US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+1-408-652-1049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rolfv@qca.qualcomm.com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Gal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Basson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Qualcomm, </a:t>
                      </a:r>
                      <a:r>
                        <a:rPr kumimoji="1"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+972-4-6239107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bgal@qti.qualcomm.com</a:t>
                      </a:r>
                      <a:r>
                        <a:rPr kumimoji="1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1"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Ganesh </a:t>
                      </a:r>
                      <a:r>
                        <a:rPr kumimoji="1"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Venkatesan</a:t>
                      </a:r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ganesh.venkatesan@intel.com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Gaby Prechner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gaby.prechner@intel.com</a:t>
                      </a:r>
                      <a:r>
                        <a:rPr kumimoji="1"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accuracy moving from &gt;1m to &gt;0.1m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 marL="225425" lvl="1">
              <a:buFont typeface="Arial" panose="020B0604020202020204" pitchFamily="34" charset="0"/>
              <a:buChar char="•"/>
            </a:pPr>
            <a:r>
              <a:rPr lang="en-US" b="1" dirty="0" smtClean="0"/>
              <a:t>Possible solutions Gap analysis:</a:t>
            </a:r>
            <a:endParaRPr lang="en-US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/>
              <a:t>Larger BW in pursuit of higher channel </a:t>
            </a:r>
            <a:r>
              <a:rPr lang="en-US" sz="1800" dirty="0" smtClean="0"/>
              <a:t>resolution.</a:t>
            </a:r>
            <a:endParaRPr lang="en-US" sz="1800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/>
              <a:t>MIMO techniques – suggests the ability to overcome some of the channel effects (e.g. multipath, obstructions</a:t>
            </a:r>
            <a:r>
              <a:rPr lang="en-US" sz="1800" dirty="0" smtClean="0"/>
              <a:t>), currently not supported in the spec.</a:t>
            </a:r>
            <a:endParaRPr lang="en-US" sz="1800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/>
              <a:t>NG60 – </a:t>
            </a:r>
            <a:r>
              <a:rPr lang="en-US" sz="1800" dirty="0"/>
              <a:t>offers </a:t>
            </a:r>
            <a:r>
              <a:rPr lang="en-US" sz="1800" dirty="0" smtClean="0"/>
              <a:t>a much </a:t>
            </a:r>
            <a:r>
              <a:rPr lang="en-US" sz="1800" dirty="0"/>
              <a:t>higher channel </a:t>
            </a:r>
            <a:r>
              <a:rPr lang="en-US" sz="1800" dirty="0" smtClean="0"/>
              <a:t>BW (up to 8Ghz) and </a:t>
            </a:r>
            <a:r>
              <a:rPr lang="en-US" sz="1800" dirty="0"/>
              <a:t>shorter frame </a:t>
            </a:r>
            <a:r>
              <a:rPr lang="en-US" sz="1800" dirty="0" smtClean="0"/>
              <a:t>durations, hindered </a:t>
            </a:r>
            <a:r>
              <a:rPr lang="en-US" sz="1800" dirty="0"/>
              <a:t>by reflection and technological aspects such as antenna </a:t>
            </a:r>
            <a:r>
              <a:rPr lang="en-US" sz="1800" dirty="0" smtClean="0"/>
              <a:t>directionality, which requires studying. </a:t>
            </a:r>
            <a:endParaRPr lang="en-US" sz="1400" dirty="0"/>
          </a:p>
          <a:p>
            <a:pPr marL="511175" lvl="1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1700"/>
            <a:ext cx="2346303" cy="23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Direction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1014"/>
            <a:ext cx="5074332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US" sz="1800" dirty="0"/>
              <a:t>People visiting a museum/store would like to: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/>
              <a:t>Get guidance on exhibits in an exhibition, to articles on a high </a:t>
            </a:r>
            <a:r>
              <a:rPr lang="en-US" sz="1600" dirty="0" smtClean="0"/>
              <a:t>shelve.</a:t>
            </a:r>
          </a:p>
          <a:p>
            <a:pPr marL="809625" lvl="2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Exhibits </a:t>
            </a:r>
            <a:r>
              <a:rPr lang="en-US" sz="1600" dirty="0"/>
              <a:t>may not be accessible but there’s a </a:t>
            </a:r>
            <a:r>
              <a:rPr lang="en-US" sz="1600" dirty="0" err="1"/>
              <a:t>LoS</a:t>
            </a:r>
            <a:r>
              <a:rPr lang="en-US" sz="1600" dirty="0"/>
              <a:t> between user and object. A human behavior might be to point to that article (reference via direction).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86082" y="4088220"/>
            <a:ext cx="4771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 manager in a store would like to:</a:t>
            </a:r>
          </a:p>
          <a:p>
            <a:pPr marL="714375" lvl="2" indent="180975" defTabSz="447675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Provided additional information  to clients as </a:t>
            </a:r>
            <a:r>
              <a:rPr lang="en-US" sz="1600" dirty="0" smtClean="0">
                <a:solidFill>
                  <a:schemeClr val="tx1"/>
                </a:solidFill>
              </a:rPr>
              <a:t>	they’re </a:t>
            </a:r>
            <a:r>
              <a:rPr lang="en-US" sz="1600" dirty="0">
                <a:solidFill>
                  <a:schemeClr val="tx1"/>
                </a:solidFill>
              </a:rPr>
              <a:t>entering the </a:t>
            </a:r>
            <a:r>
              <a:rPr lang="en-US" sz="1600" dirty="0" smtClean="0">
                <a:solidFill>
                  <a:schemeClr val="tx1"/>
                </a:solidFill>
              </a:rPr>
              <a:t>store.</a:t>
            </a:r>
          </a:p>
          <a:p>
            <a:pPr marL="714375" lvl="2" indent="180975" defTabSz="447675"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Not </a:t>
            </a:r>
            <a:r>
              <a:rPr lang="en-US" sz="1600" dirty="0">
                <a:solidFill>
                  <a:schemeClr val="tx1"/>
                </a:solidFill>
              </a:rPr>
              <a:t>if they simply pass through entrance </a:t>
            </a:r>
            <a:r>
              <a:rPr lang="en-US" sz="1600" dirty="0" smtClean="0">
                <a:solidFill>
                  <a:schemeClr val="tx1"/>
                </a:solidFill>
              </a:rPr>
              <a:t>	area </a:t>
            </a:r>
            <a:r>
              <a:rPr lang="en-US" sz="1600" dirty="0">
                <a:solidFill>
                  <a:schemeClr val="tx1"/>
                </a:solidFill>
              </a:rPr>
              <a:t>both from inside and outside the store.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52120" y="2368053"/>
            <a:ext cx="3367898" cy="3726361"/>
            <a:chOff x="4591526" y="692696"/>
            <a:chExt cx="4536504" cy="53825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6660232" y="5741832"/>
              <a:ext cx="2160240" cy="333410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Down Arrow 12"/>
            <p:cNvSpPr/>
            <p:nvPr/>
          </p:nvSpPr>
          <p:spPr bwMode="auto">
            <a:xfrm rot="10800000">
              <a:off x="7670757" y="5437573"/>
              <a:ext cx="127383" cy="351790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Down Arrow 13"/>
            <p:cNvSpPr/>
            <p:nvPr/>
          </p:nvSpPr>
          <p:spPr bwMode="auto">
            <a:xfrm rot="16200000">
              <a:off x="7568697" y="5321452"/>
              <a:ext cx="143763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19" name="Down Arrow 18"/>
          <p:cNvSpPr/>
          <p:nvPr/>
        </p:nvSpPr>
        <p:spPr bwMode="auto">
          <a:xfrm rot="187788">
            <a:off x="7389952" y="4296394"/>
            <a:ext cx="130533" cy="354711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00646" y="3320988"/>
            <a:ext cx="2971854" cy="3060340"/>
            <a:chOff x="4591526" y="692696"/>
            <a:chExt cx="4536504" cy="53825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526" y="692696"/>
              <a:ext cx="4536504" cy="51386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 bwMode="auto">
            <a:xfrm>
              <a:off x="6660232" y="5741832"/>
              <a:ext cx="2160240" cy="333409"/>
            </a:xfrm>
            <a:prstGeom prst="ellipse">
              <a:avLst/>
            </a:prstGeom>
            <a:solidFill>
              <a:schemeClr val="bg1">
                <a:lumMod val="85000"/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660232" y="5374882"/>
              <a:ext cx="2160240" cy="333409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Down Arrow 10"/>
            <p:cNvSpPr/>
            <p:nvPr/>
          </p:nvSpPr>
          <p:spPr bwMode="auto">
            <a:xfrm rot="16200000">
              <a:off x="7568697" y="4921279"/>
              <a:ext cx="143764" cy="124061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 rot="16200000">
              <a:off x="7568697" y="5321451"/>
              <a:ext cx="143764" cy="1240614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318553" y="5869875"/>
              <a:ext cx="205681" cy="181372"/>
              <a:chOff x="7299002" y="5466539"/>
              <a:chExt cx="806757" cy="405921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7373862" y="5466539"/>
                <a:ext cx="657039" cy="4059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7299002" y="5466539"/>
                <a:ext cx="806757" cy="37032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53" y="5328748"/>
              <a:ext cx="225372" cy="2847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Direction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28800"/>
            <a:ext cx="6046440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</a:t>
            </a:r>
            <a:r>
              <a:rPr lang="en-US" sz="2000" dirty="0" smtClean="0"/>
              <a:t>technologies and gap analysis: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No existing directionality support in current spec; adding </a:t>
            </a:r>
            <a:r>
              <a:rPr lang="en-US" sz="1800" dirty="0"/>
              <a:t>Angle </a:t>
            </a:r>
            <a:r>
              <a:rPr lang="en-US" sz="1800" dirty="0" smtClean="0"/>
              <a:t>Of </a:t>
            </a:r>
            <a:r>
              <a:rPr lang="en-US" sz="1800" dirty="0"/>
              <a:t>Arrival </a:t>
            </a:r>
            <a:r>
              <a:rPr lang="en-US" sz="1800" dirty="0" smtClean="0"/>
              <a:t>(</a:t>
            </a:r>
            <a:r>
              <a:rPr lang="en-US" sz="1800" dirty="0" err="1" smtClean="0"/>
              <a:t>AoA</a:t>
            </a:r>
            <a:r>
              <a:rPr lang="en-US" sz="1800" dirty="0" smtClean="0"/>
              <a:t>) and/or </a:t>
            </a:r>
            <a:r>
              <a:rPr lang="en-US" sz="1800" dirty="0"/>
              <a:t>Angle of Departure </a:t>
            </a:r>
            <a:r>
              <a:rPr lang="en-US" sz="1800" dirty="0" smtClean="0"/>
              <a:t>(</a:t>
            </a:r>
            <a:r>
              <a:rPr lang="en-US" sz="1800" dirty="0" err="1" smtClean="0"/>
              <a:t>AoD</a:t>
            </a:r>
            <a:r>
              <a:rPr lang="en-US" sz="1800" dirty="0" smtClean="0"/>
              <a:t>) positioning support </a:t>
            </a:r>
            <a:r>
              <a:rPr lang="en-US" sz="1800" dirty="0"/>
              <a:t>to </a:t>
            </a:r>
            <a:r>
              <a:rPr lang="en-US" sz="1800" dirty="0" smtClean="0"/>
              <a:t>802.11.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With NG60:</a:t>
            </a:r>
          </a:p>
          <a:p>
            <a:pPr marL="1200150" lvl="2" indent="-342900">
              <a:buFont typeface="Arial" panose="020B0604020202020204" pitchFamily="34" charset="0"/>
              <a:buChar char="•"/>
              <a:tabLst>
                <a:tab pos="5021263" algn="l"/>
                <a:tab pos="5559425" algn="l"/>
              </a:tabLst>
            </a:pPr>
            <a:r>
              <a:rPr lang="en-US" sz="1600" dirty="0" err="1" smtClean="0"/>
              <a:t>AoA</a:t>
            </a:r>
            <a:r>
              <a:rPr lang="en-US" sz="1600" dirty="0" smtClean="0"/>
              <a:t>/</a:t>
            </a:r>
            <a:r>
              <a:rPr lang="en-US" sz="1600" dirty="0" err="1" smtClean="0"/>
              <a:t>AoD</a:t>
            </a:r>
            <a:r>
              <a:rPr lang="en-US" sz="1600" dirty="0" smtClean="0"/>
              <a:t> can </a:t>
            </a:r>
            <a:r>
              <a:rPr lang="en-US" sz="1600" dirty="0"/>
              <a:t>be easily derived since directional communication is used</a:t>
            </a:r>
            <a:r>
              <a:rPr lang="en-US" sz="1600" dirty="0" smtClean="0"/>
              <a:t>.</a:t>
            </a:r>
          </a:p>
          <a:p>
            <a:pPr marL="1200150" lvl="2" indent="-342900">
              <a:buFont typeface="Arial" panose="020B0604020202020204" pitchFamily="34" charset="0"/>
              <a:buChar char="•"/>
              <a:tabLst>
                <a:tab pos="5021263" algn="l"/>
                <a:tab pos="5559425" algn="l"/>
              </a:tabLst>
            </a:pPr>
            <a:r>
              <a:rPr lang="en-US" sz="1600" dirty="0" smtClean="0"/>
              <a:t>Shorter frames suggests much lower clock drift and hence smaller distance inaccuracy and ambiguity.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Both </a:t>
            </a:r>
            <a:r>
              <a:rPr lang="en-US" sz="1800" dirty="0"/>
              <a:t>STA:STA and AP STA:STA models makes sense</a:t>
            </a:r>
            <a:r>
              <a:rPr lang="en-US" sz="1800" dirty="0" smtClean="0"/>
              <a:t>.</a:t>
            </a:r>
          </a:p>
          <a:p>
            <a:pPr marL="457200" lvl="1" indent="0"/>
            <a:endParaRPr 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685800"/>
            <a:ext cx="8206680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 smtClean="0"/>
              <a:t>Improving scalability and reducing overhead</a:t>
            </a:r>
            <a:endParaRPr lang="en-US" sz="28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0186"/>
            <a:ext cx="7770813" cy="456422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People would like to get directions to their seat in the stadium, </a:t>
            </a:r>
            <a:r>
              <a:rPr lang="en-US" sz="1800" dirty="0" smtClean="0"/>
              <a:t>or their </a:t>
            </a:r>
            <a:r>
              <a:rPr lang="en-US" sz="1800" dirty="0"/>
              <a:t>gate at an airport.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Current protocol requires </a:t>
            </a:r>
            <a:r>
              <a:rPr lang="en-US" sz="1800" dirty="0" smtClean="0"/>
              <a:t>~4-6 frames </a:t>
            </a:r>
            <a:r>
              <a:rPr lang="en-US" sz="1800" dirty="0"/>
              <a:t>per </a:t>
            </a:r>
            <a:r>
              <a:rPr lang="en-US" sz="1800" dirty="0" smtClean="0"/>
              <a:t>fix, per STA, possibly using basic rate (limited link adaptation, </a:t>
            </a:r>
            <a:r>
              <a:rPr lang="en-US" sz="1800" dirty="0"/>
              <a:t>trilateration).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Some work have been done on assessing* medium usage.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Heavily crowded scenarios showed substantial</a:t>
            </a:r>
            <a:r>
              <a:rPr lang="en-US" sz="1800" dirty="0" smtClean="0"/>
              <a:t>** </a:t>
            </a:r>
            <a:r>
              <a:rPr lang="en-US" sz="1800" dirty="0"/>
              <a:t>impact on medium.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033192"/>
            <a:ext cx="849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11-12-1249-04-000m-802-11-2012-cid-46-47-48 </a:t>
            </a:r>
            <a:r>
              <a:rPr lang="en-US" sz="1100" dirty="0">
                <a:solidFill>
                  <a:schemeClr val="tx1"/>
                </a:solidFill>
              </a:rPr>
              <a:t>by Carlos </a:t>
            </a:r>
            <a:r>
              <a:rPr lang="en-US" sz="1100" dirty="0" err="1" smtClean="0">
                <a:solidFill>
                  <a:schemeClr val="tx1"/>
                </a:solidFill>
              </a:rPr>
              <a:t>Aldana</a:t>
            </a:r>
            <a:r>
              <a:rPr lang="en-US" sz="1100" dirty="0" smtClean="0">
                <a:solidFill>
                  <a:schemeClr val="tx1"/>
                </a:solidFill>
              </a:rPr>
              <a:t> et-al.</a:t>
            </a:r>
          </a:p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** 11-13-0072-01-000m-client-positioning-using-timing-measurements-between-access-points by </a:t>
            </a:r>
            <a:r>
              <a:rPr lang="en-US" sz="1100" dirty="0">
                <a:solidFill>
                  <a:schemeClr val="tx1"/>
                </a:solidFill>
              </a:rPr>
              <a:t>Erik Lindskog, Naveen </a:t>
            </a:r>
            <a:r>
              <a:rPr lang="en-US" sz="1100" dirty="0" err="1">
                <a:solidFill>
                  <a:schemeClr val="tx1"/>
                </a:solidFill>
              </a:rPr>
              <a:t>Kakani</a:t>
            </a:r>
            <a:r>
              <a:rPr lang="en-US" sz="1100" dirty="0">
                <a:solidFill>
                  <a:schemeClr val="tx1"/>
                </a:solidFill>
              </a:rPr>
              <a:t> et-al.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1" y="4277146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06680" cy="1065213"/>
          </a:xfrm>
        </p:spPr>
        <p:txBody>
          <a:bodyPr/>
          <a:lstStyle/>
          <a:p>
            <a:r>
              <a:rPr lang="en-US" sz="2800" dirty="0"/>
              <a:t>Improving scalability and reducing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990656" cy="4343400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Possible </a:t>
            </a:r>
            <a:r>
              <a:rPr lang="en-US" dirty="0" smtClean="0"/>
              <a:t>technologies – and their support in 802.11 spec: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Hyperbolic </a:t>
            </a:r>
            <a:r>
              <a:rPr lang="en-US" dirty="0" smtClean="0"/>
              <a:t>navigation – partial support in </a:t>
            </a:r>
            <a:r>
              <a:rPr lang="en-US" dirty="0" err="1" smtClean="0"/>
              <a:t>REVmc</a:t>
            </a:r>
            <a:r>
              <a:rPr lang="en-US" dirty="0" smtClean="0"/>
              <a:t>.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One way directional methods (</a:t>
            </a:r>
            <a:r>
              <a:rPr lang="en-US" dirty="0" err="1" smtClean="0"/>
              <a:t>AoD</a:t>
            </a:r>
            <a:r>
              <a:rPr lang="en-US" dirty="0" smtClean="0"/>
              <a:t>/</a:t>
            </a:r>
            <a:r>
              <a:rPr lang="en-US" dirty="0" err="1" smtClean="0"/>
              <a:t>AoA</a:t>
            </a:r>
            <a:r>
              <a:rPr lang="en-US" dirty="0" smtClean="0"/>
              <a:t>) – no support in current spec.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Moving FTM from 1:1 to 1:N model.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Adaptation </a:t>
            </a:r>
            <a:r>
              <a:rPr lang="en-US" dirty="0"/>
              <a:t>to </a:t>
            </a:r>
            <a:r>
              <a:rPr lang="en-US" dirty="0" smtClean="0"/>
              <a:t>802.11ax – natural progression.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6033192"/>
            <a:ext cx="84904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 11-12-1249-04-000m-802-11-2012-cid-46-47-48 </a:t>
            </a:r>
            <a:r>
              <a:rPr lang="en-US" sz="1100" dirty="0">
                <a:solidFill>
                  <a:schemeClr val="tx1"/>
                </a:solidFill>
              </a:rPr>
              <a:t>by Carlos </a:t>
            </a:r>
            <a:r>
              <a:rPr lang="en-US" sz="1100" dirty="0" smtClean="0">
                <a:solidFill>
                  <a:schemeClr val="tx1"/>
                </a:solidFill>
              </a:rPr>
              <a:t>Aldana et-al.</a:t>
            </a:r>
          </a:p>
          <a:p>
            <a:pPr marL="0" lvl="1" indent="0"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** 11-13-0072-01-000m-client-positioning-using-timing-measurements-between-access-points by </a:t>
            </a:r>
            <a:r>
              <a:rPr lang="en-US" sz="1100" dirty="0">
                <a:solidFill>
                  <a:schemeClr val="tx1"/>
                </a:solidFill>
              </a:rPr>
              <a:t>Erik Lindskog, Naveen </a:t>
            </a:r>
            <a:r>
              <a:rPr lang="en-US" sz="1100" dirty="0" err="1">
                <a:solidFill>
                  <a:schemeClr val="tx1"/>
                </a:solidFill>
              </a:rPr>
              <a:t>Kakani</a:t>
            </a:r>
            <a:r>
              <a:rPr lang="en-US" sz="1100" dirty="0">
                <a:solidFill>
                  <a:schemeClr val="tx1"/>
                </a:solidFill>
              </a:rPr>
              <a:t> et-al.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7146"/>
            <a:ext cx="1966288" cy="16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51" y="4277146"/>
            <a:ext cx="3440627" cy="17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 smtClean="0"/>
              <a:t>High Accuracy Positioning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4804"/>
            <a:ext cx="7770813" cy="44296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Problem definition: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I’d like to play augmented reality on my gaming machine possibly connected to my WLAN.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Possibly wearing special glass </a:t>
            </a:r>
            <a:r>
              <a:rPr lang="en-US" sz="1800" dirty="0" smtClean="0"/>
              <a:t>with</a:t>
            </a:r>
            <a:r>
              <a:rPr lang="en-US" sz="1800" dirty="0"/>
              <a:t> </a:t>
            </a:r>
            <a:r>
              <a:rPr lang="en-US" sz="1800" dirty="0" smtClean="0"/>
              <a:t>sensors </a:t>
            </a:r>
            <a:r>
              <a:rPr lang="en-US" sz="1800" dirty="0"/>
              <a:t>on my wearable devices.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Centimeter accuracy required for new age user experience.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LOS environment usage scenario is possible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" y="4579722"/>
            <a:ext cx="2989884" cy="186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96" y="4579722"/>
            <a:ext cx="3339776" cy="1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 smtClean="0"/>
              <a:t>High Accuracy Positioning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Possible technologies: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802.11ad for centimeter accurate positioning.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VHT MIMO support for positioning.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Both STA:STA and AP STA:STA models.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" y="4579722"/>
            <a:ext cx="2989884" cy="186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96" y="4579722"/>
            <a:ext cx="3339776" cy="1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685800"/>
            <a:ext cx="8856476" cy="1065213"/>
          </a:xfrm>
        </p:spPr>
        <p:txBody>
          <a:bodyPr/>
          <a:lstStyle/>
          <a:p>
            <a:r>
              <a:rPr lang="en-US" dirty="0" smtClean="0"/>
              <a:t>Enable the use of FTM &lt;1 GHz frequency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3648"/>
            <a:ext cx="7770813" cy="43607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Example of usage and benefits of FTM in Sub 1 GHz WLAN: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Reduce cost of operation when logging Sub 1 GHz enabled smart meter installation locations*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Smart meters can do trilateration </a:t>
            </a:r>
            <a:r>
              <a:rPr lang="en-US" dirty="0"/>
              <a:t>with Access Points to have automated location logging and avoid human </a:t>
            </a:r>
            <a:r>
              <a:rPr lang="en-US" dirty="0" smtClean="0"/>
              <a:t>errors.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Sub 1 GHz enabled tags can be used both for indoor and outdoor </a:t>
            </a:r>
            <a:r>
              <a:rPr lang="en-US" dirty="0" err="1" smtClean="0"/>
              <a:t>locationing</a:t>
            </a:r>
            <a:endParaRPr lang="en-US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 Pets</a:t>
            </a:r>
            <a:r>
              <a:rPr lang="en-US" dirty="0"/>
              <a:t>, </a:t>
            </a:r>
            <a:r>
              <a:rPr lang="en-US" dirty="0" smtClean="0"/>
              <a:t>children, spouses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38778" y="6475413"/>
            <a:ext cx="1705147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Carlos Aldana (Qualcomm)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828800" y="6477000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2601"/>
            <a:ext cx="1579600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19718"/>
            <a:ext cx="633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*</a:t>
            </a:r>
            <a:r>
              <a:rPr lang="en-US" sz="1100" dirty="0" smtClean="0">
                <a:solidFill>
                  <a:schemeClr val="tx1"/>
                </a:solidFill>
                <a:hlinkClick r:id="rId2"/>
              </a:rPr>
              <a:t>15-14-0391-00-004r-technical-guidance-document-input-for-ami.pptx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32140" y="4187253"/>
            <a:ext cx="3001595" cy="1907160"/>
            <a:chOff x="4978844" y="4519885"/>
            <a:chExt cx="3001595" cy="1907160"/>
          </a:xfrm>
        </p:grpSpPr>
        <p:pic>
          <p:nvPicPr>
            <p:cNvPr id="9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844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700" y="4519885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5618627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-www.xda-developers.com/wp-content/uploads/2011/01/Cell_Tow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749" y="4550246"/>
              <a:ext cx="600690" cy="808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SCE Preps $1.63B Smart-Meter Progr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746" y="4909930"/>
              <a:ext cx="14287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1074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0788"/>
            <a:ext cx="7770813" cy="4573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Current spec. support for positioning is focused on indoor navigation usage model where ~2-3m accuracy is good enough.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As the technology penetrates new usage model, directionality and scalability are needed for next generation usages.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This is an opportunity for 802.11 based products.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28" y="4234198"/>
            <a:ext cx="2095991" cy="2068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9" y="3883803"/>
            <a:ext cx="2287906" cy="2591610"/>
          </a:xfrm>
          <a:prstGeom prst="rect">
            <a:avLst/>
          </a:prstGeom>
        </p:spPr>
      </p:pic>
      <p:pic>
        <p:nvPicPr>
          <p:cNvPr id="10" name="Picture 2" descr="Dolphins Offer To Pay For Majority Of Sun Life Stadium Upgra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25" y="4437112"/>
            <a:ext cx="3684018" cy="18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Back Up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GB" sz="2800" dirty="0" smtClean="0"/>
              <a:t>Motivation and purpose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556792"/>
            <a:ext cx="7772400" cy="4539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Identify </a:t>
            </a:r>
            <a:r>
              <a:rPr lang="en-US" b="0" dirty="0"/>
              <a:t>usage models for 802.11 based positioning systems and their </a:t>
            </a:r>
            <a:r>
              <a:rPr lang="en-US" b="0" dirty="0" smtClean="0"/>
              <a:t>requirements.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Provide </a:t>
            </a:r>
            <a:r>
              <a:rPr lang="en-US" b="0" dirty="0"/>
              <a:t>a technological overview of current 802.11 positioning technology (</a:t>
            </a:r>
            <a:r>
              <a:rPr lang="en-US" b="0" dirty="0" err="1"/>
              <a:t>REVmc</a:t>
            </a:r>
            <a:r>
              <a:rPr lang="en-US" b="0" dirty="0"/>
              <a:t>)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Gap </a:t>
            </a:r>
            <a:r>
              <a:rPr lang="en-US" b="0" dirty="0"/>
              <a:t>analysis: Evaluate whether the use cases are supported by current 802.11 positioning technology. 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 smtClean="0"/>
          </a:p>
          <a:p>
            <a:endParaRPr lang="en-US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/>
              <a:t>REVmc</a:t>
            </a:r>
            <a:r>
              <a:rPr lang="en-US" dirty="0"/>
              <a:t> Location </a:t>
            </a:r>
            <a:r>
              <a:rPr lang="en-US" dirty="0" smtClean="0"/>
              <a:t>support </a:t>
            </a:r>
            <a:r>
              <a:rPr lang="en-US" sz="2000" dirty="0" smtClean="0"/>
              <a:t>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4030216" cy="41132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To support those requirements we ended up with substantial changes to the original 802.11v Timing Measurement protocol: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Multi channel 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Fixed periodicity availability Time Windows.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Trigger frame for non-deterministic Initiating STA (non AP STA) operation.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Negotiation protocol for operation in unassociated mode</a:t>
            </a:r>
            <a:r>
              <a:rPr lang="en-US" sz="1600" dirty="0" smtClean="0"/>
              <a:t>.</a:t>
            </a:r>
            <a:endParaRPr lang="en-US" sz="105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90062"/>
            <a:ext cx="4059777" cy="38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Recap Using RTT for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5429"/>
            <a:ext cx="7770813" cy="4113213"/>
          </a:xfrm>
        </p:spPr>
        <p:txBody>
          <a:bodyPr/>
          <a:lstStyle/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geometrical methods.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measuring half the Round Trip Time (RTT) a range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responding STA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initiating STA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be calculated using the signal propagation properties. 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Multipath highly effects the result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Distance (i.e. PWR or path loss) is of 2nd importance.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Modulation,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BW and other factors play 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 as well.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endParaRPr lang="en-US" sz="1600" kern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4025" y="4437597"/>
            <a:ext cx="328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RTT = (t4-t1) – (t3-t2)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Range = C * RTT/2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588" y="6194571"/>
            <a:ext cx="3510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* Note non standard protocol for illustration purposes.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4" y="4041068"/>
            <a:ext cx="3888973" cy="23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Recap Using RTT for Positioning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6" y="4199246"/>
            <a:ext cx="2187608" cy="21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753854" y="5573019"/>
            <a:ext cx="1528686" cy="715622"/>
            <a:chOff x="520699" y="4414500"/>
            <a:chExt cx="2295526" cy="982056"/>
          </a:xfrm>
        </p:grpSpPr>
        <p:pic>
          <p:nvPicPr>
            <p:cNvPr id="9" name="Picture 5" descr="r_2^2=(x-d)^2+y^2+z^2 \, 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4794421"/>
              <a:ext cx="185737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r_3^2=(x-i)^2+(y-j)^2+z^2 \,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00" y="5177481"/>
              <a:ext cx="2295525" cy="219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_1^2=x^2+y^2+z^2 \, 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99" y="4414500"/>
              <a:ext cx="1381125" cy="22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624" y="4041068"/>
            <a:ext cx="3888973" cy="237992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85800" y="1805429"/>
            <a:ext cx="7770813" cy="4113213"/>
          </a:xfrm>
        </p:spPr>
        <p:txBody>
          <a:bodyPr/>
          <a:lstStyle/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geometrical methods.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 measuring half the Round Trip Time (RTT) a range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responding STA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initiating STA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be calculated using the signal propagation properties. 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Multipath highly effects the result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Distance (i.e. PWR or path loss) is of 2nd importance.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Modulation, </a:t>
            </a:r>
            <a:r>
              <a:rPr lang="en-US" sz="1600" kern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BW and other factors play a </a:t>
            </a:r>
            <a:r>
              <a:rPr lang="en-US" sz="1600" kern="12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 as well.</a:t>
            </a:r>
          </a:p>
          <a:p>
            <a:pPr marL="450850" lvl="1" indent="-225425">
              <a:spcBef>
                <a:spcPts val="800"/>
              </a:spcBef>
              <a:buFont typeface="Wingdings" charset="2"/>
              <a:buChar char="§"/>
            </a:pPr>
            <a:endParaRPr lang="en-US" sz="1600" kern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AoA</a:t>
            </a:r>
            <a:r>
              <a:rPr lang="en-US" dirty="0" smtClean="0"/>
              <a:t>/</a:t>
            </a:r>
            <a:r>
              <a:rPr lang="en-US" dirty="0" err="1" smtClean="0"/>
              <a:t>AoD</a:t>
            </a:r>
            <a:r>
              <a:rPr lang="en-US" dirty="0" smtClean="0"/>
              <a:t> for Positioning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795497" y="6475413"/>
            <a:ext cx="1748428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Carlos Aldana (Qualcomm)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828800" y="6477000"/>
            <a:ext cx="530225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602" y="2008133"/>
            <a:ext cx="535855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Having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AoA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//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AoD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 information has the potential advantage of reducing the number of frames that are needed to be transmitted to find a position (distance + angle).</a:t>
            </a:r>
          </a:p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rPr>
              <a:t>Possibly combine the two measurements.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583442" y="3932533"/>
            <a:ext cx="2883167" cy="2016367"/>
            <a:chOff x="1183847" y="2182439"/>
            <a:chExt cx="5788453" cy="4048203"/>
          </a:xfrm>
        </p:grpSpPr>
        <p:sp>
          <p:nvSpPr>
            <p:cNvPr id="9" name="Oval 8"/>
            <p:cNvSpPr/>
            <p:nvPr/>
          </p:nvSpPr>
          <p:spPr bwMode="auto">
            <a:xfrm>
              <a:off x="4034117" y="2182439"/>
              <a:ext cx="2938183" cy="2864224"/>
            </a:xfrm>
            <a:prstGeom prst="ellipse">
              <a:avLst/>
            </a:prstGeom>
            <a:noFill/>
            <a:ln>
              <a:noFill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742" y="2943909"/>
              <a:ext cx="486896" cy="9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 bwMode="auto">
            <a:xfrm>
              <a:off x="1270747" y="2182439"/>
              <a:ext cx="3852582" cy="3785347"/>
            </a:xfrm>
            <a:prstGeom prst="ellipse">
              <a:avLst/>
            </a:prstGeom>
            <a:noFill/>
            <a:ln>
              <a:solidFill>
                <a:srgbClr val="8F297C"/>
              </a:solidFill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519517" y="2975395"/>
              <a:ext cx="13447" cy="311213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12794" y="6087526"/>
              <a:ext cx="460785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62730" y="5944410"/>
              <a:ext cx="27443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e Semibold" pitchFamily="34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83847" y="2800793"/>
              <a:ext cx="274434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00"/>
                </a:spcAft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e Semibold" pitchFamily="34" charset="0"/>
                </a:rPr>
                <a:t>y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e Semibold" pitchFamily="34" charset="0"/>
              </a:endParaRPr>
            </a:p>
          </p:txBody>
        </p:sp>
        <p:pic>
          <p:nvPicPr>
            <p:cNvPr id="2050" name="Picture 2" descr="https://encrypted-tbn0.gstatic.com/images?q=tbn:ANd9GcQHlnsTijmmbqjpD9g8231ktLP5NfMRnnRBLZwIB1auxY6yOP1nx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745" y="3485701"/>
              <a:ext cx="1749425" cy="1314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 bwMode="auto">
            <a:xfrm rot="19853834">
              <a:off x="3362410" y="3689067"/>
              <a:ext cx="1719263" cy="5181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96913" y="332601"/>
            <a:ext cx="1579600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13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10517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 accurate measurement is essential as measurement error of 1nsec translates to 0.3m range error.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Hindered by NLOS (None Line Of Sight) or NNLOS (Near NLOS) channel conditions </a:t>
            </a:r>
            <a:r>
              <a:rPr lang="en-US" sz="2000" dirty="0" smtClean="0"/>
              <a:t>gives </a:t>
            </a:r>
            <a:r>
              <a:rPr lang="en-US" sz="2000" dirty="0"/>
              <a:t>a wrong sense of range.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3572" y="3463367"/>
            <a:ext cx="5063841" cy="1171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 kumimoji="1" sz="2000" b="1">
                <a:solidFill>
                  <a:srgbClr val="000000"/>
                </a:solidFill>
                <a:latin typeface="+mn-lt"/>
                <a:ea typeface="+mn-ea"/>
              </a:defRPr>
            </a:lvl1pPr>
            <a:lvl2pPr eaLnBrk="1" hangingPunct="1">
              <a:spcBef>
                <a:spcPts val="500"/>
              </a:spcBef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eaLnBrk="1" hangingPunct="1">
              <a:spcBef>
                <a:spcPts val="450"/>
              </a:spcBef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eaLnBrk="1" hangingPunct="1">
              <a:spcBef>
                <a:spcPts val="400"/>
              </a:spcBef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eaLnBrk="1" hangingPunct="1">
              <a:spcBef>
                <a:spcPts val="400"/>
              </a:spcBef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defTabSz="449263" fontAlgn="base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The </a:t>
            </a:r>
            <a:r>
              <a:rPr lang="en-US" dirty="0" smtClean="0"/>
              <a:t>NLOS </a:t>
            </a:r>
            <a:r>
              <a:rPr lang="en-US" dirty="0"/>
              <a:t>negative effect can be subsided using a Multiple Signal Classification algorithm (MUSIC).</a:t>
            </a:r>
          </a:p>
          <a:p>
            <a:r>
              <a:rPr lang="en-US" dirty="0"/>
              <a:t>Outlier detection and over sampling of AP may also be used to identify the best LOS or NNLOS.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81" y="3663229"/>
            <a:ext cx="3424019" cy="27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76124"/>
          </a:xfrm>
        </p:spPr>
        <p:txBody>
          <a:bodyPr/>
          <a:lstStyle/>
          <a:p>
            <a:r>
              <a:rPr lang="en-US" sz="2800" dirty="0"/>
              <a:t>STA to STA and </a:t>
            </a:r>
            <a:r>
              <a:rPr lang="en-US" sz="2800" dirty="0" err="1" smtClean="0"/>
              <a:t>IoT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924"/>
            <a:ext cx="7770813" cy="4353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IOT and Social applications: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I’d like to get an indication when a friend of mine is 20m away, while we both use our smartphones and using local applications.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I’d like to have an office printer let me </a:t>
            </a:r>
            <a:r>
              <a:rPr lang="en-US" sz="1800" dirty="0" smtClean="0"/>
              <a:t>know if </a:t>
            </a:r>
            <a:r>
              <a:rPr lang="en-US" sz="1800" dirty="0"/>
              <a:t>my print job is waiting to print when I walk past it, the print job was sent from my UB to cloud based spooler.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47332" y="4450312"/>
            <a:ext cx="4523549" cy="1759620"/>
            <a:chOff x="788643" y="3464003"/>
            <a:chExt cx="6966537" cy="2709921"/>
          </a:xfrm>
        </p:grpSpPr>
        <p:sp>
          <p:nvSpPr>
            <p:cNvPr id="8" name="Cloud 7"/>
            <p:cNvSpPr/>
            <p:nvPr/>
          </p:nvSpPr>
          <p:spPr bwMode="auto">
            <a:xfrm>
              <a:off x="3114176" y="3600897"/>
              <a:ext cx="2080569" cy="1217290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12" y="4153846"/>
              <a:ext cx="1426468" cy="1426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3" y="4401108"/>
              <a:ext cx="2086186" cy="1772816"/>
            </a:xfrm>
            <a:prstGeom prst="rect">
              <a:avLst/>
            </a:prstGeom>
          </p:spPr>
        </p:pic>
        <p:sp>
          <p:nvSpPr>
            <p:cNvPr id="11" name="Curved Right Arrow 10"/>
            <p:cNvSpPr/>
            <p:nvPr/>
          </p:nvSpPr>
          <p:spPr bwMode="auto">
            <a:xfrm rot="14010066" flipH="1">
              <a:off x="1933143" y="3072719"/>
              <a:ext cx="863484" cy="193176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7636149" flipH="1">
              <a:off x="5605165" y="2799853"/>
              <a:ext cx="768931" cy="209723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952" y="4792211"/>
              <a:ext cx="1006760" cy="99060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9" y="4117463"/>
            <a:ext cx="1721768" cy="129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5723653"/>
            <a:ext cx="878213" cy="71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3592"/>
            <a:ext cx="878213" cy="716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5444592"/>
            <a:ext cx="653715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76124"/>
          </a:xfrm>
        </p:spPr>
        <p:txBody>
          <a:bodyPr/>
          <a:lstStyle/>
          <a:p>
            <a:r>
              <a:rPr lang="en-US" sz="2800" dirty="0"/>
              <a:t>STA to STA and </a:t>
            </a:r>
            <a:r>
              <a:rPr lang="en-US" sz="2800" dirty="0" err="1" smtClean="0"/>
              <a:t>IoT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924"/>
            <a:ext cx="7770813" cy="4353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IOT and Social applications: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My </a:t>
            </a:r>
            <a:r>
              <a:rPr lang="en-US" sz="1800" dirty="0"/>
              <a:t>kitchen oven pings me to check on the cake/casserole as I pass by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Lights turn on as I walk into a </a:t>
            </a:r>
            <a:r>
              <a:rPr lang="en-US" sz="1800" dirty="0" smtClean="0"/>
              <a:t>room in an unfamiliar house.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47332" y="4450312"/>
            <a:ext cx="4523549" cy="1759620"/>
            <a:chOff x="788643" y="3464003"/>
            <a:chExt cx="6966537" cy="2709921"/>
          </a:xfrm>
        </p:grpSpPr>
        <p:sp>
          <p:nvSpPr>
            <p:cNvPr id="8" name="Cloud 7"/>
            <p:cNvSpPr/>
            <p:nvPr/>
          </p:nvSpPr>
          <p:spPr bwMode="auto">
            <a:xfrm>
              <a:off x="3114176" y="3600897"/>
              <a:ext cx="2080569" cy="1217290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12" y="4153846"/>
              <a:ext cx="1426468" cy="1426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3" y="4401108"/>
              <a:ext cx="2086186" cy="1772816"/>
            </a:xfrm>
            <a:prstGeom prst="rect">
              <a:avLst/>
            </a:prstGeom>
          </p:spPr>
        </p:pic>
        <p:sp>
          <p:nvSpPr>
            <p:cNvPr id="11" name="Curved Right Arrow 10"/>
            <p:cNvSpPr/>
            <p:nvPr/>
          </p:nvSpPr>
          <p:spPr bwMode="auto">
            <a:xfrm rot="14010066" flipH="1">
              <a:off x="1933143" y="3072719"/>
              <a:ext cx="863484" cy="193176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7636149" flipH="1">
              <a:off x="5605165" y="2799853"/>
              <a:ext cx="768931" cy="209723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952" y="4792211"/>
              <a:ext cx="1006760" cy="99060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9" y="4117463"/>
            <a:ext cx="1721768" cy="129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5723653"/>
            <a:ext cx="878213" cy="71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3592"/>
            <a:ext cx="878213" cy="716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5444592"/>
            <a:ext cx="653715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76124"/>
          </a:xfrm>
        </p:spPr>
        <p:txBody>
          <a:bodyPr/>
          <a:lstStyle/>
          <a:p>
            <a:r>
              <a:rPr lang="en-US" sz="2800" dirty="0"/>
              <a:t>STA to STA and </a:t>
            </a:r>
            <a:r>
              <a:rPr lang="en-US" sz="2800" dirty="0" err="1"/>
              <a:t>IoT</a:t>
            </a:r>
            <a:r>
              <a:rPr lang="en-US" sz="2800" dirty="0"/>
              <a:t>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5960"/>
            <a:ext cx="7962285" cy="42384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Limitations of existing standard: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FTM procedure was conceived with AP STA:STA model as the lead usage: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Not optimized </a:t>
            </a:r>
            <a:r>
              <a:rPr lang="en-US" sz="1600" dirty="0" smtClean="0"/>
              <a:t>for power </a:t>
            </a:r>
            <a:r>
              <a:rPr lang="en-US" sz="1600" dirty="0"/>
              <a:t>conscious devices </a:t>
            </a:r>
            <a:r>
              <a:rPr lang="en-US" sz="1600" dirty="0" smtClean="0"/>
              <a:t>with a STA:STA </a:t>
            </a:r>
            <a:r>
              <a:rPr lang="en-US" sz="1600" dirty="0"/>
              <a:t>usage models (same channel, M:N</a:t>
            </a:r>
            <a:r>
              <a:rPr lang="en-US" sz="1600" dirty="0" smtClean="0"/>
              <a:t>).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Higher medium efficiency requirement as devices may have denser deployment and higher usage rate for positioning service.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547332" y="4450312"/>
            <a:ext cx="4523549" cy="1759620"/>
            <a:chOff x="788643" y="3464003"/>
            <a:chExt cx="6966537" cy="2709921"/>
          </a:xfrm>
        </p:grpSpPr>
        <p:sp>
          <p:nvSpPr>
            <p:cNvPr id="8" name="Cloud 7"/>
            <p:cNvSpPr/>
            <p:nvPr/>
          </p:nvSpPr>
          <p:spPr bwMode="auto">
            <a:xfrm>
              <a:off x="3114176" y="3600897"/>
              <a:ext cx="2080569" cy="1217290"/>
            </a:xfrm>
            <a:prstGeom prst="cloud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712" y="4153846"/>
              <a:ext cx="1426468" cy="14264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43" y="4401108"/>
              <a:ext cx="2086186" cy="1772816"/>
            </a:xfrm>
            <a:prstGeom prst="rect">
              <a:avLst/>
            </a:prstGeom>
          </p:spPr>
        </p:pic>
        <p:sp>
          <p:nvSpPr>
            <p:cNvPr id="11" name="Curved Right Arrow 10"/>
            <p:cNvSpPr/>
            <p:nvPr/>
          </p:nvSpPr>
          <p:spPr bwMode="auto">
            <a:xfrm rot="14010066" flipH="1">
              <a:off x="1933143" y="3072719"/>
              <a:ext cx="863484" cy="193176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Curved Right Arrow 11"/>
            <p:cNvSpPr/>
            <p:nvPr/>
          </p:nvSpPr>
          <p:spPr bwMode="auto">
            <a:xfrm rot="17636149" flipH="1">
              <a:off x="5605165" y="2799853"/>
              <a:ext cx="768931" cy="2097231"/>
            </a:xfrm>
            <a:prstGeom prst="curvedRightArrow">
              <a:avLst/>
            </a:prstGeom>
            <a:solidFill>
              <a:srgbClr val="00B0F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952" y="4792211"/>
              <a:ext cx="1006760" cy="99060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89" y="4117463"/>
            <a:ext cx="1721768" cy="1291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11" y="5723653"/>
            <a:ext cx="878213" cy="7160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3592"/>
            <a:ext cx="878213" cy="716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6" y="5444592"/>
            <a:ext cx="653715" cy="6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– Hyperbolic positioning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67544" y="1723615"/>
            <a:ext cx="8228012" cy="15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61922"/>
                </a:solidFill>
              </a:rPr>
              <a:t>A variant of the </a:t>
            </a:r>
            <a:r>
              <a:rPr lang="en-US" sz="1400" dirty="0" err="1" smtClean="0">
                <a:solidFill>
                  <a:srgbClr val="061922"/>
                </a:solidFill>
              </a:rPr>
              <a:t>ToF</a:t>
            </a:r>
            <a:r>
              <a:rPr lang="en-US" sz="1400" dirty="0" smtClean="0">
                <a:solidFill>
                  <a:srgbClr val="061922"/>
                </a:solidFill>
              </a:rPr>
              <a:t> trilateration methods</a:t>
            </a:r>
            <a:r>
              <a:rPr lang="en-US" sz="1400" dirty="0">
                <a:solidFill>
                  <a:srgbClr val="061922"/>
                </a:solidFill>
              </a:rPr>
              <a:t> </a:t>
            </a:r>
            <a:r>
              <a:rPr lang="en-US" sz="1400" dirty="0" smtClean="0">
                <a:solidFill>
                  <a:srgbClr val="061922"/>
                </a:solidFill>
              </a:rPr>
              <a:t>hyperbolic positioning/navigation  is a </a:t>
            </a:r>
            <a:r>
              <a:rPr lang="en-US" sz="1400" dirty="0" err="1" smtClean="0">
                <a:solidFill>
                  <a:srgbClr val="061922"/>
                </a:solidFill>
              </a:rPr>
              <a:t>multilateration</a:t>
            </a:r>
            <a:r>
              <a:rPr lang="en-US" sz="1400" dirty="0" smtClean="0">
                <a:solidFill>
                  <a:srgbClr val="061922"/>
                </a:solidFill>
              </a:rPr>
              <a:t> method.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61922"/>
                </a:solidFill>
              </a:rPr>
              <a:t>Measuring the time difference of STA to known a pair of synchronized APs provides a curve of equal distances or Line Of Position (LOP).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rgbClr val="06192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rgbClr val="06192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rgbClr val="06192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rgbClr val="06192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74" y="2867402"/>
            <a:ext cx="3744098" cy="318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 rot="16200000">
            <a:off x="4408983" y="3897484"/>
            <a:ext cx="321275" cy="1198606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rgbClr val="061922"/>
              </a:solidFill>
              <a:latin typeface="Neo Sans Inte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27702" y="2867401"/>
          <a:ext cx="3150067" cy="348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4" imgW="1736800" imgH="1918688" progId="Visio.Drawing.11">
                  <p:embed/>
                </p:oleObj>
              </mc:Choice>
              <mc:Fallback>
                <p:oleObj name="Visio" r:id="rId4" imgW="1736800" imgH="19186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702" y="2867401"/>
                        <a:ext cx="3150067" cy="3481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833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– Hyperbolic positioning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5613" y="1687611"/>
            <a:ext cx="8228012" cy="156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61922"/>
                </a:solidFill>
              </a:rPr>
              <a:t>The STA positioning is obtained from the intersection of multiple hyperbolic curves also called </a:t>
            </a:r>
            <a:r>
              <a:rPr lang="en-US" dirty="0" err="1" smtClean="0">
                <a:solidFill>
                  <a:srgbClr val="061922"/>
                </a:solidFill>
              </a:rPr>
              <a:t>multilateration</a:t>
            </a:r>
            <a:r>
              <a:rPr lang="en-US" dirty="0" smtClean="0">
                <a:solidFill>
                  <a:srgbClr val="061922"/>
                </a:solidFill>
              </a:rPr>
              <a:t>.</a:t>
            </a:r>
          </a:p>
        </p:txBody>
      </p:sp>
      <p:sp>
        <p:nvSpPr>
          <p:cNvPr id="13" name="AutoShape 2" descr="data:image/jpeg;base64,/9j/4AAQSkZJRgABAQAAAQABAAD/2wCEAAkGBhQQDxUUEhQVFRUVFxYYFhgYFxgXGBcbGhoWGhcYGBYYHCYfGBwjGhgaHy8gIycpLCwsGh8xNTAqNSYsLCkBCQoKDgwOGg8PGjQkHyQsLDAyLCwpLC0sLiwsLjUsLCwvLCksLCwqLCwtLC0pLC4sLCwtLy0vLCwsLC8uLDQpLP/AABEIAPMAzwMBIgACEQEDEQH/xAAcAAACAgMBAQAAAAAAAAAAAAAABwUGAwQIAgH/xABMEAABAgMFBAQICwYFAwUAAAABAgMABBEFEiExQQYHUWETInGBFCMyQlKRkrEVGFRicoKToaLB0ggzQ1Oj0ySDssLRF7PwJURjw+H/xAAZAQEAAwEBAAAAAAAAAAAAAAAAAQIEAwX/xAA6EQACAQIDAwkHAgUFAAAAAAAAAQIDBBEhMRJBUQUiMmFxgZGhwRMUI0JSsdFiciSS4fDxFTM0ssL/2gAMAwEAAhEDEQA/AHjBBBABFb2423ZsuX6RzrOKqGmwaFZ/JI1V+ZAje2o2kas+VW+8cE4JTqtR8lCeZ+4VOQhcbC7LO2vNG1LRFUk/4do+TQHqm6f4adB5xqo/O9G0toOLr1+gvGT4L16iknuWpJbuLCnZiZNpz7i0qcSQ0yCQLisqor1UDzU5k9Y45suCAmM9zcO4nttYbkloluRZLBBBFHb3ptPWm3JSjSpgEkOPIPVRTNQw66Qc1VA4Vwi8RStb1KOHtFhise70CaegQQQRxJCCCCACCCCACCCCACCCCACCCKJYG9Rt2dck5toyjwWUthZqF49UE0F1RFCMwquByr3pW9SqpSgsdnN9nYQ2lqXuFNtrZk5ZM8u05RSnWXCDMNKJIAwGI9DgoYo7IbMeVoCgQQCCKEHEEHMERe1uXbzxwxTyae9ESWJE7LbUs2jLJeYOBwUk+UhWqVDj7xjExCZ2hsh3ZyeE7Jgqk3SEvNaJqfJ5DMoVoeqcD1m1ZFrNzTCHmVBTbgqk+8EaEGoI0IMdry1jTSq0njTlp1P6X1rzIjLHJ6m5BBBHnlwj4pQAqcAMzH2Fxvk2mU0wiRl6l+cNygzuE3SO1ajc7L0aLW3lcVVTjv8AJb33EN4LEr5CtprXpj8Hyh5jpMfXVwjuQNCcXI00EJCUgBKQAABQADAAAZCkQmxOyyLNkm2E0KgLzqh57hpePZoOQET0aL64jVkqdPoRyXq+16kRWGb1CFFthtY/bE0bNsw+LxEw+D1SMlC8MmxkSPLOAw8qR3q7XuFaLMkqqmZigcKc0IVkmvmlQxJ0TjrUWnYbYxuy5UNIopxVC65TFavySMgPzJjvQhGzpK4qLGb6Cf8A2foVfOeCMmx+xjFmMdGyKqNC44R13DxPADROQ7akz8ELHbTeW6uY8AslPSzBN1bgAKUUzCa9Wo1UeqntyyUqVa9qt44vVt6Lrb3Is2ooZ0EalkNupl2hMKSt4ISHFJFEqXQXiB28h2DKNuMklg8CwQQQRACCCCACCCCACCCIfa6WmnJJxMk4G5igKCaY0IJSCagEioBPHTMXhHbko44Y73ogyYiqbe7v2bUZ61EPpHi3QMR81XpIrppmNaw+7/eYZhzwOfT0M4g3cRdDpHLzV/NyOY4BhxqlCvY1luktGtGuK4plcpIV277bl5iY+DLTql9BusuKP7z0UKV5xI8lXnZHHNoxTd5WwSbTl7yKJmWhVpeVdejUeB0Ohx411N1e3Kp1lUvM1E3L9VwKwUtIN2+QfOB6qudDrQabmnC5p+80Vg10o8HxXU/JlU8HssutoSCJhpbTqQtC0lKknIg/+Z6QpdlJxdgWqqz31Eyswq8ws5AqwSa6VpcVzAOAzcUU/ehsd8IyKggVfZqtniTTrI+sBTtCeEc7CvFN0KvQnk+p7pd32Jkt6LhBFL3U7X/CEgOkNX2KNu1zVh1Fn6QGPNKoukY69GVCpKnPVFk8VieXFhIJJoAKknIAZmFHu/aNrW1MWk4CWmTclwcq0ojDiluqiPScBi0b4Le8Fsl0JNFvkMp7FVK/wBQ7xG/u22f8Csthsii1J6RzjfX1iDzAon6sehQ/h7SdX5pvZXZrL0RV5ywLPEPtbtGiz5N2YXjcHVT6azghPec+AqdImIUW8VxVq2xL2W2T0bRDj5HEi8rvS3gOblIzWNuq9XCfRWb7Fr+CZPBG/ug2aWrpLTmus/MlRbJGSCalQGl44DgkCmCoZ0eGGUoQlKQEpSAlIGQAFAByAiC252qTZsit80K/JaSfOcVW6OwUKjySYVqlS9uMUs28EuC3IJKKKpvO21d6VNmyFVTT1ErUk4tpUPJB81RTiVeanHWosWwOwbVly90UW8sDpXKZn0U6hA0GuZiA3QbIqbaVPzNVTM1VQKs0oUa1+ks9Y8rowxhkRpvK0aMfdKLyXSf1S/C3ERWPOYQRRt428YWeAxLjpZt2gQgC9cvYBSkjEknyU69mezu32fnJZlxyefW48+oLKFKvBrPAHK8aioTgLoAyjK7SUaHtpvDHRb3xfYuJO1ngXCCCCMZYIIIIAIIIIAIIoG8qwZ4uNztnvOdJLpILAJotNSSUoyWo5FJzAFMQAZPd9t+3arFcEPo/et1y+emuJQfWDgdCdkrSXsFXg8Vv4xfX1PiV2s8DU3j7vE2i2HWaNzbQq2sdW/TEIUoZY5K0PKsYd123ip1tUtNdWcYqFgihWEmhVTRQOChxodaC+wqd6+z65R9u1pMXXGlJ6cDJQ8kLIGhHUVxBHAmNdpUVzD3Sq/2Pg+HY/uVksOchrQpd51kuWbOtWvKjJQTMJGRr1QTyWnqE6G6czDJ2dtxuelWphryXE1pqk5KSeYUCO6MtsWUial3GHRVDqClXKozHMHEcwIzWtZ2tfnrLSS6tGi0ltILItRE1LtvtGqHEhSeNDoeBGRHEGNyFXubtJyXdmbLfPXl1KU3zTeosDlUpWPpmGpFLy393rOCzWqfFPNCLxWIn5hPwLtKlQ6stP4H0QpRFeXVdorklyHBFA31WB4TZanEjryyg4CM7vkuDsob31IsOwtu+G2dLvk1UpAC/pp6q/WoE94jXd/Ht6dxvXMl3aPw+xWOTaKHvOHh1t2fI5pBDjg4hSqqB7G2j7UNqFNsz/itrJx04iXQpCeRSG2af64bMRyhzI0qP0wT75Zv0JhvZgnptLLS3F4JbSpauxIJP3CFhuUk1TDs5aTvlvuKQnkKhblOVSgD6EWLfBavQWO9Q0Lt1ofXPW/AFRvbtrK8GsmVRqWw4rtc8Ya9l6ndCn8KxnPfOSj3LN+eAecizQoNrAbZ2hakc5eUF96mRPVU5WnahvkSqGtaM6lhlx1fktoUtXYkFR+4QtdxkgXG5qedxcmHSKngOusjkVr/BCw+DTqXO+KwXbLf3LESzaQ0kigiC212qRZskt9VCodVtJ89ZrdT2Zk8gYnoUG1gNsbQsyWcvKC+9TInqqcrTjVDfIlUcLGhGtVxqdGKcn2L86EyeCyJHdTsetRNpzvXmJiq273mJV59NCoZUyTSmdAyJubQ02pxxQQhAKlKJoABmSYypTQUGAEKPb+0XbXtJFkyyqNIIVMrGIqmhNaZhFQKarIGgMdo7fKFw5TeEUsXwjFcPTrI6CLHshvHXac+62xLnwRtJ8caglWFKjIXsaJzoKngL1GhYdiNSTCGGE3UIGHEnVSjqonEmN4mmcY7mdKdT4UcI+fa+tlljhmfYIrU9vKs1lV1c6xeGYSu/TtuVpElY+00rOAmWmGnqZhC0qI7U1qO8RnJJOF/ae85UlaqpadZ6KXXToXxU1yqpWhTU0NMU61zhgRDbWbKs2lLKZeGeKF06zatFJ/MajCNVrOjGeFaOMXl1rrXYVljuJdCwoAgggioIxBGhBhTbydnXLMmk2tIi7RQ8IQPJN40KiB5q/JVzIUMakbO6jaB2XfdsmcPjGK9CTqkYlAJxIukLT80ngBDLnZNDzS23AFIWkpUDqFChHqjWnLk64wecX4Si/wC/Ejpo1rAttudlW5ho1Q4mvMHJSTzBBB7I2Z2TS80ttwXkOJUlQ4hQII9RhW7p5lchaE3ZTqqhKi4yTrSlafSbKF05KhsxnvKHu9ZqDyyafU80TF4oU26eaXIWhN2U6ahKi4yTrS7Wn0myhdNKKhswpN6afAbXkLQTgCoIdI4JIrXmW1qH1YbQMaOUfibFyvnWf7lk/wAkQyxQpN4ifg23ZO0E4IdIbe7qIWT/AJSxTmiG5FB322V01kLXqwtDg7CejV9y690WLYi1fCrNlnSaqU0i8eKki6v8STC5+LaUqu+OMH3ZryYWUmiVnZRLzS21iqXEqQocQoEH7jCy3GTSmkzkk55Uu9X11QunIKbHtQ1IU1i/4Xa+YbyTMtqI5kpQ6T7SFwsviUK1L9Kl/K/wxLJpn3cqelm7TfOa3k0+st5R/KGxCn/Z9FZaaVqXk/6a/nDYiOV/+ZNcMF4JCn0RVb/XyZeUYH8V8n2U3R/3IaMuyEISlOSQEjsAoIVu+MXrQslByLyvvclx7oa0LrK0oL9788PQR6TKfvbnuisaZIOKwhsfXWkH8NYz7sJDobHlE+k30h/zCXPcoRBb+HSLJA9J9sH1OH8ouey7d2QlkjRhkeptMJ83k+K4zb8El6j5zfmHghClKySCo9gFT90K3cZLl4zs8ul9967Xhm4unaXE+zF822du2ZOKGYln6fZqEVzciwE2M2R5zjpPtXfckQo8yxqy+qUY/dh9JFt2htUSko8+f4Ta1gcSAbo7zQd8UPcbYxEo7OOdZ2acV1jiSlJNTXm5fJ7BEvvkeKbFmKecWk9xdRX3RJ7vJcN2RJgasNq71i8fvUYmD9nYSa1nPDuSx+7GsiwOOBKSpRAABJJwAAzJOgjmDefvWetJ1TTKlNyiTRKRVJdp57nEHMJyGGuMOzfJaKmLDmSg0KwhvucWlK/WgqHfHKMeUXCM0nOrZcS40tSFpNUqSSlSTxChiIwwQB0zud3nG02lMTBHhTSa3gAA6jAX6DJQJAUBhiCMyAyo5G3W2kpi2pNSfOeS2eYd8WfuVXuEdcwApt8csZObkrTaFFNuBDlML1KrQD2p6RJ5UhrMPBaQpJqlQBB4gioPqij76pcKsZ0nzFsqHbfSn3KMT2wrxXZcmTn4OzXuQkflHq137SypTesW492q8MSiykyh7xk+BW/Z04mgDhDa+wKCFE/5btPqw2YVX7QLdJSWXql8gd6Cf9ohptKqkHiAfXEXfOtaE3rhJeDy+4j0mUDflIdJZClfynW1+sls/wDci1bIT3T2dKuHErYaJ7bgvffWIneu3esWbB9BJ9TiCPdH3dS4VWLKE+goepawPuEJc7k+Le6bXisfQfP3EntnKB2zZpB85h2naEEj7wIrO4+cLljoSf4brqB3kL/3xd59sKZcByKFA94MLj9n9f8A6a8NBMq+9tr/AIhS51jUXCUX44oPpIZ8JzePNeC7RSr4w/w59dH0+4iHHCP/AGgDdm5VQz6Jwfi//Y6ciraudh/NGS8iKnRJjcCbrc636DyfvCh/thsQp91Cuhti1ZfLxhUByQ64AfU4mGxHPlfO6lLiovxSJp9EVG+pVybstw5JeXU8KLlz+RhrwsN/0oTZ7LgGLb4x4BSF4+0EwxrMnQ8w26nJxCFjsUkKHvhc86zoS4ba88fULpMo2/OXKrIJHmOtKP4k+9Qi17IPX7OlFDWXZP8ATTGjvJs7wiyJtAzDRWO1shwf6I0Nz9p9PY7GNS1faP1VG7+Apg+fyev0zfmv6D5yd2vly5Z02gZql3gO3o1U++KruNmr9kJH8t11J7yF/wC+GAtIIIOIOcKbc44ZOen7OXmhZWjmEm4o96S2eyJt/iWVWG9OMvR/cPKSLXvZky7YsyAKlKUL7kLQpX4QYy7rp8PWPKkea30Z5FslHuSPXFknJVLra21iqVpUlQ4hQII9RhV7o59UjOTVlPmikrUtknC9QC9T6SAlYHC9CivbWU6a1hLa7msH4ZMPKWJct5lgqnrJmWWwSsoC0AZlTagsJHM3bvfHIpjuKErvQ3IKedXNWcE3lkqcYJCaqOamicAScSk0xrQ6R5RcQ0EfVpIJBzGBixbIbAzdqLIlm+qkgLcUbraK8TmTySCeUASu5qwFTdssEA3GD0yzwuYo9a7o9fCOq4q+wGwTNkS3Rtm+4uhddIoVkZADRIqaDmdSYtEALvfpaAbsm5q662kDkmrhP4B6xFv2VkixISzSsChhpJ7QhNfvrC02pc+GdoGJNHWYkyVPHMVBBdHrCGu0mHBHq3S9ja0qL1eMn35LyRSOcmxUb/V32pNkeU48ojuAT73BDVQmgA4YQptplfCG1MrLpxRKBK16gEeNPr8UnthtwvOZb0KT1wcv5nl5IR1bKdvdeu2LM8w2kd7rYjZ3Yy5RY8oDq0Fe0VKH3Kitb+rQuyDTKfKeeGHEIBJ/EUQwbGkPB5Zlkfwm22/YSE/lCpzLCCfzTb8EkF0j7a7wRLuqOSW1k9ySYX24Fullun0pldO5tke+sWneLPBmyZtRwqytA7XPFj71CIzc5JdHYzFRQrLi/WtQSfZAiKfNsJv6pxXgmw+ki7Qkt+aOltGVbGfQrPrUr9MO2FHtA0Jva1ho4hpiiuXi3l+9xMX5IlsV5VPpjJ+RFTTA918D2wxwTNte9H5uM/fDZhVb7pVTC5KfbHWYdCTzxDiK8qoUPrQz5OaS62hxBqlaUqSeIUAQfUYrffEo0a36dl9sf6YExybRX95NlGZsmZbAqoN308atkLAHM3ad8aG5+1xMWOyK1UzeZVyumqfwKRF0IrCk3ar+DbanLOVghwlbNdbtVJpzLSqn6ELf41nUpb4tTXZpL0YeUkxtONhSSCKgggjiDmIU26R4yNoz1mrJwWVtV1u4E9qmy2rsSYbcKje3Z65KclrWYTi0pKHgMKjza8lJKmyfow5Oaqbds/nWX7lmvwJ5ZjXhSbzpVdm2pLWq0klJIbfA1oCnH6TdUjgUCGhZNpommG3mjeQ4kKSeR0PAjIjQgxjtyxm5yWcYeFUOJoeI1ChwIIBHMRntK/u1bnrLNSXU8miZLFGxIzqH2kOtqCkOJCkkagioMULensS4/cnpKom5ehonynEpNRQarSa0GoJGOAiD2G2gcsWcVZc+aNFVZd04JF4mmJyQs+yqoOZIcEd5xnyfXU4PFPNPdKL/ALzIymsyn7vt4jVpshJIRMoHjGsq0zWiuaT605HQm1zLwQhSjklJUe4Vii7ZbqETT3hMo4ZWaBvXk1CVK9I3cUq+cM9Qc4ntqHlS9jzBcXfW3KOBS6BN9YaIvUGAqrGnOOF2rd4VKD11i9Y9+9cCY46M4/WqpJ44w9f2aJirc6jgphXtB0f7YREOH9m2dpOzLXpspX7CwP8A7IxFjoKF5vI3j+Df4OSq5OO9QBHW6KuGmbh0TpmdAbjtHZzsxKOtMPFhxaaJcGacRXLEVFRUYitRiIgNht2bFmeMr00wa3nVDKuYQMboOpqSeOkb7R29NOrVza0jx62+HUUli8kG7PYX4MlT0lDMPUU8qtacEA6gVNTqSdKRO7TW+iQlHJhzJtNQNVKOCUjmTQffpEi88lCSpZCUpBKlEgAAYkknIAQmrQml7T2kllq8mz5ZVVryv5i99JQqlIOIFVakR1owle1pVq75qzk+rgu3RIN7KwRNbl7DWpL9ozH72bUq6T6F4lRHAKXpwQOMM6MUtLJaQlCEhKEJCUpGQAFAByAERW2G0qLOknJhdCUiiE+ms4IT68TyBOkZ69Wd5cYxWbeCXkkSlsoXlvK+FNqGGB1mpIXl6i8mi1V7VdG2eww3YW+5bZ1bcs5Ov1L04q/U53Kkg/XUSrmLsMiO/KU4qoqMNILZ7XvfiRDTHiLLfvaZTJMyyKlcw8KJGqUY09tTcX+w7OEtKssj+E2hHspAJ+6FhMH4V2qSkYsyAqeF5s1Pf0ykjsRDdi158KhSob8HJ9stPJCObbCFNu8Phe0NozeaW7zaT2qCEH2GT64YW1ttCTkH39W21FP0zggd6ykRUtxtjdDZnSq8qYcUuut1PUTXvCj9aFt8O0q1eOEV35vyQecki0ba2B4dZ77HnLQSj6aesjHTrADsJis7k9oPCLO6Bf7yVV0ZBzuGpbr2dZP1IYUJ61z8B7QpmPJlZ6vScElRF8/VXdc7FECJs/4ihO239KPatV3r7ESyaY4YVu+Wx3GVy9qS+DkspIc+jeqgnkFEpPELHCGiDGGekkPtLacSFIcSUqB1BFCIx2lx7vWVTVb1xT1RaSxWBrWBbSJ2VamGvJcSFDiDkpJ5pUCDzEZbWstuaYcZdF5DiSlQ5HUcCMwdCBCp2ItBdh2m5ZkyrxDyr0u4cqqwSeQXS6eC08yYcMdLuh7tVxg+a84vq3d6EXisxQbBWw5Y0+uypxXilqvSzhwTVR6tK5JXw0WCNSYb8VXeDsI3astdwS8ipZc4HVKtbiteGB0oa1u+3hrbc+DrTq3Mtm4haz+89FKlZFVKUVksU18rXXgr2HvFPprpx/8AS6nv4FU9l4Mt22uxTNqS/Ru9VaalpwCqmyfek4VTryIBC+sfbScsJxMpaiFOS+TL6aqokZUUfLSPRNFJ5ighxRrz1ntvoKHm0OIOaVpCknhgRSM1veKEPY1o7UOG9Pinu+xLjvR7lZlLraXEEKQtIUkjIpUAQR2gxS99U90VhzONCvo2xzvOIr+EKi7oQAAAAAMABgANABCh/aRtG7JSzOrjxX3NoI97gjA8Mci5z5DC3Ez/AEVttJ/modb/AAFY+9AhexN7EWj4Paco7WgQ+0VfRKgFfhJiAdkRpW1bDcnLrfeN1tsVUQKnMAAAZkkgd8bsY5iXS4goWlK0qFFJUApJBzBBwIi0dnaW1oBNzE9PbTudGylUrZ4V11nG/Q6kfvFa3B1QczkYauz2zrMhLpYl03UJzOalK1Uo6qP/AABQACJBhhKEhKEhKUigSkAADgAMAI9LWACSaAYknIRtubx1YqlTWzBaRX3b3sqo4Zs+LWEgkkAAVJOAA1JMJqfeVtLawZbJ+D5U1WoYBehPauhSngkKPERn2w2uetqY+DbLxaP79/JJSDj1hk0NTms4DDymPspss1Z0qlhkZYrUfKcUc1K/40AAjXCP+n0/aT/3ZLmr6U/mfXwKvnvDcS7TQSkJSAAAAAMAAMAANBFf2+2qFmyDj1R0hFxocXFVu4agYqPJJiwLWEgkkAAVJOAA1JMJtSjtJbIAqZCTOOgcx97hT3IToc8tjQjVm6lToRzl6LtehMnhkizbmtmDKyJfdr000Q4onO5j0YPM1K/r8oYEfEigoIxTk2hltbjiglCElSlHIBIqT6hGe4rSuazqPVv/AAvQslgsBY76rRU+uVs1nFyYcSpQ4Ct1uvK9eUeFyGVZlnpl2G2W/IaQlCexIAHfhCt3ZSqrTtSZtV4EJSooYB0qKYfRboOZWTDcjbyhhRjC1XyrF/uevgsisM+cEVvb/ZMWlIrZwDg67SjosVpXkQSk8jXSLJBHnUqsqU1OGqzLNY5C83QbXmYlzJzFRMyvUIVgpSEm6CRxSeofqnWGHCq3n7Nuycyi15EUW2R4QkDBQyvkDMFPVVyoeJi+7KbTtWjKpfZOeC01xbWPKQrmOOoIOsehfUozSuqS5stV9Mt67HqisXhzWRm8XYZNqSt0US+3VTKzodUK+aqgrwIB0oYPdjt6t0mQnqom2apF/AuhOYPFYHtDHHGGPFF3jbuBPgTEueinGqFCwbt+7ilKiMlDzVaZHDJa16dSn7tXfN+WX0v8Pf4iSaeKL1FW253fsWq1RfUeSKNugYp+aoecmunbQiIDYLeh0q/A7RHQzaDcqoXQ4dAdErPDJWmdIZEcJwr2NZbmtGtGuK4pk4qSE9Ze2s9YbiZa1W1OsVutzCaqNOSj+8A9E0WBxwEOAGseXGUqFFAEVBxAOIyOOse4rdXEK7UlDZlvw0fXhu6xFYBHOP7RFrdJabbIODDKajgpwlR/Dcjo6OO9vba8MtSafBqlbqgg8UJ6iPwJEZCxp2LYS5pMwUf+3YW+r6KVIB/1V7ojRDr/AGf9mQ/Kz7ix1Xk+DA8ilRc/1o9UJmblVNOLbWKKQpSVDgUkgj1iAOyNlbV8LkJd/V1ltZ+kUi8O5VRErC03AW109kdET1pdxaOd1XjEn1qUPqwy4A17RnksMuOrrdbQpaqCpokEmg1NBCgftC0dpVFtlJlZCtFLPngHUj94fmJ6o1ORhzx5QgAUAAAyAwAjba3UbdOSgnPc3u7uPWVlHEiNltk2LNY6KXTStCtZxW4eKj+WQ0iZj4pQAqTQDMwp9sN4js+98H2RVal4OPpwATkq4rRPFz2cwYUaFa8qN49bk9F1thtRQbwtrHbRmfgqzjeKzSYcB6oA8pF4ZJHnHXyeILA2S2Xas2UQw1jTFaqUK1nyln1UA0AA0iP2C2Caspi6nrvLA6VymKvmp4IGg7zytMdbu5hsq3odBb98nxfoiIrewhVb2bfXNPtWTKGrjyk9MRkkeUlBIyFPGK4ADiYte8PbhFlypVgp9dQyg6nVSh6Ka1PHAaxDbqdily6Fzs3UzczVRveUhKjex4KUcTwwGGMdLOCt4e91Fp0Vxlx7I/ciWfNRcdnbDbkZVqXa8ltNK6qOalHmVEnviSggjy5Sc5OUtWdAgggioPLjYUCCAQRQg4gg5gjWE3bVlv7NTpm5VJXIvEB1r0KnBJ4UJNxfO6c+s5oxTcoh1tTbiQtCwUqSoVBBzBEbbS6dCTUljGWTXFflbmVlHE1bDtxmdYS8wsLQsd4OqVDRQ1Eb8Jq1LBm9m5hU1I1ekVnxrRJNwcFa0HmuaZKr5zK2V2wl7SZ6RheIpfQaBbZ4KT7iMDpF7qz2I+2ovapvfvXU+D+5EZbnqaG2+7yXtRvrjo3kiiHkjrD5qh56eRy0Iio7P27adlTTUnPNLmWXFpQ08mqiKmg69OsBqldFAZGghsQRFK9lGn7GotqO5Pc+Ke4lxzxQQQQRgLFe3g254FZc09WiktKSg/PX1EfiUD3Rx9D5/aP2hutS8mk4rUXnB81NUtjsKis/UEJvZOwzPT7EuK+NcSlVNE5rPcgKPdAHTu6WxPBLGlkkUU4jpV9rvXFeYSUjuhDb6bE8Ftp+gol+6+n6/l/1ErjqdtsJSABQAAAcAMhCc/aP2fvy8vNpGLai0v6K+sgnkFJI+vAFZ/Z1tzorQdlyaCYaqkcVtVUPwKc9UdFxxhsxbRkp1iYTXxTiVEDVIPWT3pqO+Oy5d9LiErQQUqAUkjIgioI7RAGSPK1UBNCaDIZnkI9QQAnJg2ptE4UBKpKRBoq8CFLpoQaFw/NFEDXEQydldkJezWejl00rS+s0K3DxUr3AYDQRNQRuuL2VWPs4LZgvlX3b3vtKqOGYRB7X7Xs2ZLF141JqG2wes4rgOA4nQdwOhtzvFl7Lb6xDj5HUZBxPBSz5ieZz0BiobLbCTFqTItC18RgWZcigpmm8g+SgegcVZq+d1trOOz7e4yh5y6l6shy3LUNhdlXrUmvhW0hUGhlmiOrQeQq6ckDNI849Y/ObUfAKZR9jNdXUrie08ksklolwJjHAIIIIylgggggAggggD4pIIoRUHMHWFvbG6QtzaJqy3hKLvC+ih6OhPWugaf8Axnqn5sMmCNNvdVLdt03rqtU+1aEOKeoQQQRmJCAmCKPvi2r8Aspy6aOv+Jb4i8DfUOxFceJTAHPe8jab4QtR94Grd641w6NHVSR9KhV9YxM7mrekpCccmJ1woKW7rQDa14rPWV1AaUSKY+mYoAFYuadzdrEV8DV9oyPuLkAPL/rlZPyhX2L36IhtsN6dkT8g/LGYVV1shJLL1AsdZs+RosJMKf8A6M2t8jV9oz/cg/6M2t8jV9oz/cgClR0/uM2m8LspLajVyVPRHjczaPZd6v1DHPO0eyE3ZykCbZLRcBKKlKgqlAaFBIwqMOYi0bktqvArVQhZo1M0aXwCifFK9rq9izAHUUEEEAEYJ9pa2lpbX0a1IUELpeuKIISq6c6GhpGeCJTweIF/sbunblXfCZxfhU0VXryqlCT6QvYrV85WWgFKwwIII7V7ipcS26jxf27FuISS0CCCCOBIQQQQAQQQQAQQQQAQQQQAQQQQARy5vq2w8PtNSEKqzLVaRwKq+NWO1Qu11CAYdW97bb4Ms5VxVH36ts8U4ddz6oOHzimOVYAv25fZLw+1EKUKtS1HXOBIPi0d6saahKo6ljnDdtvXlLIky14M6t1ait1YUgAnJIFcaBP3lR1i2/GTlvkj3togBxQQnfjJy3yR720QfGTlvkj3togCz75dkfhCy1lAq9L1db4kAeMR3pqaalKY5YBocI6A+MnLfJHvbRCO2gmWXZp1cshTbS1FSEKpVAOJThhQGoHKkAdT7sdrxadmtuk1dR4t76aQKq+sKK+tTSLZHLm5jbf4OtAIcVRiZutuVySqvi3O4kg8lE6R1HABBBBABBBBABBBBABBBBABBBBABBBBABBBBABGKZmUtoUtaglCElSlHAJAFSSeAArGWEXv63iVrZ0urKhmVDjmlmvLBSu4ekIAXO8fbRVqz63sQ0nqMpPmoBNCR6Sj1j200Eetht20za/SdAW0JapeW4VBJJySLqSSaY8sOIiAsiyXJuYbYZTeccUEpHM6k6ADEnQAmOvNjdlm7Mkm5ZvG6KrVShWs+Ws9py4AAaQAj/i4T/8APlPad/tQfFwn/wCfKe07/ajouCAOdPi4T/8APlPad/tQfFwn/wCfKe07/ajouCAOdPi4T/8APlPad/tRimf2drQQhSg7LLKUkhKVOXlECt0VbAqchUgR0hBAHDy0EEgihGBBwI5ER01uU29+EJLoHVVmJYBKqnFxvJC+ZHkq5gE+VC/387AeDzHhzKfFPq8cAPIdPncgvP6VfSELnZbaV2zptuZZPWQcU6LSfKQrkR6sDmBAHZsERmzm0DU/KtzDCqocFeaT5yVDRQOB/wCIk4AIIIIAIIIIAIIIIAIIIIAIIIIAIIIq+8Db1myJUuLop1VQy1XFauJ4IGp7syIAid7O8hNlS1xogzTwPRjPoxkXVDkcgcyOAMcuuulaipRKlKJJJNSScSSTmSY3Lctt2dmFvvqK3HDUn3ADQAYAaARed2u51y1WlPuuKYZybISFKcIPWIBI6oyrqcNDAFd2G23VZLq3mmGnXFJuhTl/qDzroSoUJwqeApqa3b4yE78nlv6v64sHxamfljv2Sf1QfFqZ+WO/ZJ/VAFf+MhO/J5b+r+uD4yE78nlv6v64sHxamfljv2Sf1QfFqZ+WO/ZJ/VAFf+MhO/J5b+r+uD4yE78nlv6v64sHxamfljv2Sf1QfFqZ+WO/ZJ/VAFf+MhO/J5b+r+uD4yE78nlv6v64sHxamfljv2Sf1QfFqZ+WO/ZJ/VAFUtbf3MTTDjD0pKrbcSUqB6XI8DfwIzB0IBhXQ/Pi1M/LHfsk/qjHMfs1N3FXJxd+hu3m03a6XqKrSvCAKLul3kGypm46SZV4jpBn0asg6kchgQMxxIEdRMvJWkKQQpKgCkg1BBFQQRmCNY4qtWynJV9bLyChxtRSpJ0P5gjEEYEEGGlua3r+CKTJTi/EKNGnFH9yT5qj/LJ1808iaAdDQQAwQAQQQQAQQQQAQQQQAQQQQBV9vN4DFkS9903nVA9E0D1lnifRQNVeqpoI5Y2l2lftCZVMTC7y1ZDJKE6IQNEjh2k1JJhl79tgX2phU+lS3WXCAupKiwcgOTZ04E01Fa/uw3Vu2q4HXatyiT1l5FwjNDfuKshzOEAfd1W7BdqvdI6CmUbPXVkXCP4aD7yMhzIjp6VlUtIShtIQhACUpSKBIAoAAMgBHiz7Pbl2kNMoCG0AJSlIoAB/5nrGxABBBBABBBBABBBBABBBBABBBBAC/wB627FNqs9I0AmbbHUOQcAx6NZ9xOR5ExzFNyi2nFNuJKFoJSpKhQpIwIIORjt2F1vV3UItRBeYuom0DA5JeAyQs6KGiu44UugUTdFvj8HCZOfX4nBLLyv4XBDh/l8Febker5L/AEqBFRiDkY42szZCamJ0SaGlB+8UqSoEXKeUpZ81IGNeylaivWOyGznwfItS3SLd6NNCpROJzN0eakZBOgpAEzBBBABBBBABBBBABBBBAGOZlkuIUhaQpCwUqSoVCgRQgg5giPMpKIZbS22lKEIASlKRQJAyAAyEfYIAywQQQAQQQQAQQQQAQQQQAQQQQAQQQQAQQQQBrokGw6p0IQHFJCVLui8UpqQkqzIBJwjYgggAggggAggggD//2Q=="/>
          <p:cNvSpPr>
            <a:spLocks noChangeAspect="1" noChangeArrowheads="1"/>
          </p:cNvSpPr>
          <p:nvPr/>
        </p:nvSpPr>
        <p:spPr bwMode="auto">
          <a:xfrm>
            <a:off x="0" y="-11049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61922"/>
              </a:solidFill>
            </a:endParaRPr>
          </a:p>
        </p:txBody>
      </p:sp>
      <p:sp>
        <p:nvSpPr>
          <p:cNvPr id="14" name="AutoShape 4" descr="data:image/jpeg;base64,/9j/4AAQSkZJRgABAQAAAQABAAD/2wCEAAkGBhQQDxUUEhQVFRUVFxYYFhgYFxgXGBcbGhoWGhcYGBYYHCYfGBwjGhgaHy8gIycpLCwsGh8xNTAqNSYsLCkBCQoKDgwOGg8PGjQkHyQsLDAyLCwpLC0sLiwsLjUsLCwvLCksLCwqLCwtLC0pLC4sLCwtLy0vLCwsLC8uLDQpLP/AABEIAPMAzwMBIgACEQEDEQH/xAAcAAACAgMBAQAAAAAAAAAAAAAABwUGAwQIAgH/xABMEAABAgMFBAQICwYFAwUAAAABAgMABBEFEiExQQYHUWETInGBFCMyQlKRkrEVGFRicoKToaLB0ggzQ1Oj0ySDssLRF7PwJURjw+H/xAAZAQEAAwEBAAAAAAAAAAAAAAAAAQIEAwX/xAA6EQACAQIDAwkHAgUFAAAAAAAAAQIDBBEhMRJBUQUiMmFxgZGhwRMUI0JSsdFiciSS4fDxFTM0ssL/2gAMAwEAAhEDEQA/AHjBBBABFb2423ZsuX6RzrOKqGmwaFZ/JI1V+ZAje2o2kas+VW+8cE4JTqtR8lCeZ+4VOQhcbC7LO2vNG1LRFUk/4do+TQHqm6f4adB5xqo/O9G0toOLr1+gvGT4L16iknuWpJbuLCnZiZNpz7i0qcSQ0yCQLisqor1UDzU5k9Y45suCAmM9zcO4nttYbkloluRZLBBBFHb3ptPWm3JSjSpgEkOPIPVRTNQw66Qc1VA4Vwi8RStb1KOHtFhise70CaegQQQRxJCCCCACCCCACCCCACCCCACCCKJYG9Rt2dck5toyjwWUthZqF49UE0F1RFCMwquByr3pW9SqpSgsdnN9nYQ2lqXuFNtrZk5ZM8u05RSnWXCDMNKJIAwGI9DgoYo7IbMeVoCgQQCCKEHEEHMERe1uXbzxwxTyae9ESWJE7LbUs2jLJeYOBwUk+UhWqVDj7xjExCZ2hsh3ZyeE7Jgqk3SEvNaJqfJ5DMoVoeqcD1m1ZFrNzTCHmVBTbgqk+8EaEGoI0IMdry1jTSq0njTlp1P6X1rzIjLHJ6m5BBBHnlwj4pQAqcAMzH2Fxvk2mU0wiRl6l+cNygzuE3SO1ajc7L0aLW3lcVVTjv8AJb33EN4LEr5CtprXpj8Hyh5jpMfXVwjuQNCcXI00EJCUgBKQAABQADAAAZCkQmxOyyLNkm2E0KgLzqh57hpePZoOQET0aL64jVkqdPoRyXq+16kRWGb1CFFthtY/bE0bNsw+LxEw+D1SMlC8MmxkSPLOAw8qR3q7XuFaLMkqqmZigcKc0IVkmvmlQxJ0TjrUWnYbYxuy5UNIopxVC65TFavySMgPzJjvQhGzpK4qLGb6Cf8A2foVfOeCMmx+xjFmMdGyKqNC44R13DxPADROQ7akz8ELHbTeW6uY8AslPSzBN1bgAKUUzCa9Wo1UeqntyyUqVa9qt44vVt6Lrb3Is2ooZ0EalkNupl2hMKSt4ISHFJFEqXQXiB28h2DKNuMklg8CwQQQRACCCCACCCCACCCIfa6WmnJJxMk4G5igKCaY0IJSCagEioBPHTMXhHbko44Y73ogyYiqbe7v2bUZ61EPpHi3QMR81XpIrppmNaw+7/eYZhzwOfT0M4g3cRdDpHLzV/NyOY4BhxqlCvY1luktGtGuK4plcpIV277bl5iY+DLTql9BusuKP7z0UKV5xI8lXnZHHNoxTd5WwSbTl7yKJmWhVpeVdejUeB0Ohx411N1e3Kp1lUvM1E3L9VwKwUtIN2+QfOB6qudDrQabmnC5p+80Vg10o8HxXU/JlU8HssutoSCJhpbTqQtC0lKknIg/+Z6QpdlJxdgWqqz31Eyswq8ws5AqwSa6VpcVzAOAzcUU/ehsd8IyKggVfZqtniTTrI+sBTtCeEc7CvFN0KvQnk+p7pd32Jkt6LhBFL3U7X/CEgOkNX2KNu1zVh1Fn6QGPNKoukY69GVCpKnPVFk8VieXFhIJJoAKknIAZmFHu/aNrW1MWk4CWmTclwcq0ojDiluqiPScBi0b4Le8Fsl0JNFvkMp7FVK/wBQ7xG/u22f8Csthsii1J6RzjfX1iDzAon6sehQ/h7SdX5pvZXZrL0RV5ywLPEPtbtGiz5N2YXjcHVT6azghPec+AqdImIUW8VxVq2xL2W2T0bRDj5HEi8rvS3gOblIzWNuq9XCfRWb7Fr+CZPBG/ug2aWrpLTmus/MlRbJGSCalQGl44DgkCmCoZ0eGGUoQlKQEpSAlIGQAFAByAiC252qTZsit80K/JaSfOcVW6OwUKjySYVqlS9uMUs28EuC3IJKKKpvO21d6VNmyFVTT1ErUk4tpUPJB81RTiVeanHWosWwOwbVly90UW8sDpXKZn0U6hA0GuZiA3QbIqbaVPzNVTM1VQKs0oUa1+ks9Y8rowxhkRpvK0aMfdKLyXSf1S/C3ERWPOYQRRt428YWeAxLjpZt2gQgC9cvYBSkjEknyU69mezu32fnJZlxyefW48+oLKFKvBrPAHK8aioTgLoAyjK7SUaHtpvDHRb3xfYuJO1ngXCCCCMZYIIIIAIIIIAIIoG8qwZ4uNztnvOdJLpILAJotNSSUoyWo5FJzAFMQAZPd9t+3arFcEPo/et1y+emuJQfWDgdCdkrSXsFXg8Vv4xfX1PiV2s8DU3j7vE2i2HWaNzbQq2sdW/TEIUoZY5K0PKsYd123ip1tUtNdWcYqFgihWEmhVTRQOChxodaC+wqd6+z65R9u1pMXXGlJ6cDJQ8kLIGhHUVxBHAmNdpUVzD3Sq/2Pg+HY/uVksOchrQpd51kuWbOtWvKjJQTMJGRr1QTyWnqE6G6czDJ2dtxuelWphryXE1pqk5KSeYUCO6MtsWUial3GHRVDqClXKozHMHEcwIzWtZ2tfnrLSS6tGi0ltILItRE1LtvtGqHEhSeNDoeBGRHEGNyFXubtJyXdmbLfPXl1KU3zTeosDlUpWPpmGpFLy393rOCzWqfFPNCLxWIn5hPwLtKlQ6stP4H0QpRFeXVdorklyHBFA31WB4TZanEjryyg4CM7vkuDsob31IsOwtu+G2dLvk1UpAC/pp6q/WoE94jXd/Ht6dxvXMl3aPw+xWOTaKHvOHh1t2fI5pBDjg4hSqqB7G2j7UNqFNsz/itrJx04iXQpCeRSG2af64bMRyhzI0qP0wT75Zv0JhvZgnptLLS3F4JbSpauxIJP3CFhuUk1TDs5aTvlvuKQnkKhblOVSgD6EWLfBavQWO9Q0Lt1ofXPW/AFRvbtrK8GsmVRqWw4rtc8Ya9l6ndCn8KxnPfOSj3LN+eAecizQoNrAbZ2hakc5eUF96mRPVU5WnahvkSqGtaM6lhlx1fktoUtXYkFR+4QtdxkgXG5qedxcmHSKngOusjkVr/BCw+DTqXO+KwXbLf3LESzaQ0kigiC212qRZskt9VCodVtJ89ZrdT2Zk8gYnoUG1gNsbQsyWcvKC+9TInqqcrTjVDfIlUcLGhGtVxqdGKcn2L86EyeCyJHdTsetRNpzvXmJiq273mJV59NCoZUyTSmdAyJubQ02pxxQQhAKlKJoABmSYypTQUGAEKPb+0XbXtJFkyyqNIIVMrGIqmhNaZhFQKarIGgMdo7fKFw5TeEUsXwjFcPTrI6CLHshvHXac+62xLnwRtJ8caglWFKjIXsaJzoKngL1GhYdiNSTCGGE3UIGHEnVSjqonEmN4mmcY7mdKdT4UcI+fa+tlljhmfYIrU9vKs1lV1c6xeGYSu/TtuVpElY+00rOAmWmGnqZhC0qI7U1qO8RnJJOF/ae85UlaqpadZ6KXXToXxU1yqpWhTU0NMU61zhgRDbWbKs2lLKZeGeKF06zatFJ/MajCNVrOjGeFaOMXl1rrXYVljuJdCwoAgggioIxBGhBhTbydnXLMmk2tIi7RQ8IQPJN40KiB5q/JVzIUMakbO6jaB2XfdsmcPjGK9CTqkYlAJxIukLT80ngBDLnZNDzS23AFIWkpUDqFChHqjWnLk64wecX4Si/wC/Ejpo1rAttudlW5ho1Q4mvMHJSTzBBB7I2Z2TS80ttwXkOJUlQ4hQII9RhW7p5lchaE3ZTqqhKi4yTrSlafSbKF05KhsxnvKHu9ZqDyyafU80TF4oU26eaXIWhN2U6ahKi4yTrS7Wn0myhdNKKhswpN6afAbXkLQTgCoIdI4JIrXmW1qH1YbQMaOUfibFyvnWf7lk/wAkQyxQpN4ifg23ZO0E4IdIbe7qIWT/AJSxTmiG5FB322V01kLXqwtDg7CejV9y690WLYi1fCrNlnSaqU0i8eKki6v8STC5+LaUqu+OMH3ZryYWUmiVnZRLzS21iqXEqQocQoEH7jCy3GTSmkzkk55Uu9X11QunIKbHtQ1IU1i/4Xa+YbyTMtqI5kpQ6T7SFwsviUK1L9Kl/K/wxLJpn3cqelm7TfOa3k0+st5R/KGxCn/Z9FZaaVqXk/6a/nDYiOV/+ZNcMF4JCn0RVb/XyZeUYH8V8n2U3R/3IaMuyEISlOSQEjsAoIVu+MXrQslByLyvvclx7oa0LrK0oL9788PQR6TKfvbnuisaZIOKwhsfXWkH8NYz7sJDobHlE+k30h/zCXPcoRBb+HSLJA9J9sH1OH8ouey7d2QlkjRhkeptMJ83k+K4zb8El6j5zfmHghClKySCo9gFT90K3cZLl4zs8ul9967Xhm4unaXE+zF822du2ZOKGYln6fZqEVzciwE2M2R5zjpPtXfckQo8yxqy+qUY/dh9JFt2htUSko8+f4Ta1gcSAbo7zQd8UPcbYxEo7OOdZ2acV1jiSlJNTXm5fJ7BEvvkeKbFmKecWk9xdRX3RJ7vJcN2RJgasNq71i8fvUYmD9nYSa1nPDuSx+7GsiwOOBKSpRAABJJwAAzJOgjmDefvWetJ1TTKlNyiTRKRVJdp57nEHMJyGGuMOzfJaKmLDmSg0KwhvucWlK/WgqHfHKMeUXCM0nOrZcS40tSFpNUqSSlSTxChiIwwQB0zud3nG02lMTBHhTSa3gAA6jAX6DJQJAUBhiCMyAyo5G3W2kpi2pNSfOeS2eYd8WfuVXuEdcwApt8csZObkrTaFFNuBDlML1KrQD2p6RJ5UhrMPBaQpJqlQBB4gioPqij76pcKsZ0nzFsqHbfSn3KMT2wrxXZcmTn4OzXuQkflHq137SypTesW492q8MSiykyh7xk+BW/Z04mgDhDa+wKCFE/5btPqw2YVX7QLdJSWXql8gd6Cf9ohptKqkHiAfXEXfOtaE3rhJeDy+4j0mUDflIdJZClfynW1+sls/wDci1bIT3T2dKuHErYaJ7bgvffWIneu3esWbB9BJ9TiCPdH3dS4VWLKE+goepawPuEJc7k+Le6bXisfQfP3EntnKB2zZpB85h2naEEj7wIrO4+cLljoSf4brqB3kL/3xd59sKZcByKFA94MLj9n9f8A6a8NBMq+9tr/AIhS51jUXCUX44oPpIZ8JzePNeC7RSr4w/w59dH0+4iHHCP/AGgDdm5VQz6Jwfi//Y6ciraudh/NGS8iKnRJjcCbrc636DyfvCh/thsQp91Cuhti1ZfLxhUByQ64AfU4mGxHPlfO6lLiovxSJp9EVG+pVybstw5JeXU8KLlz+RhrwsN/0oTZ7LgGLb4x4BSF4+0EwxrMnQ8w26nJxCFjsUkKHvhc86zoS4ba88fULpMo2/OXKrIJHmOtKP4k+9Qi17IPX7OlFDWXZP8ATTGjvJs7wiyJtAzDRWO1shwf6I0Nz9p9PY7GNS1faP1VG7+Apg+fyev0zfmv6D5yd2vly5Z02gZql3gO3o1U++KruNmr9kJH8t11J7yF/wC+GAtIIIOIOcKbc44ZOen7OXmhZWjmEm4o96S2eyJt/iWVWG9OMvR/cPKSLXvZky7YsyAKlKUL7kLQpX4QYy7rp8PWPKkea30Z5FslHuSPXFknJVLra21iqVpUlQ4hQII9RhV7o59UjOTVlPmikrUtknC9QC9T6SAlYHC9CivbWU6a1hLa7msH4ZMPKWJct5lgqnrJmWWwSsoC0AZlTagsJHM3bvfHIpjuKErvQ3IKedXNWcE3lkqcYJCaqOamicAScSk0xrQ6R5RcQ0EfVpIJBzGBixbIbAzdqLIlm+qkgLcUbraK8TmTySCeUASu5qwFTdssEA3GD0yzwuYo9a7o9fCOq4q+wGwTNkS3Rtm+4uhddIoVkZADRIqaDmdSYtEALvfpaAbsm5q662kDkmrhP4B6xFv2VkixISzSsChhpJ7QhNfvrC02pc+GdoGJNHWYkyVPHMVBBdHrCGu0mHBHq3S9ja0qL1eMn35LyRSOcmxUb/V32pNkeU48ojuAT73BDVQmgA4YQptplfCG1MrLpxRKBK16gEeNPr8UnthtwvOZb0KT1wcv5nl5IR1bKdvdeu2LM8w2kd7rYjZ3Yy5RY8oDq0Fe0VKH3Kitb+rQuyDTKfKeeGHEIBJ/EUQwbGkPB5Zlkfwm22/YSE/lCpzLCCfzTb8EkF0j7a7wRLuqOSW1k9ySYX24Fullun0pldO5tke+sWneLPBmyZtRwqytA7XPFj71CIzc5JdHYzFRQrLi/WtQSfZAiKfNsJv6pxXgmw+ki7Qkt+aOltGVbGfQrPrUr9MO2FHtA0Jva1ho4hpiiuXi3l+9xMX5IlsV5VPpjJ+RFTTA918D2wxwTNte9H5uM/fDZhVb7pVTC5KfbHWYdCTzxDiK8qoUPrQz5OaS62hxBqlaUqSeIUAQfUYrffEo0a36dl9sf6YExybRX95NlGZsmZbAqoN308atkLAHM3ad8aG5+1xMWOyK1UzeZVyumqfwKRF0IrCk3ar+DbanLOVghwlbNdbtVJpzLSqn6ELf41nUpb4tTXZpL0YeUkxtONhSSCKgggjiDmIU26R4yNoz1mrJwWVtV1u4E9qmy2rsSYbcKje3Z65KclrWYTi0pKHgMKjza8lJKmyfow5Oaqbds/nWX7lmvwJ5ZjXhSbzpVdm2pLWq0klJIbfA1oCnH6TdUjgUCGhZNpommG3mjeQ4kKSeR0PAjIjQgxjtyxm5yWcYeFUOJoeI1ChwIIBHMRntK/u1bnrLNSXU8miZLFGxIzqH2kOtqCkOJCkkagioMULensS4/cnpKom5ehonynEpNRQarSa0GoJGOAiD2G2gcsWcVZc+aNFVZd04JF4mmJyQs+yqoOZIcEd5xnyfXU4PFPNPdKL/ALzIymsyn7vt4jVpshJIRMoHjGsq0zWiuaT605HQm1zLwQhSjklJUe4Vii7ZbqETT3hMo4ZWaBvXk1CVK9I3cUq+cM9Qc4ntqHlS9jzBcXfW3KOBS6BN9YaIvUGAqrGnOOF2rd4VKD11i9Y9+9cCY46M4/WqpJ44w9f2aJirc6jgphXtB0f7YREOH9m2dpOzLXpspX7CwP8A7IxFjoKF5vI3j+Df4OSq5OO9QBHW6KuGmbh0TpmdAbjtHZzsxKOtMPFhxaaJcGacRXLEVFRUYitRiIgNht2bFmeMr00wa3nVDKuYQMboOpqSeOkb7R29NOrVza0jx62+HUUli8kG7PYX4MlT0lDMPUU8qtacEA6gVNTqSdKRO7TW+iQlHJhzJtNQNVKOCUjmTQffpEi88lCSpZCUpBKlEgAAYkknIAQmrQml7T2kllq8mz5ZVVryv5i99JQqlIOIFVakR1owle1pVq75qzk+rgu3RIN7KwRNbl7DWpL9ozH72bUq6T6F4lRHAKXpwQOMM6MUtLJaQlCEhKEJCUpGQAFAByAERW2G0qLOknJhdCUiiE+ms4IT68TyBOkZ69Wd5cYxWbeCXkkSlsoXlvK+FNqGGB1mpIXl6i8mi1V7VdG2eww3YW+5bZ1bcs5Ov1L04q/U53Kkg/XUSrmLsMiO/KU4qoqMNILZ7XvfiRDTHiLLfvaZTJMyyKlcw8KJGqUY09tTcX+w7OEtKssj+E2hHspAJ+6FhMH4V2qSkYsyAqeF5s1Pf0ykjsRDdi158KhSob8HJ9stPJCObbCFNu8Phe0NozeaW7zaT2qCEH2GT64YW1ttCTkH39W21FP0zggd6ykRUtxtjdDZnSq8qYcUuut1PUTXvCj9aFt8O0q1eOEV35vyQecki0ba2B4dZ77HnLQSj6aesjHTrADsJis7k9oPCLO6Bf7yVV0ZBzuGpbr2dZP1IYUJ61z8B7QpmPJlZ6vScElRF8/VXdc7FECJs/4ihO239KPatV3r7ESyaY4YVu+Wx3GVy9qS+DkspIc+jeqgnkFEpPELHCGiDGGekkPtLacSFIcSUqB1BFCIx2lx7vWVTVb1xT1RaSxWBrWBbSJ2VamGvJcSFDiDkpJ5pUCDzEZbWstuaYcZdF5DiSlQ5HUcCMwdCBCp2ItBdh2m5ZkyrxDyr0u4cqqwSeQXS6eC08yYcMdLuh7tVxg+a84vq3d6EXisxQbBWw5Y0+uypxXilqvSzhwTVR6tK5JXw0WCNSYb8VXeDsI3astdwS8ipZc4HVKtbiteGB0oa1u+3hrbc+DrTq3Mtm4haz+89FKlZFVKUVksU18rXXgr2HvFPprpx/8AS6nv4FU9l4Mt22uxTNqS/Ru9VaalpwCqmyfek4VTryIBC+sfbScsJxMpaiFOS+TL6aqokZUUfLSPRNFJ5ighxRrz1ntvoKHm0OIOaVpCknhgRSM1veKEPY1o7UOG9Pinu+xLjvR7lZlLraXEEKQtIUkjIpUAQR2gxS99U90VhzONCvo2xzvOIr+EKi7oQAAAAAMABgANABCh/aRtG7JSzOrjxX3NoI97gjA8Mci5z5DC3Ez/AEVttJ/modb/AAFY+9AhexN7EWj4Paco7WgQ+0VfRKgFfhJiAdkRpW1bDcnLrfeN1tsVUQKnMAAAZkkgd8bsY5iXS4goWlK0qFFJUApJBzBBwIi0dnaW1oBNzE9PbTudGylUrZ4V11nG/Q6kfvFa3B1QczkYauz2zrMhLpYl03UJzOalK1Uo6qP/AABQACJBhhKEhKEhKUigSkAADgAMAI9LWACSaAYknIRtubx1YqlTWzBaRX3b3sqo4Zs+LWEgkkAAVJOAA1JMJqfeVtLawZbJ+D5U1WoYBehPauhSngkKPERn2w2uetqY+DbLxaP79/JJSDj1hk0NTms4DDymPspss1Z0qlhkZYrUfKcUc1K/40AAjXCP+n0/aT/3ZLmr6U/mfXwKvnvDcS7TQSkJSAAAAAMAAMAANBFf2+2qFmyDj1R0hFxocXFVu4agYqPJJiwLWEgkkAAVJOAA1JMJtSjtJbIAqZCTOOgcx97hT3IToc8tjQjVm6lToRzl6LtehMnhkizbmtmDKyJfdr000Q4onO5j0YPM1K/r8oYEfEigoIxTk2hltbjiglCElSlHIBIqT6hGe4rSuazqPVv/AAvQslgsBY76rRU+uVs1nFyYcSpQ4Ct1uvK9eUeFyGVZlnpl2G2W/IaQlCexIAHfhCt3ZSqrTtSZtV4EJSooYB0qKYfRboOZWTDcjbyhhRjC1XyrF/uevgsisM+cEVvb/ZMWlIrZwDg67SjosVpXkQSk8jXSLJBHnUqsqU1OGqzLNY5C83QbXmYlzJzFRMyvUIVgpSEm6CRxSeofqnWGHCq3n7Nuycyi15EUW2R4QkDBQyvkDMFPVVyoeJi+7KbTtWjKpfZOeC01xbWPKQrmOOoIOsehfUozSuqS5stV9Mt67HqisXhzWRm8XYZNqSt0US+3VTKzodUK+aqgrwIB0oYPdjt6t0mQnqom2apF/AuhOYPFYHtDHHGGPFF3jbuBPgTEueinGqFCwbt+7ilKiMlDzVaZHDJa16dSn7tXfN+WX0v8Pf4iSaeKL1FW253fsWq1RfUeSKNugYp+aoecmunbQiIDYLeh0q/A7RHQzaDcqoXQ4dAdErPDJWmdIZEcJwr2NZbmtGtGuK4pk4qSE9Ze2s9YbiZa1W1OsVutzCaqNOSj+8A9E0WBxwEOAGseXGUqFFAEVBxAOIyOOse4rdXEK7UlDZlvw0fXhu6xFYBHOP7RFrdJabbIODDKajgpwlR/Dcjo6OO9vba8MtSafBqlbqgg8UJ6iPwJEZCxp2LYS5pMwUf+3YW+r6KVIB/1V7ojRDr/AGf9mQ/Kz7ix1Xk+DA8ilRc/1o9UJmblVNOLbWKKQpSVDgUkgj1iAOyNlbV8LkJd/V1ltZ+kUi8O5VRErC03AW109kdET1pdxaOd1XjEn1qUPqwy4A17RnksMuOrrdbQpaqCpokEmg1NBCgftC0dpVFtlJlZCtFLPngHUj94fmJ6o1ORhzx5QgAUAAAyAwAjba3UbdOSgnPc3u7uPWVlHEiNltk2LNY6KXTStCtZxW4eKj+WQ0iZj4pQAqTQDMwp9sN4js+98H2RVal4OPpwATkq4rRPFz2cwYUaFa8qN49bk9F1thtRQbwtrHbRmfgqzjeKzSYcB6oA8pF4ZJHnHXyeILA2S2Xas2UQw1jTFaqUK1nyln1UA0AA0iP2C2Caspi6nrvLA6VymKvmp4IGg7zytMdbu5hsq3odBb98nxfoiIrewhVb2bfXNPtWTKGrjyk9MRkkeUlBIyFPGK4ADiYte8PbhFlypVgp9dQyg6nVSh6Ka1PHAaxDbqdily6Fzs3UzczVRveUhKjex4KUcTwwGGMdLOCt4e91Fp0Vxlx7I/ciWfNRcdnbDbkZVqXa8ltNK6qOalHmVEnviSggjy5Sc5OUtWdAgggioPLjYUCCAQRQg4gg5gjWE3bVlv7NTpm5VJXIvEB1r0KnBJ4UJNxfO6c+s5oxTcoh1tTbiQtCwUqSoVBBzBEbbS6dCTUljGWTXFflbmVlHE1bDtxmdYS8wsLQsd4OqVDRQ1Eb8Jq1LBm9m5hU1I1ekVnxrRJNwcFa0HmuaZKr5zK2V2wl7SZ6RheIpfQaBbZ4KT7iMDpF7qz2I+2ovapvfvXU+D+5EZbnqaG2+7yXtRvrjo3kiiHkjrD5qh56eRy0Iio7P27adlTTUnPNLmWXFpQ08mqiKmg69OsBqldFAZGghsQRFK9lGn7GotqO5Pc+Ke4lxzxQQQQRgLFe3g254FZc09WiktKSg/PX1EfiUD3Rx9D5/aP2hutS8mk4rUXnB81NUtjsKis/UEJvZOwzPT7EuK+NcSlVNE5rPcgKPdAHTu6WxPBLGlkkUU4jpV9rvXFeYSUjuhDb6bE8Ftp+gol+6+n6/l/1ErjqdtsJSABQAAAcAMhCc/aP2fvy8vNpGLai0v6K+sgnkFJI+vAFZ/Z1tzorQdlyaCYaqkcVtVUPwKc9UdFxxhsxbRkp1iYTXxTiVEDVIPWT3pqO+Oy5d9LiErQQUqAUkjIgioI7RAGSPK1UBNCaDIZnkI9QQAnJg2ptE4UBKpKRBoq8CFLpoQaFw/NFEDXEQydldkJezWejl00rS+s0K3DxUr3AYDQRNQRuuL2VWPs4LZgvlX3b3vtKqOGYRB7X7Xs2ZLF141JqG2wes4rgOA4nQdwOhtzvFl7Lb6xDj5HUZBxPBSz5ieZz0BiobLbCTFqTItC18RgWZcigpmm8g+SgegcVZq+d1trOOz7e4yh5y6l6shy3LUNhdlXrUmvhW0hUGhlmiOrQeQq6ckDNI849Y/ObUfAKZR9jNdXUrie08ksklolwJjHAIIIIylgggggAggggD4pIIoRUHMHWFvbG6QtzaJqy3hKLvC+ih6OhPWugaf8Axnqn5sMmCNNvdVLdt03rqtU+1aEOKeoQQQRmJCAmCKPvi2r8Aspy6aOv+Jb4i8DfUOxFceJTAHPe8jab4QtR94Grd641w6NHVSR9KhV9YxM7mrekpCccmJ1woKW7rQDa14rPWV1AaUSKY+mYoAFYuadzdrEV8DV9oyPuLkAPL/rlZPyhX2L36IhtsN6dkT8g/LGYVV1shJLL1AsdZs+RosJMKf8A6M2t8jV9oz/cg/6M2t8jV9oz/cgClR0/uM2m8LspLajVyVPRHjczaPZd6v1DHPO0eyE3ZykCbZLRcBKKlKgqlAaFBIwqMOYi0bktqvArVQhZo1M0aXwCifFK9rq9izAHUUEEEAEYJ9pa2lpbX0a1IUELpeuKIISq6c6GhpGeCJTweIF/sbunblXfCZxfhU0VXryqlCT6QvYrV85WWgFKwwIII7V7ipcS26jxf27FuISS0CCCCOBIQQQQAQQQQAQQQQAQQQQAQQQQARy5vq2w8PtNSEKqzLVaRwKq+NWO1Qu11CAYdW97bb4Ms5VxVH36ts8U4ddz6oOHzimOVYAv25fZLw+1EKUKtS1HXOBIPi0d6saahKo6ljnDdtvXlLIky14M6t1ait1YUgAnJIFcaBP3lR1i2/GTlvkj3togBxQQnfjJy3yR720QfGTlvkj3togCz75dkfhCy1lAq9L1db4kAeMR3pqaalKY5YBocI6A+MnLfJHvbRCO2gmWXZp1cshTbS1FSEKpVAOJThhQGoHKkAdT7sdrxadmtuk1dR4t76aQKq+sKK+tTSLZHLm5jbf4OtAIcVRiZutuVySqvi3O4kg8lE6R1HABBBBABBBBABBBBABBBBABBBBABBBBABBBBABGKZmUtoUtaglCElSlHAJAFSSeAArGWEXv63iVrZ0urKhmVDjmlmvLBSu4ekIAXO8fbRVqz63sQ0nqMpPmoBNCR6Sj1j200Eetht20za/SdAW0JapeW4VBJJySLqSSaY8sOIiAsiyXJuYbYZTeccUEpHM6k6ADEnQAmOvNjdlm7Mkm5ZvG6KrVShWs+Ws9py4AAaQAj/i4T/8APlPad/tQfFwn/wCfKe07/ajouCAOdPi4T/8APlPad/tQfFwn/wCfKe07/ajouCAOdPi4T/8APlPad/tRimf2drQQhSg7LLKUkhKVOXlECt0VbAqchUgR0hBAHDy0EEgihGBBwI5ER01uU29+EJLoHVVmJYBKqnFxvJC+ZHkq5gE+VC/387AeDzHhzKfFPq8cAPIdPncgvP6VfSELnZbaV2zptuZZPWQcU6LSfKQrkR6sDmBAHZsERmzm0DU/KtzDCqocFeaT5yVDRQOB/wCIk4AIIIIAIIIIAIIIIAIIIIAIIIIAIIIq+8Db1myJUuLop1VQy1XFauJ4IGp7syIAid7O8hNlS1xogzTwPRjPoxkXVDkcgcyOAMcuuulaipRKlKJJJNSScSSTmSY3Lctt2dmFvvqK3HDUn3ADQAYAaARed2u51y1WlPuuKYZybISFKcIPWIBI6oyrqcNDAFd2G23VZLq3mmGnXFJuhTl/qDzroSoUJwqeApqa3b4yE78nlv6v64sHxamfljv2Sf1QfFqZ+WO/ZJ/VAFf+MhO/J5b+r+uD4yE78nlv6v64sHxamfljv2Sf1QfFqZ+WO/ZJ/VAFf+MhO/J5b+r+uD4yE78nlv6v64sHxamfljv2Sf1QfFqZ+WO/ZJ/VAFf+MhO/J5b+r+uD4yE78nlv6v64sHxamfljv2Sf1QfFqZ+WO/ZJ/VAFUtbf3MTTDjD0pKrbcSUqB6XI8DfwIzB0IBhXQ/Pi1M/LHfsk/qjHMfs1N3FXJxd+hu3m03a6XqKrSvCAKLul3kGypm46SZV4jpBn0asg6kchgQMxxIEdRMvJWkKQQpKgCkg1BBFQQRmCNY4qtWynJV9bLyChxtRSpJ0P5gjEEYEEGGlua3r+CKTJTi/EKNGnFH9yT5qj/LJ1808iaAdDQQAwQAQQQQAQQQQAQQQQAQQQQBV9vN4DFkS9903nVA9E0D1lnifRQNVeqpoI5Y2l2lftCZVMTC7y1ZDJKE6IQNEjh2k1JJhl79tgX2phU+lS3WXCAupKiwcgOTZ04E01Fa/uw3Vu2q4HXatyiT1l5FwjNDfuKshzOEAfd1W7BdqvdI6CmUbPXVkXCP4aD7yMhzIjp6VlUtIShtIQhACUpSKBIAoAAMgBHiz7Pbl2kNMoCG0AJSlIoAB/5nrGxABBBBABBBBABBBBABBBBABBBBAC/wB627FNqs9I0AmbbHUOQcAx6NZ9xOR5ExzFNyi2nFNuJKFoJSpKhQpIwIIORjt2F1vV3UItRBeYuom0DA5JeAyQs6KGiu44UugUTdFvj8HCZOfX4nBLLyv4XBDh/l8Febker5L/AEqBFRiDkY42szZCamJ0SaGlB+8UqSoEXKeUpZ81IGNeylaivWOyGznwfItS3SLd6NNCpROJzN0eakZBOgpAEzBBBABBBBABBBBABBBBAGOZlkuIUhaQpCwUqSoVCgRQgg5giPMpKIZbS22lKEIASlKRQJAyAAyEfYIAywQQQAQQQQAQQQQAQQQQAQQQQAQQQQAQQQQBrokGw6p0IQHFJCVLui8UpqQkqzIBJwjYgggAggggAggggD//2Q=="/>
          <p:cNvSpPr>
            <a:spLocks noChangeAspect="1" noChangeArrowheads="1"/>
          </p:cNvSpPr>
          <p:nvPr/>
        </p:nvSpPr>
        <p:spPr bwMode="auto">
          <a:xfrm>
            <a:off x="152400" y="-9525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6192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3144061"/>
            <a:ext cx="3995156" cy="3157047"/>
          </a:xfrm>
          <a:prstGeom prst="rect">
            <a:avLst/>
          </a:prstGeom>
        </p:spPr>
      </p:pic>
      <p:sp>
        <p:nvSpPr>
          <p:cNvPr id="32" name="Rounded Rectangular Callout 31"/>
          <p:cNvSpPr/>
          <p:nvPr/>
        </p:nvSpPr>
        <p:spPr bwMode="auto">
          <a:xfrm>
            <a:off x="5004048" y="2492896"/>
            <a:ext cx="1785751" cy="1093496"/>
          </a:xfrm>
          <a:prstGeom prst="wedgeRoundRectCallout">
            <a:avLst>
              <a:gd name="adj1" fmla="val -127395"/>
              <a:gd name="adj2" fmla="val 161100"/>
              <a:gd name="adj3" fmla="val 16667"/>
            </a:avLst>
          </a:prstGeom>
          <a:solidFill>
            <a:srgbClr val="8DC63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 smtClean="0">
                <a:solidFill>
                  <a:srgbClr val="061922"/>
                </a:solidFill>
                <a:latin typeface="Neo Sans Intel" pitchFamily="34" charset="0"/>
                <a:cs typeface="Arial" pitchFamily="34" charset="0"/>
              </a:rPr>
              <a:t>In the case of time difference 0 the curve becomes a straight line </a:t>
            </a:r>
          </a:p>
        </p:txBody>
      </p:sp>
    </p:spTree>
    <p:extLst>
      <p:ext uri="{BB962C8B-B14F-4D97-AF65-F5344CB8AC3E}">
        <p14:creationId xmlns:p14="http://schemas.microsoft.com/office/powerpoint/2010/main" val="175712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685800"/>
            <a:ext cx="8640960" cy="914399"/>
          </a:xfrm>
        </p:spPr>
        <p:txBody>
          <a:bodyPr/>
          <a:lstStyle/>
          <a:p>
            <a:r>
              <a:rPr lang="en-US" sz="2800" dirty="0"/>
              <a:t>Why 802.11 Based </a:t>
            </a:r>
            <a:r>
              <a:rPr lang="en-US" sz="2800" dirty="0" smtClean="0"/>
              <a:t>Positioning?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Positioning </a:t>
            </a:r>
            <a:r>
              <a:rPr lang="en-US" sz="2000" b="0" dirty="0"/>
              <a:t>is NOT a standalone </a:t>
            </a:r>
            <a:r>
              <a:rPr lang="en-US" sz="2000" b="0" dirty="0" smtClean="0"/>
              <a:t>service</a:t>
            </a:r>
            <a:r>
              <a:rPr lang="en-US" sz="2000" b="0" dirty="0"/>
              <a:t>:</a:t>
            </a:r>
            <a:endParaRPr lang="en-US" sz="20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 smtClean="0"/>
              <a:t>Contextual </a:t>
            </a:r>
            <a:r>
              <a:rPr lang="en-US" sz="1600" b="0" dirty="0"/>
              <a:t>information </a:t>
            </a:r>
            <a:r>
              <a:rPr lang="en-US" sz="1600" b="0" dirty="0" smtClean="0"/>
              <a:t>is a must </a:t>
            </a:r>
            <a:r>
              <a:rPr lang="en-US" sz="1400" b="0" dirty="0" smtClean="0"/>
              <a:t>(indoor </a:t>
            </a:r>
            <a:r>
              <a:rPr lang="en-US" sz="1400" b="0" dirty="0"/>
              <a:t>maps, application server connectivity</a:t>
            </a:r>
            <a:r>
              <a:rPr lang="en-US" sz="1400" b="0" dirty="0" smtClean="0"/>
              <a:t>).</a:t>
            </a:r>
            <a:r>
              <a:rPr lang="en-US" sz="1600" b="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Improved search capabilities, improved social applications experience.</a:t>
            </a:r>
            <a:endParaRPr lang="en-US" sz="16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1600" b="0" dirty="0" smtClean="0"/>
              <a:t>Data and positioning have symbiotic relations.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802.11 </a:t>
            </a:r>
            <a:r>
              <a:rPr lang="en-US" sz="2000" b="0" dirty="0"/>
              <a:t>based WLAN </a:t>
            </a:r>
            <a:r>
              <a:rPr lang="en-US" sz="2000" b="0" dirty="0" smtClean="0"/>
              <a:t>has ubiquitous availability.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Building </a:t>
            </a:r>
            <a:r>
              <a:rPr lang="en-US" sz="2000" b="0" dirty="0"/>
              <a:t>on existing connectivity technology </a:t>
            </a:r>
            <a:r>
              <a:rPr lang="en-US" sz="2000" b="0" dirty="0" smtClean="0"/>
              <a:t>enables reuse of many </a:t>
            </a:r>
            <a:r>
              <a:rPr lang="en-US" sz="2000" b="0" dirty="0"/>
              <a:t>parts of the </a:t>
            </a:r>
            <a:r>
              <a:rPr lang="en-US" sz="2000" b="0" dirty="0" smtClean="0"/>
              <a:t>technology.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Many of the use </a:t>
            </a:r>
            <a:r>
              <a:rPr lang="en-US" sz="2000" b="0" dirty="0"/>
              <a:t>cases revolve around </a:t>
            </a:r>
            <a:r>
              <a:rPr lang="en-US" sz="2000" b="0" dirty="0" smtClean="0"/>
              <a:t>the smartphone </a:t>
            </a:r>
            <a:r>
              <a:rPr lang="en-US" sz="1400" b="0" dirty="0" smtClean="0"/>
              <a:t>(already </a:t>
            </a:r>
            <a:r>
              <a:rPr lang="en-US" sz="1400" b="0" dirty="0"/>
              <a:t>packed with radios, reusing keeps complexity of actual </a:t>
            </a:r>
            <a:r>
              <a:rPr lang="en-US" sz="1400" b="0" dirty="0" smtClean="0"/>
              <a:t>device at check)</a:t>
            </a:r>
            <a:r>
              <a:rPr lang="en-US" sz="2000" b="0" dirty="0" smtClean="0"/>
              <a:t>. </a:t>
            </a:r>
            <a:endParaRPr lang="en-US" sz="2000" b="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098916" y="5511702"/>
            <a:ext cx="7020780" cy="68407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Symbiosis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relation of data and positioning services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5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Flight – Hyperbolic positioning 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5613" y="1519312"/>
            <a:ext cx="8228012" cy="115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61922"/>
                </a:solidFill>
              </a:rPr>
              <a:t>To overcome the need for high accuracy local oscillator synchronization and the limitation of shared medium, CSR suggested a variant of the US naval Loran C system where a delay is inserted.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61922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 rot="16200000">
            <a:off x="4075344" y="3699772"/>
            <a:ext cx="321275" cy="1198606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rgbClr val="061922"/>
              </a:solidFill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9699" y="4138437"/>
            <a:ext cx="420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61922"/>
                </a:solidFill>
              </a:rPr>
              <a:t>D</a:t>
            </a:r>
            <a:r>
              <a:rPr lang="en-US" sz="2000" baseline="-25000" dirty="0">
                <a:solidFill>
                  <a:srgbClr val="061922"/>
                </a:solidFill>
              </a:rPr>
              <a:t>12</a:t>
            </a:r>
            <a:r>
              <a:rPr lang="en-US" sz="2000" dirty="0">
                <a:solidFill>
                  <a:srgbClr val="061922"/>
                </a:solidFill>
              </a:rPr>
              <a:t> = C* ( t</a:t>
            </a:r>
            <a:r>
              <a:rPr lang="en-US" sz="2000" baseline="-25000" dirty="0">
                <a:solidFill>
                  <a:srgbClr val="061922"/>
                </a:solidFill>
              </a:rPr>
              <a:t>cd1</a:t>
            </a:r>
            <a:r>
              <a:rPr lang="en-US" sz="2000" dirty="0">
                <a:solidFill>
                  <a:srgbClr val="061922"/>
                </a:solidFill>
              </a:rPr>
              <a:t> – (t</a:t>
            </a:r>
            <a:r>
              <a:rPr lang="en-US" sz="2000" baseline="-25000" dirty="0">
                <a:solidFill>
                  <a:srgbClr val="061922"/>
                </a:solidFill>
              </a:rPr>
              <a:t>cd2 </a:t>
            </a:r>
            <a:r>
              <a:rPr lang="en-US" sz="2000" dirty="0">
                <a:solidFill>
                  <a:srgbClr val="061922"/>
                </a:solidFill>
              </a:rPr>
              <a:t> - (t</a:t>
            </a:r>
            <a:r>
              <a:rPr lang="en-US" sz="2000" baseline="-25000" dirty="0">
                <a:solidFill>
                  <a:srgbClr val="061922"/>
                </a:solidFill>
              </a:rPr>
              <a:t>4</a:t>
            </a:r>
            <a:r>
              <a:rPr lang="en-US" sz="2000" dirty="0">
                <a:solidFill>
                  <a:srgbClr val="061922"/>
                </a:solidFill>
              </a:rPr>
              <a:t>-t</a:t>
            </a:r>
            <a:r>
              <a:rPr lang="en-US" sz="2000" baseline="-25000" dirty="0">
                <a:solidFill>
                  <a:srgbClr val="061922"/>
                </a:solidFill>
              </a:rPr>
              <a:t>1</a:t>
            </a:r>
            <a:r>
              <a:rPr lang="en-US" sz="2000" dirty="0">
                <a:solidFill>
                  <a:srgbClr val="061922"/>
                </a:solidFill>
              </a:rPr>
              <a:t> – </a:t>
            </a:r>
            <a:r>
              <a:rPr lang="en-US" sz="2000" dirty="0" smtClean="0">
                <a:solidFill>
                  <a:srgbClr val="061922"/>
                </a:solidFill>
              </a:rPr>
              <a:t>ToF</a:t>
            </a:r>
            <a:r>
              <a:rPr lang="en-US" sz="2000" baseline="-25000" dirty="0" smtClean="0">
                <a:solidFill>
                  <a:srgbClr val="061922"/>
                </a:solidFill>
              </a:rPr>
              <a:t>12</a:t>
            </a:r>
            <a:r>
              <a:rPr lang="en-US" sz="2000" dirty="0" smtClean="0">
                <a:solidFill>
                  <a:srgbClr val="061922"/>
                </a:solidFill>
              </a:rPr>
              <a:t>)))</a:t>
            </a:r>
            <a:endParaRPr lang="en-US" sz="2000" dirty="0">
              <a:solidFill>
                <a:srgbClr val="06192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42342"/>
              </p:ext>
            </p:extLst>
          </p:nvPr>
        </p:nvGraphicFramePr>
        <p:xfrm>
          <a:off x="455613" y="2899283"/>
          <a:ext cx="3780368" cy="3451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Visio" r:id="rId3" imgW="2132803" imgH="1945681" progId="Visio.Drawing.11">
                  <p:embed/>
                </p:oleObj>
              </mc:Choice>
              <mc:Fallback>
                <p:oleObj name="Visio" r:id="rId3" imgW="2132803" imgH="19456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2899283"/>
                        <a:ext cx="3780368" cy="3451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29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 smtClean="0"/>
              <a:t>REVmc</a:t>
            </a:r>
            <a:r>
              <a:rPr lang="en-US" dirty="0" smtClean="0"/>
              <a:t> Location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1014"/>
            <a:ext cx="8604956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Main items </a:t>
            </a:r>
            <a:r>
              <a:rPr lang="en-GB" sz="1800" dirty="0"/>
              <a:t>addressed </a:t>
            </a:r>
            <a:r>
              <a:rPr lang="en-US" sz="1800" dirty="0"/>
              <a:t>by </a:t>
            </a:r>
            <a:r>
              <a:rPr lang="en-US" sz="1800" dirty="0" smtClean="0"/>
              <a:t>FTM introduction to </a:t>
            </a:r>
            <a:r>
              <a:rPr lang="en-US" sz="1800" dirty="0" err="1" smtClean="0"/>
              <a:t>REVmc</a:t>
            </a:r>
            <a:r>
              <a:rPr lang="en-US" sz="1800" dirty="0" smtClean="0"/>
              <a:t>: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1:N </a:t>
            </a:r>
            <a:r>
              <a:rPr lang="en-US" dirty="0"/>
              <a:t>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 STA: non AP STA model.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 STA has limited resources which it requires to </a:t>
            </a:r>
            <a:r>
              <a:rPr lang="en-US" sz="1600" dirty="0" smtClean="0"/>
              <a:t>manage </a:t>
            </a:r>
            <a:r>
              <a:rPr lang="en-US" sz="1600" dirty="0"/>
              <a:t>and control.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 AP STA has limited computation resources. </a:t>
            </a:r>
            <a:endParaRPr 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Multi channel 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APs STA have a fixed operating channel while non AP STA move between AP </a:t>
            </a:r>
            <a:r>
              <a:rPr lang="en-US" sz="1600" dirty="0" smtClean="0"/>
              <a:t>STA’s channels</a:t>
            </a:r>
            <a:r>
              <a:rPr lang="en-US" sz="16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 AP STA has other outstanding PHY and MAC level activities of possibly higher priority.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Non associated operation mode: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ranges require to obtain single fix.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enables trilateration or multi-</a:t>
            </a:r>
            <a:r>
              <a:rPr lang="en-US" sz="1600" dirty="0" err="1"/>
              <a:t>lateration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2" descr="http://upload.wikimedia.org/wikipedia/commons/thumb/c/c3/3spheres.svg/1000px-3spher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08" y="4776460"/>
            <a:ext cx="1707930" cy="169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/>
              <a:t>REVmc</a:t>
            </a:r>
            <a:r>
              <a:rPr lang="en-US" dirty="0"/>
              <a:t> Location </a:t>
            </a:r>
            <a:r>
              <a:rPr lang="en-US" dirty="0" smtClean="0"/>
              <a:t>support </a:t>
            </a:r>
            <a:r>
              <a:rPr lang="en-US" sz="2000" dirty="0" smtClean="0"/>
              <a:t>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8242684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Main items </a:t>
            </a:r>
            <a:r>
              <a:rPr lang="en-GB" sz="1800" dirty="0"/>
              <a:t>addressed </a:t>
            </a:r>
            <a:r>
              <a:rPr lang="en-US" sz="1800" dirty="0"/>
              <a:t>by </a:t>
            </a:r>
            <a:r>
              <a:rPr lang="en-US" sz="1800" dirty="0" smtClean="0"/>
              <a:t>FTM introduction to </a:t>
            </a:r>
            <a:r>
              <a:rPr lang="en-US" sz="1800" dirty="0" err="1" smtClean="0"/>
              <a:t>REVmc</a:t>
            </a:r>
            <a:r>
              <a:rPr lang="en-US" sz="1800" dirty="0" smtClean="0"/>
              <a:t> (con.):</a:t>
            </a:r>
            <a:endParaRPr lang="en-US" sz="180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 smtClean="0"/>
              <a:t>Support </a:t>
            </a:r>
            <a:r>
              <a:rPr lang="en-US" sz="1800" dirty="0"/>
              <a:t>for AP Location DB protocol.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Power efficiency for non AP STAs in unassociated mode.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4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err="1"/>
              <a:t>REVmc</a:t>
            </a:r>
            <a:r>
              <a:rPr lang="en-US" dirty="0"/>
              <a:t> Location </a:t>
            </a:r>
            <a:r>
              <a:rPr lang="en-US" dirty="0" smtClean="0"/>
              <a:t>support </a:t>
            </a:r>
            <a:r>
              <a:rPr lang="en-US" sz="2000" dirty="0" smtClean="0"/>
              <a:t>(con.)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4030216" cy="4113213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To support those requirements we ended up with substantial </a:t>
            </a:r>
            <a:r>
              <a:rPr lang="en-US" sz="2000" dirty="0" smtClean="0"/>
              <a:t>changes:</a:t>
            </a:r>
            <a:endParaRPr lang="en-US" sz="2000" dirty="0"/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Multi channel operation: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Fixed periodicity availability Time Windows.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Trigger frame for </a:t>
            </a:r>
            <a:r>
              <a:rPr lang="en-US" sz="1600" dirty="0" smtClean="0"/>
              <a:t>asynchronous activities.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Negotiation protocol for operation in unassociated mode</a:t>
            </a:r>
            <a:r>
              <a:rPr lang="en-US" sz="1600" dirty="0" smtClean="0"/>
              <a:t>.</a:t>
            </a:r>
            <a:endParaRPr lang="en-US" sz="1050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 smtClean="0"/>
              <a:t>Power and computation: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Initiating STA indicates a preferred recurring measurement time </a:t>
            </a:r>
            <a:r>
              <a:rPr lang="en-US" sz="1600" dirty="0" smtClean="0"/>
              <a:t>windows.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600" dirty="0" smtClean="0"/>
              <a:t>Consecutive measurements.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090062"/>
            <a:ext cx="4059777" cy="38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What’s Next Then?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Sep.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</a:t>
            </a:r>
            <a:r>
              <a:rPr lang="en-US" sz="2800" dirty="0" smtClean="0"/>
              <a:t>accuracy – moving from &gt;1m to &gt;0.1m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018548" cy="1101923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Problem definition:</a:t>
            </a:r>
            <a:endParaRPr lang="en-US" b="1" dirty="0"/>
          </a:p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generation products are focused on indoor navigation but as technology adoption increases so does the demand for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1700"/>
            <a:ext cx="2346303" cy="23156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3568" y="2744924"/>
            <a:ext cx="576785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Micro </a:t>
            </a:r>
            <a:r>
              <a:rPr lang="en-US" sz="1800" dirty="0">
                <a:solidFill>
                  <a:schemeClr val="tx1"/>
                </a:solidFill>
              </a:rPr>
              <a:t>location becomes of interest, ~0.1m  accuracy opens up a new set of usage models: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Guide me to product on the exact </a:t>
            </a:r>
            <a:r>
              <a:rPr lang="en-US" sz="1600" dirty="0" smtClean="0">
                <a:solidFill>
                  <a:schemeClr val="tx1"/>
                </a:solidFill>
              </a:rPr>
              <a:t>shelf in </a:t>
            </a:r>
            <a:r>
              <a:rPr lang="en-US" sz="1600" dirty="0">
                <a:solidFill>
                  <a:schemeClr val="tx1"/>
                </a:solidFill>
              </a:rPr>
              <a:t>the aisle of a supermarket (0.1m).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Identify user preference and offer valuable service (how can I help?).</a:t>
            </a:r>
          </a:p>
          <a:p>
            <a:pPr marL="854075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Micro geo-fencing: store entrance, how to attract people </a:t>
            </a:r>
            <a:r>
              <a:rPr lang="en-US" sz="1600" dirty="0" smtClean="0">
                <a:solidFill>
                  <a:schemeClr val="tx1"/>
                </a:solidFill>
              </a:rPr>
              <a:t>in, </a:t>
            </a:r>
            <a:r>
              <a:rPr lang="en-US" sz="1600" dirty="0">
                <a:solidFill>
                  <a:schemeClr val="tx1"/>
                </a:solidFill>
              </a:rPr>
              <a:t>with good offerings, while not burdening visitors crossing inside the store entrance area.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sz="2800" dirty="0"/>
              <a:t>Improved accuracy moving from &gt;1m to &gt;0.1m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3"/>
            <a:ext cx="7770813" cy="1677988"/>
          </a:xfrm>
        </p:spPr>
        <p:txBody>
          <a:bodyPr/>
          <a:lstStyle/>
          <a:p>
            <a:pPr marL="28575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Current std. overview</a:t>
            </a:r>
            <a:endParaRPr lang="en-US" b="1" dirty="0"/>
          </a:p>
          <a:p>
            <a:pPr marL="666750" lvl="1" indent="-266700">
              <a:buFont typeface="Arial" panose="020B0604020202020204" pitchFamily="34" charset="0"/>
              <a:buChar char="•"/>
            </a:pPr>
            <a:r>
              <a:rPr lang="en-US" sz="1800" dirty="0" smtClean="0"/>
              <a:t>Current technology has a theoretical limitation of 0.7m with real world scenarios bringing it to 2-4m depending on environment.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Sep.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Jonathan Segev, Intel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96912" y="2960948"/>
            <a:ext cx="39715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Shown: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Current technology.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Ray </a:t>
            </a:r>
            <a:r>
              <a:rPr lang="en-US" sz="1800" dirty="0">
                <a:solidFill>
                  <a:schemeClr val="tx1"/>
                </a:solidFill>
              </a:rPr>
              <a:t>trace simulation.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40Mhz BW.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5 </a:t>
            </a:r>
            <a:r>
              <a:rPr lang="en-US" sz="1800" dirty="0">
                <a:solidFill>
                  <a:schemeClr val="tx1"/>
                </a:solidFill>
              </a:rPr>
              <a:t>APs 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Mix of dry </a:t>
            </a:r>
            <a:r>
              <a:rPr lang="en-US" sz="1800" dirty="0" smtClean="0">
                <a:solidFill>
                  <a:schemeClr val="tx1"/>
                </a:solidFill>
              </a:rPr>
              <a:t>walls, wood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dirty="0" smtClean="0">
                <a:solidFill>
                  <a:schemeClr val="tx1"/>
                </a:solidFill>
              </a:rPr>
              <a:t>metal frames.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 MIMO (1x1 antenna scheme).</a:t>
            </a: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Basic trilateration – no outlier handling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668338" lvl="1" indent="-268288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Simulated thermal and receive noise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3388696"/>
            <a:ext cx="4801019" cy="30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20933</TotalTime>
  <Words>2255</Words>
  <Application>Microsoft Office PowerPoint</Application>
  <PresentationFormat>On-screen Show (4:3)</PresentationFormat>
  <Paragraphs>325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MS Gothic</vt:lpstr>
      <vt:lpstr>Arial</vt:lpstr>
      <vt:lpstr>Calibre Semibold</vt:lpstr>
      <vt:lpstr>Neo Sans Intel</vt:lpstr>
      <vt:lpstr>Times New Roman</vt:lpstr>
      <vt:lpstr>Verdana</vt:lpstr>
      <vt:lpstr>Wingdings</vt:lpstr>
      <vt:lpstr>802-11-Submission</vt:lpstr>
      <vt:lpstr>Visio</vt:lpstr>
      <vt:lpstr>Next Generation Positioning  Beyond Indoor Navigation</vt:lpstr>
      <vt:lpstr>Motivation and purpose</vt:lpstr>
      <vt:lpstr>Why 802.11 Based Positioning?</vt:lpstr>
      <vt:lpstr>REVmc Location Support</vt:lpstr>
      <vt:lpstr>REVmc Location support (con.)</vt:lpstr>
      <vt:lpstr>REVmc Location support (con.)</vt:lpstr>
      <vt:lpstr>PowerPoint Presentation</vt:lpstr>
      <vt:lpstr>Improved accuracy – moving from &gt;1m to &gt;0.1m</vt:lpstr>
      <vt:lpstr>Improved accuracy moving from &gt;1m to &gt;0.1m</vt:lpstr>
      <vt:lpstr>Improved accuracy moving from &gt;1m to &gt;0.1m</vt:lpstr>
      <vt:lpstr>Direction finding</vt:lpstr>
      <vt:lpstr>Direction finding</vt:lpstr>
      <vt:lpstr>PowerPoint Presentation</vt:lpstr>
      <vt:lpstr>Improving scalability and reducing overhead</vt:lpstr>
      <vt:lpstr>High Accuracy Positioning</vt:lpstr>
      <vt:lpstr>High Accuracy Positioning</vt:lpstr>
      <vt:lpstr>Enable the use of FTM &lt;1 GHz frequency bands</vt:lpstr>
      <vt:lpstr>Summary</vt:lpstr>
      <vt:lpstr>PowerPoint Presentation</vt:lpstr>
      <vt:lpstr>REVmc Location support (con.)</vt:lpstr>
      <vt:lpstr>Recap Using RTT for Positioning</vt:lpstr>
      <vt:lpstr>Recap Using RTT for Positioning</vt:lpstr>
      <vt:lpstr>Using AoA/AoD for Positioning</vt:lpstr>
      <vt:lpstr>PowerPoint Presentation</vt:lpstr>
      <vt:lpstr>STA to STA and IoT</vt:lpstr>
      <vt:lpstr>STA to STA and IoT</vt:lpstr>
      <vt:lpstr>STA to STA and IoT of things</vt:lpstr>
      <vt:lpstr>Time Of Flight – Hyperbolic positioning </vt:lpstr>
      <vt:lpstr>Time Of Flight – Hyperbolic positioning </vt:lpstr>
      <vt:lpstr>Time Of Flight – Hyperbolic positioning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Next Gen. Positioning</dc:title>
  <dc:creator>Jonathan Segev</dc:creator>
  <cp:lastModifiedBy>Segev, Jonathan</cp:lastModifiedBy>
  <cp:revision>398</cp:revision>
  <cp:lastPrinted>2013-03-13T01:06:54Z</cp:lastPrinted>
  <dcterms:created xsi:type="dcterms:W3CDTF">2013-02-25T08:14:14Z</dcterms:created>
  <dcterms:modified xsi:type="dcterms:W3CDTF">2014-09-16T04:59:51Z</dcterms:modified>
</cp:coreProperties>
</file>