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86" r:id="rId3"/>
    <p:sldId id="387" r:id="rId4"/>
    <p:sldId id="350" r:id="rId5"/>
    <p:sldId id="382" r:id="rId6"/>
    <p:sldId id="364" r:id="rId7"/>
    <p:sldId id="366" r:id="rId8"/>
    <p:sldId id="368" r:id="rId9"/>
    <p:sldId id="381" r:id="rId10"/>
    <p:sldId id="376" r:id="rId11"/>
    <p:sldId id="388" r:id="rId12"/>
    <p:sldId id="385" r:id="rId1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uawei" initials="h"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CC00"/>
    <a:srgbClr val="0000FF"/>
    <a:srgbClr val="FF3300"/>
    <a:srgbClr val="66FF99"/>
    <a:srgbClr val="FF9966"/>
    <a:srgbClr val="FF9933"/>
    <a:srgbClr val="FFFF00"/>
    <a:srgbClr val="66FF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4" autoAdjust="0"/>
    <p:restoredTop sz="96031" autoAdjust="0"/>
  </p:normalViewPr>
  <p:slideViewPr>
    <p:cSldViewPr>
      <p:cViewPr>
        <p:scale>
          <a:sx n="100" d="100"/>
          <a:sy n="100" d="100"/>
        </p:scale>
        <p:origin x="-444" y="-78"/>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extLst>
      <p:ext uri="{BB962C8B-B14F-4D97-AF65-F5344CB8AC3E}">
        <p14:creationId xmlns:p14="http://schemas.microsoft.com/office/powerpoint/2010/main" xmlns=""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extLst>
      <p:ext uri="{BB962C8B-B14F-4D97-AF65-F5344CB8AC3E}">
        <p14:creationId xmlns:p14="http://schemas.microsoft.com/office/powerpoint/2010/main" xmlns=""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2</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3</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a:xfrm>
            <a:off x="6556906" y="6475413"/>
            <a:ext cx="1987019" cy="184666"/>
          </a:xfrm>
        </p:spPr>
        <p:txBody>
          <a:bodyPr/>
          <a:lstStyle>
            <a:lvl1pPr>
              <a:defRPr/>
            </a:lvl1pPr>
          </a:lstStyle>
          <a:p>
            <a:pPr>
              <a:defRPr/>
            </a:pPr>
            <a:r>
              <a:rPr lang="en-US" altLang="zh-CN" dirty="0" smtClean="0"/>
              <a:t>Zhou </a:t>
            </a:r>
            <a:r>
              <a:rPr lang="en-US" altLang="zh-CN" dirty="0" err="1" smtClean="0"/>
              <a:t>Lan</a:t>
            </a:r>
            <a:r>
              <a:rPr lang="en-US" altLang="zh-CN" dirty="0" smtClean="0"/>
              <a:t> (</a:t>
            </a:r>
            <a:r>
              <a:rPr lang="en-US" altLang="zh-CN" dirty="0" err="1" smtClean="0"/>
              <a:t>Huawei</a:t>
            </a:r>
            <a:r>
              <a:rPr lang="en-US" altLang="zh-CN" dirty="0" smtClean="0"/>
              <a:t> Technology)</a:t>
            </a:r>
            <a:endParaRPr lang="en-US" altLang="zh-CN"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579600" cy="276999"/>
          </a:xfrm>
        </p:spPr>
        <p:txBody>
          <a:bodyPr/>
          <a:lstStyle/>
          <a:p>
            <a:pPr>
              <a:defRPr/>
            </a:pPr>
            <a:r>
              <a:rPr lang="en-US" dirty="0" smtClean="0"/>
              <a:t>September 2014</a:t>
            </a:r>
            <a:endParaRPr lang="en-US" dirty="0"/>
          </a:p>
        </p:txBody>
      </p:sp>
    </p:spTree>
    <p:extLst>
      <p:ext uri="{BB962C8B-B14F-4D97-AF65-F5344CB8AC3E}">
        <p14:creationId xmlns:p14="http://schemas.microsoft.com/office/powerpoint/2010/main" xmlns=""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hasCustomPrompt="1"/>
          </p:nvPr>
        </p:nvSpPr>
        <p:spPr/>
        <p:txBody>
          <a:bodyPr/>
          <a:lstStyle/>
          <a:p>
            <a:r>
              <a:rPr lang="en-US" dirty="0" smtClean="0"/>
              <a:t>Click to edit Master title style</a:t>
            </a:r>
            <a:endParaRPr lang="en-US" dirty="0"/>
          </a:p>
        </p:txBody>
      </p:sp>
      <p:sp>
        <p:nvSpPr>
          <p:cNvPr id="8" name="Date Placeholder 7"/>
          <p:cNvSpPr>
            <a:spLocks noGrp="1"/>
          </p:cNvSpPr>
          <p:nvPr>
            <p:ph type="dt" sz="half" idx="10"/>
          </p:nvPr>
        </p:nvSpPr>
        <p:spPr>
          <a:xfrm>
            <a:off x="696913" y="332601"/>
            <a:ext cx="1579600" cy="276999"/>
          </a:xfrm>
        </p:spPr>
        <p:txBody>
          <a:bodyPr/>
          <a:lstStyle/>
          <a:p>
            <a:pPr>
              <a:defRPr/>
            </a:pPr>
            <a:r>
              <a:rPr lang="en-US" dirty="0" smtClean="0"/>
              <a:t>September 2014</a:t>
            </a:r>
            <a:endParaRPr lang="en-US" dirty="0"/>
          </a:p>
        </p:txBody>
      </p:sp>
      <p:sp>
        <p:nvSpPr>
          <p:cNvPr id="9" name="Footer Placeholder 8"/>
          <p:cNvSpPr>
            <a:spLocks noGrp="1"/>
          </p:cNvSpPr>
          <p:nvPr>
            <p:ph type="ftr" sz="quarter" idx="11"/>
          </p:nvPr>
        </p:nvSpPr>
        <p:spPr>
          <a:xfrm>
            <a:off x="6556907" y="6475413"/>
            <a:ext cx="1987018" cy="184666"/>
          </a:xfrm>
        </p:spPr>
        <p:txBody>
          <a:bodyPr/>
          <a:lstStyle/>
          <a:p>
            <a:pPr>
              <a:defRPr/>
            </a:pPr>
            <a:r>
              <a:rPr lang="en-US" altLang="zh-CN" dirty="0" smtClean="0"/>
              <a:t>Zhou </a:t>
            </a:r>
            <a:r>
              <a:rPr lang="en-US" altLang="zh-CN" dirty="0" err="1" smtClean="0"/>
              <a:t>Lan</a:t>
            </a:r>
            <a:r>
              <a:rPr lang="en-US" altLang="zh-CN" dirty="0" smtClean="0"/>
              <a:t> (</a:t>
            </a:r>
            <a:r>
              <a:rPr lang="en-US" altLang="zh-CN" dirty="0" err="1" smtClean="0"/>
              <a:t>Huawei</a:t>
            </a:r>
            <a:r>
              <a:rPr lang="en-US" altLang="zh-CN" dirty="0" smtClean="0"/>
              <a:t> Technology)</a:t>
            </a:r>
            <a:endParaRPr lang="en-US" altLang="zh-CN" dirty="0"/>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xmlns=""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dirty="0" smtClean="0"/>
              <a:t>October 2014</a:t>
            </a:r>
            <a:endParaRPr lang="en-US" dirty="0"/>
          </a:p>
        </p:txBody>
      </p:sp>
      <p:sp>
        <p:nvSpPr>
          <p:cNvPr id="1029" name="Rectangle 5"/>
          <p:cNvSpPr>
            <a:spLocks noGrp="1" noChangeArrowheads="1"/>
          </p:cNvSpPr>
          <p:nvPr>
            <p:ph type="ftr" sz="quarter" idx="3"/>
          </p:nvPr>
        </p:nvSpPr>
        <p:spPr bwMode="auto">
          <a:xfrm>
            <a:off x="6556906" y="6475413"/>
            <a:ext cx="19870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Zhou </a:t>
            </a:r>
            <a:r>
              <a:rPr lang="en-US" dirty="0" err="1" smtClean="0"/>
              <a:t>Lan</a:t>
            </a:r>
            <a:r>
              <a:rPr lang="en-US" dirty="0" smtClean="0"/>
              <a:t> (</a:t>
            </a:r>
            <a:r>
              <a:rPr lang="en-US" dirty="0" err="1" smtClean="0"/>
              <a:t>Huawei</a:t>
            </a:r>
            <a:r>
              <a:rPr lang="en-US" dirty="0" smtClean="0"/>
              <a:t> Technology)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a:t>
            </a:r>
            <a:r>
              <a:rPr lang="en-US" sz="1800" b="1" dirty="0" smtClean="0"/>
              <a:t>1192</a:t>
            </a:r>
            <a:r>
              <a:rPr lang="en-US" sz="1800" dirty="0" smtClean="0"/>
              <a:t>r</a:t>
            </a:r>
            <a:r>
              <a:rPr lang="en-US" altLang="zh-CN" sz="1800" dirty="0" smtClean="0"/>
              <a:t>5</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1192-00-00ax-comparing-mac-calibration-results.pptx" TargetMode="External"/><Relationship Id="rId2" Type="http://schemas.openxmlformats.org/officeDocument/2006/relationships/hyperlink" Target="https://mentor.ieee.org/802.11/dcn/14/11-14-1230-00-00ax-mac-calibration-result.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__2.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__3.doc"/></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0" y="381000"/>
            <a:ext cx="8763000" cy="1066800"/>
          </a:xfrm>
          <a:noFill/>
        </p:spPr>
        <p:txBody>
          <a:bodyPr/>
          <a:lstStyle/>
          <a:p>
            <a:r>
              <a:rPr lang="en-US" altLang="zh-CN" sz="4000" dirty="0" smtClean="0"/>
              <a:t>MAC calibration results comparison</a:t>
            </a:r>
            <a:endParaRPr lang="en-US" sz="4000" dirty="0" smtClean="0"/>
          </a:p>
        </p:txBody>
      </p:sp>
      <p:sp>
        <p:nvSpPr>
          <p:cNvPr id="3078" name="Rectangle 6"/>
          <p:cNvSpPr>
            <a:spLocks noGrp="1" noChangeArrowheads="1"/>
          </p:cNvSpPr>
          <p:nvPr>
            <p:ph type="body" idx="1"/>
          </p:nvPr>
        </p:nvSpPr>
        <p:spPr>
          <a:xfrm>
            <a:off x="685800" y="1219200"/>
            <a:ext cx="7772400" cy="381000"/>
          </a:xfrm>
          <a:noFill/>
        </p:spPr>
        <p:txBody>
          <a:bodyPr/>
          <a:lstStyle/>
          <a:p>
            <a:pPr algn="ctr">
              <a:lnSpc>
                <a:spcPct val="90000"/>
              </a:lnSpc>
              <a:buFontTx/>
              <a:buNone/>
            </a:pPr>
            <a:r>
              <a:rPr lang="en-US" sz="2000" dirty="0" smtClean="0"/>
              <a:t>Date:</a:t>
            </a:r>
            <a:r>
              <a:rPr lang="en-US" sz="2000" b="0" dirty="0" smtClean="0"/>
              <a:t> 2014-09-10</a:t>
            </a:r>
          </a:p>
        </p:txBody>
      </p:sp>
      <p:sp>
        <p:nvSpPr>
          <p:cNvPr id="3080" name="Rectangle 12"/>
          <p:cNvSpPr>
            <a:spLocks noChangeArrowheads="1"/>
          </p:cNvSpPr>
          <p:nvPr/>
        </p:nvSpPr>
        <p:spPr bwMode="auto">
          <a:xfrm>
            <a:off x="569976" y="12192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(Huawei Technology)</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graphicFrame>
        <p:nvGraphicFramePr>
          <p:cNvPr id="3310" name="Object 238"/>
          <p:cNvGraphicFramePr>
            <a:graphicFrameLocks noChangeAspect="1"/>
          </p:cNvGraphicFramePr>
          <p:nvPr>
            <p:extLst>
              <p:ext uri="{D42A27DB-BD31-4B8C-83A1-F6EECF244321}">
                <p14:modId xmlns:p14="http://schemas.microsoft.com/office/powerpoint/2010/main" xmlns="" val="1420516834"/>
              </p:ext>
            </p:extLst>
          </p:nvPr>
        </p:nvGraphicFramePr>
        <p:xfrm>
          <a:off x="903288" y="1603375"/>
          <a:ext cx="7788275" cy="5561013"/>
        </p:xfrm>
        <a:graphic>
          <a:graphicData uri="http://schemas.openxmlformats.org/presentationml/2006/ole">
            <p:oleObj spid="_x0000_s3359" name="Document" r:id="rId4" imgW="9601142" imgH="6863525" progId="Word.Document.8">
              <p:embed/>
            </p:oleObj>
          </a:graphicData>
        </a:graphic>
      </p:graphicFrame>
      <p:sp>
        <p:nvSpPr>
          <p:cNvPr id="9"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t>L4 </a:t>
            </a:r>
            <a:r>
              <a:rPr lang="en-US" altLang="zh-CN" dirty="0" err="1" smtClean="0"/>
              <a:t>Tputs</a:t>
            </a:r>
            <a:r>
              <a:rPr lang="en-US" altLang="zh-CN" dirty="0" smtClean="0"/>
              <a:t> with MPDU Frame Aggregation (FA) </a:t>
            </a:r>
            <a:endParaRPr lang="zh-CN" altLang="en-US" dirty="0" smtClean="0"/>
          </a:p>
          <a:p>
            <a:endParaRPr lang="zh-CN" altLang="en-US" dirty="0"/>
          </a:p>
        </p:txBody>
      </p:sp>
      <p:sp>
        <p:nvSpPr>
          <p:cNvPr id="3" name="Title 2"/>
          <p:cNvSpPr>
            <a:spLocks noGrp="1"/>
          </p:cNvSpPr>
          <p:nvPr>
            <p:ph type="title"/>
          </p:nvPr>
        </p:nvSpPr>
        <p:spPr/>
        <p:txBody>
          <a:bodyPr/>
          <a:lstStyle/>
          <a:p>
            <a:r>
              <a:rPr lang="en-US" altLang="zh-CN" dirty="0" smtClean="0"/>
              <a:t>Test 3 results</a:t>
            </a:r>
            <a:endParaRPr lang="zh-CN" altLang="en-US" dirty="0"/>
          </a:p>
        </p:txBody>
      </p:sp>
      <p:sp>
        <p:nvSpPr>
          <p:cNvPr id="5" name="Footer Placeholder 4"/>
          <p:cNvSpPr>
            <a:spLocks noGrp="1"/>
          </p:cNvSpPr>
          <p:nvPr>
            <p:ph type="ftr" sz="quarter" idx="11"/>
          </p:nvPr>
        </p:nvSpPr>
        <p:spPr/>
        <p:txBody>
          <a:bodyPr/>
          <a:lstStyle/>
          <a:p>
            <a:pPr>
              <a:defRPr/>
            </a:pPr>
            <a:r>
              <a:rPr lang="en-US" smtClean="0"/>
              <a:t>Zhou Lan (Huawei Technology)</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graphicFrame>
        <p:nvGraphicFramePr>
          <p:cNvPr id="11" name="Table 11"/>
          <p:cNvGraphicFramePr>
            <a:graphicFrameLocks noGrp="1"/>
          </p:cNvGraphicFramePr>
          <p:nvPr>
            <p:extLst>
              <p:ext uri="{D42A27DB-BD31-4B8C-83A1-F6EECF244321}">
                <p14:modId xmlns:p14="http://schemas.microsoft.com/office/powerpoint/2010/main" xmlns="" val="2714936392"/>
              </p:ext>
            </p:extLst>
          </p:nvPr>
        </p:nvGraphicFramePr>
        <p:xfrm>
          <a:off x="4978942" y="3195540"/>
          <a:ext cx="3479258" cy="2474634"/>
        </p:xfrm>
        <a:graphic>
          <a:graphicData uri="http://schemas.openxmlformats.org/drawingml/2006/table">
            <a:tbl>
              <a:tblPr>
                <a:tableStyleId>{5C22544A-7EE6-4342-B048-85BDC9FD1C3A}</a:tableStyleId>
              </a:tblPr>
              <a:tblGrid>
                <a:gridCol w="1319718"/>
                <a:gridCol w="539885"/>
                <a:gridCol w="539885"/>
                <a:gridCol w="539885"/>
                <a:gridCol w="539885"/>
              </a:tblGrid>
              <a:tr h="162128">
                <a:tc>
                  <a:txBody>
                    <a:bodyPr/>
                    <a:lstStyle/>
                    <a:p>
                      <a:pPr algn="l" fontAlgn="ctr"/>
                      <a:r>
                        <a:rPr lang="en-US" sz="1100" u="none" strike="noStrike" dirty="0" smtClean="0"/>
                        <a:t>Scenarios</a:t>
                      </a:r>
                      <a:endParaRPr lang="en-US" sz="1100" b="0" i="0" u="none" strike="noStrike" dirty="0">
                        <a:latin typeface="Arial Unicode MS"/>
                      </a:endParaRPr>
                    </a:p>
                  </a:txBody>
                  <a:tcPr marL="8106" marR="8106" marT="8106" marB="0" anchor="ctr"/>
                </a:tc>
                <a:tc gridSpan="2">
                  <a:txBody>
                    <a:bodyPr/>
                    <a:lstStyle/>
                    <a:p>
                      <a:pPr algn="ctr" fontAlgn="ctr"/>
                      <a:r>
                        <a:rPr lang="en-US" sz="1100" u="none" strike="noStrike" dirty="0" smtClean="0"/>
                        <a:t>MCS0</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gridSpan="2">
                  <a:txBody>
                    <a:bodyPr/>
                    <a:lstStyle/>
                    <a:p>
                      <a:pPr algn="ctr" fontAlgn="ctr"/>
                      <a:r>
                        <a:rPr lang="en-US" sz="1100" u="none" strike="noStrike" dirty="0" smtClean="0"/>
                        <a:t>MCS8</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r>
              <a:tr h="162128">
                <a:tc>
                  <a:txBody>
                    <a:bodyPr/>
                    <a:lstStyle/>
                    <a:p>
                      <a:pPr algn="l" fontAlgn="ctr"/>
                      <a:r>
                        <a:rPr lang="zh-CN" altLang="en-US" sz="1100" u="none" strike="noStrike" dirty="0"/>
                        <a:t>　</a:t>
                      </a:r>
                      <a:endParaRPr lang="zh-CN" altLang="en-US" sz="1100" b="0" i="0" u="none" strike="noStrike" dirty="0">
                        <a:latin typeface="Arial Unicode MS"/>
                      </a:endParaRPr>
                    </a:p>
                  </a:txBody>
                  <a:tcPr marL="8106" marR="8106" marT="8106" marB="0" anchor="ctr"/>
                </a:tc>
                <a:tc>
                  <a:txBody>
                    <a:bodyPr/>
                    <a:lstStyle/>
                    <a:p>
                      <a:pPr algn="ctr" fontAlgn="ctr"/>
                      <a:r>
                        <a:rPr lang="en-US" altLang="zh-CN" sz="1100" u="none" strike="noStrike" dirty="0" err="1" smtClean="0"/>
                        <a:t>noFA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smtClean="0"/>
                        <a:t>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err="1" smtClean="0"/>
                        <a:t>noFA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smtClean="0"/>
                        <a:t>FA</a:t>
                      </a:r>
                      <a:endParaRPr lang="en-US" altLang="zh-CN" sz="1100" b="0" i="0" u="none" strike="noStrike" dirty="0">
                        <a:latin typeface="Arial Unicode MS"/>
                      </a:endParaRPr>
                    </a:p>
                  </a:txBody>
                  <a:tcPr marL="8106" marR="8106" marT="8106" marB="0" anchor="ctr"/>
                </a:tc>
              </a:tr>
              <a:tr h="162128">
                <a:tc>
                  <a:txBody>
                    <a:bodyPr/>
                    <a:lstStyle/>
                    <a:p>
                      <a:pPr algn="l" fontAlgn="ctr"/>
                      <a:r>
                        <a:rPr lang="en-US" sz="1100" u="none" strike="noStrike" dirty="0" err="1"/>
                        <a:t>Huawei</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dirty="0" smtClean="0">
                          <a:latin typeface="+mn-lt"/>
                        </a:rPr>
                        <a:t>5.15 </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5.58 </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22.04 </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34.05 </a:t>
                      </a:r>
                      <a:endParaRPr lang="en-US" altLang="zh-CN" sz="1100" b="1" i="0" u="none" strike="noStrike" dirty="0">
                        <a:solidFill>
                          <a:srgbClr val="00B050"/>
                        </a:solidFill>
                        <a:latin typeface="+mn-lt"/>
                      </a:endParaRPr>
                    </a:p>
                  </a:txBody>
                  <a:tcPr marL="8106" marR="8106" marT="8106" marB="0" anchor="ctr"/>
                </a:tc>
              </a:tr>
              <a:tr h="162128">
                <a:tc>
                  <a:txBody>
                    <a:bodyPr/>
                    <a:lstStyle/>
                    <a:p>
                      <a:pPr algn="l" fontAlgn="ctr"/>
                      <a:r>
                        <a:rPr lang="en-US" sz="1100" u="none" strike="noStrike" dirty="0"/>
                        <a:t>LGE</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5.14</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5.58</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22.4</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34.2</a:t>
                      </a:r>
                      <a:endParaRPr lang="en-US" altLang="zh-CN" sz="1100" b="1" i="0" u="none" strike="noStrike" dirty="0">
                        <a:solidFill>
                          <a:srgbClr val="00B050"/>
                        </a:solidFill>
                        <a:latin typeface="+mn-lt"/>
                      </a:endParaRPr>
                    </a:p>
                  </a:txBody>
                  <a:tcPr marL="8106" marR="8106" marT="8106" marB="0" anchor="ctr"/>
                </a:tc>
              </a:tr>
              <a:tr h="162128">
                <a:tc>
                  <a:txBody>
                    <a:bodyPr/>
                    <a:lstStyle/>
                    <a:p>
                      <a:pPr algn="l" fontAlgn="ctr"/>
                      <a:r>
                        <a:rPr lang="en-US" sz="1100" u="none" strike="noStrike" dirty="0"/>
                        <a:t>Qualcomm</a:t>
                      </a:r>
                      <a:endParaRPr lang="en-US" sz="1100" b="0" i="0" u="none" strike="noStrike" dirty="0">
                        <a:latin typeface="Arial Unicode MS"/>
                      </a:endParaRPr>
                    </a:p>
                  </a:txBody>
                  <a:tcPr marL="8106" marR="8106" marT="8106" marB="0" anchor="ctr"/>
                </a:tc>
                <a:tc>
                  <a:txBody>
                    <a:bodyPr/>
                    <a:lstStyle/>
                    <a:p>
                      <a:pPr algn="r" fontAlgn="t"/>
                      <a:endParaRPr lang="en-US" altLang="zh-CN" sz="1100" b="1" i="0" u="none" strike="noStrike" dirty="0">
                        <a:solidFill>
                          <a:srgbClr val="00B050"/>
                        </a:solidFill>
                        <a:latin typeface="+mn-lt"/>
                      </a:endParaRPr>
                    </a:p>
                  </a:txBody>
                  <a:tcPr marL="8106" marR="8106" marT="8106" marB="0"/>
                </a:tc>
                <a:tc>
                  <a:txBody>
                    <a:bodyPr/>
                    <a:lstStyle/>
                    <a:p>
                      <a:pPr algn="r" fontAlgn="t"/>
                      <a:r>
                        <a:rPr lang="en-US" altLang="zh-CN" sz="1100" u="none" strike="noStrike" kern="1200" dirty="0" smtClean="0">
                          <a:solidFill>
                            <a:schemeClr val="dk1"/>
                          </a:solidFill>
                          <a:latin typeface="+mn-lt"/>
                          <a:ea typeface="+mn-ea"/>
                          <a:cs typeface="+mn-cs"/>
                        </a:rPr>
                        <a:t>5.55</a:t>
                      </a:r>
                      <a:endParaRPr lang="en-US" altLang="zh-CN" sz="1100" b="1" i="0" u="none" strike="noStrike" dirty="0">
                        <a:solidFill>
                          <a:srgbClr val="00B050"/>
                        </a:solidFill>
                        <a:latin typeface="+mn-lt"/>
                      </a:endParaRPr>
                    </a:p>
                  </a:txBody>
                  <a:tcPr marL="8106" marR="8106" marT="8106" marB="0"/>
                </a:tc>
                <a:tc>
                  <a:txBody>
                    <a:bodyPr/>
                    <a:lstStyle/>
                    <a:p>
                      <a:pPr algn="r" rtl="0" fontAlgn="ctr"/>
                      <a:endParaRPr lang="en-US" altLang="zh-CN" sz="1100" b="0" i="0" u="none" strike="noStrike" dirty="0">
                        <a:solidFill>
                          <a:srgbClr val="000000"/>
                        </a:solidFill>
                        <a:latin typeface="+mn-lt"/>
                      </a:endParaRPr>
                    </a:p>
                  </a:txBody>
                  <a:tcPr marL="9525" marR="9525" marT="9525" marB="0" anchor="ctr"/>
                </a:tc>
                <a:tc>
                  <a:txBody>
                    <a:bodyPr/>
                    <a:lstStyle/>
                    <a:p>
                      <a:pPr algn="r" rtl="0" fontAlgn="ctr"/>
                      <a:endParaRPr lang="en-US" altLang="zh-CN" sz="1100" b="0" i="0" u="none" strike="noStrike" dirty="0">
                        <a:solidFill>
                          <a:srgbClr val="000000"/>
                        </a:solidFill>
                        <a:latin typeface="+mn-lt"/>
                      </a:endParaRPr>
                    </a:p>
                  </a:txBody>
                  <a:tcPr marL="9525" marR="9525" marT="9525" marB="0" anchor="ctr"/>
                </a:tc>
              </a:tr>
              <a:tr h="162128">
                <a:tc>
                  <a:txBody>
                    <a:bodyPr/>
                    <a:lstStyle/>
                    <a:p>
                      <a:pPr algn="l" fontAlgn="ctr"/>
                      <a:r>
                        <a:rPr lang="en-US" altLang="zh-CN" sz="1100" u="none" strike="noStrike" kern="1200" dirty="0" err="1" smtClean="0">
                          <a:solidFill>
                            <a:schemeClr val="dk1"/>
                          </a:solidFill>
                          <a:latin typeface="+mn-lt"/>
                          <a:ea typeface="+mn-ea"/>
                          <a:cs typeface="+mn-cs"/>
                        </a:rPr>
                        <a:t>MediaTek</a:t>
                      </a:r>
                      <a:endParaRPr lang="en-US" sz="1100" b="0" i="0" u="none" strike="noStrike" dirty="0">
                        <a:latin typeface="Arial Unicode MS"/>
                      </a:endParaRPr>
                    </a:p>
                  </a:txBody>
                  <a:tcPr marL="8106" marR="8106" marT="8106"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r>
                        <a:rPr lang="en-US" altLang="zh-CN" sz="1100" u="none" strike="noStrike" kern="1200" dirty="0" smtClean="0">
                          <a:solidFill>
                            <a:schemeClr val="dk1"/>
                          </a:solidFill>
                          <a:latin typeface="+mn-lt"/>
                          <a:ea typeface="+mn-ea"/>
                          <a:cs typeface="+mn-cs"/>
                        </a:rPr>
                        <a:t>5.63933</a:t>
                      </a: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r>
              <a:tr h="162128">
                <a:tc>
                  <a:txBody>
                    <a:bodyPr/>
                    <a:lstStyle/>
                    <a:p>
                      <a:pPr algn="l" fontAlgn="ctr"/>
                      <a:r>
                        <a:rPr lang="en-US" altLang="zh-CN" sz="1100" u="none" strike="noStrike" kern="1200" dirty="0" smtClean="0">
                          <a:solidFill>
                            <a:schemeClr val="dk1"/>
                          </a:solidFill>
                          <a:latin typeface="+mn-lt"/>
                          <a:ea typeface="+mn-ea"/>
                          <a:cs typeface="+mn-cs"/>
                        </a:rPr>
                        <a:t>Intel</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t"/>
                      <a:r>
                        <a:rPr lang="en-US" altLang="zh-CN" sz="1100" u="none" strike="noStrike" kern="1200" dirty="0" smtClean="0">
                          <a:solidFill>
                            <a:schemeClr val="dk1"/>
                          </a:solidFill>
                          <a:latin typeface="+mn-lt"/>
                          <a:ea typeface="+mn-ea"/>
                          <a:cs typeface="+mn-cs"/>
                        </a:rPr>
                        <a:t>5.06</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5.57</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20.35</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31.93</a:t>
                      </a:r>
                      <a:endParaRPr lang="en-US" altLang="zh-CN" sz="1100" u="none" strike="noStrike" kern="1200" dirty="0">
                        <a:solidFill>
                          <a:schemeClr val="dk1"/>
                        </a:solidFill>
                        <a:latin typeface="+mn-lt"/>
                        <a:ea typeface="+mn-ea"/>
                        <a:cs typeface="+mn-cs"/>
                      </a:endParaRP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Ericsson</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t"/>
                      <a:r>
                        <a:rPr lang="en-US" altLang="zh-CN" sz="1100" u="none" strike="noStrike" kern="1200" dirty="0" smtClean="0">
                          <a:solidFill>
                            <a:schemeClr val="dk1"/>
                          </a:solidFill>
                          <a:latin typeface="+mn-lt"/>
                          <a:ea typeface="+mn-ea"/>
                          <a:cs typeface="+mn-cs"/>
                        </a:rPr>
                        <a:t>5.21</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5.63</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22.84</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34.41</a:t>
                      </a:r>
                      <a:endParaRPr lang="en-US" altLang="zh-CN" sz="1100" u="none" strike="noStrike" kern="1200" dirty="0">
                        <a:solidFill>
                          <a:schemeClr val="dk1"/>
                        </a:solidFill>
                        <a:latin typeface="+mn-lt"/>
                        <a:ea typeface="+mn-ea"/>
                        <a:cs typeface="+mn-cs"/>
                      </a:endParaRP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Nokia</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b"/>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r>
                        <a:rPr lang="en-US" altLang="zh-CN" sz="1100" u="none" strike="noStrike" kern="1200" dirty="0" smtClean="0">
                          <a:solidFill>
                            <a:schemeClr val="dk1"/>
                          </a:solidFill>
                          <a:latin typeface="+mn-lt"/>
                          <a:ea typeface="+mn-ea"/>
                          <a:cs typeface="+mn-cs"/>
                        </a:rPr>
                        <a:t>5.59</a:t>
                      </a:r>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r>
                        <a:rPr lang="en-US" altLang="zh-CN" sz="1100" u="none" strike="noStrike" kern="1200" dirty="0" smtClean="0">
                          <a:solidFill>
                            <a:schemeClr val="dk1"/>
                          </a:solidFill>
                          <a:latin typeface="+mn-lt"/>
                          <a:ea typeface="+mn-ea"/>
                          <a:cs typeface="+mn-cs"/>
                        </a:rPr>
                        <a:t>31.35</a:t>
                      </a:r>
                      <a:endParaRPr lang="en-US" altLang="zh-CN" sz="1100" b="0" i="0" u="none" strike="noStrike" kern="1200" dirty="0">
                        <a:solidFill>
                          <a:schemeClr val="dk1"/>
                        </a:solidFill>
                        <a:latin typeface="+mn-lt"/>
                        <a:ea typeface="+mn-ea"/>
                        <a:cs typeface="+mn-cs"/>
                      </a:endParaRPr>
                    </a:p>
                  </a:txBody>
                  <a:tcPr marL="9525" marR="9525" marT="9525" marB="0" anchor="b"/>
                </a:tc>
              </a:tr>
              <a:tr h="88583">
                <a:tc>
                  <a:txBody>
                    <a:bodyPr/>
                    <a:lstStyle/>
                    <a:p>
                      <a:pPr algn="l" fontAlgn="ctr"/>
                      <a:r>
                        <a:rPr lang="en-US" altLang="zh-CN" sz="1100" u="none" strike="noStrike" kern="1200" dirty="0" smtClean="0">
                          <a:solidFill>
                            <a:schemeClr val="dk1"/>
                          </a:solidFill>
                          <a:latin typeface="+mn-lt"/>
                          <a:ea typeface="+mn-ea"/>
                          <a:cs typeface="+mn-cs"/>
                        </a:rPr>
                        <a:t>NTT</a:t>
                      </a:r>
                      <a:endParaRPr lang="en-US" altLang="zh-CN" sz="1100" u="none" strike="noStrike" kern="1200" dirty="0">
                        <a:solidFill>
                          <a:schemeClr val="dk1"/>
                        </a:solidFill>
                        <a:latin typeface="+mn-lt"/>
                        <a:ea typeface="+mn-ea"/>
                        <a:cs typeface="+mn-cs"/>
                      </a:endParaRPr>
                    </a:p>
                  </a:txBody>
                  <a:tcPr marL="8106" marR="8106" marT="8106" marB="0" anchor="ctr">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5.18</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5.60</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22.10</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34.01</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Samsung</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5.41</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33.55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Broadcom</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5.32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30.45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ZTE</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5.58</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tx1"/>
                          </a:solidFill>
                          <a:latin typeface="+mn-lt"/>
                          <a:ea typeface="+mn-ea"/>
                          <a:cs typeface="+mn-cs"/>
                        </a:rPr>
                        <a:t>Toshiba</a:t>
                      </a:r>
                      <a:endParaRPr lang="en-US" altLang="zh-CN" sz="1100" u="none" strike="noStrike" kern="1200" dirty="0">
                        <a:solidFill>
                          <a:schemeClr val="tx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5.61</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33.81</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
        <p:nvSpPr>
          <p:cNvPr id="14"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pic>
        <p:nvPicPr>
          <p:cNvPr id="15361" name="Picture 1"/>
          <p:cNvPicPr>
            <a:picLocks noChangeAspect="1" noChangeArrowheads="1"/>
          </p:cNvPicPr>
          <p:nvPr/>
        </p:nvPicPr>
        <p:blipFill>
          <a:blip r:embed="rId2" cstate="print"/>
          <a:srcRect/>
          <a:stretch>
            <a:fillRect/>
          </a:stretch>
        </p:blipFill>
        <p:spPr bwMode="auto">
          <a:xfrm>
            <a:off x="457200" y="2514600"/>
            <a:ext cx="4667250" cy="3686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t>The functional test results from different parties are generally aligned.</a:t>
            </a:r>
          </a:p>
          <a:p>
            <a:pPr lvl="1"/>
            <a:r>
              <a:rPr lang="en-US" altLang="zh-CN" dirty="0" smtClean="0"/>
              <a:t>MAC/PHY Framing  aligned very well</a:t>
            </a:r>
          </a:p>
          <a:p>
            <a:pPr lvl="1"/>
            <a:r>
              <a:rPr lang="en-US" altLang="zh-CN" dirty="0" smtClean="0"/>
              <a:t>Deferral in light collision case aligned very well</a:t>
            </a:r>
          </a:p>
          <a:p>
            <a:pPr lvl="1"/>
            <a:r>
              <a:rPr lang="en-US" altLang="zh-CN" dirty="0" smtClean="0"/>
              <a:t>Deferral in intensive collision case (with hidden node) is not so well aligned.</a:t>
            </a:r>
          </a:p>
          <a:p>
            <a:r>
              <a:rPr lang="en-US" altLang="zh-CN" dirty="0" smtClean="0"/>
              <a:t>But we shall reduce the gap among different parties to allow the simulator could be still pretty well aligned when more functions are added and applied to more general performance test scenarios.</a:t>
            </a:r>
          </a:p>
          <a:p>
            <a:endParaRPr lang="zh-CN" altLang="en-US" dirty="0"/>
          </a:p>
        </p:txBody>
      </p:sp>
      <p:sp>
        <p:nvSpPr>
          <p:cNvPr id="3" name="Title 2"/>
          <p:cNvSpPr>
            <a:spLocks noGrp="1"/>
          </p:cNvSpPr>
          <p:nvPr>
            <p:ph type="title"/>
          </p:nvPr>
        </p:nvSpPr>
        <p:spPr/>
        <p:txBody>
          <a:bodyPr/>
          <a:lstStyle/>
          <a:p>
            <a:r>
              <a:rPr lang="en-US" altLang="zh-CN" dirty="0" smtClean="0"/>
              <a:t>Summary</a:t>
            </a:r>
            <a:endParaRPr lang="zh-CN" alt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altLang="zh-CN" dirty="0" smtClean="0"/>
              <a:t>Zhou </a:t>
            </a:r>
            <a:r>
              <a:rPr lang="en-US" altLang="zh-CN" dirty="0" err="1" smtClean="0"/>
              <a:t>Lan</a:t>
            </a:r>
            <a:r>
              <a:rPr lang="en-US" altLang="zh-CN" dirty="0" smtClean="0"/>
              <a:t> (</a:t>
            </a:r>
            <a:r>
              <a:rPr lang="en-US" altLang="zh-CN" dirty="0" err="1" smtClean="0"/>
              <a:t>Huawei</a:t>
            </a:r>
            <a:r>
              <a:rPr lang="en-US" altLang="zh-CN" dirty="0" smtClean="0"/>
              <a:t> Technology)</a:t>
            </a:r>
            <a:endParaRPr lang="en-US" altLang="zh-CN"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a:xfrm>
            <a:off x="685800" y="1676400"/>
            <a:ext cx="7772400" cy="4114800"/>
          </a:xfrm>
        </p:spPr>
        <p:txBody>
          <a:bodyPr>
            <a:normAutofit fontScale="85000" lnSpcReduction="20000"/>
          </a:bodyPr>
          <a:lstStyle/>
          <a:p>
            <a:r>
              <a:rPr lang="en-US" sz="2000" dirty="0" smtClean="0">
                <a:hlinkClick r:id="rId2"/>
              </a:rPr>
              <a:t>[1]11-14-1230-00-00ax-mac-calibration-result.pptx</a:t>
            </a:r>
            <a:r>
              <a:rPr lang="en-US" sz="2000" dirty="0" smtClean="0"/>
              <a:t> </a:t>
            </a:r>
          </a:p>
          <a:p>
            <a:r>
              <a:rPr lang="en-US" sz="2000" dirty="0" smtClean="0">
                <a:hlinkClick r:id="rId3"/>
              </a:rPr>
              <a:t>[2]11-14-1192-00-00ax-comparing-mac-calibration-results.pptx</a:t>
            </a:r>
            <a:endParaRPr lang="en-US" sz="2000" dirty="0" smtClean="0"/>
          </a:p>
          <a:p>
            <a:r>
              <a:rPr lang="en-US" sz="2000" dirty="0"/>
              <a:t>[3] NTT UPDATE </a:t>
            </a:r>
            <a:r>
              <a:rPr lang="en-US" sz="2000" dirty="0" smtClean="0"/>
              <a:t>11-14-1192-03-00ax-comparing-mac-calibration-results.pptx</a:t>
            </a:r>
          </a:p>
          <a:p>
            <a:r>
              <a:rPr lang="en-US" sz="2000" dirty="0" smtClean="0"/>
              <a:t>[4] ZTE-UPDATE 11-14-1192-04-00ax-comparing-mac-calibration-results.pptx</a:t>
            </a:r>
          </a:p>
          <a:p>
            <a:r>
              <a:rPr lang="en-US" sz="2000" dirty="0" smtClean="0"/>
              <a:t>[5] Intel UPDATE 11-14-1192-04-00ax-comparing-mac-calibration-results</a:t>
            </a:r>
            <a:r>
              <a:rPr lang="en-US" altLang="zh-CN" sz="2000" dirty="0" smtClean="0"/>
              <a:t>.pptx</a:t>
            </a:r>
          </a:p>
          <a:p>
            <a:r>
              <a:rPr lang="en-US" sz="2000" dirty="0" smtClean="0"/>
              <a:t>[6] Broadcom UPDATE 11-14-1192-04-00ax-comparing-mac-calibration-results.pptx</a:t>
            </a:r>
          </a:p>
          <a:p>
            <a:r>
              <a:rPr lang="en-US" sz="2000" dirty="0" smtClean="0"/>
              <a:t>[7] Ericsson UPDATE 11-14-1192-04-00ax-comparing-mac-calibration-results.pptx</a:t>
            </a:r>
          </a:p>
          <a:p>
            <a:r>
              <a:rPr lang="en-US" sz="2000" dirty="0" smtClean="0"/>
              <a:t>[8] Samsung UPDATE 11-14-1192-04-00ax-comparing-mac-calibration-results</a:t>
            </a:r>
            <a:r>
              <a:rPr lang="en-US" altLang="zh-CN" sz="2000" dirty="0" smtClean="0"/>
              <a:t>.pptx</a:t>
            </a:r>
          </a:p>
          <a:p>
            <a:r>
              <a:rPr lang="en-US" sz="2000" dirty="0" smtClean="0"/>
              <a:t>[9] Toshiba UPDATE 11-14-1192-04-00ax-comparing-mac-calibration-results_43991_r1.pptx</a:t>
            </a:r>
          </a:p>
          <a:p>
            <a:endParaRPr lang="en-US" sz="2000" dirty="0" smtClean="0"/>
          </a:p>
          <a:p>
            <a:endParaRPr lang="en-US" sz="2000" dirty="0" smtClean="0"/>
          </a:p>
          <a:p>
            <a:endParaRPr lang="en-US" sz="2000" dirty="0"/>
          </a:p>
        </p:txBody>
      </p:sp>
      <p:sp>
        <p:nvSpPr>
          <p:cNvPr id="7"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a:t>
            </a:r>
            <a:r>
              <a:rPr lang="en-US" dirty="0" err="1" smtClean="0"/>
              <a:t>Huawei</a:t>
            </a:r>
            <a:r>
              <a:rPr lang="en-US" dirty="0" smtClean="0"/>
              <a:t> Technology)</a:t>
            </a:r>
            <a:endParaRPr lang="en-US" dirty="0"/>
          </a:p>
        </p:txBody>
      </p:sp>
      <p:sp>
        <p:nvSpPr>
          <p:cNvPr id="8"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1D45EC1-4C6A-4C4C-A230-3BDF24B584F8}" type="slidenum">
              <a:rPr lang="en-US" smtClean="0"/>
              <a:pPr>
                <a:defRPr/>
              </a:pPr>
              <a:t>12</a:t>
            </a:fld>
            <a:endParaRPr lang="en-US"/>
          </a:p>
        </p:txBody>
      </p:sp>
      <p:sp>
        <p:nvSpPr>
          <p:cNvPr id="9"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Tree>
    <p:extLst>
      <p:ext uri="{BB962C8B-B14F-4D97-AF65-F5344CB8AC3E}">
        <p14:creationId xmlns:p14="http://schemas.microsoft.com/office/powerpoint/2010/main" xmlns="" val="63584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
        <p:nvSpPr>
          <p:cNvPr id="3" name="Footer Placeholder 2"/>
          <p:cNvSpPr>
            <a:spLocks noGrp="1"/>
          </p:cNvSpPr>
          <p:nvPr>
            <p:ph type="ftr" sz="quarter" idx="11"/>
          </p:nvPr>
        </p:nvSpPr>
        <p:spPr>
          <a:xfrm>
            <a:off x="6556906" y="6475413"/>
            <a:ext cx="1987019" cy="184666"/>
          </a:xfrm>
        </p:spPr>
        <p:txBody>
          <a:bodyPr/>
          <a:lstStyle/>
          <a:p>
            <a:pPr>
              <a:defRPr/>
            </a:pPr>
            <a:r>
              <a:rPr lang="en-US" altLang="ko-KR" dirty="0"/>
              <a:t>Zhou </a:t>
            </a:r>
            <a:r>
              <a:rPr lang="en-US" altLang="ko-KR" dirty="0" err="1"/>
              <a:t>Lan</a:t>
            </a:r>
            <a:r>
              <a:rPr lang="en-US" altLang="ko-KR" dirty="0"/>
              <a:t> (Huawei Technology)</a:t>
            </a:r>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a:p>
        </p:txBody>
      </p:sp>
      <p:graphicFrame>
        <p:nvGraphicFramePr>
          <p:cNvPr id="3310" name="Object 238"/>
          <p:cNvGraphicFramePr>
            <a:graphicFrameLocks noChangeAspect="1"/>
          </p:cNvGraphicFramePr>
          <p:nvPr>
            <p:extLst>
              <p:ext uri="{D42A27DB-BD31-4B8C-83A1-F6EECF244321}">
                <p14:modId xmlns:p14="http://schemas.microsoft.com/office/powerpoint/2010/main" xmlns="" val="1666864625"/>
              </p:ext>
            </p:extLst>
          </p:nvPr>
        </p:nvGraphicFramePr>
        <p:xfrm>
          <a:off x="906463" y="762000"/>
          <a:ext cx="7883525" cy="6124575"/>
        </p:xfrm>
        <a:graphic>
          <a:graphicData uri="http://schemas.openxmlformats.org/presentationml/2006/ole">
            <p:oleObj spid="_x0000_s8243" name="Document" r:id="rId4" imgW="9770546" imgH="7576731"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
        <p:nvSpPr>
          <p:cNvPr id="3" name="Footer Placeholder 2"/>
          <p:cNvSpPr>
            <a:spLocks noGrp="1"/>
          </p:cNvSpPr>
          <p:nvPr>
            <p:ph type="ftr" sz="quarter" idx="11"/>
          </p:nvPr>
        </p:nvSpPr>
        <p:spPr>
          <a:xfrm>
            <a:off x="6556906" y="6475413"/>
            <a:ext cx="1987019" cy="184666"/>
          </a:xfrm>
        </p:spPr>
        <p:txBody>
          <a:bodyPr/>
          <a:lstStyle/>
          <a:p>
            <a:pPr>
              <a:defRPr/>
            </a:pPr>
            <a:r>
              <a:rPr lang="en-US" altLang="ko-KR" dirty="0"/>
              <a:t>Zhou </a:t>
            </a:r>
            <a:r>
              <a:rPr lang="en-US" altLang="ko-KR" dirty="0" err="1"/>
              <a:t>Lan</a:t>
            </a:r>
            <a:r>
              <a:rPr lang="en-US" altLang="ko-KR" dirty="0"/>
              <a:t> (Huawei Technology)</a:t>
            </a:r>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a:p>
        </p:txBody>
      </p:sp>
      <p:graphicFrame>
        <p:nvGraphicFramePr>
          <p:cNvPr id="3310" name="Object 238"/>
          <p:cNvGraphicFramePr>
            <a:graphicFrameLocks noChangeAspect="1"/>
          </p:cNvGraphicFramePr>
          <p:nvPr>
            <p:extLst>
              <p:ext uri="{D42A27DB-BD31-4B8C-83A1-F6EECF244321}">
                <p14:modId xmlns:p14="http://schemas.microsoft.com/office/powerpoint/2010/main" xmlns="" val="4285678705"/>
              </p:ext>
            </p:extLst>
          </p:nvPr>
        </p:nvGraphicFramePr>
        <p:xfrm>
          <a:off x="906463" y="914400"/>
          <a:ext cx="7883525" cy="6513513"/>
        </p:xfrm>
        <a:graphic>
          <a:graphicData uri="http://schemas.openxmlformats.org/presentationml/2006/ole">
            <p:oleObj spid="_x0000_s9223" name="Document" r:id="rId4" imgW="9798107" imgH="7584567" progId="Word.Document.8">
              <p:embed/>
            </p:oleObj>
          </a:graphicData>
        </a:graphic>
      </p:graphicFrame>
    </p:spTree>
    <p:extLst>
      <p:ext uri="{BB962C8B-B14F-4D97-AF65-F5344CB8AC3E}">
        <p14:creationId xmlns:p14="http://schemas.microsoft.com/office/powerpoint/2010/main" xmlns="" val="1915330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sz="3600" dirty="0" smtClean="0"/>
              <a:t>Summary</a:t>
            </a:r>
            <a:endParaRPr lang="en-US" sz="3600" dirty="0"/>
          </a:p>
        </p:txBody>
      </p:sp>
      <p:sp>
        <p:nvSpPr>
          <p:cNvPr id="3" name="Content Placeholder 2"/>
          <p:cNvSpPr>
            <a:spLocks noGrp="1"/>
          </p:cNvSpPr>
          <p:nvPr>
            <p:ph idx="1"/>
          </p:nvPr>
        </p:nvSpPr>
        <p:spPr>
          <a:xfrm>
            <a:off x="381000" y="1295400"/>
            <a:ext cx="8610600" cy="4114800"/>
          </a:xfrm>
        </p:spPr>
        <p:txBody>
          <a:bodyPr/>
          <a:lstStyle/>
          <a:p>
            <a:r>
              <a:rPr lang="en-US" sz="2200" dirty="0" smtClean="0"/>
              <a:t>This contribution provides result comparison of MAC calibration of test 1-3 from variety of companies [1][2][3]</a:t>
            </a:r>
          </a:p>
          <a:p>
            <a:r>
              <a:rPr lang="en-US" sz="2200" dirty="0" smtClean="0"/>
              <a:t>This contribution also proposes a criteria for result alignment</a:t>
            </a:r>
          </a:p>
          <a:p>
            <a:r>
              <a:rPr lang="en-US" sz="2200" dirty="0" smtClean="0"/>
              <a:t>There are some parameter setting in the simulation scenario document that may generate different interpretation, this contribution clarifies these parameter settings</a:t>
            </a:r>
          </a:p>
        </p:txBody>
      </p:sp>
      <p:sp>
        <p:nvSpPr>
          <p:cNvPr id="6"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(Huawei Technology)</a:t>
            </a:r>
            <a:endParaRPr lang="en-US" dirty="0"/>
          </a:p>
        </p:txBody>
      </p:sp>
      <p:sp>
        <p:nvSpPr>
          <p:cNvPr id="7"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1D45EC1-4C6A-4C4C-A230-3BDF24B584F8}" type="slidenum">
              <a:rPr lang="en-US" smtClean="0"/>
              <a:pPr>
                <a:defRPr/>
              </a:pPr>
              <a:t>4</a:t>
            </a:fld>
            <a:endParaRPr lang="en-US"/>
          </a:p>
        </p:txBody>
      </p:sp>
      <p:sp>
        <p:nvSpPr>
          <p:cNvPr id="8"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Tree>
    <p:extLst>
      <p:ext uri="{BB962C8B-B14F-4D97-AF65-F5344CB8AC3E}">
        <p14:creationId xmlns:p14="http://schemas.microsoft.com/office/powerpoint/2010/main" xmlns="" val="4158078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7772400" cy="533400"/>
          </a:xfrm>
        </p:spPr>
        <p:txBody>
          <a:bodyPr/>
          <a:lstStyle/>
          <a:p>
            <a:r>
              <a:rPr lang="en-US" altLang="zh-CN" sz="1800" dirty="0" smtClean="0"/>
              <a:t>Status √: aligned, −: No need to provide</a:t>
            </a:r>
            <a:endParaRPr lang="zh-CN" altLang="en-US" sz="1800" dirty="0" smtClean="0"/>
          </a:p>
          <a:p>
            <a:endParaRPr lang="zh-CN" altLang="en-US" sz="1800" dirty="0"/>
          </a:p>
        </p:txBody>
      </p:sp>
      <p:sp>
        <p:nvSpPr>
          <p:cNvPr id="3" name="Title 2"/>
          <p:cNvSpPr>
            <a:spLocks noGrp="1"/>
          </p:cNvSpPr>
          <p:nvPr>
            <p:ph type="title"/>
          </p:nvPr>
        </p:nvSpPr>
        <p:spPr>
          <a:xfrm>
            <a:off x="685800" y="381000"/>
            <a:ext cx="7772400" cy="1066800"/>
          </a:xfrm>
        </p:spPr>
        <p:txBody>
          <a:bodyPr/>
          <a:lstStyle/>
          <a:p>
            <a:r>
              <a:rPr lang="en-US" altLang="zh-CN" dirty="0" smtClean="0"/>
              <a:t>Status Overview</a:t>
            </a:r>
            <a:endParaRPr lang="zh-CN" altLang="en-US" dirty="0"/>
          </a:p>
        </p:txBody>
      </p:sp>
      <p:sp>
        <p:nvSpPr>
          <p:cNvPr id="5" name="Footer Placeholder 4"/>
          <p:cNvSpPr>
            <a:spLocks noGrp="1"/>
          </p:cNvSpPr>
          <p:nvPr>
            <p:ph type="ftr" sz="quarter" idx="11"/>
          </p:nvPr>
        </p:nvSpPr>
        <p:spPr/>
        <p:txBody>
          <a:bodyPr/>
          <a:lstStyle/>
          <a:p>
            <a:pPr>
              <a:defRPr/>
            </a:pPr>
            <a:r>
              <a:rPr lang="en-US" smtClean="0"/>
              <a:t>Zhou Lan (Huawei Technology)</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1680770992"/>
              </p:ext>
            </p:extLst>
          </p:nvPr>
        </p:nvGraphicFramePr>
        <p:xfrm>
          <a:off x="228600" y="1371600"/>
          <a:ext cx="8763000" cy="4257366"/>
        </p:xfrm>
        <a:graphic>
          <a:graphicData uri="http://schemas.openxmlformats.org/drawingml/2006/table">
            <a:tbl>
              <a:tblPr/>
              <a:tblGrid>
                <a:gridCol w="816100"/>
                <a:gridCol w="558903"/>
                <a:gridCol w="558903"/>
                <a:gridCol w="558903"/>
                <a:gridCol w="558903"/>
                <a:gridCol w="558903"/>
                <a:gridCol w="558903"/>
                <a:gridCol w="558903"/>
                <a:gridCol w="558903"/>
                <a:gridCol w="663697"/>
                <a:gridCol w="663697"/>
                <a:gridCol w="663697"/>
                <a:gridCol w="663697"/>
                <a:gridCol w="820888"/>
              </a:tblGrid>
              <a:tr h="381003">
                <a:tc>
                  <a:txBody>
                    <a:bodyPr/>
                    <a:lstStyle/>
                    <a:p>
                      <a:pPr algn="ctr" rtl="0" fontAlgn="ctr"/>
                      <a:r>
                        <a:rPr lang="en-US" sz="900" b="1" i="0" u="none" strike="noStrike" dirty="0">
                          <a:solidFill>
                            <a:srgbClr val="000000"/>
                          </a:solidFill>
                          <a:latin typeface="FrutigerNext LT Medium"/>
                        </a:rPr>
                        <a:t>Calibration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gridSpan="13">
                  <a:txBody>
                    <a:bodyPr/>
                    <a:lstStyle/>
                    <a:p>
                      <a:pPr algn="ctr" rtl="0" fontAlgn="ctr"/>
                      <a:r>
                        <a:rPr lang="en-US" sz="900" b="1" i="0" u="none" strike="noStrike" dirty="0">
                          <a:solidFill>
                            <a:srgbClr val="000000"/>
                          </a:solidFill>
                          <a:latin typeface="FrutigerNext LT Medium"/>
                        </a:rPr>
                        <a:t>Box 3 – MAC Calibration</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41281">
                <a:tc>
                  <a:txBody>
                    <a:bodyPr/>
                    <a:lstStyle/>
                    <a:p>
                      <a:pPr algn="ctr" rtl="0" fontAlgn="ctr"/>
                      <a:r>
                        <a:rPr lang="en-US" sz="800" b="0" i="0" u="none" strike="noStrike">
                          <a:solidFill>
                            <a:srgbClr val="000000"/>
                          </a:solidFill>
                          <a:latin typeface="FrutigerNext LT Medium"/>
                        </a:rPr>
                        <a:t>Simulation Scenarios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gridSpan="4">
                  <a:txBody>
                    <a:bodyPr/>
                    <a:lstStyle/>
                    <a:p>
                      <a:pPr algn="ctr" rtl="0" fontAlgn="ctr"/>
                      <a:r>
                        <a:rPr lang="en-US" sz="800" b="0" i="0" u="none" strike="noStrike">
                          <a:solidFill>
                            <a:srgbClr val="000000"/>
                          </a:solidFill>
                          <a:latin typeface="FrutigerNext LT Medium"/>
                        </a:rPr>
                        <a:t>Test 1a</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rtl="0" fontAlgn="ctr"/>
                      <a:r>
                        <a:rPr lang="en-US" sz="800" b="0" i="0" u="none" strike="noStrike">
                          <a:solidFill>
                            <a:srgbClr val="000000"/>
                          </a:solidFill>
                          <a:latin typeface="FrutigerNext LT Medium"/>
                        </a:rPr>
                        <a:t>Test 1b</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ctr" rtl="0" fontAlgn="ctr"/>
                      <a:r>
                        <a:rPr lang="en-US" sz="800" b="0" i="0" u="none" strike="noStrike">
                          <a:solidFill>
                            <a:srgbClr val="000000"/>
                          </a:solidFill>
                          <a:latin typeface="FrutigerNext LT Medium"/>
                        </a:rPr>
                        <a:t>Test 2a</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a:txBody>
                    <a:bodyPr/>
                    <a:lstStyle/>
                    <a:p>
                      <a:pPr algn="ctr" rtl="0" fontAlgn="ctr"/>
                      <a:r>
                        <a:rPr lang="en-US" sz="800" b="0" i="0" u="none" strike="noStrike">
                          <a:solidFill>
                            <a:srgbClr val="000000"/>
                          </a:solidFill>
                          <a:latin typeface="FrutigerNext LT Medium"/>
                        </a:rPr>
                        <a:t>Test 2b</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Test 3</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Test 4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r>
              <a:tr h="457200">
                <a:tc>
                  <a:txBody>
                    <a:bodyPr/>
                    <a:lstStyle/>
                    <a:p>
                      <a:pPr algn="ctr" rtl="0" fontAlgn="ctr"/>
                      <a:r>
                        <a:rPr lang="en-US" sz="800" b="0" i="0" u="none" strike="noStrike">
                          <a:solidFill>
                            <a:srgbClr val="000000"/>
                          </a:solidFill>
                          <a:latin typeface="FrutigerNext LT Medium"/>
                        </a:rPr>
                        <a:t>Scenario Names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gridSpan="4">
                  <a:txBody>
                    <a:bodyPr/>
                    <a:lstStyle/>
                    <a:p>
                      <a:pPr algn="ctr" rtl="0" fontAlgn="ctr"/>
                      <a:r>
                        <a:rPr lang="en-US" sz="800" b="0" i="0" u="none" strike="noStrike">
                          <a:solidFill>
                            <a:srgbClr val="000000"/>
                          </a:solidFill>
                          <a:latin typeface="FrutigerNext LT Medium"/>
                        </a:rPr>
                        <a:t>MAC overhead w/out RTS/CTS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rtl="0" fontAlgn="ctr"/>
                      <a:r>
                        <a:rPr lang="en-US" sz="800" b="0" i="0" u="none" strike="noStrike">
                          <a:solidFill>
                            <a:srgbClr val="000000"/>
                          </a:solidFill>
                          <a:latin typeface="FrutigerNext LT Medium"/>
                        </a:rPr>
                        <a:t>MAC overhead w RTS/CTS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ctr" rtl="0" fontAlgn="ctr"/>
                      <a:r>
                        <a:rPr lang="en-US" sz="800" b="0" i="0" u="none" strike="noStrike">
                          <a:solidFill>
                            <a:srgbClr val="000000"/>
                          </a:solidFill>
                          <a:latin typeface="FrutigerNext LT Medium"/>
                        </a:rPr>
                        <a:t>Deferral Test 1</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a:txBody>
                    <a:bodyPr/>
                    <a:lstStyle/>
                    <a:p>
                      <a:pPr algn="ctr" rtl="0" fontAlgn="ctr"/>
                      <a:r>
                        <a:rPr lang="en-US" sz="800" b="0" i="0" u="none" strike="noStrike">
                          <a:solidFill>
                            <a:srgbClr val="000000"/>
                          </a:solidFill>
                          <a:latin typeface="FrutigerNext LT Medium"/>
                        </a:rPr>
                        <a:t>Deferral Test 2</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GB" sz="800" b="0" i="0" u="none" strike="noStrike">
                          <a:solidFill>
                            <a:srgbClr val="000000"/>
                          </a:solidFill>
                          <a:latin typeface="FrutigerNext LT Medium"/>
                        </a:rPr>
                        <a:t>NAV deferral</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dirty="0">
                          <a:solidFill>
                            <a:srgbClr val="000000"/>
                          </a:solidFill>
                          <a:latin typeface="FrutigerNext LT Medium"/>
                        </a:rPr>
                        <a:t>Deferral Test for 20 and 40MHz BSSs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r>
              <a:tr h="379282">
                <a:tc>
                  <a:txBody>
                    <a:bodyPr/>
                    <a:lstStyle/>
                    <a:p>
                      <a:pPr algn="ctr" rtl="0" fontAlgn="ctr"/>
                      <a:r>
                        <a:rPr lang="en-US" sz="800" b="0" i="0" u="none" strike="noStrike">
                          <a:solidFill>
                            <a:srgbClr val="000000"/>
                          </a:solidFill>
                          <a:latin typeface="FrutigerNext LT Medium"/>
                        </a:rPr>
                        <a:t>Configurations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[0]</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[0]</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[8]</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dirty="0">
                          <a:solidFill>
                            <a:srgbClr val="000000"/>
                          </a:solidFill>
                          <a:latin typeface="FrutigerNext LT Medium"/>
                        </a:rPr>
                        <a:t>MCS = [8]</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[0]</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[0]</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[8]</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dirty="0">
                          <a:solidFill>
                            <a:srgbClr val="000000"/>
                          </a:solidFill>
                          <a:latin typeface="FrutigerNext LT Medium"/>
                        </a:rPr>
                        <a:t>MCS = [8]</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GB" sz="800" b="0" i="0" u="none" strike="noStrike">
                          <a:solidFill>
                            <a:srgbClr val="000000"/>
                          </a:solidFill>
                          <a:latin typeface="FrutigerNext LT Medium"/>
                        </a:rPr>
                        <a:t>RTS/CTS [OFF]</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GB" sz="800" b="0" i="0" u="none" strike="noStrike">
                          <a:solidFill>
                            <a:srgbClr val="000000"/>
                          </a:solidFill>
                          <a:latin typeface="FrutigerNext LT Medium"/>
                        </a:rPr>
                        <a:t>RTS/CTS [ON]</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GB" sz="800" b="0" i="0" u="none" strike="noStrike">
                          <a:solidFill>
                            <a:srgbClr val="000000"/>
                          </a:solidFill>
                          <a:latin typeface="FrutigerNext LT Medium"/>
                        </a:rPr>
                        <a:t>RTS/CTS [OFF]</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GB" sz="800" b="0" i="0" u="none" strike="noStrike">
                          <a:solidFill>
                            <a:srgbClr val="000000"/>
                          </a:solidFill>
                          <a:latin typeface="FrutigerNext LT Medium"/>
                        </a:rPr>
                        <a:t>RTS/CTS [ON]</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zh-CN" altLang="en-US" sz="800" b="0" i="0" u="none" strike="noStrike">
                          <a:solidFill>
                            <a:srgbClr val="000000"/>
                          </a:solidFill>
                          <a:latin typeface="FrutigerNext LT Medium"/>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r>
              <a:tr h="346237">
                <a:tc>
                  <a:txBody>
                    <a:bodyPr/>
                    <a:lstStyle/>
                    <a:p>
                      <a:pPr algn="ctr" rtl="0" fontAlgn="ctr"/>
                      <a:r>
                        <a:rPr lang="en-US" sz="800" b="0" i="0" u="none" strike="noStrike">
                          <a:solidFill>
                            <a:srgbClr val="000000"/>
                          </a:solidFill>
                          <a:latin typeface="FrutigerNext LT Medium"/>
                        </a:rPr>
                        <a:t>Metrics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Check Points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dirty="0">
                          <a:solidFill>
                            <a:srgbClr val="000000"/>
                          </a:solidFill>
                          <a:latin typeface="FrutigerNext LT Medium"/>
                        </a:rPr>
                        <a:t>Check Points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Check Points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Check Points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zh-CN" altLang="en-US" sz="800" b="0" i="0" u="none" strike="noStrike">
                          <a:solidFill>
                            <a:srgbClr val="000000"/>
                          </a:solidFill>
                          <a:latin typeface="FrutigerNext LT Medium"/>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r>
              <a:tr h="180951">
                <a:tc>
                  <a:txBody>
                    <a:bodyPr/>
                    <a:lstStyle/>
                    <a:p>
                      <a:pPr algn="ctr" rtl="0" fontAlgn="ctr"/>
                      <a:r>
                        <a:rPr lang="en-US" sz="800" b="1" i="0" u="none" strike="noStrike" dirty="0">
                          <a:solidFill>
                            <a:srgbClr val="000000"/>
                          </a:solidFill>
                          <a:latin typeface="FrutigerNext LT Medium"/>
                        </a:rPr>
                        <a:t>LG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algn="ctr" rtl="0" fontAlgn="ctr"/>
                      <a:r>
                        <a:rPr lang="en-US" sz="800" b="1" i="0" u="none" strike="noStrike" dirty="0">
                          <a:solidFill>
                            <a:srgbClr val="000000"/>
                          </a:solidFill>
                          <a:latin typeface="FrutigerNext LT Medium"/>
                        </a:rPr>
                        <a:t>Huawei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algn="ctr" rtl="0" fontAlgn="ctr"/>
                      <a:r>
                        <a:rPr lang="en-US" sz="800" b="1" i="0" u="none" strike="noStrike">
                          <a:solidFill>
                            <a:srgbClr val="000000"/>
                          </a:solidFill>
                          <a:latin typeface="FrutigerNext LT Medium"/>
                        </a:rPr>
                        <a:t>Qualcomm</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en-US" altLang="zh-CN"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en-US" altLang="zh-CN"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algn="ctr" rtl="0" fontAlgn="ctr"/>
                      <a:r>
                        <a:rPr lang="en-US" sz="800" b="1" i="0" u="none" strike="noStrike" dirty="0" err="1" smtClean="0">
                          <a:solidFill>
                            <a:srgbClr val="000000"/>
                          </a:solidFill>
                          <a:latin typeface="FrutigerNext LT Medium"/>
                        </a:rPr>
                        <a:t>MediaTek</a:t>
                      </a:r>
                      <a:endParaRPr lang="en-US"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r>
                        <a:rPr lang="zh-CN" altLang="en-US" sz="800" b="0" i="0" u="none" strike="noStrike" dirty="0" smtClean="0">
                          <a:solidFill>
                            <a:srgbClr val="000000"/>
                          </a:solidFill>
                          <a:latin typeface="FrutigerNext LT Medium"/>
                        </a:rPr>
                        <a:t> </a:t>
                      </a: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r>
                        <a:rPr lang="zh-CN" altLang="en-US" sz="800" b="0" i="0" u="none" strike="noStrike" dirty="0" smtClean="0">
                          <a:solidFill>
                            <a:srgbClr val="000000"/>
                          </a:solidFill>
                          <a:latin typeface="FrutigerNext LT Medium"/>
                        </a:rPr>
                        <a:t> </a:t>
                      </a: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algn="ctr" rtl="0" fontAlgn="ctr"/>
                      <a:r>
                        <a:rPr lang="en-US" sz="800" b="1" i="0" u="none" strike="noStrike" dirty="0" smtClean="0">
                          <a:solidFill>
                            <a:srgbClr val="000000"/>
                          </a:solidFill>
                          <a:latin typeface="FrutigerNext LT Medium"/>
                        </a:rPr>
                        <a:t>Intel</a:t>
                      </a:r>
                      <a:endParaRPr lang="en-US"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smtClean="0">
                          <a:solidFill>
                            <a:srgbClr val="000000"/>
                          </a:solidFill>
                          <a:latin typeface="FrutigerNext LT Medium"/>
                        </a:rPr>
                        <a:t>Ericsson</a:t>
                      </a:r>
                      <a:endParaRPr lang="en-US"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smtClean="0">
                          <a:solidFill>
                            <a:srgbClr val="000000"/>
                          </a:solidFill>
                          <a:latin typeface="FrutigerNext LT Medium"/>
                        </a:rPr>
                        <a:t>Nokia</a:t>
                      </a:r>
                      <a:endParaRPr lang="en-US"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smtClean="0">
                          <a:solidFill>
                            <a:srgbClr val="000000"/>
                          </a:solidFill>
                          <a:latin typeface="FrutigerNext LT Medium"/>
                        </a:rPr>
                        <a:t>NTT</a:t>
                      </a:r>
                      <a:endParaRPr lang="en-US"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algn="ctr" rtl="0" fontAlgn="ctr"/>
                      <a:r>
                        <a:rPr lang="en-US" altLang="zh-CN" sz="800" b="1" i="0" u="none" strike="noStrike" dirty="0" smtClean="0">
                          <a:solidFill>
                            <a:srgbClr val="000000"/>
                          </a:solidFill>
                          <a:latin typeface="FrutigerNext LT Medium"/>
                        </a:rPr>
                        <a:t>Samsung</a:t>
                      </a:r>
                      <a:endParaRPr lang="en-US" altLang="zh-CN"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80951">
                <a:tc>
                  <a:txBody>
                    <a:bodyPr/>
                    <a:lstStyle/>
                    <a:p>
                      <a:pPr algn="ctr" rtl="0" fontAlgn="ctr"/>
                      <a:r>
                        <a:rPr lang="en-US" altLang="zh-CN" sz="800" b="1" i="0" u="none" strike="noStrike" dirty="0" smtClean="0">
                          <a:solidFill>
                            <a:srgbClr val="000000"/>
                          </a:solidFill>
                          <a:latin typeface="FrutigerNext LT Medium"/>
                        </a:rPr>
                        <a:t>Broadcom</a:t>
                      </a:r>
                      <a:endParaRPr lang="en-US" altLang="zh-CN"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80951">
                <a:tc>
                  <a:txBody>
                    <a:bodyPr/>
                    <a:lstStyle/>
                    <a:p>
                      <a:pPr algn="ctr" rtl="0" fontAlgn="ctr"/>
                      <a:r>
                        <a:rPr lang="en-US" altLang="zh-CN" sz="800" b="1" i="0" u="none" strike="noStrike" dirty="0" smtClean="0">
                          <a:solidFill>
                            <a:srgbClr val="000000"/>
                          </a:solidFill>
                          <a:latin typeface="FrutigerNext LT Medium"/>
                        </a:rPr>
                        <a:t>ZTE</a:t>
                      </a:r>
                      <a:endParaRPr lang="en-US" altLang="zh-CN"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8095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b="1" i="0" u="none" strike="noStrike" dirty="0" smtClean="0">
                          <a:solidFill>
                            <a:schemeClr val="tx1"/>
                          </a:solidFill>
                          <a:latin typeface="FrutigerNext LT Medium"/>
                        </a:rPr>
                        <a:t>Toshiba</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en-US" altLang="zh-CN" sz="800" dirty="0" smtClean="0">
                          <a:solidFill>
                            <a:schemeClr val="tx1"/>
                          </a:solidFill>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solidFill>
                            <a:schemeClr val="tx1"/>
                          </a:solidFill>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chemeClr val="tx1"/>
                          </a:solidFill>
                          <a:latin typeface="宋体"/>
                        </a:rPr>
                        <a:t>√</a:t>
                      </a:r>
                      <a:endParaRPr lang="en-US" altLang="zh-CN" sz="800" b="0" i="0" u="none" strike="noStrike" dirty="0" smtClean="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chemeClr val="tx1"/>
                          </a:solidFill>
                          <a:latin typeface="宋体"/>
                        </a:rPr>
                        <a:t>√</a:t>
                      </a:r>
                      <a:endParaRPr lang="en-US" altLang="zh-CN" sz="800" b="0" i="0" u="none" strike="noStrike" dirty="0" smtClean="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FF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8095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b="1" i="0" u="none" strike="noStrike" dirty="0" smtClean="0">
                          <a:solidFill>
                            <a:schemeClr val="tx1"/>
                          </a:solidFill>
                          <a:latin typeface="FrutigerNext LT Medium"/>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zh-CN" altLang="en-US" sz="800" b="0" i="0" u="none" strike="noStrike" dirty="0" smtClean="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dirty="0" smtClean="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dirty="0" smtClean="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FF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bl>
          </a:graphicData>
        </a:graphic>
      </p:graphicFrame>
      <p:sp>
        <p:nvSpPr>
          <p:cNvPr id="10" name="Content Placeholder 1"/>
          <p:cNvSpPr txBox="1">
            <a:spLocks/>
          </p:cNvSpPr>
          <p:nvPr/>
        </p:nvSpPr>
        <p:spPr bwMode="auto">
          <a:xfrm>
            <a:off x="228600" y="5638800"/>
            <a:ext cx="8763000" cy="9690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zh-CN" sz="1400" kern="0" dirty="0" smtClean="0">
                <a:latin typeface="+mn-lt"/>
              </a:rPr>
              <a:t>Criteria: </a:t>
            </a:r>
          </a:p>
          <a:p>
            <a:pPr marL="800100" lvl="1" indent="-342900">
              <a:spcBef>
                <a:spcPct val="20000"/>
              </a:spcBef>
              <a:buFontTx/>
              <a:buChar char="•"/>
            </a:pPr>
            <a:r>
              <a:rPr lang="en-US" altLang="zh-CN" sz="1400" kern="0" dirty="0" smtClean="0">
                <a:latin typeface="+mn-lt"/>
              </a:rPr>
              <a:t>Make average over  most close three companies as the baseline to compare </a:t>
            </a:r>
          </a:p>
          <a:p>
            <a:pPr marL="800100" lvl="1" indent="-342900">
              <a:spcBef>
                <a:spcPct val="20000"/>
              </a:spcBef>
              <a:buFontTx/>
              <a:buChar char="•"/>
            </a:pPr>
            <a:r>
              <a:rPr kumimoji="0" lang="en-US" altLang="zh-CN" sz="1400" b="1" i="0" u="none" strike="noStrike" kern="0" cap="none" spc="0" normalizeH="0" baseline="0" noProof="0" dirty="0" smtClean="0">
                <a:ln>
                  <a:noFill/>
                </a:ln>
                <a:solidFill>
                  <a:schemeClr val="tx1"/>
                </a:solidFill>
                <a:effectLst/>
                <a:uLnTx/>
                <a:uFillTx/>
                <a:latin typeface="+mn-lt"/>
                <a:ea typeface="+mn-ea"/>
                <a:cs typeface="+mn-cs"/>
              </a:rPr>
              <a:t>If the performance</a:t>
            </a:r>
            <a:r>
              <a:rPr kumimoji="0" lang="en-US" altLang="zh-CN" sz="1400" b="1" i="0" u="none" strike="noStrike" kern="0" cap="none" spc="0" normalizeH="0" noProof="0" dirty="0" smtClean="0">
                <a:ln>
                  <a:noFill/>
                </a:ln>
                <a:solidFill>
                  <a:schemeClr val="tx1"/>
                </a:solidFill>
                <a:effectLst/>
                <a:uLnTx/>
                <a:uFillTx/>
                <a:latin typeface="+mn-lt"/>
                <a:ea typeface="+mn-ea"/>
                <a:cs typeface="+mn-cs"/>
              </a:rPr>
              <a:t> </a:t>
            </a:r>
            <a:r>
              <a:rPr kumimoji="0" lang="en-US" altLang="zh-CN" sz="1400" b="1" i="0" u="none" strike="noStrike" kern="0" cap="none" spc="0" normalizeH="0" baseline="0" noProof="0" dirty="0" smtClean="0">
                <a:ln>
                  <a:noFill/>
                </a:ln>
                <a:solidFill>
                  <a:schemeClr val="tx1"/>
                </a:solidFill>
                <a:effectLst/>
                <a:uLnTx/>
                <a:uFillTx/>
                <a:latin typeface="+mn-lt"/>
                <a:ea typeface="+mn-ea"/>
                <a:cs typeface="+mn-cs"/>
              </a:rPr>
              <a:t>value</a:t>
            </a:r>
            <a:r>
              <a:rPr kumimoji="0" lang="en-US" altLang="zh-CN" sz="1400" b="1" i="0" u="none" strike="noStrike" kern="0" cap="none" spc="0" normalizeH="0" noProof="0" dirty="0" smtClean="0">
                <a:ln>
                  <a:noFill/>
                </a:ln>
                <a:solidFill>
                  <a:schemeClr val="tx1"/>
                </a:solidFill>
                <a:effectLst/>
                <a:uLnTx/>
                <a:uFillTx/>
                <a:latin typeface="+mn-lt"/>
                <a:ea typeface="+mn-ea"/>
                <a:cs typeface="+mn-cs"/>
              </a:rPr>
              <a:t> intended for calibration</a:t>
            </a:r>
            <a:r>
              <a:rPr kumimoji="0" lang="en-US" altLang="zh-CN" sz="1400" b="1" i="0" u="none" strike="noStrike" kern="0" cap="none" spc="0" normalizeH="0" baseline="0" noProof="0" dirty="0" smtClean="0">
                <a:ln>
                  <a:noFill/>
                </a:ln>
                <a:solidFill>
                  <a:schemeClr val="tx1"/>
                </a:solidFill>
                <a:effectLst/>
                <a:uLnTx/>
                <a:uFillTx/>
                <a:latin typeface="+mn-lt"/>
                <a:ea typeface="+mn-ea"/>
                <a:cs typeface="+mn-cs"/>
              </a:rPr>
              <a:t> is within 5%</a:t>
            </a:r>
            <a:r>
              <a:rPr kumimoji="0" lang="en-US" altLang="zh-CN" sz="1400" b="1" i="0" u="none" strike="noStrike" kern="0" cap="none" spc="0" normalizeH="0" noProof="0" dirty="0" smtClean="0">
                <a:ln>
                  <a:noFill/>
                </a:ln>
                <a:solidFill>
                  <a:schemeClr val="tx1"/>
                </a:solidFill>
                <a:effectLst/>
                <a:uLnTx/>
                <a:uFillTx/>
                <a:latin typeface="+mn-lt"/>
                <a:ea typeface="+mn-ea"/>
                <a:cs typeface="+mn-cs"/>
              </a:rPr>
              <a:t> deviation,  it is marked as aligned</a:t>
            </a:r>
            <a:endParaRPr kumimoji="0" lang="zh-CN" altLang="en-US" sz="1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zh-CN" altLang="en-US" sz="1400" b="1" i="0" u="none" strike="noStrike" kern="0" cap="none" spc="0" normalizeH="0" baseline="0" noProof="0" dirty="0">
              <a:ln>
                <a:noFill/>
              </a:ln>
              <a:solidFill>
                <a:schemeClr val="tx1"/>
              </a:solidFill>
              <a:effectLst/>
              <a:uLnTx/>
              <a:uFillTx/>
              <a:latin typeface="+mn-lt"/>
              <a:ea typeface="+mn-ea"/>
              <a:cs typeface="+mn-cs"/>
            </a:endParaRPr>
          </a:p>
        </p:txBody>
      </p:sp>
      <p:sp>
        <p:nvSpPr>
          <p:cNvPr id="11"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763000" cy="1066800"/>
          </a:xfrm>
        </p:spPr>
        <p:txBody>
          <a:bodyPr/>
          <a:lstStyle/>
          <a:p>
            <a:pPr algn="l"/>
            <a:r>
              <a:rPr lang="en-GB" altLang="zh-CN" sz="3600" dirty="0" smtClean="0"/>
              <a:t>Test 1a  </a:t>
            </a:r>
            <a:r>
              <a:rPr lang="zh-CN" altLang="zh-CN" sz="3600" u="sng" dirty="0" smtClean="0"/>
              <a:t/>
            </a:r>
            <a:br>
              <a:rPr lang="zh-CN" altLang="zh-CN" sz="3600" u="sng" dirty="0" smtClean="0"/>
            </a:br>
            <a:endParaRPr lang="en-US" sz="3600" dirty="0"/>
          </a:p>
        </p:txBody>
      </p:sp>
      <p:sp>
        <p:nvSpPr>
          <p:cNvPr id="102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500" b="0" i="0" u="none" strike="noStrike" cap="none" normalizeH="0" baseline="0" smtClean="0">
                <a:ln>
                  <a:noFill/>
                </a:ln>
                <a:solidFill>
                  <a:srgbClr val="FFFFFF"/>
                </a:solidFill>
                <a:effectLst/>
                <a:latin typeface="Arial" pitchFamily="34" charset="0"/>
                <a:ea typeface="宋体" pitchFamily="2" charset="-122"/>
                <a:cs typeface="Gulim" pitchFamily="34" charset="-127"/>
              </a:rPr>
              <a:t>AP1</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02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434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3" name="Table 12"/>
          <p:cNvGraphicFramePr>
            <a:graphicFrameLocks noGrp="1"/>
          </p:cNvGraphicFramePr>
          <p:nvPr>
            <p:extLst>
              <p:ext uri="{D42A27DB-BD31-4B8C-83A1-F6EECF244321}">
                <p14:modId xmlns:p14="http://schemas.microsoft.com/office/powerpoint/2010/main" xmlns="" val="3869872112"/>
              </p:ext>
            </p:extLst>
          </p:nvPr>
        </p:nvGraphicFramePr>
        <p:xfrm>
          <a:off x="3733800" y="609645"/>
          <a:ext cx="5029207" cy="2515974"/>
        </p:xfrm>
        <a:graphic>
          <a:graphicData uri="http://schemas.openxmlformats.org/drawingml/2006/table">
            <a:tbl>
              <a:tblPr>
                <a:tableStyleId>{5C22544A-7EE6-4342-B048-85BDC9FD1C3A}</a:tableStyleId>
              </a:tblPr>
              <a:tblGrid>
                <a:gridCol w="1177047"/>
                <a:gridCol w="481520"/>
                <a:gridCol w="481520"/>
                <a:gridCol w="481520"/>
                <a:gridCol w="481520"/>
                <a:gridCol w="481520"/>
                <a:gridCol w="481520"/>
                <a:gridCol w="481520"/>
                <a:gridCol w="481520"/>
              </a:tblGrid>
              <a:tr h="217086">
                <a:tc>
                  <a:txBody>
                    <a:bodyPr/>
                    <a:lstStyle/>
                    <a:p>
                      <a:pPr algn="l" fontAlgn="ctr"/>
                      <a:r>
                        <a:rPr lang="en-US" sz="1100" u="none" strike="noStrike" dirty="0" smtClean="0"/>
                        <a:t>Configurations</a:t>
                      </a:r>
                      <a:endParaRPr lang="en-US" sz="1100" b="0" i="0" u="none" strike="noStrike" dirty="0">
                        <a:latin typeface="Times New Roman" pitchFamily="18" charset="0"/>
                        <a:cs typeface="Times New Roman" pitchFamily="18" charset="0"/>
                      </a:endParaRPr>
                    </a:p>
                  </a:txBody>
                  <a:tcPr marL="8106" marR="8106" marT="8106" marB="0" anchor="ctr"/>
                </a:tc>
                <a:tc gridSpan="4">
                  <a:txBody>
                    <a:bodyPr/>
                    <a:lstStyle/>
                    <a:p>
                      <a:pPr algn="ctr" fontAlgn="ctr"/>
                      <a:r>
                        <a:rPr lang="en-US" sz="1100" u="none" strike="noStrike" dirty="0"/>
                        <a:t>MCS0 (6.5Mbps)</a:t>
                      </a:r>
                      <a:endParaRPr lang="en-US" sz="1100" b="0" i="0" u="none" strike="noStrike" dirty="0">
                        <a:solidFill>
                          <a:srgbClr val="000000"/>
                        </a:solidFill>
                        <a:latin typeface="Times New Roman" pitchFamily="18" charset="0"/>
                        <a:cs typeface="Times New Roman" pitchFamily="18" charset="0"/>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fontAlgn="ctr"/>
                      <a:r>
                        <a:rPr lang="en-US" sz="1100" u="none" strike="noStrike" dirty="0"/>
                        <a:t>MCS8 (78Mbps)</a:t>
                      </a:r>
                      <a:endParaRPr lang="en-US" sz="1100" b="0" i="0" u="none" strike="noStrike" dirty="0">
                        <a:solidFill>
                          <a:srgbClr val="000000"/>
                        </a:solidFill>
                        <a:latin typeface="Times New Roman" pitchFamily="18" charset="0"/>
                        <a:cs typeface="Times New Roman" pitchFamily="18" charset="0"/>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71486">
                <a:tc>
                  <a:txBody>
                    <a:bodyPr/>
                    <a:lstStyle/>
                    <a:p>
                      <a:pPr algn="l" fontAlgn="ctr"/>
                      <a:r>
                        <a:rPr lang="zh-CN" altLang="en-US" sz="1100" u="none" strike="noStrike" dirty="0"/>
                        <a:t>　</a:t>
                      </a:r>
                      <a:endParaRPr lang="zh-CN" altLang="en-US" sz="1100" b="0" i="0" u="none" strike="noStrike" dirty="0">
                        <a:latin typeface="Times New Roman" pitchFamily="18" charset="0"/>
                        <a:cs typeface="Times New Roman" pitchFamily="18" charset="0"/>
                      </a:endParaRPr>
                    </a:p>
                  </a:txBody>
                  <a:tcPr marL="8106" marR="8106" marT="8106" marB="0" anchor="ctr"/>
                </a:tc>
                <a:tc>
                  <a:txBody>
                    <a:bodyPr/>
                    <a:lstStyle/>
                    <a:p>
                      <a:pPr algn="r" fontAlgn="ctr"/>
                      <a:r>
                        <a:rPr lang="en-US" altLang="zh-CN" sz="1100" u="none" strike="noStrike" dirty="0">
                          <a:latin typeface="+mn-lt"/>
                        </a:rPr>
                        <a:t>500</a:t>
                      </a:r>
                      <a:endParaRPr lang="en-US" altLang="zh-CN" sz="1100" b="0" i="0" u="none" strike="noStrike" dirty="0">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1000</a:t>
                      </a:r>
                      <a:endParaRPr lang="en-US" altLang="zh-CN" sz="1100" b="0" i="0" u="none" strike="noStrike">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1500</a:t>
                      </a:r>
                      <a:endParaRPr lang="en-US" altLang="zh-CN" sz="1100" b="0" i="0" u="none" strike="noStrike">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2000</a:t>
                      </a:r>
                      <a:endParaRPr lang="en-US" altLang="zh-CN" sz="1100" b="0" i="0" u="none" strike="noStrike">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500</a:t>
                      </a:r>
                      <a:endParaRPr lang="en-US" altLang="zh-CN" sz="1100" b="0" i="0" u="none" strike="noStrike" dirty="0">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1000</a:t>
                      </a:r>
                      <a:endParaRPr lang="en-US" altLang="zh-CN" sz="1100" b="0" i="0" u="none" strike="noStrike" dirty="0">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1500</a:t>
                      </a:r>
                      <a:endParaRPr lang="en-US" altLang="zh-CN" sz="1100" b="0" i="0" u="none" strike="noStrike">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2000</a:t>
                      </a:r>
                      <a:endParaRPr lang="en-US" altLang="zh-CN" sz="1100" b="0" i="0" u="none" strike="noStrike">
                        <a:latin typeface="+mn-lt"/>
                        <a:cs typeface="Times New Roman" pitchFamily="18" charset="0"/>
                      </a:endParaRPr>
                    </a:p>
                  </a:txBody>
                  <a:tcPr marL="8106" marR="8106" marT="8106" marB="0" anchor="ctr"/>
                </a:tc>
              </a:tr>
              <a:tr h="171486">
                <a:tc>
                  <a:txBody>
                    <a:bodyPr/>
                    <a:lstStyle/>
                    <a:p>
                      <a:pPr algn="l" fontAlgn="ctr"/>
                      <a:r>
                        <a:rPr lang="en-US" sz="1100" u="none" strike="noStrike" dirty="0" err="1"/>
                        <a:t>Huawei</a:t>
                      </a:r>
                      <a:endParaRPr lang="en-US" sz="1100" b="0" i="0" u="none" strike="noStrike" dirty="0">
                        <a:latin typeface="Times New Roman" pitchFamily="18" charset="0"/>
                        <a:cs typeface="Times New Roman" pitchFamily="18" charset="0"/>
                      </a:endParaRPr>
                    </a:p>
                  </a:txBody>
                  <a:tcPr marL="8106" marR="8106" marT="8106" marB="0" anchor="ctr"/>
                </a:tc>
                <a:tc>
                  <a:txBody>
                    <a:bodyPr/>
                    <a:lstStyle/>
                    <a:p>
                      <a:pPr algn="r" fontAlgn="ctr"/>
                      <a:r>
                        <a:rPr lang="en-US" altLang="zh-CN" sz="1100" u="none" strike="noStrike" dirty="0">
                          <a:latin typeface="+mn-lt"/>
                        </a:rPr>
                        <a:t>4.79 </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5.55 </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5.84 </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6.00 </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21.98 </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34.91 </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43.24 </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48.67 </a:t>
                      </a:r>
                      <a:endParaRPr lang="en-US" altLang="zh-CN" sz="1100" b="1" i="0" u="none" strike="noStrike">
                        <a:solidFill>
                          <a:srgbClr val="00B050"/>
                        </a:solidFill>
                        <a:latin typeface="+mn-lt"/>
                        <a:cs typeface="Times New Roman" pitchFamily="18" charset="0"/>
                      </a:endParaRPr>
                    </a:p>
                  </a:txBody>
                  <a:tcPr marL="8106" marR="8106" marT="8106" marB="0" anchor="ctr"/>
                </a:tc>
              </a:tr>
              <a:tr h="171486">
                <a:tc>
                  <a:txBody>
                    <a:bodyPr/>
                    <a:lstStyle/>
                    <a:p>
                      <a:pPr algn="l" fontAlgn="ctr"/>
                      <a:r>
                        <a:rPr lang="en-US" sz="1100" u="none" strike="noStrike" dirty="0"/>
                        <a:t>LGE</a:t>
                      </a:r>
                      <a:endParaRPr lang="en-US" sz="1100" b="0" i="0" u="none" strike="noStrike" dirty="0">
                        <a:latin typeface="Times New Roman" pitchFamily="18" charset="0"/>
                        <a:cs typeface="Times New Roman" pitchFamily="18" charset="0"/>
                      </a:endParaRPr>
                    </a:p>
                  </a:txBody>
                  <a:tcPr marL="8106" marR="8106" marT="8106" marB="0" anchor="ctr"/>
                </a:tc>
                <a:tc>
                  <a:txBody>
                    <a:bodyPr/>
                    <a:lstStyle/>
                    <a:p>
                      <a:pPr algn="r" fontAlgn="ctr"/>
                      <a:r>
                        <a:rPr lang="en-US" altLang="zh-CN" sz="1100" u="none" strike="noStrike" dirty="0">
                          <a:latin typeface="+mn-lt"/>
                        </a:rPr>
                        <a:t>4.81</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5.55</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5.84</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5.99</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22.4</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35.2</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43.25</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48.9</a:t>
                      </a:r>
                      <a:endParaRPr lang="en-US" altLang="zh-CN" sz="1100" b="1" i="0" u="none" strike="noStrike">
                        <a:solidFill>
                          <a:srgbClr val="00B050"/>
                        </a:solidFill>
                        <a:latin typeface="+mn-lt"/>
                        <a:cs typeface="Times New Roman" pitchFamily="18" charset="0"/>
                      </a:endParaRPr>
                    </a:p>
                  </a:txBody>
                  <a:tcPr marL="8106" marR="8106" marT="8106" marB="0" anchor="ctr"/>
                </a:tc>
              </a:tr>
              <a:tr h="171486">
                <a:tc>
                  <a:txBody>
                    <a:bodyPr/>
                    <a:lstStyle/>
                    <a:p>
                      <a:pPr algn="l" fontAlgn="ctr"/>
                      <a:r>
                        <a:rPr lang="en-US" sz="1100" u="none" strike="noStrike" dirty="0"/>
                        <a:t>Qualcomm</a:t>
                      </a:r>
                      <a:endParaRPr lang="en-US" sz="1100" b="0" i="0" u="none" strike="noStrike" dirty="0">
                        <a:latin typeface="Times New Roman" pitchFamily="18" charset="0"/>
                        <a:cs typeface="Times New Roman" pitchFamily="18" charset="0"/>
                      </a:endParaRPr>
                    </a:p>
                  </a:txBody>
                  <a:tcPr marL="8106" marR="8106" marT="8106" marB="0" anchor="ctr"/>
                </a:tc>
                <a:tc>
                  <a:txBody>
                    <a:bodyPr/>
                    <a:lstStyle/>
                    <a:p>
                      <a:pPr algn="r" fontAlgn="t"/>
                      <a:r>
                        <a:rPr lang="en-US" altLang="zh-CN" sz="1100" u="none" strike="noStrike" dirty="0">
                          <a:latin typeface="+mn-lt"/>
                        </a:rPr>
                        <a:t>4.76</a:t>
                      </a:r>
                      <a:endParaRPr lang="en-US" altLang="zh-CN" sz="1100" b="1" i="0" u="none" strike="noStrike" dirty="0">
                        <a:solidFill>
                          <a:srgbClr val="00B050"/>
                        </a:solidFill>
                        <a:latin typeface="+mn-lt"/>
                        <a:cs typeface="Times New Roman" pitchFamily="18" charset="0"/>
                      </a:endParaRPr>
                    </a:p>
                  </a:txBody>
                  <a:tcPr marL="8106" marR="8106" marT="8106" marB="0"/>
                </a:tc>
                <a:tc>
                  <a:txBody>
                    <a:bodyPr/>
                    <a:lstStyle/>
                    <a:p>
                      <a:pPr algn="r" fontAlgn="t"/>
                      <a:r>
                        <a:rPr lang="en-US" altLang="zh-CN" sz="1100" u="none" strike="noStrike" dirty="0">
                          <a:latin typeface="+mn-lt"/>
                        </a:rPr>
                        <a:t>5.53</a:t>
                      </a:r>
                      <a:endParaRPr lang="en-US" altLang="zh-CN" sz="1100" b="1" i="0" u="none" strike="noStrike" dirty="0">
                        <a:solidFill>
                          <a:srgbClr val="00B050"/>
                        </a:solidFill>
                        <a:latin typeface="+mn-lt"/>
                        <a:cs typeface="Times New Roman" pitchFamily="18" charset="0"/>
                      </a:endParaRPr>
                    </a:p>
                  </a:txBody>
                  <a:tcPr marL="8106" marR="8106" marT="8106" marB="0"/>
                </a:tc>
                <a:tc>
                  <a:txBody>
                    <a:bodyPr/>
                    <a:lstStyle/>
                    <a:p>
                      <a:pPr algn="r" fontAlgn="t"/>
                      <a:r>
                        <a:rPr lang="en-US" altLang="zh-CN" sz="1100" u="none" strike="noStrike" dirty="0">
                          <a:latin typeface="+mn-lt"/>
                        </a:rPr>
                        <a:t>5.82</a:t>
                      </a:r>
                      <a:endParaRPr lang="en-US" altLang="zh-CN" sz="1100" b="1" i="0" u="none" strike="noStrike" dirty="0">
                        <a:solidFill>
                          <a:srgbClr val="00B050"/>
                        </a:solidFill>
                        <a:latin typeface="+mn-lt"/>
                        <a:cs typeface="Times New Roman" pitchFamily="18" charset="0"/>
                      </a:endParaRPr>
                    </a:p>
                  </a:txBody>
                  <a:tcPr marL="8106" marR="8106" marT="8106" marB="0"/>
                </a:tc>
                <a:tc>
                  <a:txBody>
                    <a:bodyPr/>
                    <a:lstStyle/>
                    <a:p>
                      <a:pPr algn="r" fontAlgn="t"/>
                      <a:r>
                        <a:rPr lang="en-US" altLang="zh-CN" sz="1100" u="none" strike="noStrike">
                          <a:latin typeface="+mn-lt"/>
                        </a:rPr>
                        <a:t>5.98</a:t>
                      </a:r>
                      <a:endParaRPr lang="en-US" altLang="zh-CN" sz="1100" b="1" i="0" u="none" strike="noStrike">
                        <a:solidFill>
                          <a:srgbClr val="00B050"/>
                        </a:solidFill>
                        <a:latin typeface="+mn-lt"/>
                        <a:cs typeface="Times New Roman" pitchFamily="18" charset="0"/>
                      </a:endParaRPr>
                    </a:p>
                  </a:txBody>
                  <a:tcPr marL="8106" marR="8106" marT="8106" marB="0"/>
                </a:tc>
                <a:tc>
                  <a:txBody>
                    <a:bodyPr/>
                    <a:lstStyle/>
                    <a:p>
                      <a:pPr algn="r" rtl="0" fontAlgn="t"/>
                      <a:r>
                        <a:rPr lang="en-US" altLang="zh-CN" sz="1100" u="none" strike="noStrike" kern="1200" dirty="0">
                          <a:solidFill>
                            <a:schemeClr val="dk1"/>
                          </a:solidFill>
                          <a:latin typeface="+mn-lt"/>
                          <a:ea typeface="+mn-ea"/>
                          <a:cs typeface="+mn-cs"/>
                        </a:rPr>
                        <a:t>21.45</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34.26</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42.57</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48.02</a:t>
                      </a:r>
                    </a:p>
                  </a:txBody>
                  <a:tcPr marL="9525" marR="9525" marT="9525" marB="0"/>
                </a:tc>
              </a:tr>
              <a:tr h="172871">
                <a:tc>
                  <a:txBody>
                    <a:bodyPr/>
                    <a:lstStyle/>
                    <a:p>
                      <a:pPr algn="l" fontAlgn="ctr"/>
                      <a:r>
                        <a:rPr lang="en-US" sz="1100" u="none" strike="noStrike" kern="1200" dirty="0" err="1">
                          <a:solidFill>
                            <a:schemeClr val="dk1"/>
                          </a:solidFill>
                          <a:latin typeface="+mn-lt"/>
                          <a:ea typeface="+mn-ea"/>
                          <a:cs typeface="+mn-cs"/>
                        </a:rPr>
                        <a:t>MediaTek</a:t>
                      </a:r>
                      <a:endParaRPr lang="en-US" sz="1100" u="none" strike="noStrike" kern="1200" dirty="0">
                        <a:solidFill>
                          <a:schemeClr val="dk1"/>
                        </a:solidFill>
                        <a:latin typeface="+mn-lt"/>
                        <a:ea typeface="+mn-ea"/>
                        <a:cs typeface="+mn-cs"/>
                      </a:endParaRP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4.76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5.53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5.82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5.98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21.71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34.65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42.71 </a:t>
                      </a:r>
                    </a:p>
                  </a:txBody>
                  <a:tcPr marL="9525" marR="9525" marT="9525" marB="0" anchor="ctr"/>
                </a:tc>
                <a:tc>
                  <a:txBody>
                    <a:bodyPr/>
                    <a:lstStyle/>
                    <a:p>
                      <a:pPr algn="r" rtl="0" fontAlgn="ctr"/>
                      <a:r>
                        <a:rPr lang="en-US" altLang="zh-CN" sz="1100" u="none" strike="noStrike" kern="1200" dirty="0" smtClean="0">
                          <a:solidFill>
                            <a:schemeClr val="dk1"/>
                          </a:solidFill>
                          <a:latin typeface="+mn-lt"/>
                          <a:ea typeface="+mn-ea"/>
                          <a:cs typeface="+mn-cs"/>
                        </a:rPr>
                        <a:t>48.15 </a:t>
                      </a:r>
                      <a:endParaRPr lang="en-US" altLang="zh-CN" sz="1100" u="none" strike="noStrike" kern="1200" dirty="0">
                        <a:solidFill>
                          <a:schemeClr val="dk1"/>
                        </a:solidFill>
                        <a:latin typeface="+mn-lt"/>
                        <a:ea typeface="+mn-ea"/>
                        <a:cs typeface="+mn-cs"/>
                      </a:endParaRPr>
                    </a:p>
                  </a:txBody>
                  <a:tcPr marL="9525" marR="9525" marT="9525" marB="0" anchor="ctr"/>
                </a:tc>
              </a:tr>
              <a:tr h="172871">
                <a:tc>
                  <a:txBody>
                    <a:bodyPr/>
                    <a:lstStyle/>
                    <a:p>
                      <a:pPr algn="l" fontAlgn="ctr"/>
                      <a:r>
                        <a:rPr lang="en-US" sz="1100" u="none" strike="noStrike" kern="1200" dirty="0" smtClean="0">
                          <a:solidFill>
                            <a:schemeClr val="dk1"/>
                          </a:solidFill>
                          <a:latin typeface="+mn-lt"/>
                          <a:ea typeface="+mn-ea"/>
                          <a:cs typeface="+mn-cs"/>
                        </a:rPr>
                        <a:t>Intel</a:t>
                      </a:r>
                      <a:endParaRPr lang="en-US" sz="1100" u="none" strike="noStrike" kern="1200" dirty="0">
                        <a:solidFill>
                          <a:schemeClr val="dk1"/>
                        </a:solidFill>
                        <a:latin typeface="+mn-lt"/>
                        <a:ea typeface="+mn-ea"/>
                        <a:cs typeface="+mn-cs"/>
                      </a:endParaRPr>
                    </a:p>
                  </a:txBody>
                  <a:tcPr marL="9525" marR="9525" marT="9525" marB="0" anchor="ctr"/>
                </a:tc>
                <a:tc>
                  <a:txBody>
                    <a:bodyPr/>
                    <a:lstStyle/>
                    <a:p>
                      <a:pPr algn="r" rtl="0" fontAlgn="t"/>
                      <a:r>
                        <a:rPr lang="en-US" altLang="zh-CN" sz="1100" u="none" strike="noStrike" kern="1200" dirty="0">
                          <a:solidFill>
                            <a:schemeClr val="dk1"/>
                          </a:solidFill>
                          <a:latin typeface="+mn-lt"/>
                          <a:ea typeface="+mn-ea"/>
                          <a:cs typeface="+mn-cs"/>
                        </a:rPr>
                        <a:t>4.76</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5.53</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5.82</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5.98</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21.53</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34.46</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42.58</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48.14</a:t>
                      </a:r>
                    </a:p>
                  </a:txBody>
                  <a:tcPr marL="9525" marR="9525" marT="9525" marB="0"/>
                </a:tc>
              </a:tr>
              <a:tr h="172871">
                <a:tc>
                  <a:txBody>
                    <a:bodyPr/>
                    <a:lstStyle/>
                    <a:p>
                      <a:pPr algn="l" fontAlgn="ctr"/>
                      <a:r>
                        <a:rPr lang="en-US" sz="1100" u="none" strike="noStrike" kern="1200" dirty="0" smtClean="0">
                          <a:solidFill>
                            <a:schemeClr val="dk1"/>
                          </a:solidFill>
                          <a:latin typeface="+mn-lt"/>
                          <a:ea typeface="+mn-ea"/>
                          <a:cs typeface="+mn-cs"/>
                        </a:rPr>
                        <a:t>Ericsson</a:t>
                      </a:r>
                      <a:endParaRPr lang="en-US" sz="1100" u="none" strike="noStrike" kern="1200" dirty="0">
                        <a:solidFill>
                          <a:schemeClr val="dk1"/>
                        </a:solidFill>
                        <a:latin typeface="+mn-lt"/>
                        <a:ea typeface="+mn-ea"/>
                        <a:cs typeface="+mn-cs"/>
                      </a:endParaRPr>
                    </a:p>
                  </a:txBody>
                  <a:tcPr marL="9525" marR="9525" marT="9525" marB="0" anchor="ctr"/>
                </a:tc>
                <a:tc>
                  <a:txBody>
                    <a:bodyPr/>
                    <a:lstStyle/>
                    <a:p>
                      <a:pPr algn="r" fontAlgn="t"/>
                      <a:r>
                        <a:rPr lang="en-US" sz="1100" b="0" i="0" u="none" strike="noStrike" dirty="0">
                          <a:latin typeface="+mn-lt"/>
                        </a:rPr>
                        <a:t>4.75</a:t>
                      </a:r>
                      <a:endParaRPr lang="zh-CN" sz="1100" b="0" i="0" u="none" strike="noStrike" dirty="0">
                        <a:latin typeface="+mn-lt"/>
                      </a:endParaRPr>
                    </a:p>
                  </a:txBody>
                  <a:tcPr marL="9525" marR="9525" marT="9525" marB="0"/>
                </a:tc>
                <a:tc>
                  <a:txBody>
                    <a:bodyPr/>
                    <a:lstStyle/>
                    <a:p>
                      <a:pPr algn="r" fontAlgn="t"/>
                      <a:r>
                        <a:rPr lang="en-US" sz="1100" b="0" i="0" u="none" strike="noStrike">
                          <a:latin typeface="+mn-lt"/>
                        </a:rPr>
                        <a:t>5.52</a:t>
                      </a:r>
                      <a:endParaRPr lang="zh-CN" sz="1100" b="0" i="0" u="none" strike="noStrike">
                        <a:latin typeface="+mn-lt"/>
                      </a:endParaRPr>
                    </a:p>
                  </a:txBody>
                  <a:tcPr marL="9525" marR="9525" marT="9525" marB="0"/>
                </a:tc>
                <a:tc>
                  <a:txBody>
                    <a:bodyPr/>
                    <a:lstStyle/>
                    <a:p>
                      <a:pPr algn="r" fontAlgn="t"/>
                      <a:r>
                        <a:rPr lang="en-US" sz="1100" b="0" i="0" u="none" strike="noStrike" dirty="0">
                          <a:latin typeface="+mn-lt"/>
                        </a:rPr>
                        <a:t>5.82</a:t>
                      </a:r>
                      <a:endParaRPr lang="zh-CN" sz="1100" b="0" i="0" u="none" strike="noStrike" dirty="0">
                        <a:latin typeface="+mn-lt"/>
                      </a:endParaRPr>
                    </a:p>
                  </a:txBody>
                  <a:tcPr marL="9525" marR="9525" marT="9525" marB="0"/>
                </a:tc>
                <a:tc>
                  <a:txBody>
                    <a:bodyPr/>
                    <a:lstStyle/>
                    <a:p>
                      <a:pPr algn="r" fontAlgn="t"/>
                      <a:r>
                        <a:rPr lang="en-US" sz="1100" b="0" i="0" u="none" strike="noStrike" dirty="0">
                          <a:latin typeface="+mn-lt"/>
                        </a:rPr>
                        <a:t>5.97</a:t>
                      </a:r>
                      <a:endParaRPr lang="zh-CN" sz="1100" b="0" i="0" u="none" strike="noStrike" dirty="0">
                        <a:latin typeface="+mn-lt"/>
                      </a:endParaRPr>
                    </a:p>
                  </a:txBody>
                  <a:tcPr marL="9525" marR="9525" marT="9525" marB="0"/>
                </a:tc>
                <a:tc>
                  <a:txBody>
                    <a:bodyPr/>
                    <a:lstStyle/>
                    <a:p>
                      <a:pPr algn="r" fontAlgn="t"/>
                      <a:r>
                        <a:rPr lang="en-US" sz="1100" b="0" i="0" u="none" strike="noStrike">
                          <a:latin typeface="+mn-lt"/>
                        </a:rPr>
                        <a:t>21.53</a:t>
                      </a:r>
                      <a:endParaRPr lang="zh-CN" sz="1100" b="0" i="0" u="none" strike="noStrike">
                        <a:latin typeface="+mn-lt"/>
                      </a:endParaRPr>
                    </a:p>
                  </a:txBody>
                  <a:tcPr marL="9525" marR="9525" marT="9525" marB="0"/>
                </a:tc>
                <a:tc>
                  <a:txBody>
                    <a:bodyPr/>
                    <a:lstStyle/>
                    <a:p>
                      <a:pPr algn="r" fontAlgn="t"/>
                      <a:r>
                        <a:rPr lang="en-US" sz="1100" b="0" i="0" u="none" strike="noStrike">
                          <a:latin typeface="+mn-lt"/>
                        </a:rPr>
                        <a:t>34.47</a:t>
                      </a:r>
                      <a:endParaRPr lang="zh-CN" sz="1100" b="0" i="0" u="none" strike="noStrike">
                        <a:latin typeface="+mn-lt"/>
                      </a:endParaRPr>
                    </a:p>
                  </a:txBody>
                  <a:tcPr marL="9525" marR="9525" marT="9525" marB="0"/>
                </a:tc>
                <a:tc>
                  <a:txBody>
                    <a:bodyPr/>
                    <a:lstStyle/>
                    <a:p>
                      <a:pPr algn="r" fontAlgn="t"/>
                      <a:r>
                        <a:rPr lang="en-US" sz="1100" b="0" i="0" u="none" strike="noStrike">
                          <a:latin typeface="+mn-lt"/>
                        </a:rPr>
                        <a:t>42.57</a:t>
                      </a:r>
                      <a:endParaRPr lang="zh-CN" sz="1100" b="0" i="0" u="none" strike="noStrike">
                        <a:latin typeface="+mn-lt"/>
                      </a:endParaRPr>
                    </a:p>
                  </a:txBody>
                  <a:tcPr marL="9525" marR="9525" marT="9525" marB="0"/>
                </a:tc>
                <a:tc>
                  <a:txBody>
                    <a:bodyPr/>
                    <a:lstStyle/>
                    <a:p>
                      <a:pPr algn="r" fontAlgn="t"/>
                      <a:r>
                        <a:rPr lang="en-US" sz="1100" b="0" i="0" u="none" strike="noStrike" dirty="0">
                          <a:latin typeface="+mn-lt"/>
                        </a:rPr>
                        <a:t>48.09</a:t>
                      </a:r>
                      <a:endParaRPr lang="zh-CN" sz="1100" b="0" i="0" u="none" strike="noStrike" dirty="0">
                        <a:latin typeface="+mn-lt"/>
                      </a:endParaRPr>
                    </a:p>
                  </a:txBody>
                  <a:tcPr marL="9525" marR="9525" marT="9525" marB="0"/>
                </a:tc>
              </a:tr>
              <a:tr h="172871">
                <a:tc>
                  <a:txBody>
                    <a:bodyPr/>
                    <a:lstStyle/>
                    <a:p>
                      <a:pPr algn="l" fontAlgn="ctr"/>
                      <a:r>
                        <a:rPr lang="en-US" sz="1100" u="none" strike="noStrike" kern="1200" dirty="0" smtClean="0">
                          <a:solidFill>
                            <a:schemeClr val="dk1"/>
                          </a:solidFill>
                          <a:latin typeface="+mn-lt"/>
                          <a:ea typeface="+mn-ea"/>
                          <a:cs typeface="+mn-cs"/>
                        </a:rPr>
                        <a:t>Nokia</a:t>
                      </a:r>
                      <a:endParaRPr lang="en-US" sz="1100" u="none" strike="noStrike" kern="1200" dirty="0">
                        <a:solidFill>
                          <a:schemeClr val="dk1"/>
                        </a:solidFill>
                        <a:latin typeface="+mn-lt"/>
                        <a:ea typeface="+mn-ea"/>
                        <a:cs typeface="+mn-cs"/>
                      </a:endParaRPr>
                    </a:p>
                  </a:txBody>
                  <a:tcPr marL="9525" marR="9525" marT="9525" marB="0" anchor="ctr"/>
                </a:tc>
                <a:tc>
                  <a:txBody>
                    <a:bodyPr/>
                    <a:lstStyle/>
                    <a:p>
                      <a:pPr algn="r" rtl="0" fontAlgn="b"/>
                      <a:r>
                        <a:rPr lang="en-US" altLang="zh-CN" sz="1100" b="0" i="0" u="none" strike="noStrike" kern="1200" dirty="0">
                          <a:solidFill>
                            <a:schemeClr val="dk1"/>
                          </a:solidFill>
                          <a:latin typeface="+mn-lt"/>
                          <a:ea typeface="+mn-ea"/>
                          <a:cs typeface="+mn-cs"/>
                        </a:rPr>
                        <a:t>4.76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5.52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5.83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5.97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21.19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34.22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41.93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47.74 </a:t>
                      </a:r>
                    </a:p>
                  </a:txBody>
                  <a:tcPr marL="9525" marR="9525" marT="9525" marB="0" anchor="b"/>
                </a:tc>
              </a:tr>
              <a:tr h="172871">
                <a:tc>
                  <a:txBody>
                    <a:bodyPr/>
                    <a:lstStyle/>
                    <a:p>
                      <a:pPr algn="l" fontAlgn="ctr"/>
                      <a:r>
                        <a:rPr lang="en-US" sz="1100" u="none" strike="noStrike" kern="1200" dirty="0" smtClean="0">
                          <a:solidFill>
                            <a:schemeClr val="dk1"/>
                          </a:solidFill>
                          <a:latin typeface="+mn-lt"/>
                          <a:ea typeface="+mn-ea"/>
                          <a:cs typeface="+mn-cs"/>
                        </a:rPr>
                        <a:t>NTT</a:t>
                      </a:r>
                      <a:endParaRPr lang="en-US" sz="1100" u="none" strike="noStrike" kern="1200" dirty="0">
                        <a:solidFill>
                          <a:schemeClr val="dk1"/>
                        </a:solidFill>
                        <a:latin typeface="+mn-lt"/>
                        <a:ea typeface="+mn-ea"/>
                        <a:cs typeface="+mn-cs"/>
                      </a:endParaRPr>
                    </a:p>
                  </a:txBody>
                  <a:tcPr marL="9525" marR="9525" marT="9525" marB="0" anchor="ctr">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4.79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5.54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5.84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6.00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22.00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35.00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43.20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48.40 </a:t>
                      </a:r>
                    </a:p>
                  </a:txBody>
                  <a:tcPr marL="9525" marR="9525" marT="9525" marB="0">
                    <a:lnB w="12700" cap="flat" cmpd="sng" algn="ctr">
                      <a:solidFill>
                        <a:schemeClr val="bg1"/>
                      </a:solidFill>
                      <a:prstDash val="solid"/>
                      <a:round/>
                      <a:headEnd type="none" w="med" len="med"/>
                      <a:tailEnd type="none" w="med" len="med"/>
                    </a:lnB>
                  </a:tcPr>
                </a:tc>
              </a:tr>
              <a:tr h="172871">
                <a:tc>
                  <a:txBody>
                    <a:bodyPr/>
                    <a:lstStyle/>
                    <a:p>
                      <a:pPr algn="l" fontAlgn="ctr"/>
                      <a:r>
                        <a:rPr lang="en-US" sz="1100" u="none" strike="noStrike" kern="1200" dirty="0" smtClean="0">
                          <a:solidFill>
                            <a:schemeClr val="dk1"/>
                          </a:solidFill>
                          <a:latin typeface="+mn-lt"/>
                          <a:ea typeface="+mn-ea"/>
                          <a:cs typeface="+mn-cs"/>
                        </a:rPr>
                        <a:t>Samsung</a:t>
                      </a:r>
                      <a:endParaRPr lang="en-US" sz="1100" u="none" strike="noStrike" kern="1200" dirty="0">
                        <a:solidFill>
                          <a:schemeClr val="dk1"/>
                        </a:solidFill>
                        <a:latin typeface="+mn-lt"/>
                        <a:ea typeface="+mn-ea"/>
                        <a:cs typeface="+mn-cs"/>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4.76</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5.53</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5.82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5.97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21.54</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34.48</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42.60</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48.15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72871">
                <a:tc>
                  <a:txBody>
                    <a:bodyPr/>
                    <a:lstStyle/>
                    <a:p>
                      <a:pPr algn="l" fontAlgn="ctr"/>
                      <a:r>
                        <a:rPr lang="en-US" sz="1100" u="none" strike="noStrike" kern="1200" dirty="0" smtClean="0">
                          <a:solidFill>
                            <a:schemeClr val="dk1"/>
                          </a:solidFill>
                          <a:latin typeface="+mn-lt"/>
                          <a:ea typeface="+mn-ea"/>
                          <a:cs typeface="+mn-cs"/>
                        </a:rPr>
                        <a:t>Broadcom</a:t>
                      </a:r>
                      <a:endParaRPr lang="en-US" sz="1100" u="none" strike="noStrike" kern="1200" dirty="0">
                        <a:solidFill>
                          <a:schemeClr val="dk1"/>
                        </a:solidFill>
                        <a:latin typeface="+mn-lt"/>
                        <a:ea typeface="+mn-ea"/>
                        <a:cs typeface="+mn-cs"/>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4.76</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5.53</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5.83</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5.98</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21.4</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34.2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42.5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48.0</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72871">
                <a:tc>
                  <a:txBody>
                    <a:bodyPr/>
                    <a:lstStyle/>
                    <a:p>
                      <a:pPr algn="l" fontAlgn="ctr"/>
                      <a:r>
                        <a:rPr lang="en-US" altLang="zh-CN" sz="1100" u="none" strike="noStrike" kern="1200" dirty="0" smtClean="0">
                          <a:solidFill>
                            <a:schemeClr val="dk1"/>
                          </a:solidFill>
                          <a:latin typeface="+mn-lt"/>
                          <a:ea typeface="+mn-ea"/>
                          <a:cs typeface="+mn-cs"/>
                        </a:rPr>
                        <a:t>ZTE</a:t>
                      </a:r>
                      <a:endParaRPr lang="en-US" sz="1100" u="none" strike="noStrike" kern="1200" dirty="0">
                        <a:solidFill>
                          <a:schemeClr val="dk1"/>
                        </a:solidFill>
                        <a:latin typeface="+mn-lt"/>
                        <a:ea typeface="+mn-ea"/>
                        <a:cs typeface="+mn-cs"/>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4.76</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5.53</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5.82</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5.98</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21.42</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34.23</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42.55</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smtClean="0">
                          <a:solidFill>
                            <a:srgbClr val="000000"/>
                          </a:solidFill>
                          <a:latin typeface="Times New Roman"/>
                        </a:rPr>
                        <a:t>48.01</a:t>
                      </a:r>
                      <a:endParaRPr lang="en-US" altLang="zh-CN" sz="1100" b="0" i="0" u="none" strike="noStrike" dirty="0">
                        <a:solidFill>
                          <a:srgbClr val="000000"/>
                        </a:solidFill>
                        <a:latin typeface="Times New Roman"/>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72871">
                <a:tc>
                  <a:txBody>
                    <a:bodyPr/>
                    <a:lstStyle/>
                    <a:p>
                      <a:pPr algn="l" fontAlgn="ctr"/>
                      <a:r>
                        <a:rPr lang="en-US" sz="1100" u="none" strike="noStrike" kern="1200" dirty="0" smtClean="0">
                          <a:solidFill>
                            <a:schemeClr val="tx1"/>
                          </a:solidFill>
                          <a:latin typeface="+mn-lt"/>
                          <a:ea typeface="+mn-ea"/>
                          <a:cs typeface="+mn-cs"/>
                        </a:rPr>
                        <a:t>Toshiba</a:t>
                      </a:r>
                      <a:endParaRPr lang="en-US" sz="1100" u="none" strike="noStrike" kern="1200" dirty="0">
                        <a:solidFill>
                          <a:schemeClr val="tx1"/>
                        </a:solidFill>
                        <a:latin typeface="+mn-lt"/>
                        <a:ea typeface="+mn-ea"/>
                        <a:cs typeface="+mn-cs"/>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4.79</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5.54</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5.83</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5.99</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21.94</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34.87</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43.19</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48.62</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
        <p:nvSpPr>
          <p:cNvPr id="11"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a:t>
            </a:r>
            <a:r>
              <a:rPr lang="en-US" dirty="0" err="1" smtClean="0"/>
              <a:t>Huawei</a:t>
            </a:r>
            <a:r>
              <a:rPr lang="en-US" dirty="0" smtClean="0"/>
              <a:t> Technology)</a:t>
            </a:r>
            <a:endParaRPr lang="en-US" dirty="0"/>
          </a:p>
        </p:txBody>
      </p:sp>
      <p:sp>
        <p:nvSpPr>
          <p:cNvPr id="12"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1D45EC1-4C6A-4C4C-A230-3BDF24B584F8}" type="slidenum">
              <a:rPr lang="en-US" smtClean="0"/>
              <a:pPr>
                <a:defRPr/>
              </a:pPr>
              <a:t>6</a:t>
            </a:fld>
            <a:endParaRPr lang="en-US"/>
          </a:p>
        </p:txBody>
      </p:sp>
      <p:sp>
        <p:nvSpPr>
          <p:cNvPr id="23"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pic>
        <p:nvPicPr>
          <p:cNvPr id="19457" name="Picture 1"/>
          <p:cNvPicPr>
            <a:picLocks noChangeAspect="1" noChangeArrowheads="1"/>
          </p:cNvPicPr>
          <p:nvPr/>
        </p:nvPicPr>
        <p:blipFill>
          <a:blip r:embed="rId2" cstate="print"/>
          <a:srcRect/>
          <a:stretch>
            <a:fillRect/>
          </a:stretch>
        </p:blipFill>
        <p:spPr bwMode="auto">
          <a:xfrm>
            <a:off x="457200" y="3276600"/>
            <a:ext cx="4286250" cy="3385263"/>
          </a:xfrm>
          <a:prstGeom prst="rect">
            <a:avLst/>
          </a:prstGeom>
          <a:noFill/>
          <a:ln w="9525">
            <a:noFill/>
            <a:miter lim="800000"/>
            <a:headEnd/>
            <a:tailEnd/>
          </a:ln>
          <a:effectLst/>
        </p:spPr>
      </p:pic>
      <p:pic>
        <p:nvPicPr>
          <p:cNvPr id="19458" name="Picture 2"/>
          <p:cNvPicPr>
            <a:picLocks noChangeAspect="1" noChangeArrowheads="1"/>
          </p:cNvPicPr>
          <p:nvPr/>
        </p:nvPicPr>
        <p:blipFill>
          <a:blip r:embed="rId3" cstate="print"/>
          <a:srcRect/>
          <a:stretch>
            <a:fillRect/>
          </a:stretch>
        </p:blipFill>
        <p:spPr bwMode="auto">
          <a:xfrm>
            <a:off x="4572000" y="3276600"/>
            <a:ext cx="4572000" cy="3429000"/>
          </a:xfrm>
          <a:prstGeom prst="rect">
            <a:avLst/>
          </a:prstGeom>
          <a:noFill/>
          <a:ln w="9525">
            <a:noFill/>
            <a:miter lim="800000"/>
            <a:headEnd/>
            <a:tailEnd/>
          </a:ln>
          <a:effectLst/>
        </p:spPr>
      </p:pic>
    </p:spTree>
    <p:extLst>
      <p:ext uri="{BB962C8B-B14F-4D97-AF65-F5344CB8AC3E}">
        <p14:creationId xmlns:p14="http://schemas.microsoft.com/office/powerpoint/2010/main" xmlns="" val="4158078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763000" cy="1066800"/>
          </a:xfrm>
        </p:spPr>
        <p:txBody>
          <a:bodyPr/>
          <a:lstStyle/>
          <a:p>
            <a:pPr algn="l"/>
            <a:r>
              <a:rPr lang="en-GB" altLang="zh-CN" sz="3600" dirty="0" smtClean="0"/>
              <a:t>Test 1b</a:t>
            </a:r>
            <a:r>
              <a:rPr lang="zh-CN" altLang="zh-CN" sz="3600" u="sng" dirty="0" smtClean="0"/>
              <a:t/>
            </a:r>
            <a:br>
              <a:rPr lang="zh-CN" altLang="zh-CN" sz="3600" u="sng" dirty="0" smtClean="0"/>
            </a:br>
            <a:endParaRPr lang="en-US" sz="3600" dirty="0"/>
          </a:p>
        </p:txBody>
      </p:sp>
      <p:sp>
        <p:nvSpPr>
          <p:cNvPr id="102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500" b="0" i="0" u="none" strike="noStrike" cap="none" normalizeH="0" baseline="0" smtClean="0">
                <a:ln>
                  <a:noFill/>
                </a:ln>
                <a:solidFill>
                  <a:srgbClr val="FFFFFF"/>
                </a:solidFill>
                <a:effectLst/>
                <a:latin typeface="Arial" pitchFamily="34" charset="0"/>
                <a:ea typeface="宋体" pitchFamily="2" charset="-122"/>
                <a:cs typeface="Gulim" pitchFamily="34" charset="-127"/>
              </a:rPr>
              <a:t>AP1</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02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Table 11"/>
          <p:cNvGraphicFramePr>
            <a:graphicFrameLocks noGrp="1"/>
          </p:cNvGraphicFramePr>
          <p:nvPr>
            <p:extLst>
              <p:ext uri="{D42A27DB-BD31-4B8C-83A1-F6EECF244321}">
                <p14:modId xmlns:p14="http://schemas.microsoft.com/office/powerpoint/2010/main" xmlns="" val="1684521949"/>
              </p:ext>
            </p:extLst>
          </p:nvPr>
        </p:nvGraphicFramePr>
        <p:xfrm>
          <a:off x="3733800" y="574785"/>
          <a:ext cx="5029207" cy="2474634"/>
        </p:xfrm>
        <a:graphic>
          <a:graphicData uri="http://schemas.openxmlformats.org/drawingml/2006/table">
            <a:tbl>
              <a:tblPr>
                <a:tableStyleId>{5C22544A-7EE6-4342-B048-85BDC9FD1C3A}</a:tableStyleId>
              </a:tblPr>
              <a:tblGrid>
                <a:gridCol w="1177047"/>
                <a:gridCol w="481520"/>
                <a:gridCol w="481520"/>
                <a:gridCol w="481520"/>
                <a:gridCol w="481520"/>
                <a:gridCol w="481520"/>
                <a:gridCol w="481520"/>
                <a:gridCol w="481520"/>
                <a:gridCol w="481520"/>
              </a:tblGrid>
              <a:tr h="164123">
                <a:tc>
                  <a:txBody>
                    <a:bodyPr/>
                    <a:lstStyle/>
                    <a:p>
                      <a:pPr algn="l" fontAlgn="ctr"/>
                      <a:r>
                        <a:rPr lang="en-US" sz="1100" u="none" strike="noStrike" dirty="0"/>
                        <a:t>Configurations</a:t>
                      </a:r>
                      <a:endParaRPr lang="en-US" sz="1100" b="0" i="0" u="none" strike="noStrike" dirty="0">
                        <a:latin typeface="Arial Unicode MS"/>
                      </a:endParaRPr>
                    </a:p>
                  </a:txBody>
                  <a:tcPr marL="8106" marR="8106" marT="8106" marB="0" anchor="ctr"/>
                </a:tc>
                <a:tc gridSpan="4">
                  <a:txBody>
                    <a:bodyPr/>
                    <a:lstStyle/>
                    <a:p>
                      <a:pPr algn="ctr" fontAlgn="ctr"/>
                      <a:r>
                        <a:rPr lang="en-US" sz="1100" u="none" strike="noStrike" dirty="0"/>
                        <a:t>MCS0 (6.5Mbps)</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fontAlgn="ctr"/>
                      <a:r>
                        <a:rPr lang="en-US" sz="1100" u="none" strike="noStrike" dirty="0"/>
                        <a:t>MCS8 (78Mbps)</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64123">
                <a:tc>
                  <a:txBody>
                    <a:bodyPr/>
                    <a:lstStyle/>
                    <a:p>
                      <a:pPr algn="l" fontAlgn="ctr"/>
                      <a:r>
                        <a:rPr lang="zh-CN" altLang="en-US" sz="1100" u="none" strike="noStrike" dirty="0"/>
                        <a:t>　</a:t>
                      </a:r>
                      <a:endParaRPr lang="zh-CN" altLang="en-US" sz="1100" b="0" i="0" u="none" strike="noStrike" dirty="0">
                        <a:latin typeface="Arial Unicode MS"/>
                      </a:endParaRPr>
                    </a:p>
                  </a:txBody>
                  <a:tcPr marL="8106" marR="8106" marT="8106" marB="0" anchor="ctr"/>
                </a:tc>
                <a:tc>
                  <a:txBody>
                    <a:bodyPr/>
                    <a:lstStyle/>
                    <a:p>
                      <a:pPr algn="r" fontAlgn="ctr"/>
                      <a:r>
                        <a:rPr lang="en-US" altLang="zh-CN" sz="1100" u="none" strike="noStrike" dirty="0">
                          <a:latin typeface="+mn-lt"/>
                          <a:ea typeface="+mn-ea"/>
                        </a:rPr>
                        <a:t>500</a:t>
                      </a:r>
                      <a:endParaRPr lang="en-US" altLang="zh-CN" sz="1100" b="0" i="0" u="none" strike="noStrike" dirty="0">
                        <a:latin typeface="+mn-lt"/>
                        <a:ea typeface="+mn-ea"/>
                      </a:endParaRPr>
                    </a:p>
                  </a:txBody>
                  <a:tcPr marL="8106" marR="8106" marT="8106" marB="0" anchor="ctr"/>
                </a:tc>
                <a:tc>
                  <a:txBody>
                    <a:bodyPr/>
                    <a:lstStyle/>
                    <a:p>
                      <a:pPr algn="r" fontAlgn="ctr"/>
                      <a:r>
                        <a:rPr lang="en-US" altLang="zh-CN" sz="1100" u="none" strike="noStrike" dirty="0">
                          <a:latin typeface="+mn-lt"/>
                          <a:ea typeface="+mn-ea"/>
                        </a:rPr>
                        <a:t>1000</a:t>
                      </a:r>
                      <a:endParaRPr lang="en-US" altLang="zh-CN" sz="1100" b="0" i="0" u="none" strike="noStrike" dirty="0">
                        <a:latin typeface="+mn-lt"/>
                        <a:ea typeface="+mn-ea"/>
                      </a:endParaRPr>
                    </a:p>
                  </a:txBody>
                  <a:tcPr marL="8106" marR="8106" marT="8106" marB="0" anchor="ctr"/>
                </a:tc>
                <a:tc>
                  <a:txBody>
                    <a:bodyPr/>
                    <a:lstStyle/>
                    <a:p>
                      <a:pPr algn="r" fontAlgn="ctr"/>
                      <a:r>
                        <a:rPr lang="en-US" altLang="zh-CN" sz="1100" u="none" strike="noStrike">
                          <a:latin typeface="+mn-lt"/>
                          <a:ea typeface="+mn-ea"/>
                        </a:rPr>
                        <a:t>1500</a:t>
                      </a:r>
                      <a:endParaRPr lang="en-US" altLang="zh-CN" sz="1100" b="0" i="0" u="none" strike="noStrike">
                        <a:latin typeface="+mn-lt"/>
                        <a:ea typeface="+mn-ea"/>
                      </a:endParaRPr>
                    </a:p>
                  </a:txBody>
                  <a:tcPr marL="8106" marR="8106" marT="8106" marB="0" anchor="ctr"/>
                </a:tc>
                <a:tc>
                  <a:txBody>
                    <a:bodyPr/>
                    <a:lstStyle/>
                    <a:p>
                      <a:pPr algn="r" fontAlgn="ctr"/>
                      <a:r>
                        <a:rPr lang="en-US" altLang="zh-CN" sz="1100" u="none" strike="noStrike">
                          <a:latin typeface="+mn-lt"/>
                          <a:ea typeface="+mn-ea"/>
                        </a:rPr>
                        <a:t>2000</a:t>
                      </a:r>
                      <a:endParaRPr lang="en-US" altLang="zh-CN" sz="1100" b="0" i="0" u="none" strike="noStrike">
                        <a:latin typeface="+mn-lt"/>
                        <a:ea typeface="+mn-ea"/>
                      </a:endParaRPr>
                    </a:p>
                  </a:txBody>
                  <a:tcPr marL="8106" marR="8106" marT="8106" marB="0" anchor="ctr"/>
                </a:tc>
                <a:tc>
                  <a:txBody>
                    <a:bodyPr/>
                    <a:lstStyle/>
                    <a:p>
                      <a:pPr algn="r" fontAlgn="ctr"/>
                      <a:r>
                        <a:rPr lang="en-US" altLang="zh-CN" sz="1100" u="none" strike="noStrike">
                          <a:latin typeface="+mn-lt"/>
                          <a:ea typeface="+mn-ea"/>
                        </a:rPr>
                        <a:t>500</a:t>
                      </a:r>
                      <a:endParaRPr lang="en-US" altLang="zh-CN" sz="1100" b="0" i="0" u="none" strike="noStrike">
                        <a:latin typeface="+mn-lt"/>
                        <a:ea typeface="+mn-ea"/>
                      </a:endParaRPr>
                    </a:p>
                  </a:txBody>
                  <a:tcPr marL="8106" marR="8106" marT="8106" marB="0" anchor="ctr"/>
                </a:tc>
                <a:tc>
                  <a:txBody>
                    <a:bodyPr/>
                    <a:lstStyle/>
                    <a:p>
                      <a:pPr algn="r" fontAlgn="ctr"/>
                      <a:r>
                        <a:rPr lang="en-US" altLang="zh-CN" sz="1100" u="none" strike="noStrike">
                          <a:latin typeface="+mn-lt"/>
                          <a:ea typeface="+mn-ea"/>
                        </a:rPr>
                        <a:t>1000</a:t>
                      </a:r>
                      <a:endParaRPr lang="en-US" altLang="zh-CN" sz="1100" b="0" i="0" u="none" strike="noStrike">
                        <a:latin typeface="+mn-lt"/>
                        <a:ea typeface="+mn-ea"/>
                      </a:endParaRPr>
                    </a:p>
                  </a:txBody>
                  <a:tcPr marL="8106" marR="8106" marT="8106" marB="0" anchor="ctr"/>
                </a:tc>
                <a:tc>
                  <a:txBody>
                    <a:bodyPr/>
                    <a:lstStyle/>
                    <a:p>
                      <a:pPr algn="r" fontAlgn="ctr"/>
                      <a:r>
                        <a:rPr lang="en-US" altLang="zh-CN" sz="1100" u="none" strike="noStrike">
                          <a:latin typeface="+mn-lt"/>
                          <a:ea typeface="+mn-ea"/>
                        </a:rPr>
                        <a:t>1500</a:t>
                      </a:r>
                      <a:endParaRPr lang="en-US" altLang="zh-CN" sz="1100" b="0" i="0" u="none" strike="noStrike">
                        <a:latin typeface="+mn-lt"/>
                        <a:ea typeface="+mn-ea"/>
                      </a:endParaRPr>
                    </a:p>
                  </a:txBody>
                  <a:tcPr marL="8106" marR="8106" marT="8106" marB="0" anchor="ctr"/>
                </a:tc>
                <a:tc>
                  <a:txBody>
                    <a:bodyPr/>
                    <a:lstStyle/>
                    <a:p>
                      <a:pPr algn="r" fontAlgn="ctr"/>
                      <a:r>
                        <a:rPr lang="en-US" altLang="zh-CN" sz="1100" u="none" strike="noStrike">
                          <a:latin typeface="+mn-lt"/>
                          <a:ea typeface="+mn-ea"/>
                        </a:rPr>
                        <a:t>2000</a:t>
                      </a:r>
                      <a:endParaRPr lang="en-US" altLang="zh-CN" sz="1100" b="0" i="0" u="none" strike="noStrike">
                        <a:latin typeface="+mn-lt"/>
                        <a:ea typeface="+mn-ea"/>
                      </a:endParaRPr>
                    </a:p>
                  </a:txBody>
                  <a:tcPr marL="8106" marR="8106" marT="8106" marB="0" anchor="ctr"/>
                </a:tc>
              </a:tr>
              <a:tr h="164123">
                <a:tc>
                  <a:txBody>
                    <a:bodyPr/>
                    <a:lstStyle/>
                    <a:p>
                      <a:pPr algn="l" fontAlgn="ctr"/>
                      <a:r>
                        <a:rPr lang="en-US" altLang="zh-CN" sz="1100" u="none" strike="noStrike" kern="1200" dirty="0"/>
                        <a:t>Huawei</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fontAlgn="ctr"/>
                      <a:r>
                        <a:rPr lang="en-US" altLang="zh-CN" sz="1100" u="none" strike="noStrike" dirty="0">
                          <a:latin typeface="+mn-lt"/>
                          <a:ea typeface="+mn-ea"/>
                        </a:rPr>
                        <a:t>4.42 </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dirty="0">
                          <a:latin typeface="+mn-lt"/>
                          <a:ea typeface="+mn-ea"/>
                        </a:rPr>
                        <a:t>5.31 </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5.66 </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5.85 </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15.94 </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27.07 </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34.97 </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40.61 </a:t>
                      </a:r>
                      <a:endParaRPr lang="en-US" altLang="zh-CN" sz="1100" b="1" i="0" u="none" strike="noStrike">
                        <a:solidFill>
                          <a:srgbClr val="00B050"/>
                        </a:solidFill>
                        <a:latin typeface="+mn-lt"/>
                        <a:ea typeface="+mn-ea"/>
                      </a:endParaRPr>
                    </a:p>
                  </a:txBody>
                  <a:tcPr marL="8106" marR="8106" marT="8106" marB="0" anchor="ctr"/>
                </a:tc>
              </a:tr>
              <a:tr h="164123">
                <a:tc>
                  <a:txBody>
                    <a:bodyPr/>
                    <a:lstStyle/>
                    <a:p>
                      <a:pPr algn="l" fontAlgn="ctr"/>
                      <a:r>
                        <a:rPr lang="en-US" sz="1100" u="none" strike="noStrike" dirty="0"/>
                        <a:t>LGE</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dirty="0">
                          <a:latin typeface="+mn-lt"/>
                          <a:ea typeface="+mn-ea"/>
                        </a:rPr>
                        <a:t>4.45</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dirty="0">
                          <a:latin typeface="+mn-lt"/>
                          <a:ea typeface="+mn-ea"/>
                        </a:rPr>
                        <a:t>5.31</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dirty="0">
                          <a:latin typeface="+mn-lt"/>
                          <a:ea typeface="+mn-ea"/>
                        </a:rPr>
                        <a:t>5.66</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5.86</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dirty="0">
                          <a:latin typeface="+mn-lt"/>
                          <a:ea typeface="+mn-ea"/>
                        </a:rPr>
                        <a:t>16.2</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27.3</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35</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40.8</a:t>
                      </a:r>
                      <a:endParaRPr lang="en-US" altLang="zh-CN" sz="1100" b="1" i="0" u="none" strike="noStrike">
                        <a:solidFill>
                          <a:srgbClr val="00B050"/>
                        </a:solidFill>
                        <a:latin typeface="+mn-lt"/>
                        <a:ea typeface="+mn-ea"/>
                      </a:endParaRPr>
                    </a:p>
                  </a:txBody>
                  <a:tcPr marL="8106" marR="8106" marT="8106" marB="0" anchor="ctr"/>
                </a:tc>
              </a:tr>
              <a:tr h="164123">
                <a:tc>
                  <a:txBody>
                    <a:bodyPr/>
                    <a:lstStyle/>
                    <a:p>
                      <a:pPr algn="l" fontAlgn="ctr"/>
                      <a:r>
                        <a:rPr lang="en-US" sz="1100" u="none" strike="noStrike" dirty="0"/>
                        <a:t>Qualcomm</a:t>
                      </a:r>
                      <a:endParaRPr lang="en-US" sz="1100" b="0" i="0" u="none" strike="noStrike" dirty="0">
                        <a:latin typeface="Arial Unicode MS"/>
                      </a:endParaRPr>
                    </a:p>
                  </a:txBody>
                  <a:tcPr marL="8106" marR="8106" marT="8106" marB="0" anchor="ctr"/>
                </a:tc>
                <a:tc>
                  <a:txBody>
                    <a:bodyPr/>
                    <a:lstStyle/>
                    <a:p>
                      <a:pPr algn="r" fontAlgn="t"/>
                      <a:r>
                        <a:rPr lang="en-US" altLang="zh-CN" sz="1100" u="none" strike="noStrike" dirty="0">
                          <a:latin typeface="+mn-lt"/>
                          <a:ea typeface="+mn-ea"/>
                        </a:rPr>
                        <a:t>4.4</a:t>
                      </a:r>
                      <a:endParaRPr lang="en-US" altLang="zh-CN" sz="1100" b="1" i="0" u="none" strike="noStrike" dirty="0">
                        <a:solidFill>
                          <a:srgbClr val="00B050"/>
                        </a:solidFill>
                        <a:latin typeface="+mn-lt"/>
                        <a:ea typeface="+mn-ea"/>
                      </a:endParaRPr>
                    </a:p>
                  </a:txBody>
                  <a:tcPr marL="8106" marR="8106" marT="8106" marB="0"/>
                </a:tc>
                <a:tc>
                  <a:txBody>
                    <a:bodyPr/>
                    <a:lstStyle/>
                    <a:p>
                      <a:pPr algn="r" fontAlgn="t"/>
                      <a:r>
                        <a:rPr lang="en-US" altLang="zh-CN" sz="1100" u="none" strike="noStrike" dirty="0">
                          <a:latin typeface="+mn-lt"/>
                          <a:ea typeface="+mn-ea"/>
                        </a:rPr>
                        <a:t>5.29</a:t>
                      </a:r>
                      <a:endParaRPr lang="en-US" altLang="zh-CN" sz="1100" b="1" i="0" u="none" strike="noStrike" dirty="0">
                        <a:solidFill>
                          <a:srgbClr val="00B050"/>
                        </a:solidFill>
                        <a:latin typeface="+mn-lt"/>
                        <a:ea typeface="+mn-ea"/>
                      </a:endParaRPr>
                    </a:p>
                  </a:txBody>
                  <a:tcPr marL="8106" marR="8106" marT="8106" marB="0"/>
                </a:tc>
                <a:tc>
                  <a:txBody>
                    <a:bodyPr/>
                    <a:lstStyle/>
                    <a:p>
                      <a:pPr algn="r" fontAlgn="t"/>
                      <a:r>
                        <a:rPr lang="en-US" altLang="zh-CN" sz="1100" u="none" strike="noStrike" dirty="0">
                          <a:latin typeface="+mn-lt"/>
                          <a:ea typeface="+mn-ea"/>
                        </a:rPr>
                        <a:t>5.64</a:t>
                      </a:r>
                      <a:endParaRPr lang="en-US" altLang="zh-CN" sz="1100" b="1" i="0" u="none" strike="noStrike" dirty="0">
                        <a:solidFill>
                          <a:srgbClr val="00B050"/>
                        </a:solidFill>
                        <a:latin typeface="+mn-lt"/>
                        <a:ea typeface="+mn-ea"/>
                      </a:endParaRPr>
                    </a:p>
                  </a:txBody>
                  <a:tcPr marL="8106" marR="8106" marT="8106" marB="0"/>
                </a:tc>
                <a:tc>
                  <a:txBody>
                    <a:bodyPr/>
                    <a:lstStyle/>
                    <a:p>
                      <a:pPr algn="r" fontAlgn="t"/>
                      <a:r>
                        <a:rPr lang="en-US" altLang="zh-CN" sz="1100" u="none" strike="noStrike" dirty="0">
                          <a:latin typeface="+mn-lt"/>
                          <a:ea typeface="+mn-ea"/>
                        </a:rPr>
                        <a:t>5.84</a:t>
                      </a:r>
                      <a:endParaRPr lang="en-US" altLang="zh-CN" sz="1100" b="1" i="0" u="none" strike="noStrike" dirty="0">
                        <a:solidFill>
                          <a:srgbClr val="00B050"/>
                        </a:solidFill>
                        <a:latin typeface="+mn-lt"/>
                        <a:ea typeface="+mn-ea"/>
                      </a:endParaRPr>
                    </a:p>
                  </a:txBody>
                  <a:tcPr marL="8106" marR="8106" marT="8106" marB="0"/>
                </a:tc>
                <a:tc>
                  <a:txBody>
                    <a:bodyPr/>
                    <a:lstStyle/>
                    <a:p>
                      <a:pPr algn="r" rtl="0" fontAlgn="t"/>
                      <a:r>
                        <a:rPr lang="en-US" altLang="zh-CN" sz="1100" u="none" strike="noStrike" kern="1200" dirty="0">
                          <a:solidFill>
                            <a:schemeClr val="dk1"/>
                          </a:solidFill>
                          <a:latin typeface="+mn-lt"/>
                          <a:ea typeface="+mn-ea"/>
                          <a:cs typeface="+mn-cs"/>
                        </a:rPr>
                        <a:t>15.67</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26.7</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34.56</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40.18</a:t>
                      </a:r>
                    </a:p>
                  </a:txBody>
                  <a:tcPr marL="9525" marR="9525" marT="9525" marB="0"/>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err="1" smtClean="0">
                          <a:solidFill>
                            <a:schemeClr val="dk1"/>
                          </a:solidFill>
                          <a:latin typeface="+mn-lt"/>
                          <a:ea typeface="+mn-ea"/>
                          <a:cs typeface="+mn-cs"/>
                        </a:rPr>
                        <a:t>MediaTek</a:t>
                      </a:r>
                      <a:endParaRPr lang="en-US" altLang="zh-CN" sz="1100" u="none" strike="noStrike" kern="1200" dirty="0" smtClean="0">
                        <a:solidFill>
                          <a:schemeClr val="dk1"/>
                        </a:solidFill>
                        <a:latin typeface="+mn-lt"/>
                        <a:ea typeface="+mn-ea"/>
                        <a:cs typeface="+mn-cs"/>
                      </a:endParaRPr>
                    </a:p>
                  </a:txBody>
                  <a:tcPr marL="8106" marR="8106" marT="8106" marB="0" anchor="ctr"/>
                </a:tc>
                <a:tc>
                  <a:txBody>
                    <a:bodyPr/>
                    <a:lstStyle/>
                    <a:p>
                      <a:pPr algn="r" rtl="0" fontAlgn="ctr"/>
                      <a:r>
                        <a:rPr lang="en-US" altLang="zh-CN" sz="1100" u="none" strike="noStrike" kern="1200" dirty="0">
                          <a:solidFill>
                            <a:schemeClr val="dk1"/>
                          </a:solidFill>
                          <a:latin typeface="+mn-lt"/>
                          <a:ea typeface="+mn-ea"/>
                          <a:cs typeface="+mn-cs"/>
                        </a:rPr>
                        <a:t>4.40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5.29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5.64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5.84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15.79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26.90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34.62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40.24 </a:t>
                      </a:r>
                    </a:p>
                  </a:txBody>
                  <a:tcPr marL="9525" marR="9525" marT="9525" marB="0" anchor="ct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Intel</a:t>
                      </a:r>
                    </a:p>
                  </a:txBody>
                  <a:tcPr marL="8106" marR="8106" marT="8106" marB="0" anchor="ctr"/>
                </a:tc>
                <a:tc>
                  <a:txBody>
                    <a:bodyPr/>
                    <a:lstStyle/>
                    <a:p>
                      <a:pPr algn="r" rtl="0" fontAlgn="t"/>
                      <a:r>
                        <a:rPr lang="en-US" altLang="zh-CN" sz="1100" u="none" strike="noStrike" kern="1200" dirty="0">
                          <a:solidFill>
                            <a:schemeClr val="dk1"/>
                          </a:solidFill>
                          <a:latin typeface="+mn-lt"/>
                          <a:ea typeface="+mn-ea"/>
                          <a:cs typeface="+mn-cs"/>
                        </a:rPr>
                        <a:t>4.4</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5.29</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5.64</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5.84</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15.7</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26.8</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34.55</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40.26</a:t>
                      </a:r>
                    </a:p>
                  </a:txBody>
                  <a:tcPr marL="9525" marR="9525" marT="9525" marB="0"/>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Ericsson</a:t>
                      </a:r>
                    </a:p>
                  </a:txBody>
                  <a:tcPr marL="8106" marR="8106" marT="8106" marB="0" anchor="ctr"/>
                </a:tc>
                <a:tc>
                  <a:txBody>
                    <a:bodyPr/>
                    <a:lstStyle/>
                    <a:p>
                      <a:pPr algn="r" rtl="0" fontAlgn="t"/>
                      <a:r>
                        <a:rPr lang="en-US" altLang="zh-CN" sz="1100" u="none" strike="noStrike" kern="1200" dirty="0" smtClean="0">
                          <a:solidFill>
                            <a:schemeClr val="dk1"/>
                          </a:solidFill>
                          <a:latin typeface="+mn-lt"/>
                          <a:ea typeface="+mn-ea"/>
                          <a:cs typeface="+mn-cs"/>
                        </a:rPr>
                        <a:t>4.36</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5.26</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5.62</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5.82</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15.36</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26.33</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34.02</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40.45</a:t>
                      </a:r>
                      <a:endParaRPr lang="en-US" altLang="zh-CN" sz="1100" u="none" strike="noStrike" kern="1200" dirty="0">
                        <a:solidFill>
                          <a:schemeClr val="dk1"/>
                        </a:solidFill>
                        <a:latin typeface="+mn-lt"/>
                        <a:ea typeface="+mn-ea"/>
                        <a:cs typeface="+mn-cs"/>
                      </a:endParaRPr>
                    </a:p>
                  </a:txBody>
                  <a:tcPr marL="9525" marR="9525" marT="9525" marB="0"/>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Nokia</a:t>
                      </a:r>
                    </a:p>
                  </a:txBody>
                  <a:tcPr marL="8106" marR="8106" marT="8106" marB="0" anchor="ctr"/>
                </a:tc>
                <a:tc>
                  <a:txBody>
                    <a:bodyPr/>
                    <a:lstStyle/>
                    <a:p>
                      <a:pPr algn="r" rtl="0" fontAlgn="b"/>
                      <a:r>
                        <a:rPr lang="en-US" altLang="zh-CN" sz="1100" u="none" strike="noStrike" kern="1200" dirty="0">
                          <a:solidFill>
                            <a:schemeClr val="dk1"/>
                          </a:solidFill>
                          <a:latin typeface="+mn-lt"/>
                          <a:ea typeface="+mn-ea"/>
                          <a:cs typeface="+mn-cs"/>
                        </a:rPr>
                        <a:t>4.40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5.28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5.64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5.83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15.52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26.66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34.12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39.96 </a:t>
                      </a:r>
                    </a:p>
                  </a:txBody>
                  <a:tcPr marL="9525" marR="9525" marT="9525" marB="0" anchor="b"/>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NTT</a:t>
                      </a:r>
                    </a:p>
                  </a:txBody>
                  <a:tcPr marL="8106" marR="8106" marT="8106" marB="0" anchor="ctr">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4.42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5.30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5.67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5.85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16.00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27.10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34.97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40.40 </a:t>
                      </a:r>
                    </a:p>
                  </a:txBody>
                  <a:tcPr marL="9525" marR="9525" marT="9525" marB="0">
                    <a:lnB w="12700" cap="flat" cmpd="sng" algn="ctr">
                      <a:solidFill>
                        <a:schemeClr val="bg1"/>
                      </a:solidFill>
                      <a:prstDash val="solid"/>
                      <a:round/>
                      <a:headEnd type="none" w="med" len="med"/>
                      <a:tailEnd type="none" w="med" len="med"/>
                    </a:lnB>
                  </a:tcP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Samsung</a:t>
                      </a: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4.40</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5.28</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5.63</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5.83</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15.94</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27.09</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34.59</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40.35</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Broadcom</a:t>
                      </a: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4.40</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5.29</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5.65</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5.84</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15.6</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26.7</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34.5</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40.14</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ZTE</a:t>
                      </a: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4.39</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5.28</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5.64</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5.83</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15.61</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26.61</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34.45</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40.08</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tx1"/>
                          </a:solidFill>
                          <a:latin typeface="+mn-lt"/>
                          <a:ea typeface="+mn-ea"/>
                          <a:cs typeface="+mn-cs"/>
                        </a:rPr>
                        <a:t>Toshiba</a:t>
                      </a: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4.42</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5.30</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5.65</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5.85</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15.92</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27.04</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34.94</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40.58</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
        <p:nvSpPr>
          <p:cNvPr id="10"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a:t>
            </a:r>
            <a:r>
              <a:rPr lang="en-US" dirty="0" err="1" smtClean="0"/>
              <a:t>Huawei</a:t>
            </a:r>
            <a:r>
              <a:rPr lang="en-US" dirty="0" smtClean="0"/>
              <a:t> Technology)</a:t>
            </a:r>
            <a:endParaRPr lang="en-US" dirty="0"/>
          </a:p>
        </p:txBody>
      </p:sp>
      <p:sp>
        <p:nvSpPr>
          <p:cNvPr id="11"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1D45EC1-4C6A-4C4C-A230-3BDF24B584F8}" type="slidenum">
              <a:rPr lang="en-US" smtClean="0"/>
              <a:pPr>
                <a:defRPr/>
              </a:pPr>
              <a:t>7</a:t>
            </a:fld>
            <a:endParaRPr lang="en-US"/>
          </a:p>
        </p:txBody>
      </p:sp>
      <p:sp>
        <p:nvSpPr>
          <p:cNvPr id="14"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pic>
        <p:nvPicPr>
          <p:cNvPr id="18434" name="Picture 2"/>
          <p:cNvPicPr>
            <a:picLocks noChangeAspect="1" noChangeArrowheads="1"/>
          </p:cNvPicPr>
          <p:nvPr/>
        </p:nvPicPr>
        <p:blipFill>
          <a:blip r:embed="rId2" cstate="print"/>
          <a:srcRect/>
          <a:stretch>
            <a:fillRect/>
          </a:stretch>
        </p:blipFill>
        <p:spPr bwMode="auto">
          <a:xfrm>
            <a:off x="0" y="3200400"/>
            <a:ext cx="4622800" cy="3467100"/>
          </a:xfrm>
          <a:prstGeom prst="rect">
            <a:avLst/>
          </a:prstGeom>
          <a:noFill/>
          <a:ln w="9525">
            <a:noFill/>
            <a:miter lim="800000"/>
            <a:headEnd/>
            <a:tailEnd/>
          </a:ln>
          <a:effectLst/>
        </p:spPr>
      </p:pic>
      <p:pic>
        <p:nvPicPr>
          <p:cNvPr id="18435" name="Picture 3"/>
          <p:cNvPicPr>
            <a:picLocks noChangeAspect="1" noChangeArrowheads="1"/>
          </p:cNvPicPr>
          <p:nvPr/>
        </p:nvPicPr>
        <p:blipFill>
          <a:blip r:embed="rId3" cstate="print"/>
          <a:srcRect/>
          <a:stretch>
            <a:fillRect/>
          </a:stretch>
        </p:blipFill>
        <p:spPr bwMode="auto">
          <a:xfrm>
            <a:off x="4343400" y="3009900"/>
            <a:ext cx="4648200" cy="3486150"/>
          </a:xfrm>
          <a:prstGeom prst="rect">
            <a:avLst/>
          </a:prstGeom>
          <a:noFill/>
          <a:ln w="9525">
            <a:noFill/>
            <a:miter lim="800000"/>
            <a:headEnd/>
            <a:tailEnd/>
          </a:ln>
          <a:effectLst/>
        </p:spPr>
      </p:pic>
    </p:spTree>
    <p:extLst>
      <p:ext uri="{BB962C8B-B14F-4D97-AF65-F5344CB8AC3E}">
        <p14:creationId xmlns:p14="http://schemas.microsoft.com/office/powerpoint/2010/main" xmlns="" val="4158078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763000" cy="1066800"/>
          </a:xfrm>
        </p:spPr>
        <p:txBody>
          <a:bodyPr/>
          <a:lstStyle/>
          <a:p>
            <a:pPr algn="l"/>
            <a:r>
              <a:rPr lang="en-GB" altLang="zh-CN" sz="3600" dirty="0" smtClean="0"/>
              <a:t>Test 2a</a:t>
            </a:r>
            <a:r>
              <a:rPr lang="zh-CN" altLang="zh-CN" sz="3600" u="sng" dirty="0" smtClean="0"/>
              <a:t/>
            </a:r>
            <a:br>
              <a:rPr lang="zh-CN" altLang="zh-CN" sz="3600" u="sng" dirty="0" smtClean="0"/>
            </a:br>
            <a:endParaRPr lang="en-US" sz="3600" dirty="0"/>
          </a:p>
        </p:txBody>
      </p:sp>
      <p:sp>
        <p:nvSpPr>
          <p:cNvPr id="102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500" b="0" i="0" u="none" strike="noStrike" cap="none" normalizeH="0" baseline="0" smtClean="0">
                <a:ln>
                  <a:noFill/>
                </a:ln>
                <a:solidFill>
                  <a:srgbClr val="FFFFFF"/>
                </a:solidFill>
                <a:effectLst/>
                <a:latin typeface="Arial" pitchFamily="34" charset="0"/>
                <a:ea typeface="宋体" pitchFamily="2" charset="-122"/>
                <a:cs typeface="Gulim" pitchFamily="34" charset="-127"/>
              </a:rPr>
              <a:t>AP1</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02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230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Table 11"/>
          <p:cNvGraphicFramePr>
            <a:graphicFrameLocks noGrp="1"/>
          </p:cNvGraphicFramePr>
          <p:nvPr>
            <p:extLst>
              <p:ext uri="{D42A27DB-BD31-4B8C-83A1-F6EECF244321}">
                <p14:modId xmlns:p14="http://schemas.microsoft.com/office/powerpoint/2010/main" xmlns="" val="1757600671"/>
              </p:ext>
            </p:extLst>
          </p:nvPr>
        </p:nvGraphicFramePr>
        <p:xfrm>
          <a:off x="3657601" y="609600"/>
          <a:ext cx="5029199" cy="2473215"/>
        </p:xfrm>
        <a:graphic>
          <a:graphicData uri="http://schemas.openxmlformats.org/drawingml/2006/table">
            <a:tbl>
              <a:tblPr>
                <a:tableStyleId>{5C22544A-7EE6-4342-B048-85BDC9FD1C3A}</a:tableStyleId>
              </a:tblPr>
              <a:tblGrid>
                <a:gridCol w="1177047"/>
                <a:gridCol w="481519"/>
                <a:gridCol w="481519"/>
                <a:gridCol w="481519"/>
                <a:gridCol w="481519"/>
                <a:gridCol w="481519"/>
                <a:gridCol w="481519"/>
                <a:gridCol w="481519"/>
                <a:gridCol w="481519"/>
              </a:tblGrid>
              <a:tr h="162128">
                <a:tc>
                  <a:txBody>
                    <a:bodyPr/>
                    <a:lstStyle/>
                    <a:p>
                      <a:pPr algn="l" fontAlgn="ctr"/>
                      <a:r>
                        <a:rPr lang="en-US" sz="1100" u="none" strike="noStrike" dirty="0"/>
                        <a:t>Configurations</a:t>
                      </a:r>
                      <a:endParaRPr lang="en-US" sz="1100" b="0" i="0" u="none" strike="noStrike" dirty="0">
                        <a:latin typeface="Arial Unicode MS"/>
                      </a:endParaRPr>
                    </a:p>
                  </a:txBody>
                  <a:tcPr marL="8106" marR="8106" marT="8106" marB="0" anchor="ctr"/>
                </a:tc>
                <a:tc gridSpan="4">
                  <a:txBody>
                    <a:bodyPr/>
                    <a:lstStyle/>
                    <a:p>
                      <a:pPr algn="ctr" fontAlgn="ctr"/>
                      <a:r>
                        <a:rPr lang="en-US" sz="1100" u="none" strike="noStrike" dirty="0"/>
                        <a:t>Without RTS/CTS</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fontAlgn="ctr"/>
                      <a:r>
                        <a:rPr lang="en-US" sz="1100" u="none" strike="noStrike" dirty="0"/>
                        <a:t>With RTS/CTS</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62128">
                <a:tc>
                  <a:txBody>
                    <a:bodyPr/>
                    <a:lstStyle/>
                    <a:p>
                      <a:pPr algn="l" fontAlgn="ctr"/>
                      <a:r>
                        <a:rPr lang="zh-CN" altLang="en-US" sz="1100" u="none" strike="noStrike" dirty="0"/>
                        <a:t>　</a:t>
                      </a:r>
                      <a:endParaRPr lang="zh-CN" altLang="en-US" sz="1100" b="0" i="0" u="none" strike="noStrike" dirty="0">
                        <a:latin typeface="Arial Unicode MS"/>
                      </a:endParaRPr>
                    </a:p>
                  </a:txBody>
                  <a:tcPr marL="8106" marR="8106" marT="8106" marB="0" anchor="ctr"/>
                </a:tc>
                <a:tc>
                  <a:txBody>
                    <a:bodyPr/>
                    <a:lstStyle/>
                    <a:p>
                      <a:pPr algn="r" fontAlgn="ctr"/>
                      <a:r>
                        <a:rPr lang="en-US" altLang="zh-CN" sz="1100" u="none" strike="noStrike">
                          <a:latin typeface="+mn-lt"/>
                        </a:rPr>
                        <a:t>500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1000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1500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2000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500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1000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1500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2000</a:t>
                      </a:r>
                      <a:endParaRPr lang="en-US" altLang="zh-CN" sz="1100" b="0" i="0" u="none" strike="noStrike">
                        <a:latin typeface="+mn-lt"/>
                      </a:endParaRPr>
                    </a:p>
                  </a:txBody>
                  <a:tcPr marL="8106" marR="8106" marT="8106" marB="0" anchor="ctr"/>
                </a:tc>
              </a:tr>
              <a:tr h="162128">
                <a:tc>
                  <a:txBody>
                    <a:bodyPr/>
                    <a:lstStyle/>
                    <a:p>
                      <a:pPr algn="l" fontAlgn="ctr"/>
                      <a:r>
                        <a:rPr lang="en-US" sz="1100" u="none" strike="noStrike" dirty="0" err="1"/>
                        <a:t>Huawei</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a:latin typeface="+mn-lt"/>
                        </a:rPr>
                        <a:t>4.56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dirty="0">
                          <a:latin typeface="+mn-lt"/>
                        </a:rPr>
                        <a:t>5.25 </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a:latin typeface="+mn-lt"/>
                        </a:rPr>
                        <a:t>5.51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5.66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4.46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5.33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5.68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5.87 </a:t>
                      </a:r>
                      <a:endParaRPr lang="en-US" altLang="zh-CN" sz="1100" b="1" i="0" u="none" strike="noStrike">
                        <a:solidFill>
                          <a:srgbClr val="00B050"/>
                        </a:solidFill>
                        <a:latin typeface="+mn-lt"/>
                      </a:endParaRPr>
                    </a:p>
                  </a:txBody>
                  <a:tcPr marL="8106" marR="8106" marT="8106" marB="0" anchor="ctr"/>
                </a:tc>
              </a:tr>
              <a:tr h="162128">
                <a:tc>
                  <a:txBody>
                    <a:bodyPr/>
                    <a:lstStyle/>
                    <a:p>
                      <a:pPr algn="l" fontAlgn="ctr"/>
                      <a:r>
                        <a:rPr lang="en-US" sz="1100" u="none" strike="noStrike" dirty="0"/>
                        <a:t>LGE</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dirty="0">
                          <a:latin typeface="+mn-lt"/>
                        </a:rPr>
                        <a:t>4.62</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a:latin typeface="+mn-lt"/>
                        </a:rPr>
                        <a:t>5.28</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5.54</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5.66</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4.5</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5.34</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dirty="0">
                          <a:latin typeface="+mn-lt"/>
                        </a:rPr>
                        <a:t>5.68</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a:latin typeface="+mn-lt"/>
                        </a:rPr>
                        <a:t>5.88</a:t>
                      </a:r>
                      <a:endParaRPr lang="en-US" altLang="zh-CN" sz="1100" b="1" i="0" u="none" strike="noStrike">
                        <a:solidFill>
                          <a:srgbClr val="00B050"/>
                        </a:solidFill>
                        <a:latin typeface="+mn-lt"/>
                      </a:endParaRPr>
                    </a:p>
                  </a:txBody>
                  <a:tcPr marL="8106" marR="8106" marT="8106" marB="0" anchor="ctr"/>
                </a:tc>
              </a:tr>
              <a:tr h="162128">
                <a:tc>
                  <a:txBody>
                    <a:bodyPr/>
                    <a:lstStyle/>
                    <a:p>
                      <a:pPr algn="l" fontAlgn="ctr"/>
                      <a:r>
                        <a:rPr lang="en-US" sz="1100" u="none" strike="noStrike" dirty="0"/>
                        <a:t>Qualcomm</a:t>
                      </a:r>
                      <a:endParaRPr lang="en-US" sz="1100" b="0" i="0" u="none" strike="noStrike" dirty="0">
                        <a:latin typeface="Arial Unicode MS"/>
                      </a:endParaRPr>
                    </a:p>
                  </a:txBody>
                  <a:tcPr marL="8106" marR="8106" marT="8106" marB="0" anchor="ctr"/>
                </a:tc>
                <a:tc>
                  <a:txBody>
                    <a:bodyPr/>
                    <a:lstStyle/>
                    <a:p>
                      <a:pPr algn="r" fontAlgn="t"/>
                      <a:r>
                        <a:rPr lang="en-US" altLang="zh-CN" sz="1100" u="none" strike="noStrike" dirty="0">
                          <a:latin typeface="+mn-lt"/>
                        </a:rPr>
                        <a:t>4.57</a:t>
                      </a:r>
                      <a:endParaRPr lang="en-US" altLang="zh-CN" sz="1100" b="1" i="0" u="none" strike="noStrike" dirty="0">
                        <a:solidFill>
                          <a:srgbClr val="00B050"/>
                        </a:solidFill>
                        <a:latin typeface="+mn-lt"/>
                      </a:endParaRPr>
                    </a:p>
                  </a:txBody>
                  <a:tcPr marL="8106" marR="8106" marT="8106" marB="0"/>
                </a:tc>
                <a:tc>
                  <a:txBody>
                    <a:bodyPr/>
                    <a:lstStyle/>
                    <a:p>
                      <a:pPr algn="r" fontAlgn="t"/>
                      <a:r>
                        <a:rPr lang="en-US" altLang="zh-CN" sz="1100" u="none" strike="noStrike" dirty="0">
                          <a:latin typeface="+mn-lt"/>
                        </a:rPr>
                        <a:t>5.26</a:t>
                      </a:r>
                      <a:endParaRPr lang="en-US" altLang="zh-CN" sz="1100" b="1" i="0" u="none" strike="noStrike" dirty="0">
                        <a:solidFill>
                          <a:srgbClr val="00B050"/>
                        </a:solidFill>
                        <a:latin typeface="+mn-lt"/>
                      </a:endParaRPr>
                    </a:p>
                  </a:txBody>
                  <a:tcPr marL="8106" marR="8106" marT="8106" marB="0"/>
                </a:tc>
                <a:tc>
                  <a:txBody>
                    <a:bodyPr/>
                    <a:lstStyle/>
                    <a:p>
                      <a:pPr algn="r" fontAlgn="t"/>
                      <a:r>
                        <a:rPr lang="en-US" altLang="zh-CN" sz="1100" u="none" strike="noStrike">
                          <a:latin typeface="+mn-lt"/>
                        </a:rPr>
                        <a:t>5.53</a:t>
                      </a:r>
                      <a:endParaRPr lang="en-US" altLang="zh-CN" sz="1100" b="1" i="0" u="none" strike="noStrike">
                        <a:solidFill>
                          <a:srgbClr val="00B050"/>
                        </a:solidFill>
                        <a:latin typeface="+mn-lt"/>
                      </a:endParaRPr>
                    </a:p>
                  </a:txBody>
                  <a:tcPr marL="8106" marR="8106" marT="8106" marB="0"/>
                </a:tc>
                <a:tc>
                  <a:txBody>
                    <a:bodyPr/>
                    <a:lstStyle/>
                    <a:p>
                      <a:pPr algn="r" fontAlgn="t"/>
                      <a:r>
                        <a:rPr lang="en-US" altLang="zh-CN" sz="1100" u="none" strike="noStrike">
                          <a:latin typeface="+mn-lt"/>
                        </a:rPr>
                        <a:t>5.67</a:t>
                      </a:r>
                      <a:endParaRPr lang="en-US" altLang="zh-CN" sz="1100" b="1" i="0" u="none" strike="noStrike">
                        <a:solidFill>
                          <a:srgbClr val="00B050"/>
                        </a:solidFill>
                        <a:latin typeface="+mn-lt"/>
                      </a:endParaRPr>
                    </a:p>
                  </a:txBody>
                  <a:tcPr marL="8106" marR="8106" marT="8106" marB="0"/>
                </a:tc>
                <a:tc>
                  <a:txBody>
                    <a:bodyPr/>
                    <a:lstStyle/>
                    <a:p>
                      <a:pPr algn="r" rtl="0" fontAlgn="ctr"/>
                      <a:r>
                        <a:rPr lang="en-US" altLang="zh-CN" sz="1000" b="0" i="0" u="none" strike="noStrike">
                          <a:solidFill>
                            <a:srgbClr val="000000"/>
                          </a:solidFill>
                          <a:latin typeface="+mn-lt"/>
                        </a:rPr>
                        <a:t>4.45</a:t>
                      </a:r>
                    </a:p>
                  </a:txBody>
                  <a:tcPr marL="9525" marR="9525" marT="9525" marB="0" anchor="ctr"/>
                </a:tc>
                <a:tc>
                  <a:txBody>
                    <a:bodyPr/>
                    <a:lstStyle/>
                    <a:p>
                      <a:pPr algn="r" rtl="0" fontAlgn="ctr"/>
                      <a:r>
                        <a:rPr lang="en-US" altLang="zh-CN" sz="1000" b="0" i="0" u="none" strike="noStrike">
                          <a:solidFill>
                            <a:srgbClr val="000000"/>
                          </a:solidFill>
                          <a:latin typeface="+mn-lt"/>
                        </a:rPr>
                        <a:t>5.32</a:t>
                      </a:r>
                    </a:p>
                  </a:txBody>
                  <a:tcPr marL="9525" marR="9525" marT="9525" marB="0" anchor="ctr"/>
                </a:tc>
                <a:tc>
                  <a:txBody>
                    <a:bodyPr/>
                    <a:lstStyle/>
                    <a:p>
                      <a:pPr algn="r" rtl="0" fontAlgn="ctr"/>
                      <a:r>
                        <a:rPr lang="en-US" altLang="zh-CN" sz="1000" b="0" i="0" u="none" strike="noStrike">
                          <a:solidFill>
                            <a:srgbClr val="000000"/>
                          </a:solidFill>
                          <a:latin typeface="+mn-lt"/>
                        </a:rPr>
                        <a:t>5.67</a:t>
                      </a:r>
                    </a:p>
                  </a:txBody>
                  <a:tcPr marL="9525" marR="9525" marT="9525" marB="0" anchor="ctr"/>
                </a:tc>
                <a:tc>
                  <a:txBody>
                    <a:bodyPr/>
                    <a:lstStyle/>
                    <a:p>
                      <a:pPr algn="r" rtl="0" fontAlgn="ctr"/>
                      <a:r>
                        <a:rPr lang="en-US" altLang="zh-CN" sz="1000" b="0" i="0" u="none" strike="noStrike" dirty="0">
                          <a:solidFill>
                            <a:srgbClr val="000000"/>
                          </a:solidFill>
                          <a:latin typeface="+mn-lt"/>
                        </a:rPr>
                        <a:t>5.86</a:t>
                      </a:r>
                    </a:p>
                  </a:txBody>
                  <a:tcPr marL="9525" marR="9525" marT="9525" marB="0" anchor="ctr"/>
                </a:tc>
              </a:tr>
              <a:tr h="162128">
                <a:tc>
                  <a:txBody>
                    <a:bodyPr/>
                    <a:lstStyle/>
                    <a:p>
                      <a:pPr algn="l" fontAlgn="ctr"/>
                      <a:r>
                        <a:rPr lang="en-US" altLang="zh-CN" sz="1100" u="none" strike="noStrike" kern="1200" dirty="0" err="1" smtClean="0">
                          <a:solidFill>
                            <a:schemeClr val="dk1"/>
                          </a:solidFill>
                          <a:latin typeface="+mn-lt"/>
                          <a:ea typeface="+mn-ea"/>
                          <a:cs typeface="+mn-cs"/>
                        </a:rPr>
                        <a:t>MediaTek</a:t>
                      </a:r>
                      <a:endParaRPr lang="en-US" sz="1100" b="0" i="0" u="none" strike="noStrike" dirty="0">
                        <a:latin typeface="Arial Unicode MS"/>
                      </a:endParaRPr>
                    </a:p>
                  </a:txBody>
                  <a:tcPr marL="8106" marR="8106" marT="8106" marB="0" anchor="ctr"/>
                </a:tc>
                <a:tc>
                  <a:txBody>
                    <a:bodyPr/>
                    <a:lstStyle/>
                    <a:p>
                      <a:pPr algn="r" rtl="0" fontAlgn="ctr"/>
                      <a:r>
                        <a:rPr lang="en-US" altLang="zh-CN" sz="1100" u="none" strike="noStrike" kern="1200" dirty="0">
                          <a:solidFill>
                            <a:schemeClr val="dk1"/>
                          </a:solidFill>
                          <a:latin typeface="+mn-lt"/>
                          <a:ea typeface="+mn-ea"/>
                          <a:cs typeface="+mn-cs"/>
                        </a:rPr>
                        <a:t>4.71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5.48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5.78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5.94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4.35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5.24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5.62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5.81 </a:t>
                      </a:r>
                    </a:p>
                  </a:txBody>
                  <a:tcPr marL="9525" marR="9525" marT="9525" marB="0" anchor="ctr"/>
                </a:tc>
              </a:tr>
              <a:tr h="162128">
                <a:tc>
                  <a:txBody>
                    <a:bodyPr/>
                    <a:lstStyle/>
                    <a:p>
                      <a:pPr algn="l" fontAlgn="ctr"/>
                      <a:r>
                        <a:rPr lang="en-US" altLang="zh-CN" sz="1100" u="none" strike="noStrike" kern="1200" dirty="0" smtClean="0">
                          <a:solidFill>
                            <a:schemeClr val="dk1"/>
                          </a:solidFill>
                          <a:latin typeface="+mn-lt"/>
                          <a:ea typeface="+mn-ea"/>
                          <a:cs typeface="+mn-cs"/>
                        </a:rPr>
                        <a:t>Intel</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t"/>
                      <a:r>
                        <a:rPr lang="en-US" altLang="zh-CN" sz="1100" u="none" strike="noStrike" kern="1200" dirty="0">
                          <a:solidFill>
                            <a:schemeClr val="dk1"/>
                          </a:solidFill>
                          <a:latin typeface="+mn-lt"/>
                          <a:ea typeface="+mn-ea"/>
                          <a:cs typeface="+mn-cs"/>
                        </a:rPr>
                        <a:t>4.52</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5.22</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5.48</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5.62</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4.44</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5.31</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5.67</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5.86</a:t>
                      </a: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Ericsson</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fontAlgn="t"/>
                      <a:r>
                        <a:rPr lang="en-US" sz="1100" b="0" i="0" u="none" strike="noStrike" dirty="0">
                          <a:latin typeface="+mn-lt"/>
                        </a:rPr>
                        <a:t>4.53</a:t>
                      </a:r>
                      <a:endParaRPr lang="zh-CN" sz="1100" b="0" i="0" u="none" strike="noStrike" dirty="0">
                        <a:latin typeface="+mn-lt"/>
                      </a:endParaRPr>
                    </a:p>
                  </a:txBody>
                  <a:tcPr marL="9525" marR="9525" marT="9525" marB="0"/>
                </a:tc>
                <a:tc>
                  <a:txBody>
                    <a:bodyPr/>
                    <a:lstStyle/>
                    <a:p>
                      <a:pPr algn="r" fontAlgn="t"/>
                      <a:r>
                        <a:rPr lang="en-US" sz="1100" b="0" i="0" u="none" strike="noStrike">
                          <a:latin typeface="+mn-lt"/>
                        </a:rPr>
                        <a:t>5.21</a:t>
                      </a:r>
                      <a:endParaRPr lang="zh-CN" sz="1100" b="0" i="0" u="none" strike="noStrike">
                        <a:latin typeface="+mn-lt"/>
                      </a:endParaRPr>
                    </a:p>
                  </a:txBody>
                  <a:tcPr marL="9525" marR="9525" marT="9525" marB="0"/>
                </a:tc>
                <a:tc>
                  <a:txBody>
                    <a:bodyPr/>
                    <a:lstStyle/>
                    <a:p>
                      <a:pPr algn="r" fontAlgn="t"/>
                      <a:r>
                        <a:rPr lang="en-US" sz="1100" b="0" i="0" u="none" strike="noStrike">
                          <a:latin typeface="+mn-lt"/>
                        </a:rPr>
                        <a:t>5.48</a:t>
                      </a:r>
                      <a:endParaRPr lang="zh-CN" sz="1100" b="0" i="0" u="none" strike="noStrike">
                        <a:latin typeface="+mn-lt"/>
                      </a:endParaRPr>
                    </a:p>
                  </a:txBody>
                  <a:tcPr marL="9525" marR="9525" marT="9525" marB="0"/>
                </a:tc>
                <a:tc>
                  <a:txBody>
                    <a:bodyPr/>
                    <a:lstStyle/>
                    <a:p>
                      <a:pPr algn="r" fontAlgn="t"/>
                      <a:r>
                        <a:rPr lang="en-US" sz="1100" b="0" i="0" u="none" strike="noStrike" dirty="0">
                          <a:latin typeface="+mn-lt"/>
                        </a:rPr>
                        <a:t>5.63</a:t>
                      </a:r>
                      <a:endParaRPr lang="zh-CN" sz="1100" b="0" i="0" u="none" strike="noStrike" dirty="0">
                        <a:latin typeface="+mn-lt"/>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4.42</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5.30</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5.65</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5.85</a:t>
                      </a:r>
                      <a:endParaRPr lang="en-US" altLang="zh-CN" sz="1100" u="none" strike="noStrike" kern="1200" dirty="0">
                        <a:solidFill>
                          <a:schemeClr val="dk1"/>
                        </a:solidFill>
                        <a:latin typeface="+mn-lt"/>
                        <a:ea typeface="+mn-ea"/>
                        <a:cs typeface="+mn-cs"/>
                      </a:endParaRP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Nokia</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b"/>
                      <a:r>
                        <a:rPr lang="en-US" altLang="zh-CN" sz="1100" b="0" i="0" u="none" strike="noStrike" kern="1200" dirty="0">
                          <a:solidFill>
                            <a:schemeClr val="dk1"/>
                          </a:solidFill>
                          <a:latin typeface="+mn-lt"/>
                          <a:ea typeface="+mn-ea"/>
                          <a:cs typeface="+mn-cs"/>
                        </a:rPr>
                        <a:t>4.58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5.29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5.56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5.71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4.48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5.32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5.67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5.85 </a:t>
                      </a:r>
                    </a:p>
                  </a:txBody>
                  <a:tcPr marL="9525" marR="9525" marT="9525" marB="0" anchor="b"/>
                </a:tc>
              </a:tr>
              <a:tr h="88583">
                <a:tc>
                  <a:txBody>
                    <a:bodyPr/>
                    <a:lstStyle/>
                    <a:p>
                      <a:pPr algn="l" fontAlgn="ctr"/>
                      <a:r>
                        <a:rPr lang="en-US" altLang="zh-CN" sz="1100" u="none" strike="noStrike" kern="1200" dirty="0" smtClean="0">
                          <a:solidFill>
                            <a:schemeClr val="dk1"/>
                          </a:solidFill>
                          <a:latin typeface="+mn-lt"/>
                          <a:ea typeface="+mn-ea"/>
                          <a:cs typeface="+mn-cs"/>
                        </a:rPr>
                        <a:t>NTT</a:t>
                      </a:r>
                      <a:endParaRPr lang="en-US" altLang="zh-CN" sz="1100" u="none" strike="noStrike" kern="1200" dirty="0">
                        <a:solidFill>
                          <a:schemeClr val="dk1"/>
                        </a:solidFill>
                        <a:latin typeface="+mn-lt"/>
                        <a:ea typeface="+mn-ea"/>
                        <a:cs typeface="+mn-cs"/>
                      </a:endParaRPr>
                    </a:p>
                  </a:txBody>
                  <a:tcPr marL="8106" marR="8106" marT="8106" marB="0" anchor="ctr">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4.58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5.25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5.45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5.66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4.49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5.35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5.70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5.88 </a:t>
                      </a:r>
                    </a:p>
                  </a:txBody>
                  <a:tcPr marL="9525" marR="9525" marT="9525" marB="0">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Samsung</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4.58</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5.27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5.53</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5.67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4.45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5.31</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5.67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5.86</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Broadcom</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4.52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5.23</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5.47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5.61</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4.44</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5.32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5.67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5.86</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ZTE</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4.56</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5.25</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5.51</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5.65</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4.39</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5.29</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5.63</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5.82</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tx1"/>
                          </a:solidFill>
                          <a:latin typeface="+mn-lt"/>
                          <a:ea typeface="+mn-ea"/>
                          <a:cs typeface="+mn-cs"/>
                        </a:rPr>
                        <a:t>Toshiba</a:t>
                      </a:r>
                      <a:endParaRPr lang="en-US" altLang="zh-CN" sz="1100" u="none" strike="noStrike" kern="1200" dirty="0">
                        <a:solidFill>
                          <a:schemeClr val="tx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4.52</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5.21</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5.48</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5.62</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4.42</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5.30</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5.66</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5.85</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
        <p:nvSpPr>
          <p:cNvPr id="11"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a:t>
            </a:r>
            <a:r>
              <a:rPr lang="en-US" dirty="0" err="1" smtClean="0"/>
              <a:t>Huawei</a:t>
            </a:r>
            <a:r>
              <a:rPr lang="en-US" dirty="0" smtClean="0"/>
              <a:t> Technology)</a:t>
            </a:r>
            <a:endParaRPr lang="en-US" dirty="0"/>
          </a:p>
        </p:txBody>
      </p:sp>
      <p:sp>
        <p:nvSpPr>
          <p:cNvPr id="13"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1D45EC1-4C6A-4C4C-A230-3BDF24B584F8}" type="slidenum">
              <a:rPr lang="en-US" smtClean="0"/>
              <a:pPr>
                <a:defRPr/>
              </a:pPr>
              <a:t>8</a:t>
            </a:fld>
            <a:endParaRPr lang="en-US"/>
          </a:p>
        </p:txBody>
      </p:sp>
      <p:sp>
        <p:nvSpPr>
          <p:cNvPr id="14"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pic>
        <p:nvPicPr>
          <p:cNvPr id="17409" name="Picture 1"/>
          <p:cNvPicPr>
            <a:picLocks noChangeAspect="1" noChangeArrowheads="1"/>
          </p:cNvPicPr>
          <p:nvPr/>
        </p:nvPicPr>
        <p:blipFill>
          <a:blip r:embed="rId2" cstate="print"/>
          <a:srcRect/>
          <a:stretch>
            <a:fillRect/>
          </a:stretch>
        </p:blipFill>
        <p:spPr bwMode="auto">
          <a:xfrm>
            <a:off x="228600" y="3486150"/>
            <a:ext cx="4394200" cy="3371850"/>
          </a:xfrm>
          <a:prstGeom prst="rect">
            <a:avLst/>
          </a:prstGeom>
          <a:noFill/>
          <a:ln w="9525">
            <a:noFill/>
            <a:miter lim="800000"/>
            <a:headEnd/>
            <a:tailEnd/>
          </a:ln>
          <a:effectLst/>
        </p:spPr>
      </p:pic>
      <p:pic>
        <p:nvPicPr>
          <p:cNvPr id="17410" name="Picture 2"/>
          <p:cNvPicPr>
            <a:picLocks noChangeAspect="1" noChangeArrowheads="1"/>
          </p:cNvPicPr>
          <p:nvPr/>
        </p:nvPicPr>
        <p:blipFill>
          <a:blip r:embed="rId3" cstate="print"/>
          <a:srcRect/>
          <a:stretch>
            <a:fillRect/>
          </a:stretch>
        </p:blipFill>
        <p:spPr bwMode="auto">
          <a:xfrm>
            <a:off x="4343400" y="3105150"/>
            <a:ext cx="4572000" cy="3429000"/>
          </a:xfrm>
          <a:prstGeom prst="rect">
            <a:avLst/>
          </a:prstGeom>
          <a:noFill/>
          <a:ln w="9525">
            <a:noFill/>
            <a:miter lim="800000"/>
            <a:headEnd/>
            <a:tailEnd/>
          </a:ln>
          <a:effectLst/>
        </p:spPr>
      </p:pic>
    </p:spTree>
    <p:extLst>
      <p:ext uri="{BB962C8B-B14F-4D97-AF65-F5344CB8AC3E}">
        <p14:creationId xmlns:p14="http://schemas.microsoft.com/office/powerpoint/2010/main" xmlns="" val="4158078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t>L4 </a:t>
            </a:r>
            <a:r>
              <a:rPr lang="en-US" altLang="zh-CN" dirty="0" err="1" smtClean="0"/>
              <a:t>Tputs</a:t>
            </a:r>
            <a:r>
              <a:rPr lang="en-US" altLang="zh-CN" dirty="0" smtClean="0"/>
              <a:t> with MPDU Frame Aggregation (FA) </a:t>
            </a:r>
            <a:endParaRPr lang="zh-CN" altLang="en-US" dirty="0" smtClean="0"/>
          </a:p>
          <a:p>
            <a:endParaRPr lang="zh-CN" altLang="en-US" dirty="0" smtClean="0"/>
          </a:p>
          <a:p>
            <a:endParaRPr lang="zh-CN" altLang="en-US" dirty="0"/>
          </a:p>
        </p:txBody>
      </p:sp>
      <p:sp>
        <p:nvSpPr>
          <p:cNvPr id="3" name="Title 2"/>
          <p:cNvSpPr>
            <a:spLocks noGrp="1"/>
          </p:cNvSpPr>
          <p:nvPr>
            <p:ph type="title"/>
          </p:nvPr>
        </p:nvSpPr>
        <p:spPr/>
        <p:txBody>
          <a:bodyPr/>
          <a:lstStyle/>
          <a:p>
            <a:r>
              <a:rPr lang="en-US" altLang="zh-CN" dirty="0" smtClean="0"/>
              <a:t>Test 2b results</a:t>
            </a:r>
            <a:endParaRPr lang="zh-CN" altLang="en-US" dirty="0"/>
          </a:p>
        </p:txBody>
      </p:sp>
      <p:sp>
        <p:nvSpPr>
          <p:cNvPr id="5" name="Footer Placeholder 4"/>
          <p:cNvSpPr>
            <a:spLocks noGrp="1"/>
          </p:cNvSpPr>
          <p:nvPr>
            <p:ph type="ftr" sz="quarter" idx="11"/>
          </p:nvPr>
        </p:nvSpPr>
        <p:spPr/>
        <p:txBody>
          <a:bodyPr/>
          <a:lstStyle/>
          <a:p>
            <a:pPr>
              <a:defRPr/>
            </a:pPr>
            <a:r>
              <a:rPr lang="en-US" smtClean="0"/>
              <a:t>Zhou Lan (Huawei Technology)</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xmlns="" val="2850298820"/>
              </p:ext>
            </p:extLst>
          </p:nvPr>
        </p:nvGraphicFramePr>
        <p:xfrm>
          <a:off x="5105399" y="3200400"/>
          <a:ext cx="3326860" cy="2474634"/>
        </p:xfrm>
        <a:graphic>
          <a:graphicData uri="http://schemas.openxmlformats.org/drawingml/2006/table">
            <a:tbl>
              <a:tblPr>
                <a:tableStyleId>{5C22544A-7EE6-4342-B048-85BDC9FD1C3A}</a:tableStyleId>
              </a:tblPr>
              <a:tblGrid>
                <a:gridCol w="1261912"/>
                <a:gridCol w="516237"/>
                <a:gridCol w="516237"/>
                <a:gridCol w="516237"/>
                <a:gridCol w="516237"/>
              </a:tblGrid>
              <a:tr h="162128">
                <a:tc>
                  <a:txBody>
                    <a:bodyPr/>
                    <a:lstStyle/>
                    <a:p>
                      <a:pPr algn="l" fontAlgn="ctr"/>
                      <a:r>
                        <a:rPr lang="en-US" sz="1100" u="none" strike="noStrike" dirty="0" smtClean="0"/>
                        <a:t>Scenarios</a:t>
                      </a:r>
                      <a:endParaRPr lang="en-US" sz="1100" b="0" i="0" u="none" strike="noStrike" dirty="0">
                        <a:latin typeface="Arial Unicode MS"/>
                      </a:endParaRPr>
                    </a:p>
                  </a:txBody>
                  <a:tcPr marL="8106" marR="8106" marT="8106" marB="0" anchor="ctr"/>
                </a:tc>
                <a:tc gridSpan="2">
                  <a:txBody>
                    <a:bodyPr/>
                    <a:lstStyle/>
                    <a:p>
                      <a:pPr algn="ctr" fontAlgn="ctr"/>
                      <a:r>
                        <a:rPr lang="en-US" sz="1100" u="none" strike="noStrike" dirty="0" smtClean="0"/>
                        <a:t>MCS0</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gridSpan="2">
                  <a:txBody>
                    <a:bodyPr/>
                    <a:lstStyle/>
                    <a:p>
                      <a:pPr algn="ctr" fontAlgn="ctr"/>
                      <a:r>
                        <a:rPr lang="en-US" sz="1100" u="none" strike="noStrike" dirty="0" smtClean="0"/>
                        <a:t>MCS8</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r>
              <a:tr h="162128">
                <a:tc>
                  <a:txBody>
                    <a:bodyPr/>
                    <a:lstStyle/>
                    <a:p>
                      <a:pPr algn="l" fontAlgn="ctr"/>
                      <a:r>
                        <a:rPr lang="zh-CN" altLang="en-US" sz="1100" u="none" strike="noStrike" dirty="0"/>
                        <a:t>　</a:t>
                      </a:r>
                      <a:endParaRPr lang="zh-CN" altLang="en-US" sz="1100" b="0" i="0" u="none" strike="noStrike" dirty="0">
                        <a:latin typeface="Arial Unicode MS"/>
                      </a:endParaRPr>
                    </a:p>
                  </a:txBody>
                  <a:tcPr marL="8106" marR="8106" marT="8106" marB="0" anchor="ctr"/>
                </a:tc>
                <a:tc>
                  <a:txBody>
                    <a:bodyPr/>
                    <a:lstStyle/>
                    <a:p>
                      <a:pPr algn="ctr" fontAlgn="ctr"/>
                      <a:r>
                        <a:rPr lang="en-US" altLang="zh-CN" sz="1100" u="none" strike="noStrike" dirty="0" err="1" smtClean="0"/>
                        <a:t>noFA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smtClean="0"/>
                        <a:t>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err="1" smtClean="0"/>
                        <a:t>noFA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smtClean="0"/>
                        <a:t>FA</a:t>
                      </a:r>
                      <a:endParaRPr lang="en-US" altLang="zh-CN" sz="1100" b="0" i="0" u="none" strike="noStrike" dirty="0">
                        <a:latin typeface="Arial Unicode MS"/>
                      </a:endParaRPr>
                    </a:p>
                  </a:txBody>
                  <a:tcPr marL="8106" marR="8106" marT="8106" marB="0" anchor="ctr"/>
                </a:tc>
              </a:tr>
              <a:tr h="162128">
                <a:tc>
                  <a:txBody>
                    <a:bodyPr/>
                    <a:lstStyle/>
                    <a:p>
                      <a:pPr algn="l" fontAlgn="ctr"/>
                      <a:r>
                        <a:rPr lang="en-US" sz="1100" u="none" strike="noStrike" dirty="0" err="1"/>
                        <a:t>Huawei</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dirty="0" smtClean="0">
                          <a:latin typeface="+mn-lt"/>
                        </a:rPr>
                        <a:t>1.62</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1.01 </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26.54</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34.75</a:t>
                      </a:r>
                      <a:endParaRPr lang="en-US" altLang="zh-CN" sz="1100" b="1" i="0" u="none" strike="noStrike" dirty="0">
                        <a:solidFill>
                          <a:srgbClr val="00B050"/>
                        </a:solidFill>
                        <a:latin typeface="+mn-lt"/>
                      </a:endParaRPr>
                    </a:p>
                  </a:txBody>
                  <a:tcPr marL="8106" marR="8106" marT="8106" marB="0" anchor="ctr"/>
                </a:tc>
              </a:tr>
              <a:tr h="162128">
                <a:tc>
                  <a:txBody>
                    <a:bodyPr/>
                    <a:lstStyle/>
                    <a:p>
                      <a:pPr algn="l" fontAlgn="ctr"/>
                      <a:r>
                        <a:rPr lang="en-US" sz="1100" u="none" strike="noStrike" dirty="0"/>
                        <a:t>LGE</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1.7</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1.02</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26.8</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35.0</a:t>
                      </a:r>
                      <a:endParaRPr lang="en-US" altLang="zh-CN" sz="1100" b="1" i="0" u="none" strike="noStrike" dirty="0">
                        <a:solidFill>
                          <a:srgbClr val="00B050"/>
                        </a:solidFill>
                        <a:latin typeface="+mn-lt"/>
                      </a:endParaRPr>
                    </a:p>
                  </a:txBody>
                  <a:tcPr marL="8106" marR="8106" marT="8106" marB="0" anchor="ctr"/>
                </a:tc>
              </a:tr>
              <a:tr h="162128">
                <a:tc>
                  <a:txBody>
                    <a:bodyPr/>
                    <a:lstStyle/>
                    <a:p>
                      <a:pPr algn="l" fontAlgn="ctr"/>
                      <a:r>
                        <a:rPr lang="en-US" sz="1100" u="none" strike="noStrike" dirty="0"/>
                        <a:t>Qualcomm</a:t>
                      </a:r>
                      <a:endParaRPr lang="en-US" sz="1100" b="0" i="0" u="none" strike="noStrike" dirty="0">
                        <a:latin typeface="Arial Unicode MS"/>
                      </a:endParaRPr>
                    </a:p>
                  </a:txBody>
                  <a:tcPr marL="8106" marR="8106" marT="8106" marB="0" anchor="ctr"/>
                </a:tc>
                <a:tc>
                  <a:txBody>
                    <a:bodyPr/>
                    <a:lstStyle/>
                    <a:p>
                      <a:pPr algn="r" fontAlgn="t"/>
                      <a:endParaRPr lang="en-US" altLang="zh-CN" sz="1100" b="1" i="0" u="none" strike="noStrike" dirty="0">
                        <a:solidFill>
                          <a:srgbClr val="00B050"/>
                        </a:solidFill>
                        <a:latin typeface="+mn-lt"/>
                      </a:endParaRPr>
                    </a:p>
                  </a:txBody>
                  <a:tcPr marL="8106" marR="8106" marT="8106" marB="0"/>
                </a:tc>
                <a:tc>
                  <a:txBody>
                    <a:bodyPr/>
                    <a:lstStyle/>
                    <a:p>
                      <a:pPr algn="r" fontAlgn="t"/>
                      <a:r>
                        <a:rPr lang="en-US" altLang="zh-CN" sz="1100" u="none" strike="noStrike" kern="1200" dirty="0" smtClean="0">
                          <a:solidFill>
                            <a:schemeClr val="dk1"/>
                          </a:solidFill>
                          <a:latin typeface="+mn-lt"/>
                          <a:ea typeface="+mn-ea"/>
                          <a:cs typeface="+mn-cs"/>
                        </a:rPr>
                        <a:t>0.98</a:t>
                      </a:r>
                      <a:endParaRPr lang="en-US" altLang="zh-CN" sz="1100" b="1" i="0" u="none" strike="noStrike" dirty="0">
                        <a:solidFill>
                          <a:srgbClr val="00B050"/>
                        </a:solidFill>
                        <a:latin typeface="+mn-lt"/>
                      </a:endParaRPr>
                    </a:p>
                  </a:txBody>
                  <a:tcPr marL="8106" marR="8106" marT="8106" marB="0"/>
                </a:tc>
                <a:tc>
                  <a:txBody>
                    <a:bodyPr/>
                    <a:lstStyle/>
                    <a:p>
                      <a:pPr algn="r" rtl="0" fontAlgn="ctr"/>
                      <a:endParaRPr lang="en-US" altLang="zh-CN" sz="1100" b="0" i="0" u="none" strike="noStrike" dirty="0">
                        <a:solidFill>
                          <a:srgbClr val="000000"/>
                        </a:solidFill>
                        <a:latin typeface="+mn-lt"/>
                      </a:endParaRPr>
                    </a:p>
                  </a:txBody>
                  <a:tcPr marL="9525" marR="9525" marT="9525" marB="0" anchor="ctr"/>
                </a:tc>
                <a:tc>
                  <a:txBody>
                    <a:bodyPr/>
                    <a:lstStyle/>
                    <a:p>
                      <a:pPr algn="r" rtl="0" fontAlgn="ctr"/>
                      <a:endParaRPr lang="en-US" altLang="zh-CN" sz="1100" b="0" i="0" u="none" strike="noStrike" dirty="0">
                        <a:solidFill>
                          <a:srgbClr val="000000"/>
                        </a:solidFill>
                        <a:latin typeface="+mn-lt"/>
                      </a:endParaRPr>
                    </a:p>
                  </a:txBody>
                  <a:tcPr marL="9525" marR="9525" marT="9525" marB="0" anchor="ctr"/>
                </a:tc>
              </a:tr>
              <a:tr h="162128">
                <a:tc>
                  <a:txBody>
                    <a:bodyPr/>
                    <a:lstStyle/>
                    <a:p>
                      <a:pPr algn="l" fontAlgn="ctr"/>
                      <a:r>
                        <a:rPr lang="en-US" altLang="zh-CN" sz="1100" u="none" strike="noStrike" kern="1200" dirty="0" err="1" smtClean="0">
                          <a:solidFill>
                            <a:schemeClr val="dk1"/>
                          </a:solidFill>
                          <a:latin typeface="+mn-lt"/>
                          <a:ea typeface="+mn-ea"/>
                          <a:cs typeface="+mn-cs"/>
                        </a:rPr>
                        <a:t>MediaTek</a:t>
                      </a:r>
                      <a:endParaRPr lang="en-US" sz="1100" b="0" i="0" u="none" strike="noStrike" dirty="0">
                        <a:latin typeface="Arial Unicode MS"/>
                      </a:endParaRPr>
                    </a:p>
                  </a:txBody>
                  <a:tcPr marL="8106" marR="8106" marT="8106"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r>
                        <a:rPr lang="en-US" altLang="zh-CN" sz="1100" u="none" strike="noStrike" kern="1200" dirty="0" smtClean="0">
                          <a:solidFill>
                            <a:schemeClr val="dk1"/>
                          </a:solidFill>
                          <a:latin typeface="+mn-lt"/>
                          <a:ea typeface="+mn-ea"/>
                          <a:cs typeface="+mn-cs"/>
                        </a:rPr>
                        <a:t>0.03631</a:t>
                      </a: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r>
              <a:tr h="162128">
                <a:tc>
                  <a:txBody>
                    <a:bodyPr/>
                    <a:lstStyle/>
                    <a:p>
                      <a:pPr algn="l" fontAlgn="ctr"/>
                      <a:r>
                        <a:rPr lang="en-US" altLang="zh-CN" sz="1100" u="none" strike="noStrike" kern="1200" dirty="0" smtClean="0">
                          <a:solidFill>
                            <a:schemeClr val="dk1"/>
                          </a:solidFill>
                          <a:latin typeface="+mn-lt"/>
                          <a:ea typeface="+mn-ea"/>
                          <a:cs typeface="+mn-cs"/>
                        </a:rPr>
                        <a:t>Intel</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t"/>
                      <a:r>
                        <a:rPr lang="en-US" altLang="zh-CN" sz="1100" u="none" strike="noStrike" kern="1200" dirty="0" smtClean="0">
                          <a:solidFill>
                            <a:schemeClr val="dk1"/>
                          </a:solidFill>
                          <a:latin typeface="+mn-lt"/>
                          <a:ea typeface="+mn-ea"/>
                          <a:cs typeface="+mn-cs"/>
                        </a:rPr>
                        <a:t>1.61</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1.01</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26.66</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35.20</a:t>
                      </a:r>
                      <a:endParaRPr lang="en-US" altLang="zh-CN" sz="1100" u="none" strike="noStrike" kern="1200" dirty="0">
                        <a:solidFill>
                          <a:schemeClr val="dk1"/>
                        </a:solidFill>
                        <a:latin typeface="+mn-lt"/>
                        <a:ea typeface="+mn-ea"/>
                        <a:cs typeface="+mn-cs"/>
                      </a:endParaRP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Ericsson</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t"/>
                      <a:r>
                        <a:rPr lang="en-US" altLang="zh-CN" sz="1100" u="none" strike="noStrike" kern="1200" dirty="0" smtClean="0">
                          <a:solidFill>
                            <a:schemeClr val="dk1"/>
                          </a:solidFill>
                          <a:latin typeface="+mn-lt"/>
                          <a:ea typeface="+mn-ea"/>
                          <a:cs typeface="+mn-cs"/>
                        </a:rPr>
                        <a:t>1.78</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1.22</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25,49</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33,52</a:t>
                      </a:r>
                      <a:endParaRPr lang="en-US" altLang="zh-CN" sz="1100" u="none" strike="noStrike" kern="1200" dirty="0">
                        <a:solidFill>
                          <a:schemeClr val="dk1"/>
                        </a:solidFill>
                        <a:latin typeface="+mn-lt"/>
                        <a:ea typeface="+mn-ea"/>
                        <a:cs typeface="+mn-cs"/>
                      </a:endParaRP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Nokia</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b"/>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r>
                        <a:rPr lang="en-US" altLang="zh-CN" sz="1100" u="none" strike="noStrike" kern="1200" dirty="0" smtClean="0">
                          <a:solidFill>
                            <a:schemeClr val="dk1"/>
                          </a:solidFill>
                          <a:latin typeface="+mn-lt"/>
                          <a:ea typeface="+mn-ea"/>
                          <a:cs typeface="+mn-cs"/>
                        </a:rPr>
                        <a:t>1.20 </a:t>
                      </a:r>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r>
                        <a:rPr lang="en-US" altLang="zh-CN" sz="1100" b="0" i="0" u="none" strike="noStrike" kern="1200" dirty="0" smtClean="0">
                          <a:solidFill>
                            <a:schemeClr val="dk1"/>
                          </a:solidFill>
                          <a:latin typeface="+mn-lt"/>
                          <a:ea typeface="+mn-ea"/>
                          <a:cs typeface="+mn-cs"/>
                        </a:rPr>
                        <a:t>35.66</a:t>
                      </a:r>
                      <a:endParaRPr lang="en-US" altLang="zh-CN" sz="1100" b="0" i="0" u="none" strike="noStrike" kern="1200" dirty="0">
                        <a:solidFill>
                          <a:schemeClr val="dk1"/>
                        </a:solidFill>
                        <a:latin typeface="+mn-lt"/>
                        <a:ea typeface="+mn-ea"/>
                        <a:cs typeface="+mn-cs"/>
                      </a:endParaRPr>
                    </a:p>
                  </a:txBody>
                  <a:tcPr marL="9525" marR="9525" marT="9525" marB="0" anchor="b"/>
                </a:tc>
              </a:tr>
              <a:tr h="88583">
                <a:tc>
                  <a:txBody>
                    <a:bodyPr/>
                    <a:lstStyle/>
                    <a:p>
                      <a:pPr algn="l" fontAlgn="ctr"/>
                      <a:r>
                        <a:rPr lang="en-US" altLang="zh-CN" sz="1100" u="none" strike="noStrike" kern="1200" dirty="0" smtClean="0">
                          <a:solidFill>
                            <a:schemeClr val="dk1"/>
                          </a:solidFill>
                          <a:latin typeface="+mn-lt"/>
                          <a:ea typeface="+mn-ea"/>
                          <a:cs typeface="+mn-cs"/>
                        </a:rPr>
                        <a:t>NTT</a:t>
                      </a:r>
                      <a:endParaRPr lang="en-US" altLang="zh-CN" sz="1100" u="none" strike="noStrike" kern="1200" dirty="0">
                        <a:solidFill>
                          <a:schemeClr val="dk1"/>
                        </a:solidFill>
                        <a:latin typeface="+mn-lt"/>
                        <a:ea typeface="+mn-ea"/>
                        <a:cs typeface="+mn-cs"/>
                      </a:endParaRPr>
                    </a:p>
                  </a:txBody>
                  <a:tcPr marL="8106" marR="8106" marT="8106" marB="0" anchor="ctr">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1.71</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1.06</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26.77</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35.27</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Samsung</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1.01</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37.22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Broadcom</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1.05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34.30</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ZTE</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1.2</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tx1"/>
                          </a:solidFill>
                          <a:latin typeface="+mn-lt"/>
                          <a:ea typeface="+mn-ea"/>
                          <a:cs typeface="+mn-cs"/>
                        </a:rPr>
                        <a:t>Toshiba</a:t>
                      </a:r>
                      <a:endParaRPr lang="en-US" altLang="zh-CN" sz="1100" u="none" strike="noStrike" kern="1200" dirty="0">
                        <a:solidFill>
                          <a:schemeClr val="tx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1.01</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35.11</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
        <p:nvSpPr>
          <p:cNvPr id="15" name="Date Placeholder 3"/>
          <p:cNvSpPr>
            <a:spLocks noGrp="1"/>
          </p:cNvSpPr>
          <p:nvPr>
            <p:ph type="dt" sz="quarter" idx="10"/>
          </p:nvPr>
        </p:nvSpPr>
        <p:spPr>
          <a:xfrm>
            <a:off x="696913" y="332601"/>
            <a:ext cx="1323119"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pic>
        <p:nvPicPr>
          <p:cNvPr id="16385" name="Picture 1"/>
          <p:cNvPicPr>
            <a:picLocks noChangeAspect="1" noChangeArrowheads="1"/>
          </p:cNvPicPr>
          <p:nvPr/>
        </p:nvPicPr>
        <p:blipFill>
          <a:blip r:embed="rId2" cstate="print"/>
          <a:srcRect/>
          <a:stretch>
            <a:fillRect/>
          </a:stretch>
        </p:blipFill>
        <p:spPr bwMode="auto">
          <a:xfrm>
            <a:off x="457200" y="2514600"/>
            <a:ext cx="4667250" cy="3686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104504</TotalTime>
  <Words>1154</Words>
  <Application>Microsoft Office PowerPoint</Application>
  <PresentationFormat>全屏显示(4:3)</PresentationFormat>
  <Paragraphs>733</Paragraphs>
  <Slides>12</Slides>
  <Notes>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4" baseType="lpstr">
      <vt:lpstr>Default Design</vt:lpstr>
      <vt:lpstr>Document</vt:lpstr>
      <vt:lpstr>MAC calibration results comparison</vt:lpstr>
      <vt:lpstr>幻灯片 2</vt:lpstr>
      <vt:lpstr>幻灯片 3</vt:lpstr>
      <vt:lpstr>Summary</vt:lpstr>
      <vt:lpstr>Status Overview</vt:lpstr>
      <vt:lpstr>Test 1a   </vt:lpstr>
      <vt:lpstr>Test 1b </vt:lpstr>
      <vt:lpstr>Test 2a </vt:lpstr>
      <vt:lpstr>Test 2b results</vt:lpstr>
      <vt:lpstr>Test 3 results</vt:lpstr>
      <vt:lpstr>Summary</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 on MAC system calibration</dc:title>
  <dc:creator>lanzhou (A)</dc:creator>
  <cp:lastModifiedBy>l00272296</cp:lastModifiedBy>
  <cp:revision>2043</cp:revision>
  <cp:lastPrinted>1998-02-10T13:28:06Z</cp:lastPrinted>
  <dcterms:created xsi:type="dcterms:W3CDTF">1998-02-10T13:07:52Z</dcterms:created>
  <dcterms:modified xsi:type="dcterms:W3CDTF">2014-11-04T16:46:20Z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(3)uSDouxeiitE2JMN54eqlsDfp8w9lF0F/bSTqedOqwEQmHZz5OXyFcqbKAqGRsg3ow3EeLMD+
9br6IWwe4BL8NGb+f4tzWZo3JihNZ0aO+rZBgigUb+1Wzs5saOssLEdpnkqjsp0a4srS1MbK
vVM5ZRVlpUJXL/czBkWKdEmRwXgzBroYjtn6jWjx6o63Xwj/oAvqwCSI/apSxNuRmQdPcFvF
JzEOnz4VB3iTjSJl8w</vt:lpwstr>
  </property>
  <property fmtid="{D5CDD505-2E9C-101B-9397-08002B2CF9AE}" pid="3" name="_new_ms_pID_725431">
    <vt:lpwstr>qqxvC4FXQU73rK3nGNtZqDfGer86L7tvkWQmQyhDo3yDCO+EnS3LqP
HlvNiXw53q2QQMzdszvG15HVFqiZkKzw7WMkW1HkoY2SR/dP+vZ4nh1nAumz9rhAuA4C7mYT
ObNwEL+3W/UBVAf3yPbLT4EnmxAPZJXg/b012X6a4BsXr2bZ9LMYwX6VEfVlxMQav0V5zl5Y
9dRi+IFDME0H3X7njtIe9w+WCdBno4peJGeJ</vt:lpwstr>
  </property>
  <property fmtid="{D5CDD505-2E9C-101B-9397-08002B2CF9AE}" pid="4" name="_new_ms_pID_725432">
    <vt:lpwstr>XpoNKIKaxF5Rt3xIDngCMPIPtTXdu8zE3ZF6
QQL4V1ydRWz5QcJFp1j+Yc6CsIZ3NA==</vt:lpwstr>
  </property>
  <property fmtid="{D5CDD505-2E9C-101B-9397-08002B2CF9AE}" pid="5" name="_NewReviewCycle">
    <vt:lpwstr/>
  </property>
  <property fmtid="{D5CDD505-2E9C-101B-9397-08002B2CF9AE}" pid="6" name="sflag">
    <vt:lpwstr>1415031094</vt:lpwstr>
  </property>
</Properties>
</file>