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Default Extension="vml" ContentType="application/vnd.openxmlformats-officedocument.vmlDrawing"/>
  <Default Extension="doc" ContentType="application/msword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69" r:id="rId2"/>
    <p:sldId id="386" r:id="rId3"/>
    <p:sldId id="350" r:id="rId4"/>
    <p:sldId id="382" r:id="rId5"/>
    <p:sldId id="364" r:id="rId6"/>
    <p:sldId id="366" r:id="rId7"/>
    <p:sldId id="368" r:id="rId8"/>
    <p:sldId id="381" r:id="rId9"/>
    <p:sldId id="376" r:id="rId10"/>
    <p:sldId id="354" r:id="rId11"/>
    <p:sldId id="383" r:id="rId12"/>
    <p:sldId id="384" r:id="rId13"/>
    <p:sldId id="385" r:id="rId14"/>
  </p:sldIdLst>
  <p:sldSz cx="9144000" cy="6858000" type="screen4x3"/>
  <p:notesSz cx="68580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huawei" initials="h" lastIdx="1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CCCC00"/>
    <a:srgbClr val="0000FF"/>
    <a:srgbClr val="FF3300"/>
    <a:srgbClr val="66FF99"/>
    <a:srgbClr val="FF9966"/>
    <a:srgbClr val="FF9933"/>
    <a:srgbClr val="FFFF00"/>
    <a:srgbClr val="66FFFF"/>
    <a:srgbClr val="FF99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800" autoAdjust="0"/>
    <p:restoredTop sz="86380" autoAdjust="0"/>
  </p:normalViewPr>
  <p:slideViewPr>
    <p:cSldViewPr>
      <p:cViewPr>
        <p:scale>
          <a:sx n="89" d="100"/>
          <a:sy n="89" d="100"/>
        </p:scale>
        <p:origin x="-960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5958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0" d="100"/>
        <a:sy n="90" d="100"/>
      </p:scale>
      <p:origin x="0" y="3492"/>
    </p:cViewPr>
  </p:sorterViewPr>
  <p:notesViewPr>
    <p:cSldViewPr>
      <p:cViewPr>
        <p:scale>
          <a:sx n="100" d="100"/>
          <a:sy n="100" d="100"/>
        </p:scale>
        <p:origin x="-1728" y="42"/>
      </p:cViewPr>
      <p:guideLst>
        <p:guide orient="horz" pos="2163"/>
        <p:guide pos="2848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29263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 smtClean="0"/>
              <a:t>doc.: IEEE 802.11-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7388" y="177800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 smtClean="0"/>
              <a:t>April 2013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81675" y="8997950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 smtClean="0"/>
              <a:t>Graham Smith, DSP Group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95625" y="89979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F771502A-6538-410D-9F92-7BE935D2C4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198" name="Line 6"/>
          <p:cNvSpPr>
            <a:spLocks noChangeShapeType="1"/>
          </p:cNvSpPr>
          <p:nvPr/>
        </p:nvSpPr>
        <p:spPr bwMode="auto">
          <a:xfrm>
            <a:off x="685800" y="38735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685800" y="8997950"/>
            <a:ext cx="70326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8213"/>
            <a:r>
              <a:rPr lang="en-US" sz="1200" b="0"/>
              <a:t>Submission</a:t>
            </a:r>
          </a:p>
        </p:txBody>
      </p:sp>
      <p:sp>
        <p:nvSpPr>
          <p:cNvPr id="8200" name="Line 8"/>
          <p:cNvSpPr>
            <a:spLocks noChangeShapeType="1"/>
          </p:cNvSpPr>
          <p:nvPr/>
        </p:nvSpPr>
        <p:spPr bwMode="auto">
          <a:xfrm>
            <a:off x="685800" y="8986838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2740807714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72125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 smtClean="0"/>
              <a:t>doc.: IEEE 802.11-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6113" y="98425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 smtClean="0"/>
              <a:t>April 2013</a:t>
            </a:r>
            <a:endParaRPr lang="en-US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12838" y="701675"/>
            <a:ext cx="4635500" cy="34766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6425"/>
            <a:ext cx="5029200" cy="418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112" tIns="46259" rIns="94112" bIns="4625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87963" y="9001125"/>
            <a:ext cx="925512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8213">
              <a:defRPr sz="1200" b="0"/>
            </a:lvl5pPr>
          </a:lstStyle>
          <a:p>
            <a:pPr lvl="4">
              <a:defRPr/>
            </a:pPr>
            <a:r>
              <a:rPr lang="en-US" smtClean="0"/>
              <a:t>Graham Smith, DSP Group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81350" y="900112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715963" y="9001125"/>
            <a:ext cx="703262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19163"/>
            <a:r>
              <a:rPr lang="en-US" sz="1200" b="0"/>
              <a:t>Submission</a:t>
            </a:r>
          </a:p>
        </p:txBody>
      </p:sp>
      <p:sp>
        <p:nvSpPr>
          <p:cNvPr id="5129" name="Line 9"/>
          <p:cNvSpPr>
            <a:spLocks noChangeShapeType="1"/>
          </p:cNvSpPr>
          <p:nvPr/>
        </p:nvSpPr>
        <p:spPr bwMode="auto">
          <a:xfrm>
            <a:off x="715963" y="8999538"/>
            <a:ext cx="54260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130" name="Line 10"/>
          <p:cNvSpPr>
            <a:spLocks noChangeShapeType="1"/>
          </p:cNvSpPr>
          <p:nvPr/>
        </p:nvSpPr>
        <p:spPr bwMode="auto">
          <a:xfrm>
            <a:off x="639763" y="296863"/>
            <a:ext cx="55784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6328568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April 2013</a:t>
            </a:r>
          </a:p>
        </p:txBody>
      </p:sp>
      <p:sp>
        <p:nvSpPr>
          <p:cNvPr id="614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b="0" smtClean="0"/>
              <a:t>Graham Smith, DSP Group</a:t>
            </a:r>
          </a:p>
        </p:txBody>
      </p:sp>
      <p:sp>
        <p:nvSpPr>
          <p:cNvPr id="614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D0B8B295-F92D-467A-B866-1ED57ECAAB6C}" type="slidenum">
              <a:rPr lang="en-US" sz="1200" b="0" smtClean="0"/>
              <a:pPr/>
              <a:t>1</a:t>
            </a:fld>
            <a:endParaRPr lang="en-US" sz="1200" b="0" smtClean="0"/>
          </a:p>
        </p:txBody>
      </p:sp>
      <p:sp>
        <p:nvSpPr>
          <p:cNvPr id="61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April 2013</a:t>
            </a:r>
          </a:p>
        </p:txBody>
      </p:sp>
      <p:sp>
        <p:nvSpPr>
          <p:cNvPr id="614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b="0" smtClean="0"/>
              <a:t>Graham Smith, DSP Group</a:t>
            </a:r>
          </a:p>
        </p:txBody>
      </p:sp>
      <p:sp>
        <p:nvSpPr>
          <p:cNvPr id="614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D0B8B295-F92D-467A-B866-1ED57ECAAB6C}" type="slidenum">
              <a:rPr lang="en-US" sz="1200" b="0" smtClean="0"/>
              <a:pPr/>
              <a:t>2</a:t>
            </a:fld>
            <a:endParaRPr lang="en-US" sz="1200" b="0" smtClean="0"/>
          </a:p>
        </p:txBody>
      </p:sp>
      <p:sp>
        <p:nvSpPr>
          <p:cNvPr id="61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6556906" y="6475413"/>
            <a:ext cx="1987019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Zhou </a:t>
            </a:r>
            <a:r>
              <a:rPr lang="en-US" dirty="0" err="1" smtClean="0"/>
              <a:t>Lan</a:t>
            </a:r>
            <a:r>
              <a:rPr lang="en-US" dirty="0" smtClean="0"/>
              <a:t> (</a:t>
            </a:r>
            <a:r>
              <a:rPr lang="en-US" dirty="0" err="1" smtClean="0"/>
              <a:t>Huawei</a:t>
            </a:r>
            <a:r>
              <a:rPr lang="en-US" dirty="0" smtClean="0"/>
              <a:t> Technology)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E5CBE4F-402A-49FC-A06A-9C974296C4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Date Placeholder 7"/>
          <p:cNvSpPr>
            <a:spLocks noGrp="1"/>
          </p:cNvSpPr>
          <p:nvPr>
            <p:ph type="dt" sz="half" idx="12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September 2014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0982542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September 2014</a:t>
            </a:r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6556906" y="6475413"/>
            <a:ext cx="1987019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Zhou </a:t>
            </a:r>
            <a:r>
              <a:rPr lang="en-US" dirty="0" err="1" smtClean="0"/>
              <a:t>Lan</a:t>
            </a:r>
            <a:r>
              <a:rPr lang="en-US" dirty="0" smtClean="0"/>
              <a:t> (</a:t>
            </a:r>
            <a:r>
              <a:rPr lang="en-US" dirty="0" err="1" smtClean="0"/>
              <a:t>Huawei</a:t>
            </a:r>
            <a:r>
              <a:rPr lang="en-US" dirty="0" smtClean="0"/>
              <a:t> Technology)</a:t>
            </a:r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0483650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7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smtClean="0"/>
            </a:lvl1pPr>
          </a:lstStyle>
          <a:p>
            <a:pPr>
              <a:defRPr/>
            </a:pPr>
            <a:r>
              <a:rPr lang="en-US" dirty="0" smtClean="0"/>
              <a:t>September 2014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556906" y="6475413"/>
            <a:ext cx="198701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b="0"/>
            </a:lvl1pPr>
          </a:lstStyle>
          <a:p>
            <a:pPr>
              <a:defRPr/>
            </a:pPr>
            <a:r>
              <a:rPr lang="en-US" dirty="0" smtClean="0"/>
              <a:t>Zhou </a:t>
            </a:r>
            <a:r>
              <a:rPr lang="en-US" dirty="0" err="1" smtClean="0"/>
              <a:t>Lan</a:t>
            </a:r>
            <a:r>
              <a:rPr lang="en-US" dirty="0" smtClean="0"/>
              <a:t> (</a:t>
            </a:r>
            <a:r>
              <a:rPr lang="en-US" dirty="0" err="1" smtClean="0"/>
              <a:t>Huawei</a:t>
            </a:r>
            <a:r>
              <a:rPr lang="en-US" dirty="0" smtClean="0"/>
              <a:t> Technology)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200" b="0"/>
            </a:lvl1pPr>
          </a:lstStyle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75246" y="332601"/>
            <a:ext cx="3270254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dirty="0"/>
              <a:t>doc.: IEEE </a:t>
            </a:r>
            <a:r>
              <a:rPr lang="en-US" sz="1800" dirty="0" smtClean="0"/>
              <a:t>802.11-14/</a:t>
            </a:r>
            <a:r>
              <a:rPr lang="en-US" sz="1800" b="1" dirty="0" smtClean="0"/>
              <a:t>1192</a:t>
            </a:r>
            <a:r>
              <a:rPr lang="en-US" sz="1800" dirty="0" smtClean="0"/>
              <a:t>r2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200" b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85" r:id="rId1"/>
    <p:sldLayoutId id="2147483974" r:id="rId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_-_2003___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4/11-14-1192-00-00ax-comparing-mac-calibration-results.pptx" TargetMode="External"/><Relationship Id="rId2" Type="http://schemas.openxmlformats.org/officeDocument/2006/relationships/hyperlink" Target="https://mentor.ieee.org/802.11/dcn/14/11-14-1230-00-00ax-mac-calibration-result.pptx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Microsoft_Office_Word_97_-_2003___2.doc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579600" cy="276999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 smtClean="0"/>
              <a:t>September 2014</a:t>
            </a:r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81000"/>
            <a:ext cx="8763000" cy="1066800"/>
          </a:xfrm>
          <a:noFill/>
        </p:spPr>
        <p:txBody>
          <a:bodyPr/>
          <a:lstStyle/>
          <a:p>
            <a:r>
              <a:rPr lang="en-US" altLang="zh-CN" sz="4000" dirty="0" smtClean="0"/>
              <a:t>MAC calibration results comparison</a:t>
            </a:r>
            <a:endParaRPr lang="en-US" sz="4000" dirty="0" smtClean="0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219200"/>
            <a:ext cx="7772400" cy="381000"/>
          </a:xfrm>
          <a:noFill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2014-09-10</a:t>
            </a:r>
          </a:p>
        </p:txBody>
      </p:sp>
      <p:sp>
        <p:nvSpPr>
          <p:cNvPr id="3080" name="Rectangle 12"/>
          <p:cNvSpPr>
            <a:spLocks noChangeArrowheads="1"/>
          </p:cNvSpPr>
          <p:nvPr/>
        </p:nvSpPr>
        <p:spPr bwMode="auto">
          <a:xfrm>
            <a:off x="569976" y="12192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dirty="0"/>
              <a:t>Authors:</a:t>
            </a:r>
            <a:endParaRPr lang="en-US" sz="2000" b="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556906" y="6475413"/>
            <a:ext cx="1987019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Zhou </a:t>
            </a:r>
            <a:r>
              <a:rPr lang="en-US" dirty="0" err="1" smtClean="0"/>
              <a:t>Lan</a:t>
            </a:r>
            <a:r>
              <a:rPr lang="en-US" dirty="0" smtClean="0"/>
              <a:t> (</a:t>
            </a:r>
            <a:r>
              <a:rPr lang="en-US" dirty="0" err="1" smtClean="0"/>
              <a:t>Huawei</a:t>
            </a:r>
            <a:r>
              <a:rPr lang="en-US" dirty="0" smtClean="0"/>
              <a:t> Technology)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graphicFrame>
        <p:nvGraphicFramePr>
          <p:cNvPr id="3310" name="Object 238"/>
          <p:cNvGraphicFramePr>
            <a:graphicFrameLocks noChangeAspect="1"/>
          </p:cNvGraphicFramePr>
          <p:nvPr/>
        </p:nvGraphicFramePr>
        <p:xfrm>
          <a:off x="903288" y="1603375"/>
          <a:ext cx="7788275" cy="5561013"/>
        </p:xfrm>
        <a:graphic>
          <a:graphicData uri="http://schemas.openxmlformats.org/presentationml/2006/ole">
            <p:oleObj spid="_x0000_s3310" name="Document" r:id="rId4" imgW="9581642" imgH="6867832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Proposed parameter setting modification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24000"/>
            <a:ext cx="7772400" cy="4648200"/>
          </a:xfrm>
        </p:spPr>
        <p:txBody>
          <a:bodyPr>
            <a:noAutofit/>
          </a:bodyPr>
          <a:lstStyle/>
          <a:p>
            <a:r>
              <a:rPr lang="en-US" sz="1200" dirty="0" smtClean="0"/>
              <a:t>Test 1a</a:t>
            </a:r>
          </a:p>
          <a:p>
            <a:pPr lvl="1"/>
            <a:r>
              <a:rPr lang="en-GB" altLang="zh-CN" sz="1050" u="sng" dirty="0" smtClean="0"/>
              <a:t>Data</a:t>
            </a:r>
            <a:r>
              <a:rPr lang="en-GB" altLang="zh-CN" sz="1050" dirty="0" smtClean="0"/>
              <a:t> MCS = [0,8]  ( to clarify, run a sweep over MSDU length once for MCS 0, and once for MCS 8.</a:t>
            </a:r>
          </a:p>
          <a:p>
            <a:pPr lvl="1"/>
            <a:r>
              <a:rPr lang="en-GB" altLang="zh-CN" sz="1050" u="sng" dirty="0" smtClean="0"/>
              <a:t>ACK MCS = 0</a:t>
            </a:r>
            <a:endParaRPr lang="zh-CN" altLang="zh-CN" sz="1050" u="sng" dirty="0" smtClean="0"/>
          </a:p>
          <a:p>
            <a:pPr lvl="1"/>
            <a:r>
              <a:rPr lang="en-US" altLang="zh-CN" sz="1050" u="sng" dirty="0" smtClean="0"/>
              <a:t>AIFS=DIFS = 34us</a:t>
            </a:r>
            <a:endParaRPr lang="en-US" altLang="zh-CN" sz="1050" dirty="0" smtClean="0"/>
          </a:p>
          <a:p>
            <a:r>
              <a:rPr lang="en-US" sz="1200" dirty="0" smtClean="0"/>
              <a:t>Test 1b</a:t>
            </a:r>
          </a:p>
          <a:p>
            <a:pPr lvl="1"/>
            <a:r>
              <a:rPr lang="en-GB" altLang="zh-CN" sz="1050" u="sng" dirty="0" smtClean="0"/>
              <a:t>Data</a:t>
            </a:r>
            <a:r>
              <a:rPr lang="en-GB" altLang="zh-CN" sz="1050" dirty="0" smtClean="0"/>
              <a:t> MCS = [0,8]  ( to clarify, run a sweep over MSDU length once for MCS 0, and once for MCS 8.</a:t>
            </a:r>
          </a:p>
          <a:p>
            <a:pPr lvl="1"/>
            <a:r>
              <a:rPr lang="en-GB" altLang="zh-CN" sz="1050" u="sng" dirty="0" smtClean="0"/>
              <a:t>ACK MCS = 0</a:t>
            </a:r>
            <a:endParaRPr lang="zh-CN" altLang="zh-CN" sz="1050" u="sng" dirty="0" smtClean="0"/>
          </a:p>
          <a:p>
            <a:pPr lvl="1"/>
            <a:r>
              <a:rPr lang="en-US" altLang="zh-CN" sz="1050" u="sng" dirty="0" smtClean="0"/>
              <a:t>AIFS=DIFS = 34us</a:t>
            </a:r>
            <a:endParaRPr lang="en-US" altLang="zh-CN" sz="1050" dirty="0" smtClean="0"/>
          </a:p>
          <a:p>
            <a:r>
              <a:rPr lang="en-US" sz="1200" dirty="0" smtClean="0"/>
              <a:t>Test 2a</a:t>
            </a:r>
          </a:p>
          <a:p>
            <a:pPr lvl="1"/>
            <a:r>
              <a:rPr lang="en-GB" altLang="zh-CN" sz="1050" u="sng" dirty="0" smtClean="0"/>
              <a:t>Data MCS = [0]</a:t>
            </a:r>
          </a:p>
          <a:p>
            <a:pPr lvl="1"/>
            <a:r>
              <a:rPr lang="en-GB" altLang="zh-CN" sz="1050" u="sng" dirty="0" smtClean="0"/>
              <a:t>ACK MCS = 0</a:t>
            </a:r>
            <a:endParaRPr lang="zh-CN" altLang="zh-CN" sz="1050" u="sng" dirty="0" smtClean="0"/>
          </a:p>
          <a:p>
            <a:pPr lvl="1"/>
            <a:r>
              <a:rPr lang="en-US" altLang="zh-CN" sz="1050" u="sng" dirty="0" smtClean="0"/>
              <a:t>AIFS=DIFS = 34us</a:t>
            </a:r>
          </a:p>
          <a:p>
            <a:pPr lvl="1"/>
            <a:r>
              <a:rPr lang="en-US" altLang="zh-CN" sz="1050" u="sng" dirty="0" err="1" smtClean="0"/>
              <a:t>CWmax</a:t>
            </a:r>
            <a:r>
              <a:rPr lang="en-US" altLang="zh-CN" sz="1050" u="sng" dirty="0" smtClean="0"/>
              <a:t>=1023</a:t>
            </a:r>
            <a:endParaRPr lang="en-US" altLang="zh-CN" sz="1050" dirty="0" smtClean="0"/>
          </a:p>
          <a:p>
            <a:r>
              <a:rPr lang="en-US" altLang="zh-CN" sz="1200" dirty="0" smtClean="0"/>
              <a:t>Test 2b</a:t>
            </a:r>
          </a:p>
          <a:p>
            <a:pPr lvl="1"/>
            <a:r>
              <a:rPr lang="en-GB" altLang="zh-CN" sz="1050" u="sng" dirty="0" smtClean="0"/>
              <a:t>2 MPDU limit</a:t>
            </a:r>
            <a:endParaRPr lang="zh-CN" altLang="zh-CN" sz="1050" u="sng" dirty="0" smtClean="0"/>
          </a:p>
          <a:p>
            <a:pPr lvl="1"/>
            <a:r>
              <a:rPr lang="en-GB" altLang="zh-CN" sz="1050" u="sng" dirty="0" smtClean="0"/>
              <a:t>Data MCS = [0]</a:t>
            </a:r>
          </a:p>
          <a:p>
            <a:pPr lvl="1"/>
            <a:r>
              <a:rPr lang="en-GB" altLang="zh-CN" sz="1050" u="sng" dirty="0" smtClean="0"/>
              <a:t>ACK MCS = 0</a:t>
            </a:r>
            <a:endParaRPr lang="zh-CN" altLang="zh-CN" sz="1050" u="sng" dirty="0" smtClean="0"/>
          </a:p>
          <a:p>
            <a:pPr lvl="1"/>
            <a:r>
              <a:rPr lang="en-US" altLang="zh-CN" sz="1050" u="sng" dirty="0" smtClean="0"/>
              <a:t>AIFS=DIFS = 34us</a:t>
            </a:r>
          </a:p>
          <a:p>
            <a:pPr lvl="1"/>
            <a:r>
              <a:rPr lang="en-US" altLang="zh-CN" sz="1050" u="sng" dirty="0" err="1" smtClean="0"/>
              <a:t>CWmax</a:t>
            </a:r>
            <a:r>
              <a:rPr lang="en-US" altLang="zh-CN" sz="1050" u="sng" dirty="0" smtClean="0"/>
              <a:t>=1023</a:t>
            </a:r>
          </a:p>
          <a:p>
            <a:r>
              <a:rPr lang="en-US" altLang="zh-CN" sz="1200" dirty="0" smtClean="0"/>
              <a:t>Test 3</a:t>
            </a:r>
          </a:p>
          <a:p>
            <a:pPr lvl="1"/>
            <a:r>
              <a:rPr lang="en-GB" altLang="zh-CN" sz="1000" u="sng" dirty="0" smtClean="0"/>
              <a:t>2 MPDU limit</a:t>
            </a:r>
            <a:endParaRPr lang="zh-CN" altLang="zh-CN" sz="1000" u="sng" dirty="0" smtClean="0"/>
          </a:p>
          <a:p>
            <a:pPr lvl="1"/>
            <a:r>
              <a:rPr lang="en-GB" altLang="zh-CN" sz="1000" u="sng" dirty="0" smtClean="0"/>
              <a:t>Data</a:t>
            </a:r>
            <a:r>
              <a:rPr lang="en-GB" altLang="zh-CN" sz="1000" dirty="0" smtClean="0"/>
              <a:t> MCS = [0]</a:t>
            </a:r>
          </a:p>
          <a:p>
            <a:pPr lvl="1"/>
            <a:r>
              <a:rPr lang="en-GB" altLang="zh-CN" sz="1000" u="sng" dirty="0" smtClean="0"/>
              <a:t>ACK MCS = 0</a:t>
            </a:r>
            <a:endParaRPr lang="zh-CN" altLang="zh-CN" sz="1000" u="sng" dirty="0" smtClean="0"/>
          </a:p>
          <a:p>
            <a:pPr lvl="1"/>
            <a:r>
              <a:rPr lang="en-US" altLang="zh-CN" sz="1000" u="sng" dirty="0" smtClean="0"/>
              <a:t>AIFS=DIFS = 34us</a:t>
            </a:r>
          </a:p>
          <a:p>
            <a:pPr lvl="1"/>
            <a:r>
              <a:rPr lang="en-US" altLang="zh-CN" sz="1000" u="sng" dirty="0" err="1" smtClean="0"/>
              <a:t>CWmax</a:t>
            </a:r>
            <a:r>
              <a:rPr lang="en-US" altLang="zh-CN" sz="1000" u="sng" dirty="0" smtClean="0"/>
              <a:t>=1023</a:t>
            </a:r>
          </a:p>
          <a:p>
            <a:pPr lvl="1"/>
            <a:endParaRPr lang="en-US" altLang="zh-CN" sz="1100" dirty="0" smtClean="0"/>
          </a:p>
          <a:p>
            <a:pPr lvl="1"/>
            <a:endParaRPr lang="en-US" altLang="zh-CN" sz="1200" u="sng" dirty="0" smtClean="0"/>
          </a:p>
          <a:p>
            <a:pPr lvl="1"/>
            <a:endParaRPr lang="en-US" sz="1200" dirty="0" smtClean="0"/>
          </a:p>
          <a:p>
            <a:endParaRPr lang="en-US" sz="1200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579600" cy="276999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 smtClean="0"/>
              <a:t>September 2014</a:t>
            </a:r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556906" y="6475413"/>
            <a:ext cx="1987019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Zhou </a:t>
            </a:r>
            <a:r>
              <a:rPr lang="en-US" dirty="0" err="1" smtClean="0"/>
              <a:t>Lan</a:t>
            </a:r>
            <a:r>
              <a:rPr lang="en-US" dirty="0" smtClean="0"/>
              <a:t> (</a:t>
            </a:r>
            <a:r>
              <a:rPr lang="en-US" dirty="0" err="1" smtClean="0"/>
              <a:t>Huawei</a:t>
            </a:r>
            <a:r>
              <a:rPr lang="en-US" dirty="0" smtClean="0"/>
              <a:t> Technology)</a:t>
            </a:r>
            <a:endParaRPr lang="en-US" dirty="0"/>
          </a:p>
        </p:txBody>
      </p:sp>
      <p:sp>
        <p:nvSpPr>
          <p:cNvPr id="8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63584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114800"/>
          </a:xfrm>
        </p:spPr>
        <p:txBody>
          <a:bodyPr>
            <a:normAutofit/>
          </a:bodyPr>
          <a:lstStyle/>
          <a:p>
            <a:r>
              <a:rPr lang="en-US" sz="2000" dirty="0" smtClean="0"/>
              <a:t>Do you support adopting the parameter settings listed in slide 9 into the simulation scenario document </a:t>
            </a:r>
          </a:p>
          <a:p>
            <a:pPr lvl="1"/>
            <a:r>
              <a:rPr lang="en-US" sz="1600" dirty="0" smtClean="0"/>
              <a:t>YES</a:t>
            </a:r>
          </a:p>
          <a:p>
            <a:pPr lvl="1"/>
            <a:r>
              <a:rPr lang="en-US" sz="1600" dirty="0" smtClean="0"/>
              <a:t>NO</a:t>
            </a:r>
          </a:p>
          <a:p>
            <a:pPr lvl="1"/>
            <a:r>
              <a:rPr lang="en-US" sz="1600" dirty="0" smtClean="0"/>
              <a:t>ABS</a:t>
            </a:r>
          </a:p>
          <a:p>
            <a:endParaRPr lang="en-US" sz="2000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579600" cy="276999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 smtClean="0"/>
              <a:t>September 2014</a:t>
            </a:r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556906" y="6475413"/>
            <a:ext cx="1987019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Zhou </a:t>
            </a:r>
            <a:r>
              <a:rPr lang="en-US" dirty="0" err="1" smtClean="0"/>
              <a:t>Lan</a:t>
            </a:r>
            <a:r>
              <a:rPr lang="en-US" dirty="0" smtClean="0"/>
              <a:t> (</a:t>
            </a:r>
            <a:r>
              <a:rPr lang="en-US" dirty="0" err="1" smtClean="0"/>
              <a:t>Huawei</a:t>
            </a:r>
            <a:r>
              <a:rPr lang="en-US" dirty="0" smtClean="0"/>
              <a:t> Technology)</a:t>
            </a:r>
            <a:endParaRPr lang="en-US" dirty="0"/>
          </a:p>
        </p:txBody>
      </p:sp>
      <p:sp>
        <p:nvSpPr>
          <p:cNvPr id="8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63584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066800"/>
          </a:xfrm>
        </p:spPr>
        <p:txBody>
          <a:bodyPr/>
          <a:lstStyle/>
          <a:p>
            <a:r>
              <a:rPr lang="en-US" dirty="0" smtClean="0"/>
              <a:t>Straw poll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114800"/>
          </a:xfrm>
        </p:spPr>
        <p:txBody>
          <a:bodyPr>
            <a:normAutofit/>
          </a:bodyPr>
          <a:lstStyle/>
          <a:p>
            <a:r>
              <a:rPr lang="en-US" sz="2000" dirty="0" smtClean="0"/>
              <a:t>Do you support adopting a link of this contribution into the simulation scenario document as an initial report of box 3 MAC calibration </a:t>
            </a:r>
          </a:p>
          <a:p>
            <a:pPr lvl="1"/>
            <a:r>
              <a:rPr lang="en-US" sz="1600" dirty="0" smtClean="0"/>
              <a:t>Instruct the editor to add the following paragraph before Annex 1 </a:t>
            </a:r>
          </a:p>
          <a:p>
            <a:pPr lvl="2">
              <a:buNone/>
            </a:pPr>
            <a:r>
              <a:rPr lang="en-US" sz="1400" i="1" u="sng" dirty="0" smtClean="0"/>
              <a:t>  Calibration results </a:t>
            </a:r>
          </a:p>
          <a:p>
            <a:pPr lvl="3">
              <a:buNone/>
            </a:pPr>
            <a:r>
              <a:rPr lang="en-US" sz="1200" i="1" dirty="0" smtClean="0"/>
              <a:t>The initial calibration report is provided in contribution [].</a:t>
            </a:r>
          </a:p>
          <a:p>
            <a:pPr lvl="1"/>
            <a:r>
              <a:rPr lang="en-US" sz="1600" dirty="0" smtClean="0"/>
              <a:t>Instruct the editor to add reference of this contribution</a:t>
            </a:r>
          </a:p>
          <a:p>
            <a:pPr lvl="2">
              <a:buNone/>
            </a:pPr>
            <a:r>
              <a:rPr lang="en-US" sz="1400" i="1" dirty="0" smtClean="0"/>
              <a:t> []11-14-1192-02-00ax-comparing-mac-calibration-results.pptx</a:t>
            </a:r>
          </a:p>
          <a:p>
            <a:pPr lvl="1">
              <a:buNone/>
            </a:pPr>
            <a:endParaRPr lang="en-US" sz="1600" dirty="0" smtClean="0"/>
          </a:p>
          <a:p>
            <a:pPr lvl="2"/>
            <a:r>
              <a:rPr lang="en-US" sz="1400" dirty="0" smtClean="0"/>
              <a:t>YES</a:t>
            </a:r>
          </a:p>
          <a:p>
            <a:pPr lvl="2"/>
            <a:r>
              <a:rPr lang="en-US" sz="1400" dirty="0" smtClean="0"/>
              <a:t>NO</a:t>
            </a:r>
          </a:p>
          <a:p>
            <a:pPr lvl="2"/>
            <a:r>
              <a:rPr lang="en-US" sz="1400" dirty="0" smtClean="0"/>
              <a:t>ABS</a:t>
            </a:r>
          </a:p>
          <a:p>
            <a:endParaRPr lang="en-US" sz="2000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579600" cy="276999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 smtClean="0"/>
              <a:t>September 2014</a:t>
            </a:r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556906" y="6475413"/>
            <a:ext cx="1987019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Zhou </a:t>
            </a:r>
            <a:r>
              <a:rPr lang="en-US" dirty="0" err="1" smtClean="0"/>
              <a:t>Lan</a:t>
            </a:r>
            <a:r>
              <a:rPr lang="en-US" dirty="0" smtClean="0"/>
              <a:t> (</a:t>
            </a:r>
            <a:r>
              <a:rPr lang="en-US" dirty="0" err="1" smtClean="0"/>
              <a:t>Huawei</a:t>
            </a:r>
            <a:r>
              <a:rPr lang="en-US" dirty="0" smtClean="0"/>
              <a:t> Technology)</a:t>
            </a:r>
            <a:endParaRPr lang="en-US" dirty="0"/>
          </a:p>
        </p:txBody>
      </p:sp>
      <p:sp>
        <p:nvSpPr>
          <p:cNvPr id="8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63584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114800"/>
          </a:xfrm>
        </p:spPr>
        <p:txBody>
          <a:bodyPr>
            <a:normAutofit/>
          </a:bodyPr>
          <a:lstStyle/>
          <a:p>
            <a:r>
              <a:rPr lang="en-US" sz="2000" dirty="0" smtClean="0">
                <a:hlinkClick r:id="rId2"/>
              </a:rPr>
              <a:t>[1]11-14-1230-00-00ax-mac-calibration-result.pptx</a:t>
            </a:r>
            <a:r>
              <a:rPr lang="en-US" sz="2000" dirty="0" smtClean="0"/>
              <a:t> </a:t>
            </a:r>
          </a:p>
          <a:p>
            <a:r>
              <a:rPr lang="en-US" sz="2000" dirty="0" smtClean="0">
                <a:hlinkClick r:id="rId3"/>
              </a:rPr>
              <a:t>[2]11-14-1192-00-00ax-comparing-mac-calibration-results.pptx</a:t>
            </a:r>
            <a:endParaRPr lang="en-US" sz="2000" dirty="0" smtClean="0"/>
          </a:p>
          <a:p>
            <a:endParaRPr lang="en-US" sz="2000" dirty="0" smtClean="0"/>
          </a:p>
          <a:p>
            <a:endParaRPr lang="en-US" sz="2000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579600" cy="276999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 smtClean="0"/>
              <a:t>September 2014</a:t>
            </a:r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556906" y="6475413"/>
            <a:ext cx="1987019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Zhou </a:t>
            </a:r>
            <a:r>
              <a:rPr lang="en-US" dirty="0" err="1" smtClean="0"/>
              <a:t>Lan</a:t>
            </a:r>
            <a:r>
              <a:rPr lang="en-US" dirty="0" smtClean="0"/>
              <a:t> (</a:t>
            </a:r>
            <a:r>
              <a:rPr lang="en-US" dirty="0" err="1" smtClean="0"/>
              <a:t>Huawei</a:t>
            </a:r>
            <a:r>
              <a:rPr lang="en-US" dirty="0" smtClean="0"/>
              <a:t> Technology)</a:t>
            </a:r>
            <a:endParaRPr lang="en-US" dirty="0"/>
          </a:p>
        </p:txBody>
      </p:sp>
      <p:sp>
        <p:nvSpPr>
          <p:cNvPr id="8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63584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579600" cy="276999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 smtClean="0"/>
              <a:t>September 2014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556906" y="6475413"/>
            <a:ext cx="1987019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Zhou </a:t>
            </a:r>
            <a:r>
              <a:rPr lang="en-US" dirty="0" err="1" smtClean="0"/>
              <a:t>Lan</a:t>
            </a:r>
            <a:r>
              <a:rPr lang="en-US" dirty="0" smtClean="0"/>
              <a:t> (</a:t>
            </a:r>
            <a:r>
              <a:rPr lang="en-US" dirty="0" err="1" smtClean="0"/>
              <a:t>Huawei</a:t>
            </a:r>
            <a:r>
              <a:rPr lang="en-US" dirty="0" smtClean="0"/>
              <a:t> Technology)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graphicFrame>
        <p:nvGraphicFramePr>
          <p:cNvPr id="3310" name="Object 238"/>
          <p:cNvGraphicFramePr>
            <a:graphicFrameLocks noChangeAspect="1"/>
          </p:cNvGraphicFramePr>
          <p:nvPr/>
        </p:nvGraphicFramePr>
        <p:xfrm>
          <a:off x="903288" y="914400"/>
          <a:ext cx="7950200" cy="5614988"/>
        </p:xfrm>
        <a:graphic>
          <a:graphicData uri="http://schemas.openxmlformats.org/presentationml/2006/ole">
            <p:oleObj spid="_x0000_s8194" name="Document" r:id="rId4" imgW="9779550" imgH="6923352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81000"/>
            <a:ext cx="7772400" cy="1066800"/>
          </a:xfrm>
        </p:spPr>
        <p:txBody>
          <a:bodyPr/>
          <a:lstStyle/>
          <a:p>
            <a:r>
              <a:rPr lang="en-US" sz="3600" dirty="0" smtClean="0"/>
              <a:t>Summary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295400"/>
            <a:ext cx="8610600" cy="4114800"/>
          </a:xfrm>
        </p:spPr>
        <p:txBody>
          <a:bodyPr/>
          <a:lstStyle/>
          <a:p>
            <a:r>
              <a:rPr lang="en-US" sz="2200" dirty="0" smtClean="0"/>
              <a:t>This contribution provides result comparison of MAC calibration of test 1-3 from variety of companies [1][2]</a:t>
            </a:r>
          </a:p>
          <a:p>
            <a:r>
              <a:rPr lang="en-US" sz="2200" dirty="0" smtClean="0"/>
              <a:t>This contribution also proposes a criteria for result alignment</a:t>
            </a:r>
          </a:p>
          <a:p>
            <a:r>
              <a:rPr lang="en-US" sz="2200" dirty="0" smtClean="0"/>
              <a:t>There are some parameter setting in the simulation scenario document that may generate different interpretation, this contribution clarifies these parameter settings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579600" cy="276999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 smtClean="0"/>
              <a:t>September 2014</a:t>
            </a:r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556906" y="6475413"/>
            <a:ext cx="1987019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Zhou </a:t>
            </a:r>
            <a:r>
              <a:rPr lang="en-US" dirty="0" err="1" smtClean="0"/>
              <a:t>Lan</a:t>
            </a:r>
            <a:r>
              <a:rPr lang="en-US" dirty="0" smtClean="0"/>
              <a:t> (</a:t>
            </a:r>
            <a:r>
              <a:rPr lang="en-US" dirty="0" err="1" smtClean="0"/>
              <a:t>Huawei</a:t>
            </a:r>
            <a:r>
              <a:rPr lang="en-US" dirty="0" smtClean="0"/>
              <a:t> Technology)</a:t>
            </a:r>
            <a:endParaRPr lang="en-US" dirty="0"/>
          </a:p>
        </p:txBody>
      </p:sp>
      <p:sp>
        <p:nvSpPr>
          <p:cNvPr id="7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58078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52400" y="1447800"/>
            <a:ext cx="7772400" cy="533400"/>
          </a:xfrm>
        </p:spPr>
        <p:txBody>
          <a:bodyPr/>
          <a:lstStyle/>
          <a:p>
            <a:r>
              <a:rPr lang="en-US" altLang="zh-CN" sz="1800" dirty="0" smtClean="0"/>
              <a:t>Status √: aligned, −: No need to provide</a:t>
            </a:r>
            <a:endParaRPr lang="zh-CN" altLang="en-US" sz="1800" dirty="0" smtClean="0"/>
          </a:p>
          <a:p>
            <a:endParaRPr lang="zh-CN" altLang="en-US" sz="18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r>
              <a:rPr lang="en-US" altLang="zh-CN" dirty="0" smtClean="0"/>
              <a:t>Status Overview</a:t>
            </a:r>
            <a:endParaRPr lang="zh-CN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Zhou Lan (Huawei Technology)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228600" y="1906137"/>
          <a:ext cx="8763000" cy="3656463"/>
        </p:xfrm>
        <a:graphic>
          <a:graphicData uri="http://schemas.openxmlformats.org/drawingml/2006/table">
            <a:tbl>
              <a:tblPr/>
              <a:tblGrid>
                <a:gridCol w="816100"/>
                <a:gridCol w="558903"/>
                <a:gridCol w="558903"/>
                <a:gridCol w="558903"/>
                <a:gridCol w="558903"/>
                <a:gridCol w="558903"/>
                <a:gridCol w="558903"/>
                <a:gridCol w="558903"/>
                <a:gridCol w="558903"/>
                <a:gridCol w="663697"/>
                <a:gridCol w="663697"/>
                <a:gridCol w="663697"/>
                <a:gridCol w="663697"/>
                <a:gridCol w="820888"/>
              </a:tblGrid>
              <a:tr h="398592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latin typeface="FrutigerNext LT Medium"/>
                        </a:rPr>
                        <a:t>Calibration </a:t>
                      </a: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 gridSpan="13">
                  <a:txBody>
                    <a:bodyPr/>
                    <a:lstStyle/>
                    <a:p>
                      <a:pPr algn="ctr" rtl="0" fontAlgn="ctr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latin typeface="FrutigerNext LT Medium"/>
                        </a:rPr>
                        <a:t>Box 3 – MAC Calibration</a:t>
                      </a: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35933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FrutigerNext LT Medium"/>
                        </a:rPr>
                        <a:t>Simulation Scenarios</a:t>
                      </a: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CBCB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FrutigerNext LT Medium"/>
                        </a:rPr>
                        <a:t>Test 1a</a:t>
                      </a: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CBC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FrutigerNext LT Medium"/>
                        </a:rPr>
                        <a:t>Test 1b</a:t>
                      </a: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CBC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FrutigerNext LT Medium"/>
                        </a:rPr>
                        <a:t>Test 2a</a:t>
                      </a: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CBC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FrutigerNext LT Medium"/>
                        </a:rPr>
                        <a:t>Test 2b</a:t>
                      </a: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FrutigerNext LT Medium"/>
                        </a:rPr>
                        <a:t>Test 3</a:t>
                      </a: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FrutigerNext LT Medium"/>
                        </a:rPr>
                        <a:t>Test 4 </a:t>
                      </a: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CBCB"/>
                    </a:solidFill>
                  </a:tcPr>
                </a:tc>
              </a:tr>
              <a:tr h="53601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FrutigerNext LT Medium"/>
                        </a:rPr>
                        <a:t>Scenario Names</a:t>
                      </a: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CBCB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FrutigerNext LT Medium"/>
                        </a:rPr>
                        <a:t>MAC overhead w/out RTS/CTS</a:t>
                      </a: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CBC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FrutigerNext LT Medium"/>
                        </a:rPr>
                        <a:t>MAC overhead w RTS/CTS</a:t>
                      </a: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CBC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FrutigerNext LT Medium"/>
                        </a:rPr>
                        <a:t>Deferral Test 1</a:t>
                      </a: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CBC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FrutigerNext LT Medium"/>
                        </a:rPr>
                        <a:t>Deferral Test 2</a:t>
                      </a: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latin typeface="FrutigerNext LT Medium"/>
                        </a:rPr>
                        <a:t>NAV deferral</a:t>
                      </a: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FrutigerNext LT Medium"/>
                        </a:rPr>
                        <a:t>Deferral Test for 20 and 40MHz BSSs</a:t>
                      </a: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CBCB"/>
                    </a:solidFill>
                  </a:tcPr>
                </a:tc>
              </a:tr>
              <a:tr h="35933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FrutigerNext LT Medium"/>
                        </a:rPr>
                        <a:t>Configurations</a:t>
                      </a: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FrutigerNext LT Medium"/>
                        </a:rPr>
                        <a:t>MCS = [0]</a:t>
                      </a: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FrutigerNext LT Medium"/>
                        </a:rPr>
                        <a:t>MCS = [0]</a:t>
                      </a: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FrutigerNext LT Medium"/>
                        </a:rPr>
                        <a:t>MCS = [8]</a:t>
                      </a: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FrutigerNext LT Medium"/>
                        </a:rPr>
                        <a:t>MCS = [8]</a:t>
                      </a: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FrutigerNext LT Medium"/>
                        </a:rPr>
                        <a:t>MCS = [0]</a:t>
                      </a: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FrutigerNext LT Medium"/>
                        </a:rPr>
                        <a:t>MCS = [0]</a:t>
                      </a: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FrutigerNext LT Medium"/>
                        </a:rPr>
                        <a:t>MCS = [8]</a:t>
                      </a: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FrutigerNext LT Medium"/>
                        </a:rPr>
                        <a:t>MCS = [8]</a:t>
                      </a: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latin typeface="FrutigerNext LT Medium"/>
                        </a:rPr>
                        <a:t>RTS/CTS [OFF]</a:t>
                      </a: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latin typeface="FrutigerNext LT Medium"/>
                        </a:rPr>
                        <a:t>RTS/CTS [ON]</a:t>
                      </a: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latin typeface="FrutigerNext LT Medium"/>
                        </a:rPr>
                        <a:t>RTS/CTS [OFF]</a:t>
                      </a: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latin typeface="FrutigerNext LT Medium"/>
                        </a:rPr>
                        <a:t>RTS/CTS [ON]</a:t>
                      </a: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FrutigerNext LT Medium"/>
                        </a:rPr>
                        <a:t>　</a:t>
                      </a: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CBCB"/>
                    </a:solidFill>
                  </a:tcPr>
                </a:tc>
              </a:tr>
              <a:tr h="35933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FrutigerNext LT Medium"/>
                        </a:rPr>
                        <a:t>Metrics</a:t>
                      </a: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FrutigerNext LT Medium"/>
                        </a:rPr>
                        <a:t>MAC Tput</a:t>
                      </a: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FrutigerNext LT Medium"/>
                        </a:rPr>
                        <a:t>Check Points</a:t>
                      </a: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FrutigerNext LT Medium"/>
                        </a:rPr>
                        <a:t>MAC Tput</a:t>
                      </a: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FrutigerNext LT Medium"/>
                        </a:rPr>
                        <a:t>Check Points</a:t>
                      </a: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FrutigerNext LT Medium"/>
                        </a:rPr>
                        <a:t>MAC Tput</a:t>
                      </a: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FrutigerNext LT Medium"/>
                        </a:rPr>
                        <a:t>Check Points</a:t>
                      </a: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FrutigerNext LT Medium"/>
                        </a:rPr>
                        <a:t>MAC Tput</a:t>
                      </a: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FrutigerNext LT Medium"/>
                        </a:rPr>
                        <a:t>Check Points</a:t>
                      </a: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FrutigerNext LT Medium"/>
                        </a:rPr>
                        <a:t>MAC Tput</a:t>
                      </a: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FrutigerNext LT Medium"/>
                        </a:rPr>
                        <a:t>MAC Tput</a:t>
                      </a: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FrutigerNext LT Medium"/>
                        </a:rPr>
                        <a:t>MAC Tput</a:t>
                      </a: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FrutigerNext LT Medium"/>
                        </a:rPr>
                        <a:t>MAC Tput</a:t>
                      </a: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FrutigerNext LT Medium"/>
                        </a:rPr>
                        <a:t>　</a:t>
                      </a: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CBCB"/>
                    </a:solidFill>
                  </a:tcPr>
                </a:tc>
              </a:tr>
              <a:tr h="182652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latin typeface="FrutigerNext LT Medium"/>
                        </a:rPr>
                        <a:t>LG </a:t>
                      </a: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8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√</a:t>
                      </a:r>
                      <a:r>
                        <a:rPr lang="zh-CN" altLang="en-US" sz="800" b="0" i="0" u="none" strike="noStrike" dirty="0">
                          <a:solidFill>
                            <a:srgbClr val="000000"/>
                          </a:solidFill>
                          <a:latin typeface="FrutigerNext LT Medium"/>
                        </a:rPr>
                        <a:t> </a:t>
                      </a:r>
                      <a:endParaRPr lang="zh-CN" altLang="en-US" sz="800" b="0" i="0" u="none" strike="noStrike" dirty="0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8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√</a:t>
                      </a:r>
                      <a:r>
                        <a:rPr lang="zh-CN" altLang="en-US" sz="800" b="0" i="0" u="none" strike="noStrike" dirty="0">
                          <a:solidFill>
                            <a:srgbClr val="000000"/>
                          </a:solidFill>
                          <a:latin typeface="FrutigerNext LT Medium"/>
                        </a:rPr>
                        <a:t> </a:t>
                      </a:r>
                      <a:endParaRPr lang="zh-CN" altLang="en-US" sz="800" b="0" i="0" u="none" strike="noStrike" dirty="0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8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√</a:t>
                      </a:r>
                      <a:r>
                        <a:rPr lang="zh-CN" altLang="en-US" sz="800" b="0" i="0" u="none" strike="noStrike" dirty="0">
                          <a:solidFill>
                            <a:srgbClr val="000000"/>
                          </a:solidFill>
                          <a:latin typeface="FrutigerNext LT Medium"/>
                        </a:rPr>
                        <a:t> </a:t>
                      </a:r>
                      <a:endParaRPr lang="zh-CN" altLang="en-US" sz="800" b="0" i="0" u="none" strike="noStrike" dirty="0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800" dirty="0" smtClean="0"/>
                        <a:t>−</a:t>
                      </a:r>
                      <a:endParaRPr lang="zh-CN" altLang="en-US" sz="800" b="0" i="0" u="none" strike="noStrike" dirty="0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8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√</a:t>
                      </a:r>
                      <a:r>
                        <a:rPr lang="zh-CN" altLang="en-US" sz="800" b="0" i="0" u="none" strike="noStrike" dirty="0">
                          <a:solidFill>
                            <a:srgbClr val="000000"/>
                          </a:solidFill>
                          <a:latin typeface="FrutigerNext LT Medium"/>
                        </a:rPr>
                        <a:t> </a:t>
                      </a:r>
                      <a:endParaRPr lang="zh-CN" altLang="en-US" sz="800" b="0" i="0" u="none" strike="noStrike" dirty="0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8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√</a:t>
                      </a:r>
                      <a:r>
                        <a:rPr lang="zh-CN" altLang="en-US" sz="800" b="0" i="0" u="none" strike="noStrike" dirty="0">
                          <a:solidFill>
                            <a:srgbClr val="000000"/>
                          </a:solidFill>
                          <a:latin typeface="FrutigerNext LT Medium"/>
                        </a:rPr>
                        <a:t> </a:t>
                      </a:r>
                      <a:endParaRPr lang="zh-CN" altLang="en-US" sz="800" b="0" i="0" u="none" strike="noStrike" dirty="0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8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√</a:t>
                      </a:r>
                      <a:r>
                        <a:rPr lang="zh-CN" altLang="en-US" sz="800" b="0" i="0" u="none" strike="noStrike" dirty="0">
                          <a:solidFill>
                            <a:srgbClr val="000000"/>
                          </a:solidFill>
                          <a:latin typeface="FrutigerNext LT Medium"/>
                        </a:rPr>
                        <a:t> </a:t>
                      </a:r>
                      <a:endParaRPr lang="zh-CN" altLang="en-US" sz="800" b="0" i="0" u="none" strike="noStrike" dirty="0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dirty="0" smtClean="0"/>
                        <a:t>−</a:t>
                      </a:r>
                      <a:r>
                        <a:rPr lang="zh-CN" altLang="en-US" sz="800" b="0" i="0" u="none" strike="noStrike" dirty="0" smtClean="0">
                          <a:solidFill>
                            <a:srgbClr val="000000"/>
                          </a:solidFill>
                          <a:latin typeface="FrutigerNext LT Medium"/>
                        </a:rPr>
                        <a:t> </a:t>
                      </a:r>
                      <a:endParaRPr lang="zh-CN" altLang="en-US" sz="800" b="0" i="0" u="none" strike="noStrike" dirty="0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8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√</a:t>
                      </a:r>
                      <a:r>
                        <a:rPr lang="zh-CN" altLang="en-US" sz="800" b="0" i="0" u="none" strike="noStrike" dirty="0">
                          <a:solidFill>
                            <a:srgbClr val="000000"/>
                          </a:solidFill>
                          <a:latin typeface="FrutigerNext LT Medium"/>
                        </a:rPr>
                        <a:t> </a:t>
                      </a:r>
                      <a:endParaRPr lang="zh-CN" altLang="en-US" sz="800" b="0" i="0" u="none" strike="noStrike" dirty="0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8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√</a:t>
                      </a:r>
                      <a:r>
                        <a:rPr lang="zh-CN" altLang="en-US" sz="800" b="0" i="0" u="none" strike="noStrike" dirty="0">
                          <a:solidFill>
                            <a:srgbClr val="000000"/>
                          </a:solidFill>
                          <a:latin typeface="FrutigerNext LT Medium"/>
                        </a:rPr>
                        <a:t> </a:t>
                      </a:r>
                      <a:endParaRPr lang="zh-CN" altLang="en-US" sz="800" b="0" i="0" u="none" strike="noStrike" dirty="0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8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√</a:t>
                      </a:r>
                      <a:r>
                        <a:rPr lang="zh-CN" altLang="en-US" sz="800" b="0" i="0" u="none" strike="noStrike" dirty="0">
                          <a:solidFill>
                            <a:srgbClr val="000000"/>
                          </a:solidFill>
                          <a:latin typeface="FrutigerNext LT Medium"/>
                        </a:rPr>
                        <a:t> </a:t>
                      </a:r>
                      <a:endParaRPr lang="zh-CN" altLang="en-US" sz="800" b="0" i="0" u="none" strike="noStrike" dirty="0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8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√</a:t>
                      </a:r>
                      <a:r>
                        <a:rPr lang="zh-CN" altLang="en-US" sz="800" b="0" i="0" u="none" strike="noStrike" dirty="0">
                          <a:solidFill>
                            <a:srgbClr val="000000"/>
                          </a:solidFill>
                          <a:latin typeface="FrutigerNext LT Medium"/>
                        </a:rPr>
                        <a:t> </a:t>
                      </a:r>
                      <a:endParaRPr lang="zh-CN" altLang="en-US" sz="800" b="0" i="0" u="none" strike="noStrike" dirty="0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　</a:t>
                      </a: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182652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latin typeface="FrutigerNext LT Medium"/>
                        </a:rPr>
                        <a:t>Huawei </a:t>
                      </a: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8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√</a:t>
                      </a:r>
                      <a:r>
                        <a:rPr lang="zh-CN" altLang="en-US" sz="800" b="0" i="0" u="none" strike="noStrike" dirty="0">
                          <a:solidFill>
                            <a:srgbClr val="000000"/>
                          </a:solidFill>
                          <a:latin typeface="FrutigerNext LT Medium"/>
                        </a:rPr>
                        <a:t> </a:t>
                      </a:r>
                      <a:endParaRPr lang="zh-CN" altLang="en-US" sz="800" b="0" i="0" u="none" strike="noStrike" dirty="0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8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√</a:t>
                      </a:r>
                      <a:r>
                        <a:rPr lang="zh-CN" altLang="en-US" sz="800" b="0" i="0" u="none" strike="noStrike" dirty="0">
                          <a:solidFill>
                            <a:srgbClr val="000000"/>
                          </a:solidFill>
                          <a:latin typeface="FrutigerNext LT Medium"/>
                        </a:rPr>
                        <a:t> </a:t>
                      </a:r>
                      <a:endParaRPr lang="zh-CN" altLang="en-US" sz="800" b="0" i="0" u="none" strike="noStrike" dirty="0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8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√</a:t>
                      </a:r>
                      <a:r>
                        <a:rPr lang="zh-CN" altLang="en-US" sz="800" b="0" i="0" u="none" strike="noStrike" dirty="0">
                          <a:solidFill>
                            <a:srgbClr val="000000"/>
                          </a:solidFill>
                          <a:latin typeface="FrutigerNext LT Medium"/>
                        </a:rPr>
                        <a:t> </a:t>
                      </a:r>
                      <a:endParaRPr lang="zh-CN" altLang="en-US" sz="800" b="0" i="0" u="none" strike="noStrike" dirty="0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800" dirty="0" smtClean="0"/>
                        <a:t>−</a:t>
                      </a:r>
                      <a:r>
                        <a:rPr lang="zh-CN" altLang="en-US" sz="800" b="0" i="0" u="none" strike="noStrike" dirty="0" smtClean="0">
                          <a:solidFill>
                            <a:srgbClr val="000000"/>
                          </a:solidFill>
                          <a:latin typeface="FrutigerNext LT Medium"/>
                        </a:rPr>
                        <a:t> </a:t>
                      </a:r>
                      <a:endParaRPr lang="zh-CN" altLang="en-US" sz="800" b="0" i="0" u="none" strike="noStrike" dirty="0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√</a:t>
                      </a:r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FrutigerNext LT Medium"/>
                        </a:rPr>
                        <a:t> </a:t>
                      </a:r>
                      <a:endParaRPr lang="zh-CN" altLang="en-US" sz="800" b="0" i="0" u="none" strike="noStrike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√</a:t>
                      </a:r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FrutigerNext LT Medium"/>
                        </a:rPr>
                        <a:t> </a:t>
                      </a:r>
                      <a:endParaRPr lang="zh-CN" altLang="en-US" sz="800" b="0" i="0" u="none" strike="noStrike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√</a:t>
                      </a:r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FrutigerNext LT Medium"/>
                        </a:rPr>
                        <a:t> </a:t>
                      </a:r>
                      <a:endParaRPr lang="zh-CN" altLang="en-US" sz="800" b="0" i="0" u="none" strike="noStrike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dirty="0" smtClean="0"/>
                        <a:t>−</a:t>
                      </a:r>
                      <a:r>
                        <a:rPr lang="zh-CN" altLang="en-US" sz="800" b="0" i="0" u="none" strike="noStrike" dirty="0" smtClean="0">
                          <a:solidFill>
                            <a:srgbClr val="000000"/>
                          </a:solidFill>
                          <a:latin typeface="FrutigerNext LT Medium"/>
                        </a:rPr>
                        <a:t> </a:t>
                      </a:r>
                      <a:endParaRPr lang="zh-CN" altLang="en-US" sz="800" b="0" i="0" u="none" strike="noStrike" dirty="0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8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√</a:t>
                      </a:r>
                      <a:r>
                        <a:rPr lang="zh-CN" altLang="en-US" sz="800" b="0" i="0" u="none" strike="noStrike" dirty="0">
                          <a:solidFill>
                            <a:srgbClr val="000000"/>
                          </a:solidFill>
                          <a:latin typeface="FrutigerNext LT Medium"/>
                        </a:rPr>
                        <a:t> </a:t>
                      </a:r>
                      <a:endParaRPr lang="zh-CN" altLang="en-US" sz="800" b="0" i="0" u="none" strike="noStrike" dirty="0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8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√</a:t>
                      </a:r>
                      <a:r>
                        <a:rPr lang="zh-CN" altLang="en-US" sz="800" b="0" i="0" u="none" strike="noStrike" dirty="0">
                          <a:solidFill>
                            <a:srgbClr val="000000"/>
                          </a:solidFill>
                          <a:latin typeface="FrutigerNext LT Medium"/>
                        </a:rPr>
                        <a:t> </a:t>
                      </a:r>
                      <a:endParaRPr lang="zh-CN" altLang="en-US" sz="800" b="0" i="0" u="none" strike="noStrike" dirty="0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√</a:t>
                      </a:r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FrutigerNext LT Medium"/>
                        </a:rPr>
                        <a:t> </a:t>
                      </a:r>
                      <a:endParaRPr lang="zh-CN" altLang="en-US" sz="800" b="0" i="0" u="none" strike="noStrike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√</a:t>
                      </a:r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FrutigerNext LT Medium"/>
                        </a:rPr>
                        <a:t> </a:t>
                      </a:r>
                      <a:endParaRPr lang="zh-CN" altLang="en-US" sz="800" b="0" i="0" u="none" strike="noStrike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　</a:t>
                      </a: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182652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latin typeface="FrutigerNext LT Medium"/>
                        </a:rPr>
                        <a:t>Qualcomm</a:t>
                      </a: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√</a:t>
                      </a:r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FrutigerNext LT Medium"/>
                        </a:rPr>
                        <a:t> </a:t>
                      </a:r>
                      <a:endParaRPr lang="zh-CN" altLang="en-US" sz="800" b="0" i="0" u="none" strike="noStrike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8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√</a:t>
                      </a:r>
                      <a:r>
                        <a:rPr lang="zh-CN" altLang="en-US" sz="800" b="0" i="0" u="none" strike="noStrike" dirty="0">
                          <a:solidFill>
                            <a:srgbClr val="000000"/>
                          </a:solidFill>
                          <a:latin typeface="FrutigerNext LT Medium"/>
                        </a:rPr>
                        <a:t> </a:t>
                      </a:r>
                      <a:endParaRPr lang="zh-CN" altLang="en-US" sz="800" b="0" i="0" u="none" strike="noStrike" dirty="0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altLang="zh-CN" sz="800" b="0" i="0" u="none" strike="noStrike" dirty="0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800" dirty="0" smtClean="0"/>
                        <a:t>−</a:t>
                      </a:r>
                      <a:endParaRPr lang="en-US" altLang="zh-CN" sz="800" b="0" i="0" u="none" strike="noStrike" dirty="0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√</a:t>
                      </a:r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FrutigerNext LT Medium"/>
                        </a:rPr>
                        <a:t> </a:t>
                      </a:r>
                      <a:endParaRPr lang="zh-CN" altLang="en-US" sz="800" b="0" i="0" u="none" strike="noStrike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8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√</a:t>
                      </a:r>
                      <a:r>
                        <a:rPr lang="zh-CN" altLang="en-US" sz="800" b="0" i="0" u="none" strike="noStrike" dirty="0">
                          <a:solidFill>
                            <a:srgbClr val="000000"/>
                          </a:solidFill>
                          <a:latin typeface="FrutigerNext LT Medium"/>
                        </a:rPr>
                        <a:t> </a:t>
                      </a:r>
                      <a:endParaRPr lang="zh-CN" altLang="en-US" sz="800" b="0" i="0" u="none" strike="noStrike" dirty="0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800" b="0" i="0" u="none" strike="noStrike" dirty="0" smtClean="0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dirty="0" smtClean="0"/>
                        <a:t>−</a:t>
                      </a:r>
                      <a:endParaRPr lang="zh-CN" altLang="en-US" sz="800" b="0" i="0" u="none" strike="noStrike" dirty="0" smtClean="0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8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√</a:t>
                      </a:r>
                      <a:r>
                        <a:rPr lang="zh-CN" altLang="en-US" sz="800" b="0" i="0" u="none" strike="noStrike" dirty="0">
                          <a:solidFill>
                            <a:srgbClr val="000000"/>
                          </a:solidFill>
                          <a:latin typeface="FrutigerNext LT Medium"/>
                        </a:rPr>
                        <a:t> </a:t>
                      </a:r>
                      <a:endParaRPr lang="zh-CN" altLang="en-US" sz="800" b="0" i="0" u="none" strike="noStrike" dirty="0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8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√</a:t>
                      </a:r>
                      <a:r>
                        <a:rPr lang="zh-CN" altLang="en-US" sz="800" b="0" i="0" u="none" strike="noStrike" dirty="0">
                          <a:solidFill>
                            <a:srgbClr val="000000"/>
                          </a:solidFill>
                          <a:latin typeface="FrutigerNext LT Medium"/>
                        </a:rPr>
                        <a:t> </a:t>
                      </a:r>
                      <a:endParaRPr lang="zh-CN" altLang="en-US" sz="800" b="0" i="0" u="none" strike="noStrike" dirty="0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√</a:t>
                      </a:r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FrutigerNext LT Medium"/>
                        </a:rPr>
                        <a:t> </a:t>
                      </a:r>
                      <a:endParaRPr lang="zh-CN" altLang="en-US" sz="800" b="0" i="0" u="none" strike="noStrike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8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√</a:t>
                      </a:r>
                      <a:r>
                        <a:rPr lang="zh-CN" altLang="en-US" sz="800" b="0" i="0" u="none" strike="noStrike" dirty="0">
                          <a:solidFill>
                            <a:srgbClr val="000000"/>
                          </a:solidFill>
                          <a:latin typeface="FrutigerNext LT Medium"/>
                        </a:rPr>
                        <a:t> </a:t>
                      </a:r>
                      <a:endParaRPr lang="zh-CN" altLang="en-US" sz="800" b="0" i="0" u="none" strike="noStrike" dirty="0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8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　</a:t>
                      </a: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182652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1" i="0" u="none" strike="noStrike" dirty="0" err="1" smtClean="0">
                          <a:solidFill>
                            <a:srgbClr val="000000"/>
                          </a:solidFill>
                          <a:latin typeface="FrutigerNext LT Medium"/>
                        </a:rPr>
                        <a:t>MediaTek</a:t>
                      </a:r>
                      <a:endParaRPr lang="en-US" sz="800" b="1" i="0" u="none" strike="noStrike" dirty="0">
                        <a:solidFill>
                          <a:srgbClr val="000000"/>
                        </a:solidFill>
                        <a:latin typeface="FrutigerNext LT Medium"/>
                      </a:endParaRP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8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√</a:t>
                      </a:r>
                      <a:r>
                        <a:rPr lang="zh-CN" altLang="en-US" sz="800" b="0" i="0" u="none" strike="noStrike" dirty="0">
                          <a:solidFill>
                            <a:srgbClr val="000000"/>
                          </a:solidFill>
                          <a:latin typeface="FrutigerNext LT Medium"/>
                        </a:rPr>
                        <a:t> </a:t>
                      </a:r>
                      <a:endParaRPr lang="zh-CN" altLang="en-US" sz="800" b="0" i="0" u="none" strike="noStrike" dirty="0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8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√</a:t>
                      </a:r>
                      <a:r>
                        <a:rPr lang="zh-CN" altLang="en-US" sz="800" b="0" i="0" u="none" strike="noStrike" dirty="0">
                          <a:solidFill>
                            <a:srgbClr val="000000"/>
                          </a:solidFill>
                          <a:latin typeface="FrutigerNext LT Medium"/>
                        </a:rPr>
                        <a:t> </a:t>
                      </a:r>
                      <a:endParaRPr lang="zh-CN" altLang="en-US" sz="800" b="0" i="0" u="none" strike="noStrike" dirty="0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8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√</a:t>
                      </a:r>
                      <a:r>
                        <a:rPr lang="zh-CN" altLang="en-US" sz="800" b="0" i="0" u="none" strike="noStrike" dirty="0">
                          <a:solidFill>
                            <a:srgbClr val="000000"/>
                          </a:solidFill>
                          <a:latin typeface="FrutigerNext LT Medium"/>
                        </a:rPr>
                        <a:t> </a:t>
                      </a:r>
                      <a:endParaRPr lang="zh-CN" altLang="en-US" sz="800" b="0" i="0" u="none" strike="noStrike" dirty="0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800" dirty="0" smtClean="0"/>
                        <a:t>−</a:t>
                      </a:r>
                      <a:r>
                        <a:rPr lang="zh-CN" altLang="en-US" sz="800" b="0" i="0" u="none" strike="noStrike" dirty="0" smtClean="0">
                          <a:solidFill>
                            <a:srgbClr val="000000"/>
                          </a:solidFill>
                          <a:latin typeface="FrutigerNext LT Medium"/>
                        </a:rPr>
                        <a:t> </a:t>
                      </a:r>
                      <a:endParaRPr lang="zh-CN" altLang="en-US" sz="800" b="0" i="0" u="none" strike="noStrike" dirty="0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8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√</a:t>
                      </a:r>
                      <a:r>
                        <a:rPr lang="zh-CN" altLang="en-US" sz="800" b="0" i="0" u="none" strike="noStrike" dirty="0">
                          <a:solidFill>
                            <a:srgbClr val="000000"/>
                          </a:solidFill>
                          <a:latin typeface="FrutigerNext LT Medium"/>
                        </a:rPr>
                        <a:t> </a:t>
                      </a:r>
                      <a:endParaRPr lang="zh-CN" altLang="en-US" sz="800" b="0" i="0" u="none" strike="noStrike" dirty="0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8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√</a:t>
                      </a:r>
                      <a:r>
                        <a:rPr lang="zh-CN" altLang="en-US" sz="800" b="0" i="0" u="none" strike="noStrike" dirty="0">
                          <a:solidFill>
                            <a:srgbClr val="000000"/>
                          </a:solidFill>
                          <a:latin typeface="FrutigerNext LT Medium"/>
                        </a:rPr>
                        <a:t> </a:t>
                      </a:r>
                      <a:endParaRPr lang="zh-CN" altLang="en-US" sz="800" b="0" i="0" u="none" strike="noStrike" dirty="0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8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√</a:t>
                      </a:r>
                      <a:r>
                        <a:rPr lang="zh-CN" altLang="en-US" sz="800" b="0" i="0" u="none" strike="noStrike" dirty="0">
                          <a:solidFill>
                            <a:srgbClr val="000000"/>
                          </a:solidFill>
                          <a:latin typeface="FrutigerNext LT Medium"/>
                        </a:rPr>
                        <a:t> </a:t>
                      </a:r>
                      <a:endParaRPr lang="zh-CN" altLang="en-US" sz="800" b="0" i="0" u="none" strike="noStrike" dirty="0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dirty="0" smtClean="0"/>
                        <a:t>−</a:t>
                      </a:r>
                      <a:r>
                        <a:rPr lang="zh-CN" altLang="en-US" sz="800" b="0" i="0" u="none" strike="noStrike" dirty="0" smtClean="0">
                          <a:solidFill>
                            <a:srgbClr val="000000"/>
                          </a:solidFill>
                          <a:latin typeface="FrutigerNext LT Medium"/>
                        </a:rPr>
                        <a:t> </a:t>
                      </a:r>
                      <a:endParaRPr lang="zh-CN" altLang="en-US" sz="800" b="0" i="0" u="none" strike="noStrike" dirty="0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zh-CN" altLang="en-US" sz="800" b="0" i="0" u="none" strike="noStrike" dirty="0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800" b="0" i="0" u="none" strike="noStrike" dirty="0" smtClean="0">
                          <a:solidFill>
                            <a:srgbClr val="000000"/>
                          </a:solidFill>
                          <a:latin typeface="宋体"/>
                        </a:rPr>
                        <a:t>√</a:t>
                      </a:r>
                      <a:r>
                        <a:rPr lang="zh-CN" altLang="en-US" sz="800" b="0" i="0" u="none" strike="noStrike" dirty="0" smtClean="0">
                          <a:solidFill>
                            <a:srgbClr val="000000"/>
                          </a:solidFill>
                          <a:latin typeface="FrutigerNext LT Medium"/>
                        </a:rPr>
                        <a:t> </a:t>
                      </a:r>
                      <a:endParaRPr lang="zh-CN" altLang="en-US" sz="800" b="0" i="0" u="none" strike="noStrike" dirty="0" smtClean="0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800" b="0" i="0" u="none" strike="noStrike" dirty="0" smtClean="0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800" b="0" i="0" u="none" strike="noStrike" dirty="0" smtClean="0">
                          <a:solidFill>
                            <a:srgbClr val="000000"/>
                          </a:solidFill>
                          <a:latin typeface="宋体"/>
                        </a:rPr>
                        <a:t>√</a:t>
                      </a:r>
                      <a:r>
                        <a:rPr lang="zh-CN" altLang="en-US" sz="800" b="0" i="0" u="none" strike="noStrike" dirty="0" smtClean="0">
                          <a:solidFill>
                            <a:srgbClr val="000000"/>
                          </a:solidFill>
                          <a:latin typeface="FrutigerNext LT Medium"/>
                        </a:rPr>
                        <a:t> </a:t>
                      </a:r>
                      <a:endParaRPr lang="zh-CN" altLang="en-US" sz="800" b="0" i="0" u="none" strike="noStrike" dirty="0" smtClean="0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zh-CN" altLang="en-US" sz="800" b="0" i="0" u="none" strike="noStrike" dirty="0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182652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1" i="0" u="none" strike="noStrike" dirty="0" smtClean="0">
                          <a:solidFill>
                            <a:srgbClr val="000000"/>
                          </a:solidFill>
                          <a:latin typeface="FrutigerNext LT Medium"/>
                        </a:rPr>
                        <a:t>Intel</a:t>
                      </a:r>
                      <a:endParaRPr lang="en-US" sz="800" b="1" i="0" u="none" strike="noStrike" dirty="0">
                        <a:solidFill>
                          <a:srgbClr val="000000"/>
                        </a:solidFill>
                        <a:latin typeface="FrutigerNext LT Medium"/>
                      </a:endParaRP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8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√</a:t>
                      </a:r>
                      <a:r>
                        <a:rPr lang="zh-CN" altLang="en-US" sz="800" b="0" i="0" u="none" strike="noStrike" dirty="0">
                          <a:solidFill>
                            <a:srgbClr val="000000"/>
                          </a:solidFill>
                          <a:latin typeface="FrutigerNext LT Medium"/>
                        </a:rPr>
                        <a:t> </a:t>
                      </a:r>
                      <a:endParaRPr lang="zh-CN" altLang="en-US" sz="800" b="0" i="0" u="none" strike="noStrike" dirty="0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8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√</a:t>
                      </a:r>
                      <a:r>
                        <a:rPr lang="zh-CN" altLang="en-US" sz="800" b="0" i="0" u="none" strike="noStrike" dirty="0">
                          <a:solidFill>
                            <a:srgbClr val="000000"/>
                          </a:solidFill>
                          <a:latin typeface="FrutigerNext LT Medium"/>
                        </a:rPr>
                        <a:t> </a:t>
                      </a:r>
                      <a:endParaRPr lang="zh-CN" altLang="en-US" sz="800" b="0" i="0" u="none" strike="noStrike" dirty="0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8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√</a:t>
                      </a:r>
                      <a:r>
                        <a:rPr lang="zh-CN" altLang="en-US" sz="800" b="0" i="0" u="none" strike="noStrike" dirty="0">
                          <a:solidFill>
                            <a:srgbClr val="000000"/>
                          </a:solidFill>
                          <a:latin typeface="FrutigerNext LT Medium"/>
                        </a:rPr>
                        <a:t> </a:t>
                      </a:r>
                      <a:endParaRPr lang="zh-CN" altLang="en-US" sz="800" b="0" i="0" u="none" strike="noStrike" dirty="0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800" dirty="0" smtClean="0"/>
                        <a:t>−</a:t>
                      </a:r>
                      <a:r>
                        <a:rPr lang="zh-CN" altLang="en-US" sz="800" b="0" i="0" u="none" strike="noStrike" dirty="0" smtClean="0">
                          <a:solidFill>
                            <a:srgbClr val="000000"/>
                          </a:solidFill>
                          <a:latin typeface="FrutigerNext LT Medium"/>
                        </a:rPr>
                        <a:t> </a:t>
                      </a:r>
                      <a:endParaRPr lang="zh-CN" altLang="en-US" sz="800" b="0" i="0" u="none" strike="noStrike" dirty="0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8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√</a:t>
                      </a:r>
                      <a:r>
                        <a:rPr lang="zh-CN" altLang="en-US" sz="800" b="0" i="0" u="none" strike="noStrike" dirty="0">
                          <a:solidFill>
                            <a:srgbClr val="000000"/>
                          </a:solidFill>
                          <a:latin typeface="FrutigerNext LT Medium"/>
                        </a:rPr>
                        <a:t> </a:t>
                      </a:r>
                      <a:endParaRPr lang="zh-CN" altLang="en-US" sz="800" b="0" i="0" u="none" strike="noStrike" dirty="0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8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√</a:t>
                      </a:r>
                      <a:r>
                        <a:rPr lang="zh-CN" altLang="en-US" sz="800" b="0" i="0" u="none" strike="noStrike" dirty="0">
                          <a:solidFill>
                            <a:srgbClr val="000000"/>
                          </a:solidFill>
                          <a:latin typeface="FrutigerNext LT Medium"/>
                        </a:rPr>
                        <a:t> </a:t>
                      </a:r>
                      <a:endParaRPr lang="zh-CN" altLang="en-US" sz="800" b="0" i="0" u="none" strike="noStrike" dirty="0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8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√</a:t>
                      </a:r>
                      <a:r>
                        <a:rPr lang="zh-CN" altLang="en-US" sz="800" b="0" i="0" u="none" strike="noStrike" dirty="0">
                          <a:solidFill>
                            <a:srgbClr val="000000"/>
                          </a:solidFill>
                          <a:latin typeface="FrutigerNext LT Medium"/>
                        </a:rPr>
                        <a:t> </a:t>
                      </a:r>
                      <a:endParaRPr lang="zh-CN" altLang="en-US" sz="800" b="0" i="0" u="none" strike="noStrike" dirty="0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dirty="0" smtClean="0"/>
                        <a:t>−</a:t>
                      </a:r>
                      <a:r>
                        <a:rPr lang="zh-CN" altLang="en-US" sz="800" b="0" i="0" u="none" strike="noStrike" dirty="0" smtClean="0">
                          <a:solidFill>
                            <a:srgbClr val="000000"/>
                          </a:solidFill>
                          <a:latin typeface="FrutigerNext LT Medium"/>
                        </a:rPr>
                        <a:t> </a:t>
                      </a:r>
                      <a:endParaRPr lang="zh-CN" altLang="en-US" sz="800" b="0" i="0" u="none" strike="noStrike" dirty="0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8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√</a:t>
                      </a:r>
                      <a:r>
                        <a:rPr lang="zh-CN" altLang="en-US" sz="800" b="0" i="0" u="none" strike="noStrike" dirty="0">
                          <a:solidFill>
                            <a:srgbClr val="000000"/>
                          </a:solidFill>
                          <a:latin typeface="FrutigerNext LT Medium"/>
                        </a:rPr>
                        <a:t> </a:t>
                      </a:r>
                      <a:endParaRPr lang="zh-CN" altLang="en-US" sz="800" b="0" i="0" u="none" strike="noStrike" dirty="0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8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√</a:t>
                      </a:r>
                      <a:r>
                        <a:rPr lang="zh-CN" altLang="en-US" sz="800" b="0" i="0" u="none" strike="noStrike" dirty="0">
                          <a:solidFill>
                            <a:srgbClr val="000000"/>
                          </a:solidFill>
                          <a:latin typeface="FrutigerNext LT Medium"/>
                        </a:rPr>
                        <a:t> </a:t>
                      </a:r>
                      <a:endParaRPr lang="zh-CN" altLang="en-US" sz="800" b="0" i="0" u="none" strike="noStrike" dirty="0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800" b="0" i="0" u="none" strike="noStrike" dirty="0" smtClean="0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800" b="0" i="0" u="none" strike="noStrike" dirty="0" smtClean="0">
                          <a:solidFill>
                            <a:srgbClr val="000000"/>
                          </a:solidFill>
                          <a:latin typeface="宋体"/>
                        </a:rPr>
                        <a:t>√</a:t>
                      </a:r>
                      <a:endParaRPr lang="zh-CN" altLang="en-US" sz="800" b="0" i="0" u="none" strike="noStrike" dirty="0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zh-CN" altLang="en-US" sz="800" b="0" i="0" u="none" strike="noStrike" dirty="0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182652"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i="0" u="none" strike="noStrike" dirty="0" smtClean="0">
                          <a:solidFill>
                            <a:srgbClr val="000000"/>
                          </a:solidFill>
                          <a:latin typeface="FrutigerNext LT Medium"/>
                        </a:rPr>
                        <a:t>Ericsson</a:t>
                      </a:r>
                      <a:endParaRPr lang="en-US" sz="800" b="1" i="0" u="none" strike="noStrike" dirty="0">
                        <a:solidFill>
                          <a:srgbClr val="000000"/>
                        </a:solidFill>
                        <a:latin typeface="FrutigerNext LT Medium"/>
                      </a:endParaRP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800" b="0" i="0" u="none" strike="noStrike" dirty="0" smtClean="0">
                          <a:solidFill>
                            <a:srgbClr val="000000"/>
                          </a:solidFill>
                          <a:latin typeface="宋体"/>
                        </a:rPr>
                        <a:t>√</a:t>
                      </a:r>
                      <a:endParaRPr lang="zh-CN" altLang="en-US" sz="800" b="0" i="0" u="none" strike="noStrike" dirty="0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zh-CN" altLang="en-US" sz="800" b="0" i="0" u="none" strike="noStrike" dirty="0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800" b="0" i="0" u="none" strike="noStrike" dirty="0" smtClean="0">
                          <a:solidFill>
                            <a:srgbClr val="000000"/>
                          </a:solidFill>
                          <a:latin typeface="宋体"/>
                        </a:rPr>
                        <a:t>√</a:t>
                      </a:r>
                      <a:endParaRPr lang="zh-CN" altLang="en-US" sz="800" b="0" i="0" u="none" strike="noStrike" dirty="0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800" dirty="0" smtClean="0"/>
                        <a:t>−</a:t>
                      </a:r>
                      <a:endParaRPr lang="zh-CN" altLang="en-US" sz="800" b="0" i="0" u="none" strike="noStrike" dirty="0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800" b="0" i="0" u="none" strike="noStrike" dirty="0" smtClean="0">
                          <a:solidFill>
                            <a:srgbClr val="000000"/>
                          </a:solidFill>
                          <a:latin typeface="宋体"/>
                        </a:rPr>
                        <a:t>√</a:t>
                      </a:r>
                      <a:endParaRPr lang="zh-CN" altLang="en-US" sz="800" b="0" i="0" u="none" strike="noStrike" dirty="0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zh-CN" altLang="en-US" sz="800" b="0" i="0" u="none" strike="noStrike" dirty="0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800" b="0" i="0" u="none" strike="noStrike" dirty="0" smtClean="0">
                          <a:solidFill>
                            <a:srgbClr val="000000"/>
                          </a:solidFill>
                          <a:latin typeface="宋体"/>
                        </a:rPr>
                        <a:t>√</a:t>
                      </a:r>
                      <a:endParaRPr lang="zh-CN" altLang="en-US" sz="800" b="0" i="0" u="none" strike="noStrike" dirty="0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dirty="0" smtClean="0"/>
                        <a:t>−</a:t>
                      </a:r>
                      <a:endParaRPr lang="zh-CN" altLang="en-US" sz="800" b="0" i="0" u="none" strike="noStrike" dirty="0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800" b="0" i="0" u="none" strike="noStrike" dirty="0" smtClean="0">
                          <a:solidFill>
                            <a:srgbClr val="000000"/>
                          </a:solidFill>
                          <a:latin typeface="宋体"/>
                        </a:rPr>
                        <a:t>√</a:t>
                      </a:r>
                      <a:endParaRPr lang="zh-CN" altLang="en-US" sz="800" b="0" i="0" u="none" strike="noStrike" dirty="0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800" b="0" i="0" u="none" strike="noStrike" dirty="0" smtClean="0">
                          <a:solidFill>
                            <a:srgbClr val="000000"/>
                          </a:solidFill>
                          <a:latin typeface="宋体"/>
                        </a:rPr>
                        <a:t>√</a:t>
                      </a:r>
                      <a:endParaRPr lang="zh-CN" altLang="en-US" sz="800" b="0" i="0" u="none" strike="noStrike" dirty="0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800" b="0" i="0" u="none" strike="noStrike" dirty="0" smtClean="0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zh-CN" altLang="en-US" sz="800" b="0" i="0" u="none" strike="noStrike" dirty="0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zh-CN" altLang="en-US" sz="800" b="0" i="0" u="none" strike="noStrike" dirty="0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182652"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i="0" u="none" strike="noStrike" dirty="0" smtClean="0">
                          <a:solidFill>
                            <a:srgbClr val="000000"/>
                          </a:solidFill>
                          <a:latin typeface="FrutigerNext LT Medium"/>
                        </a:rPr>
                        <a:t>Nokia</a:t>
                      </a:r>
                      <a:endParaRPr lang="en-US" sz="800" b="1" i="0" u="none" strike="noStrike" dirty="0">
                        <a:solidFill>
                          <a:srgbClr val="000000"/>
                        </a:solidFill>
                        <a:latin typeface="FrutigerNext LT Medium"/>
                      </a:endParaRP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800" b="0" i="0" u="none" strike="noStrike" dirty="0" smtClean="0">
                          <a:solidFill>
                            <a:srgbClr val="000000"/>
                          </a:solidFill>
                          <a:latin typeface="宋体"/>
                        </a:rPr>
                        <a:t>√</a:t>
                      </a: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zh-CN" altLang="en-US" sz="800" b="0" i="0" u="none" strike="noStrike" dirty="0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800" b="0" i="0" u="none" strike="noStrike" dirty="0" smtClean="0">
                          <a:solidFill>
                            <a:srgbClr val="000000"/>
                          </a:solidFill>
                          <a:latin typeface="宋体"/>
                        </a:rPr>
                        <a:t>√</a:t>
                      </a:r>
                      <a:endParaRPr lang="zh-CN" altLang="en-US" sz="800" b="0" i="0" u="none" strike="noStrike" dirty="0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800" dirty="0" smtClean="0"/>
                        <a:t>−</a:t>
                      </a:r>
                      <a:endParaRPr lang="zh-CN" altLang="en-US" sz="800" b="0" i="0" u="none" strike="noStrike" dirty="0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800" b="0" i="0" u="none" strike="noStrike" dirty="0" smtClean="0">
                          <a:solidFill>
                            <a:srgbClr val="000000"/>
                          </a:solidFill>
                          <a:latin typeface="宋体"/>
                        </a:rPr>
                        <a:t>√</a:t>
                      </a:r>
                      <a:endParaRPr lang="zh-CN" altLang="en-US" sz="800" b="0" i="0" u="none" strike="noStrike" dirty="0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zh-CN" altLang="en-US" sz="800" b="0" i="0" u="none" strike="noStrike" dirty="0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800" b="0" i="0" u="none" strike="noStrike" dirty="0" smtClean="0">
                          <a:solidFill>
                            <a:srgbClr val="000000"/>
                          </a:solidFill>
                          <a:latin typeface="宋体"/>
                        </a:rPr>
                        <a:t>√</a:t>
                      </a:r>
                      <a:endParaRPr lang="zh-CN" altLang="en-US" sz="800" b="0" i="0" u="none" strike="noStrike" dirty="0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dirty="0" smtClean="0"/>
                        <a:t>−</a:t>
                      </a:r>
                      <a:endParaRPr lang="zh-CN" altLang="en-US" sz="800" b="0" i="0" u="none" strike="noStrike" dirty="0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800" b="0" i="0" u="none" strike="noStrike" dirty="0" smtClean="0">
                          <a:solidFill>
                            <a:srgbClr val="000000"/>
                          </a:solidFill>
                          <a:latin typeface="宋体"/>
                        </a:rPr>
                        <a:t>√</a:t>
                      </a:r>
                      <a:endParaRPr lang="zh-CN" altLang="en-US" sz="800" b="0" i="0" u="none" strike="noStrike" dirty="0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800" b="0" i="0" u="none" strike="noStrike" dirty="0" smtClean="0">
                          <a:solidFill>
                            <a:srgbClr val="000000"/>
                          </a:solidFill>
                          <a:latin typeface="宋体"/>
                        </a:rPr>
                        <a:t>√</a:t>
                      </a:r>
                      <a:endParaRPr lang="zh-CN" altLang="en-US" sz="800" b="0" i="0" u="none" strike="noStrike" dirty="0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800" b="0" i="0" u="none" strike="noStrike" dirty="0" smtClean="0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zh-CN" altLang="en-US" sz="800" b="0" i="0" u="none" strike="noStrike" dirty="0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zh-CN" altLang="en-US" sz="800" b="0" i="0" u="none" strike="noStrike" dirty="0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182652"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i="0" u="none" strike="noStrike" dirty="0" smtClean="0">
                          <a:solidFill>
                            <a:srgbClr val="000000"/>
                          </a:solidFill>
                          <a:latin typeface="FrutigerNext LT Medium"/>
                        </a:rPr>
                        <a:t>NTT</a:t>
                      </a:r>
                      <a:endParaRPr lang="en-US" sz="800" b="1" i="0" u="none" strike="noStrike" dirty="0">
                        <a:solidFill>
                          <a:srgbClr val="000000"/>
                        </a:solidFill>
                        <a:latin typeface="FrutigerNext LT Medium"/>
                      </a:endParaRP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800" b="0" i="0" u="none" strike="noStrike" dirty="0" smtClean="0">
                          <a:solidFill>
                            <a:srgbClr val="000000"/>
                          </a:solidFill>
                          <a:latin typeface="宋体"/>
                        </a:rPr>
                        <a:t>√</a:t>
                      </a:r>
                      <a:endParaRPr lang="zh-CN" altLang="en-US" sz="800" b="0" i="0" u="none" strike="noStrike" dirty="0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zh-CN" altLang="en-US" sz="800" b="0" i="0" u="none" strike="noStrike" dirty="0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800" b="0" i="0" u="none" strike="noStrike" dirty="0" smtClean="0">
                          <a:solidFill>
                            <a:srgbClr val="000000"/>
                          </a:solidFill>
                          <a:latin typeface="宋体"/>
                        </a:rPr>
                        <a:t>√</a:t>
                      </a:r>
                      <a:endParaRPr lang="zh-CN" altLang="en-US" sz="800" b="0" i="0" u="none" strike="noStrike" dirty="0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800" dirty="0" smtClean="0"/>
                        <a:t>−</a:t>
                      </a:r>
                      <a:endParaRPr lang="zh-CN" altLang="en-US" sz="800" b="0" i="0" u="none" strike="noStrike" dirty="0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800" b="0" i="0" u="none" strike="noStrike" dirty="0" smtClean="0">
                          <a:solidFill>
                            <a:srgbClr val="000000"/>
                          </a:solidFill>
                          <a:latin typeface="宋体"/>
                        </a:rPr>
                        <a:t>√</a:t>
                      </a:r>
                      <a:endParaRPr lang="zh-CN" altLang="en-US" sz="800" b="0" i="0" u="none" strike="noStrike" dirty="0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zh-CN" altLang="en-US" sz="800" b="0" i="0" u="none" strike="noStrike" dirty="0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800" b="0" i="0" u="none" strike="noStrike" dirty="0" smtClean="0">
                          <a:solidFill>
                            <a:srgbClr val="000000"/>
                          </a:solidFill>
                          <a:latin typeface="宋体"/>
                        </a:rPr>
                        <a:t>√</a:t>
                      </a:r>
                      <a:endParaRPr lang="zh-CN" altLang="en-US" sz="800" b="0" i="0" u="none" strike="noStrike" dirty="0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dirty="0" smtClean="0"/>
                        <a:t>−</a:t>
                      </a:r>
                      <a:endParaRPr lang="zh-CN" altLang="en-US" sz="800" b="0" i="0" u="none" strike="noStrike" dirty="0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800" b="0" i="0" u="none" strike="noStrike" dirty="0" smtClean="0">
                          <a:solidFill>
                            <a:srgbClr val="000000"/>
                          </a:solidFill>
                          <a:latin typeface="宋体"/>
                        </a:rPr>
                        <a:t>√</a:t>
                      </a:r>
                      <a:endParaRPr lang="zh-CN" altLang="en-US" sz="800" b="0" i="0" u="none" strike="noStrike" dirty="0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800" b="0" i="0" u="none" strike="noStrike" dirty="0" smtClean="0">
                          <a:solidFill>
                            <a:srgbClr val="000000"/>
                          </a:solidFill>
                          <a:latin typeface="宋体"/>
                        </a:rPr>
                        <a:t>√</a:t>
                      </a:r>
                      <a:endParaRPr lang="zh-CN" altLang="en-US" sz="800" b="0" i="0" u="none" strike="noStrike" dirty="0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800" b="0" i="0" u="none" strike="noStrike" dirty="0" smtClean="0">
                          <a:solidFill>
                            <a:srgbClr val="000000"/>
                          </a:solidFill>
                          <a:latin typeface="宋体"/>
                        </a:rPr>
                        <a:t>√</a:t>
                      </a:r>
                      <a:endParaRPr lang="en-US" altLang="zh-CN" sz="800" b="0" i="0" u="none" strike="noStrike" dirty="0" smtClean="0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800" b="0" i="0" u="none" strike="noStrike" dirty="0" smtClean="0">
                          <a:solidFill>
                            <a:srgbClr val="000000"/>
                          </a:solidFill>
                          <a:latin typeface="宋体"/>
                        </a:rPr>
                        <a:t>√</a:t>
                      </a:r>
                      <a:endParaRPr lang="zh-CN" altLang="en-US" sz="800" b="0" i="0" u="none" strike="noStrike" dirty="0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zh-CN" altLang="en-US" sz="800" b="0" i="0" u="none" strike="noStrike" dirty="0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182652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800" b="1" i="0" u="none" strike="noStrike">
                          <a:solidFill>
                            <a:srgbClr val="000000"/>
                          </a:solidFill>
                          <a:latin typeface="FrutigerNext LT Medium"/>
                        </a:rPr>
                        <a:t>…</a:t>
                      </a: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　</a:t>
                      </a: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　</a:t>
                      </a: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8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　</a:t>
                      </a: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8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　</a:t>
                      </a: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　</a:t>
                      </a: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8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　</a:t>
                      </a: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8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　</a:t>
                      </a: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800" b="0" i="0" u="none" strike="noStrike" dirty="0" smtClean="0">
                          <a:solidFill>
                            <a:srgbClr val="000000"/>
                          </a:solidFill>
                          <a:latin typeface="宋体"/>
                        </a:rPr>
                        <a:t>　</a:t>
                      </a:r>
                      <a:endParaRPr lang="zh-CN" altLang="en-US" sz="800" b="0" i="0" u="none" strike="noStrike" dirty="0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　</a:t>
                      </a: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　</a:t>
                      </a: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　</a:t>
                      </a: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　</a:t>
                      </a: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8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　</a:t>
                      </a: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</a:tbl>
          </a:graphicData>
        </a:graphic>
      </p:graphicFrame>
      <p:sp>
        <p:nvSpPr>
          <p:cNvPr id="9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579600" cy="276999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 smtClean="0"/>
              <a:t>September 2014</a:t>
            </a:r>
          </a:p>
        </p:txBody>
      </p:sp>
      <p:sp>
        <p:nvSpPr>
          <p:cNvPr id="10" name="Content Placeholder 1"/>
          <p:cNvSpPr txBox="1">
            <a:spLocks/>
          </p:cNvSpPr>
          <p:nvPr/>
        </p:nvSpPr>
        <p:spPr bwMode="auto">
          <a:xfrm>
            <a:off x="228600" y="5638800"/>
            <a:ext cx="8763000" cy="9690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lang="en-US" altLang="zh-CN" sz="1400" kern="0" dirty="0" smtClean="0">
                <a:latin typeface="+mn-lt"/>
              </a:rPr>
              <a:t>Criteria: </a:t>
            </a:r>
          </a:p>
          <a:p>
            <a:pPr marL="800100" lvl="1" indent="-342900">
              <a:spcBef>
                <a:spcPct val="20000"/>
              </a:spcBef>
              <a:buFontTx/>
              <a:buChar char="•"/>
            </a:pPr>
            <a:r>
              <a:rPr lang="en-US" altLang="zh-CN" sz="1400" kern="0" dirty="0" smtClean="0">
                <a:latin typeface="+mn-lt"/>
              </a:rPr>
              <a:t>Make average over  most close three companies as the baseline to compare </a:t>
            </a:r>
          </a:p>
          <a:p>
            <a:pPr marL="800100" lvl="1" indent="-342900">
              <a:spcBef>
                <a:spcPct val="20000"/>
              </a:spcBef>
              <a:buFontTx/>
              <a:buChar char="•"/>
            </a:pPr>
            <a:r>
              <a:rPr kumimoji="0" lang="en-US" altLang="zh-CN" sz="1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If the performance</a:t>
            </a:r>
            <a:r>
              <a:rPr kumimoji="0" lang="en-US" altLang="zh-CN" sz="1400" b="1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altLang="zh-CN" sz="1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value</a:t>
            </a:r>
            <a:r>
              <a:rPr kumimoji="0" lang="en-US" altLang="zh-CN" sz="1400" b="1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intended for calibration</a:t>
            </a:r>
            <a:r>
              <a:rPr kumimoji="0" lang="en-US" altLang="zh-CN" sz="1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is within 5%</a:t>
            </a:r>
            <a:r>
              <a:rPr kumimoji="0" lang="en-US" altLang="zh-CN" sz="1400" b="1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deviation,  it is marked as aligned</a:t>
            </a:r>
            <a:endParaRPr kumimoji="0" lang="zh-CN" altLang="en-US" sz="14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zh-CN" altLang="en-US" sz="14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914400"/>
            <a:ext cx="8763000" cy="1066800"/>
          </a:xfrm>
        </p:spPr>
        <p:txBody>
          <a:bodyPr/>
          <a:lstStyle/>
          <a:p>
            <a:pPr algn="l"/>
            <a:r>
              <a:rPr lang="en-GB" altLang="zh-CN" sz="3600" dirty="0" smtClean="0"/>
              <a:t>Test 1a  </a:t>
            </a:r>
            <a:r>
              <a:rPr lang="zh-CN" altLang="zh-CN" sz="3600" u="sng" dirty="0" smtClean="0"/>
              <a:t/>
            </a:r>
            <a:br>
              <a:rPr lang="zh-CN" altLang="zh-CN" sz="3600" u="sng" dirty="0" smtClean="0"/>
            </a:br>
            <a:endParaRPr lang="en-US" sz="3600" dirty="0"/>
          </a:p>
        </p:txBody>
      </p:sp>
      <p:sp>
        <p:nvSpPr>
          <p:cNvPr id="10241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500" b="0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Arial" pitchFamily="34" charset="0"/>
                <a:ea typeface="宋体" pitchFamily="2" charset="-122"/>
                <a:cs typeface="Gulim" pitchFamily="34" charset="-127"/>
              </a:rPr>
              <a:t>AP1</a:t>
            </a:r>
            <a:endParaRPr kumimoji="0" lang="en-US" altLang="ko-K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  <a:cs typeface="宋体" pitchFamily="2" charset="-122"/>
            </a:endParaRPr>
          </a:p>
        </p:txBody>
      </p:sp>
      <p:sp>
        <p:nvSpPr>
          <p:cNvPr id="1024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14341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3200400" y="685800"/>
          <a:ext cx="5638807" cy="176455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319719"/>
                <a:gridCol w="539886"/>
                <a:gridCol w="539886"/>
                <a:gridCol w="539886"/>
                <a:gridCol w="539886"/>
                <a:gridCol w="539886"/>
                <a:gridCol w="539886"/>
                <a:gridCol w="539886"/>
                <a:gridCol w="539886"/>
              </a:tblGrid>
              <a:tr h="16212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 smtClean="0"/>
                        <a:t>Configurations</a:t>
                      </a:r>
                      <a:endParaRPr lang="en-US" sz="11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/>
                        <a:t>MCS0 (6.5Mbps)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/>
                        <a:t>MCS8 (78Mbps)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162128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100" u="none" strike="noStrike"/>
                        <a:t>　</a:t>
                      </a:r>
                      <a:endParaRPr lang="zh-CN" altLang="en-US" sz="1100" b="0" i="0" u="none" strike="noStrike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u="none" strike="noStrike"/>
                        <a:t>500</a:t>
                      </a:r>
                      <a:endParaRPr lang="en-US" altLang="zh-CN" sz="1100" b="0" i="0" u="none" strike="noStrike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u="none" strike="noStrike"/>
                        <a:t>1000</a:t>
                      </a:r>
                      <a:endParaRPr lang="en-US" altLang="zh-CN" sz="1100" b="0" i="0" u="none" strike="noStrike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u="none" strike="noStrike"/>
                        <a:t>1500</a:t>
                      </a:r>
                      <a:endParaRPr lang="en-US" altLang="zh-CN" sz="1100" b="0" i="0" u="none" strike="noStrike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u="none" strike="noStrike"/>
                        <a:t>2000</a:t>
                      </a:r>
                      <a:endParaRPr lang="en-US" altLang="zh-CN" sz="1100" b="0" i="0" u="none" strike="noStrike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u="none" strike="noStrike"/>
                        <a:t>500</a:t>
                      </a:r>
                      <a:endParaRPr lang="en-US" altLang="zh-CN" sz="1100" b="0" i="0" u="none" strike="noStrike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u="none" strike="noStrike"/>
                        <a:t>1000</a:t>
                      </a:r>
                      <a:endParaRPr lang="en-US" altLang="zh-CN" sz="1100" b="0" i="0" u="none" strike="noStrike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u="none" strike="noStrike"/>
                        <a:t>1500</a:t>
                      </a:r>
                      <a:endParaRPr lang="en-US" altLang="zh-CN" sz="1100" b="0" i="0" u="none" strike="noStrike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u="none" strike="noStrike"/>
                        <a:t>2000</a:t>
                      </a:r>
                      <a:endParaRPr lang="en-US" altLang="zh-CN" sz="1100" b="0" i="0" u="none" strike="noStrike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</a:tr>
              <a:tr h="16212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 err="1"/>
                        <a:t>Huawei</a:t>
                      </a:r>
                      <a:endParaRPr lang="en-US" sz="11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u="none" strike="noStrike" dirty="0"/>
                        <a:t>4.79 </a:t>
                      </a:r>
                      <a:endParaRPr lang="en-US" altLang="zh-CN" sz="1100" b="1" i="0" u="none" strike="noStrike" dirty="0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u="none" strike="noStrike"/>
                        <a:t>5.55 </a:t>
                      </a:r>
                      <a:endParaRPr lang="en-US" altLang="zh-CN" sz="1100" b="1" i="0" u="none" strike="noStrike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u="none" strike="noStrike"/>
                        <a:t>5.84 </a:t>
                      </a:r>
                      <a:endParaRPr lang="en-US" altLang="zh-CN" sz="1100" b="1" i="0" u="none" strike="noStrike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u="none" strike="noStrike"/>
                        <a:t>6.00 </a:t>
                      </a:r>
                      <a:endParaRPr lang="en-US" altLang="zh-CN" sz="1100" b="1" i="0" u="none" strike="noStrike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u="none" strike="noStrike"/>
                        <a:t>21.98 </a:t>
                      </a:r>
                      <a:endParaRPr lang="en-US" altLang="zh-CN" sz="1100" b="1" i="0" u="none" strike="noStrike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u="none" strike="noStrike"/>
                        <a:t>34.91 </a:t>
                      </a:r>
                      <a:endParaRPr lang="en-US" altLang="zh-CN" sz="1100" b="1" i="0" u="none" strike="noStrike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u="none" strike="noStrike"/>
                        <a:t>43.24 </a:t>
                      </a:r>
                      <a:endParaRPr lang="en-US" altLang="zh-CN" sz="1100" b="1" i="0" u="none" strike="noStrike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u="none" strike="noStrike"/>
                        <a:t>48.67 </a:t>
                      </a:r>
                      <a:endParaRPr lang="en-US" altLang="zh-CN" sz="1100" b="1" i="0" u="none" strike="noStrike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</a:tr>
              <a:tr h="16212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/>
                        <a:t>LGE</a:t>
                      </a:r>
                      <a:endParaRPr lang="en-US" sz="1100" b="0" i="0" u="none" strike="noStrike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u="none" strike="noStrike"/>
                        <a:t>4.81</a:t>
                      </a:r>
                      <a:endParaRPr lang="en-US" altLang="zh-CN" sz="1100" b="1" i="0" u="none" strike="noStrike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u="none" strike="noStrike"/>
                        <a:t>5.55</a:t>
                      </a:r>
                      <a:endParaRPr lang="en-US" altLang="zh-CN" sz="1100" b="1" i="0" u="none" strike="noStrike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u="none" strike="noStrike"/>
                        <a:t>5.84</a:t>
                      </a:r>
                      <a:endParaRPr lang="en-US" altLang="zh-CN" sz="1100" b="1" i="0" u="none" strike="noStrike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u="none" strike="noStrike"/>
                        <a:t>5.99</a:t>
                      </a:r>
                      <a:endParaRPr lang="en-US" altLang="zh-CN" sz="1100" b="1" i="0" u="none" strike="noStrike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u="none" strike="noStrike"/>
                        <a:t>22.4</a:t>
                      </a:r>
                      <a:endParaRPr lang="en-US" altLang="zh-CN" sz="1100" b="1" i="0" u="none" strike="noStrike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u="none" strike="noStrike"/>
                        <a:t>35.2</a:t>
                      </a:r>
                      <a:endParaRPr lang="en-US" altLang="zh-CN" sz="1100" b="1" i="0" u="none" strike="noStrike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u="none" strike="noStrike"/>
                        <a:t>43.25</a:t>
                      </a:r>
                      <a:endParaRPr lang="en-US" altLang="zh-CN" sz="1100" b="1" i="0" u="none" strike="noStrike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u="none" strike="noStrike"/>
                        <a:t>48.9</a:t>
                      </a:r>
                      <a:endParaRPr lang="en-US" altLang="zh-CN" sz="1100" b="1" i="0" u="none" strike="noStrike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</a:tr>
              <a:tr h="16212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/>
                        <a:t>Qualcomm</a:t>
                      </a:r>
                      <a:endParaRPr lang="en-US" sz="11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altLang="zh-CN" sz="1100" u="none" strike="noStrike" dirty="0"/>
                        <a:t>4.76</a:t>
                      </a:r>
                      <a:endParaRPr lang="en-US" altLang="zh-CN" sz="1100" b="1" i="0" u="none" strike="noStrike" dirty="0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altLang="zh-CN" sz="1100" u="none" strike="noStrike"/>
                        <a:t>5.53</a:t>
                      </a:r>
                      <a:endParaRPr lang="en-US" altLang="zh-CN" sz="1100" b="1" i="0" u="none" strike="noStrike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altLang="zh-CN" sz="1100" u="none" strike="noStrike"/>
                        <a:t>5.82</a:t>
                      </a:r>
                      <a:endParaRPr lang="en-US" altLang="zh-CN" sz="1100" b="1" i="0" u="none" strike="noStrike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altLang="zh-CN" sz="1100" u="none" strike="noStrike"/>
                        <a:t>5.98</a:t>
                      </a:r>
                      <a:endParaRPr lang="en-US" altLang="zh-CN" sz="1100" b="1" i="0" u="none" strike="noStrike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altLang="zh-CN" sz="1100" u="none" strike="noStrike"/>
                        <a:t>23.92</a:t>
                      </a:r>
                      <a:endParaRPr lang="en-US" altLang="zh-CN" sz="1100" b="1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altLang="zh-CN" sz="1100" u="none" strike="noStrike"/>
                        <a:t>37.25</a:t>
                      </a:r>
                      <a:endParaRPr lang="en-US" altLang="zh-CN" sz="1100" b="1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altLang="zh-CN" sz="1100" u="none" strike="noStrike"/>
                        <a:t>45.55</a:t>
                      </a:r>
                      <a:endParaRPr lang="en-US" altLang="zh-CN" sz="1100" b="1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altLang="zh-CN" sz="1100" u="none" strike="noStrike" dirty="0"/>
                        <a:t>50.81</a:t>
                      </a:r>
                      <a:endParaRPr lang="en-US" altLang="zh-CN" sz="11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/>
                </a:tc>
              </a:tr>
              <a:tr h="16212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MediaTek</a:t>
                      </a:r>
                      <a:endParaRPr lang="en-US" sz="1100" u="none" strike="noStrik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CN" sz="1100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4.76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CN" sz="1100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5.53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CN" sz="1100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5.82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CN" sz="1100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5.98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CN" sz="1100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21.71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CN" sz="1100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34.65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CN" sz="1100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42.71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CN" sz="110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48.15 </a:t>
                      </a:r>
                      <a:endParaRPr lang="en-US" altLang="zh-CN" sz="1100" u="none" strike="noStrik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</a:tr>
              <a:tr h="16212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Intel</a:t>
                      </a:r>
                      <a:endParaRPr lang="en-US" sz="1100" u="none" strike="noStrik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altLang="zh-CN" sz="1100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4.76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altLang="zh-CN" sz="1100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5.53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altLang="zh-CN" sz="1100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5.82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altLang="zh-CN" sz="1100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5.98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altLang="zh-CN" sz="1100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21.53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altLang="zh-CN" sz="1100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34.46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altLang="zh-CN" sz="1100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42.58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altLang="zh-CN" sz="1100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48.14</a:t>
                      </a:r>
                    </a:p>
                  </a:txBody>
                  <a:tcPr marL="9525" marR="9525" marT="9525" marB="0"/>
                </a:tc>
              </a:tr>
              <a:tr h="16212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Ericsson</a:t>
                      </a:r>
                      <a:endParaRPr lang="en-US" sz="1100" u="none" strike="noStrik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100" b="0" i="0" u="none" strike="noStrike" dirty="0">
                          <a:latin typeface="Calibri"/>
                        </a:rPr>
                        <a:t>4.75</a:t>
                      </a:r>
                      <a:endParaRPr lang="zh-CN" sz="1100" b="0" i="0" u="none" strike="noStrike" dirty="0">
                        <a:latin typeface="Calibri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100" b="0" i="0" u="none" strike="noStrike">
                          <a:latin typeface="Calibri"/>
                        </a:rPr>
                        <a:t>5.52</a:t>
                      </a:r>
                      <a:endParaRPr lang="zh-CN" sz="1100" b="0" i="0" u="none" strike="noStrike">
                        <a:latin typeface="Calibri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100" b="0" i="0" u="none" strike="noStrike">
                          <a:latin typeface="Calibri"/>
                        </a:rPr>
                        <a:t>5.82</a:t>
                      </a:r>
                      <a:endParaRPr lang="zh-CN" sz="1100" b="0" i="0" u="none" strike="noStrike">
                        <a:latin typeface="Calibri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100" b="0" i="0" u="none" strike="noStrike">
                          <a:latin typeface="Calibri"/>
                        </a:rPr>
                        <a:t>5.97</a:t>
                      </a:r>
                      <a:endParaRPr lang="zh-CN" sz="1100" b="0" i="0" u="none" strike="noStrike">
                        <a:latin typeface="Calibri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100" b="0" i="0" u="none" strike="noStrike">
                          <a:latin typeface="Calibri"/>
                        </a:rPr>
                        <a:t>21.53</a:t>
                      </a:r>
                      <a:endParaRPr lang="zh-CN" sz="1100" b="0" i="0" u="none" strike="noStrike">
                        <a:latin typeface="Calibri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100" b="0" i="0" u="none" strike="noStrike">
                          <a:latin typeface="Calibri"/>
                        </a:rPr>
                        <a:t>34.47</a:t>
                      </a:r>
                      <a:endParaRPr lang="zh-CN" sz="1100" b="0" i="0" u="none" strike="noStrike">
                        <a:latin typeface="Calibri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100" b="0" i="0" u="none" strike="noStrike">
                          <a:latin typeface="Calibri"/>
                        </a:rPr>
                        <a:t>42.57</a:t>
                      </a:r>
                      <a:endParaRPr lang="zh-CN" sz="1100" b="0" i="0" u="none" strike="noStrike">
                        <a:latin typeface="Calibri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100" b="0" i="0" u="none" strike="noStrike" dirty="0">
                          <a:latin typeface="Calibri"/>
                        </a:rPr>
                        <a:t>48.09</a:t>
                      </a:r>
                      <a:endParaRPr lang="zh-CN" sz="1100" b="0" i="0" u="none" strike="noStrike" dirty="0">
                        <a:latin typeface="Calibri"/>
                      </a:endParaRPr>
                    </a:p>
                  </a:txBody>
                  <a:tcPr marL="9525" marR="9525" marT="9525" marB="0"/>
                </a:tc>
              </a:tr>
              <a:tr h="16212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Nokia</a:t>
                      </a:r>
                      <a:endParaRPr lang="en-US" sz="1100" u="none" strike="noStrik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1100" b="0" i="0" u="none" strike="noStrike" kern="1200" dirty="0">
                          <a:solidFill>
                            <a:schemeClr val="dk1"/>
                          </a:solidFill>
                          <a:latin typeface="Calibri"/>
                          <a:ea typeface="+mn-ea"/>
                          <a:cs typeface="+mn-cs"/>
                        </a:rPr>
                        <a:t>4.76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1100" b="0" i="0" u="none" strike="noStrike" kern="1200" dirty="0">
                          <a:solidFill>
                            <a:schemeClr val="dk1"/>
                          </a:solidFill>
                          <a:latin typeface="Calibri"/>
                          <a:ea typeface="+mn-ea"/>
                          <a:cs typeface="+mn-cs"/>
                        </a:rPr>
                        <a:t>5.52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1100" b="0" i="0" u="none" strike="noStrike" kern="1200" dirty="0">
                          <a:solidFill>
                            <a:schemeClr val="dk1"/>
                          </a:solidFill>
                          <a:latin typeface="Calibri"/>
                          <a:ea typeface="+mn-ea"/>
                          <a:cs typeface="+mn-cs"/>
                        </a:rPr>
                        <a:t>5.83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1100" b="0" i="0" u="none" strike="noStrike" kern="1200" dirty="0">
                          <a:solidFill>
                            <a:schemeClr val="dk1"/>
                          </a:solidFill>
                          <a:latin typeface="Calibri"/>
                          <a:ea typeface="+mn-ea"/>
                          <a:cs typeface="+mn-cs"/>
                        </a:rPr>
                        <a:t>5.97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1100" b="0" i="0" u="none" strike="noStrike" kern="1200" dirty="0">
                          <a:solidFill>
                            <a:schemeClr val="dk1"/>
                          </a:solidFill>
                          <a:latin typeface="Calibri"/>
                          <a:ea typeface="+mn-ea"/>
                          <a:cs typeface="+mn-cs"/>
                        </a:rPr>
                        <a:t>21.19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1100" b="0" i="0" u="none" strike="noStrike" kern="1200" dirty="0">
                          <a:solidFill>
                            <a:schemeClr val="dk1"/>
                          </a:solidFill>
                          <a:latin typeface="Calibri"/>
                          <a:ea typeface="+mn-ea"/>
                          <a:cs typeface="+mn-cs"/>
                        </a:rPr>
                        <a:t>34.22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1100" b="0" i="0" u="none" strike="noStrike" kern="1200" dirty="0">
                          <a:solidFill>
                            <a:schemeClr val="dk1"/>
                          </a:solidFill>
                          <a:latin typeface="Calibri"/>
                          <a:ea typeface="+mn-ea"/>
                          <a:cs typeface="+mn-cs"/>
                        </a:rPr>
                        <a:t>41.93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1100" b="0" i="0" u="none" strike="noStrike" kern="1200" dirty="0">
                          <a:solidFill>
                            <a:schemeClr val="dk1"/>
                          </a:solidFill>
                          <a:latin typeface="Calibri"/>
                          <a:ea typeface="+mn-ea"/>
                          <a:cs typeface="+mn-cs"/>
                        </a:rPr>
                        <a:t>47.74 </a:t>
                      </a:r>
                    </a:p>
                  </a:txBody>
                  <a:tcPr marL="9525" marR="9525" marT="9525" marB="0" anchor="b"/>
                </a:tc>
              </a:tr>
              <a:tr h="16212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NTT</a:t>
                      </a:r>
                      <a:endParaRPr lang="en-US" sz="1100" u="none" strike="noStrik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altLang="zh-CN" sz="1100" b="0" i="0" u="none" strike="noStrike" kern="1200" dirty="0">
                          <a:solidFill>
                            <a:schemeClr val="dk1"/>
                          </a:solidFill>
                          <a:latin typeface="Calibri"/>
                          <a:ea typeface="+mn-ea"/>
                          <a:cs typeface="+mn-cs"/>
                        </a:rPr>
                        <a:t>4.79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altLang="zh-CN" sz="1100" b="0" i="0" u="none" strike="noStrike" kern="1200" dirty="0">
                          <a:solidFill>
                            <a:schemeClr val="dk1"/>
                          </a:solidFill>
                          <a:latin typeface="Calibri"/>
                          <a:ea typeface="+mn-ea"/>
                          <a:cs typeface="+mn-cs"/>
                        </a:rPr>
                        <a:t>5.54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altLang="zh-CN" sz="1100" b="0" i="0" u="none" strike="noStrike" kern="1200" dirty="0">
                          <a:solidFill>
                            <a:schemeClr val="dk1"/>
                          </a:solidFill>
                          <a:latin typeface="Calibri"/>
                          <a:ea typeface="+mn-ea"/>
                          <a:cs typeface="+mn-cs"/>
                        </a:rPr>
                        <a:t>5.84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altLang="zh-CN" sz="1100" b="0" i="0" u="none" strike="noStrike" kern="1200" dirty="0">
                          <a:solidFill>
                            <a:schemeClr val="dk1"/>
                          </a:solidFill>
                          <a:latin typeface="Calibri"/>
                          <a:ea typeface="+mn-ea"/>
                          <a:cs typeface="+mn-cs"/>
                        </a:rPr>
                        <a:t>6.00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altLang="zh-CN" sz="1100" b="0" i="0" u="none" strike="noStrike" kern="1200" dirty="0">
                          <a:solidFill>
                            <a:schemeClr val="dk1"/>
                          </a:solidFill>
                          <a:latin typeface="Calibri"/>
                          <a:ea typeface="+mn-ea"/>
                          <a:cs typeface="+mn-cs"/>
                        </a:rPr>
                        <a:t>22.00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altLang="zh-CN" sz="1100" b="0" i="0" u="none" strike="noStrike" kern="1200" dirty="0">
                          <a:solidFill>
                            <a:schemeClr val="dk1"/>
                          </a:solidFill>
                          <a:latin typeface="Calibri"/>
                          <a:ea typeface="+mn-ea"/>
                          <a:cs typeface="+mn-cs"/>
                        </a:rPr>
                        <a:t>35.00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altLang="zh-CN" sz="1100" b="0" i="0" u="none" strike="noStrike" kern="1200" dirty="0">
                          <a:solidFill>
                            <a:schemeClr val="dk1"/>
                          </a:solidFill>
                          <a:latin typeface="Calibri"/>
                          <a:ea typeface="+mn-ea"/>
                          <a:cs typeface="+mn-cs"/>
                        </a:rPr>
                        <a:t>43.20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altLang="zh-CN" sz="1100" b="0" i="0" u="none" strike="noStrike" kern="1200" dirty="0">
                          <a:solidFill>
                            <a:schemeClr val="dk1"/>
                          </a:solidFill>
                          <a:latin typeface="Calibri"/>
                          <a:ea typeface="+mn-ea"/>
                          <a:cs typeface="+mn-cs"/>
                        </a:rPr>
                        <a:t>48.40 </a:t>
                      </a:r>
                    </a:p>
                  </a:txBody>
                  <a:tcPr marL="9525" marR="9525" marT="9525" marB="0"/>
                </a:tc>
              </a:tr>
            </a:tbl>
          </a:graphicData>
        </a:graphic>
      </p:graphicFrame>
      <p:sp>
        <p:nvSpPr>
          <p:cNvPr id="10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579600" cy="276999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 smtClean="0"/>
              <a:t>September 2014</a:t>
            </a:r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556906" y="6475413"/>
            <a:ext cx="1987019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Zhou </a:t>
            </a:r>
            <a:r>
              <a:rPr lang="en-US" dirty="0" err="1" smtClean="0"/>
              <a:t>Lan</a:t>
            </a:r>
            <a:r>
              <a:rPr lang="en-US" dirty="0" smtClean="0"/>
              <a:t> (</a:t>
            </a:r>
            <a:r>
              <a:rPr lang="en-US" dirty="0" err="1" smtClean="0"/>
              <a:t>Huawei</a:t>
            </a:r>
            <a:r>
              <a:rPr lang="en-US" dirty="0" smtClean="0"/>
              <a:t> Technology)</a:t>
            </a:r>
            <a:endParaRPr lang="en-US" dirty="0"/>
          </a:p>
        </p:txBody>
      </p:sp>
      <p:sp>
        <p:nvSpPr>
          <p:cNvPr id="12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667000"/>
            <a:ext cx="4914900" cy="3743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19600" y="2667000"/>
            <a:ext cx="4914900" cy="3743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xmlns="" val="4158078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914400"/>
            <a:ext cx="8763000" cy="1066800"/>
          </a:xfrm>
        </p:spPr>
        <p:txBody>
          <a:bodyPr/>
          <a:lstStyle/>
          <a:p>
            <a:pPr algn="l"/>
            <a:r>
              <a:rPr lang="en-GB" altLang="zh-CN" sz="3600" dirty="0" smtClean="0"/>
              <a:t>Test 1b</a:t>
            </a:r>
            <a:r>
              <a:rPr lang="zh-CN" altLang="zh-CN" sz="3600" u="sng" dirty="0" smtClean="0"/>
              <a:t/>
            </a:r>
            <a:br>
              <a:rPr lang="zh-CN" altLang="zh-CN" sz="3600" u="sng" dirty="0" smtClean="0"/>
            </a:br>
            <a:endParaRPr lang="en-US" sz="3600" dirty="0"/>
          </a:p>
        </p:txBody>
      </p:sp>
      <p:sp>
        <p:nvSpPr>
          <p:cNvPr id="10241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500" b="0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Arial" pitchFamily="34" charset="0"/>
                <a:ea typeface="宋体" pitchFamily="2" charset="-122"/>
                <a:cs typeface="Gulim" pitchFamily="34" charset="-127"/>
              </a:rPr>
              <a:t>AP1</a:t>
            </a:r>
            <a:endParaRPr kumimoji="0" lang="en-US" altLang="ko-K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  <a:cs typeface="宋体" pitchFamily="2" charset="-122"/>
            </a:endParaRPr>
          </a:p>
        </p:txBody>
      </p:sp>
      <p:sp>
        <p:nvSpPr>
          <p:cNvPr id="1024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12" name="Table 11"/>
          <p:cNvGraphicFramePr>
            <a:graphicFrameLocks noGrp="1"/>
          </p:cNvGraphicFramePr>
          <p:nvPr/>
        </p:nvGraphicFramePr>
        <p:xfrm>
          <a:off x="3200400" y="685800"/>
          <a:ext cx="5638807" cy="158739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319719"/>
                <a:gridCol w="539886"/>
                <a:gridCol w="539886"/>
                <a:gridCol w="539886"/>
                <a:gridCol w="539886"/>
                <a:gridCol w="539886"/>
                <a:gridCol w="539886"/>
                <a:gridCol w="539886"/>
                <a:gridCol w="539886"/>
              </a:tblGrid>
              <a:tr h="16212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/>
                        <a:t>Configurations</a:t>
                      </a:r>
                      <a:endParaRPr lang="en-US" sz="1100" b="0" i="0" u="none" strike="noStrike" dirty="0">
                        <a:latin typeface="Arial Unicode MS"/>
                      </a:endParaRPr>
                    </a:p>
                  </a:txBody>
                  <a:tcPr marL="8106" marR="8106" marT="8106" marB="0" anchor="ctr"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/>
                        <a:t>MCS0 (6.5Mbps)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Arial Unicode MS"/>
                      </a:endParaRPr>
                    </a:p>
                  </a:txBody>
                  <a:tcPr marL="8106" marR="8106" marT="8106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/>
                        <a:t>MCS8 (78Mbps)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Arial Unicode MS"/>
                      </a:endParaRPr>
                    </a:p>
                  </a:txBody>
                  <a:tcPr marL="8106" marR="8106" marT="8106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162128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100" u="none" strike="noStrike"/>
                        <a:t>　</a:t>
                      </a:r>
                      <a:endParaRPr lang="zh-CN" altLang="en-US" sz="1100" b="0" i="0" u="none" strike="noStrike">
                        <a:latin typeface="Arial Unicode MS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u="none" strike="noStrike"/>
                        <a:t>500</a:t>
                      </a:r>
                      <a:endParaRPr lang="en-US" altLang="zh-CN" sz="1100" b="0" i="0" u="none" strike="noStrike">
                        <a:latin typeface="Arial Unicode MS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u="none" strike="noStrike"/>
                        <a:t>1000</a:t>
                      </a:r>
                      <a:endParaRPr lang="en-US" altLang="zh-CN" sz="1100" b="0" i="0" u="none" strike="noStrike">
                        <a:latin typeface="Arial Unicode MS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u="none" strike="noStrike"/>
                        <a:t>1500</a:t>
                      </a:r>
                      <a:endParaRPr lang="en-US" altLang="zh-CN" sz="1100" b="0" i="0" u="none" strike="noStrike">
                        <a:latin typeface="Arial Unicode MS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u="none" strike="noStrike"/>
                        <a:t>2000</a:t>
                      </a:r>
                      <a:endParaRPr lang="en-US" altLang="zh-CN" sz="1100" b="0" i="0" u="none" strike="noStrike">
                        <a:latin typeface="Arial Unicode MS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u="none" strike="noStrike"/>
                        <a:t>500</a:t>
                      </a:r>
                      <a:endParaRPr lang="en-US" altLang="zh-CN" sz="1100" b="0" i="0" u="none" strike="noStrike">
                        <a:latin typeface="Arial Unicode MS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u="none" strike="noStrike"/>
                        <a:t>1000</a:t>
                      </a:r>
                      <a:endParaRPr lang="en-US" altLang="zh-CN" sz="1100" b="0" i="0" u="none" strike="noStrike">
                        <a:latin typeface="Arial Unicode MS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u="none" strike="noStrike"/>
                        <a:t>1500</a:t>
                      </a:r>
                      <a:endParaRPr lang="en-US" altLang="zh-CN" sz="1100" b="0" i="0" u="none" strike="noStrike">
                        <a:latin typeface="Arial Unicode MS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u="none" strike="noStrike"/>
                        <a:t>2000</a:t>
                      </a:r>
                      <a:endParaRPr lang="en-US" altLang="zh-CN" sz="1100" b="0" i="0" u="none" strike="noStrike">
                        <a:latin typeface="Arial Unicode MS"/>
                      </a:endParaRPr>
                    </a:p>
                  </a:txBody>
                  <a:tcPr marL="8106" marR="8106" marT="8106" marB="0" anchor="ctr"/>
                </a:tc>
              </a:tr>
              <a:tr h="162128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CN" sz="1100" u="none" strike="noStrike" kern="1200" dirty="0"/>
                        <a:t>Huawei</a:t>
                      </a:r>
                      <a:endParaRPr lang="en-US" altLang="zh-CN" sz="1100" u="none" strike="noStrik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u="none" strike="noStrike"/>
                        <a:t>4.42 </a:t>
                      </a:r>
                      <a:endParaRPr lang="en-US" altLang="zh-CN" sz="1100" b="1" i="0" u="none" strike="noStrike">
                        <a:solidFill>
                          <a:srgbClr val="00B050"/>
                        </a:solidFill>
                        <a:latin typeface="Arial Unicode MS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u="none" strike="noStrike"/>
                        <a:t>5.31 </a:t>
                      </a:r>
                      <a:endParaRPr lang="en-US" altLang="zh-CN" sz="1100" b="1" i="0" u="none" strike="noStrike">
                        <a:solidFill>
                          <a:srgbClr val="00B050"/>
                        </a:solidFill>
                        <a:latin typeface="Arial Unicode MS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u="none" strike="noStrike"/>
                        <a:t>5.66 </a:t>
                      </a:r>
                      <a:endParaRPr lang="en-US" altLang="zh-CN" sz="1100" b="1" i="0" u="none" strike="noStrike">
                        <a:solidFill>
                          <a:srgbClr val="00B050"/>
                        </a:solidFill>
                        <a:latin typeface="Arial Unicode MS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u="none" strike="noStrike"/>
                        <a:t>5.85 </a:t>
                      </a:r>
                      <a:endParaRPr lang="en-US" altLang="zh-CN" sz="1100" b="1" i="0" u="none" strike="noStrike">
                        <a:solidFill>
                          <a:srgbClr val="00B050"/>
                        </a:solidFill>
                        <a:latin typeface="Arial Unicode MS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u="none" strike="noStrike"/>
                        <a:t>15.94 </a:t>
                      </a:r>
                      <a:endParaRPr lang="en-US" altLang="zh-CN" sz="1100" b="1" i="0" u="none" strike="noStrike">
                        <a:solidFill>
                          <a:srgbClr val="00B050"/>
                        </a:solidFill>
                        <a:latin typeface="Arial Unicode MS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u="none" strike="noStrike"/>
                        <a:t>27.07 </a:t>
                      </a:r>
                      <a:endParaRPr lang="en-US" altLang="zh-CN" sz="1100" b="1" i="0" u="none" strike="noStrike">
                        <a:solidFill>
                          <a:srgbClr val="00B050"/>
                        </a:solidFill>
                        <a:latin typeface="Arial Unicode MS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u="none" strike="noStrike"/>
                        <a:t>34.97 </a:t>
                      </a:r>
                      <a:endParaRPr lang="en-US" altLang="zh-CN" sz="1100" b="1" i="0" u="none" strike="noStrike">
                        <a:solidFill>
                          <a:srgbClr val="00B050"/>
                        </a:solidFill>
                        <a:latin typeface="Arial Unicode MS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u="none" strike="noStrike"/>
                        <a:t>40.61 </a:t>
                      </a:r>
                      <a:endParaRPr lang="en-US" altLang="zh-CN" sz="1100" b="1" i="0" u="none" strike="noStrike">
                        <a:solidFill>
                          <a:srgbClr val="00B050"/>
                        </a:solidFill>
                        <a:latin typeface="Arial Unicode MS"/>
                      </a:endParaRPr>
                    </a:p>
                  </a:txBody>
                  <a:tcPr marL="8106" marR="8106" marT="8106" marB="0" anchor="ctr"/>
                </a:tc>
              </a:tr>
              <a:tr h="16212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/>
                        <a:t>LGE</a:t>
                      </a:r>
                      <a:endParaRPr lang="en-US" sz="1100" b="0" i="0" u="none" strike="noStrike" dirty="0">
                        <a:latin typeface="Arial Unicode MS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u="none" strike="noStrike"/>
                        <a:t>4.45</a:t>
                      </a:r>
                      <a:endParaRPr lang="en-US" altLang="zh-CN" sz="1100" b="1" i="0" u="none" strike="noStrike">
                        <a:solidFill>
                          <a:srgbClr val="00B050"/>
                        </a:solidFill>
                        <a:latin typeface="Arial Unicode MS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u="none" strike="noStrike"/>
                        <a:t>5.31</a:t>
                      </a:r>
                      <a:endParaRPr lang="en-US" altLang="zh-CN" sz="1100" b="1" i="0" u="none" strike="noStrike">
                        <a:solidFill>
                          <a:srgbClr val="00B050"/>
                        </a:solidFill>
                        <a:latin typeface="Arial Unicode MS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u="none" strike="noStrike"/>
                        <a:t>5.66</a:t>
                      </a:r>
                      <a:endParaRPr lang="en-US" altLang="zh-CN" sz="1100" b="1" i="0" u="none" strike="noStrike">
                        <a:solidFill>
                          <a:srgbClr val="00B050"/>
                        </a:solidFill>
                        <a:latin typeface="Arial Unicode MS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u="none" strike="noStrike"/>
                        <a:t>5.86</a:t>
                      </a:r>
                      <a:endParaRPr lang="en-US" altLang="zh-CN" sz="1100" b="1" i="0" u="none" strike="noStrike">
                        <a:solidFill>
                          <a:srgbClr val="00B050"/>
                        </a:solidFill>
                        <a:latin typeface="Arial Unicode MS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u="none" strike="noStrike"/>
                        <a:t>16.2</a:t>
                      </a:r>
                      <a:endParaRPr lang="en-US" altLang="zh-CN" sz="1100" b="1" i="0" u="none" strike="noStrike">
                        <a:solidFill>
                          <a:srgbClr val="00B050"/>
                        </a:solidFill>
                        <a:latin typeface="Arial Unicode MS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u="none" strike="noStrike"/>
                        <a:t>27.3</a:t>
                      </a:r>
                      <a:endParaRPr lang="en-US" altLang="zh-CN" sz="1100" b="1" i="0" u="none" strike="noStrike">
                        <a:solidFill>
                          <a:srgbClr val="00B050"/>
                        </a:solidFill>
                        <a:latin typeface="Arial Unicode MS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u="none" strike="noStrike"/>
                        <a:t>35</a:t>
                      </a:r>
                      <a:endParaRPr lang="en-US" altLang="zh-CN" sz="1100" b="1" i="0" u="none" strike="noStrike">
                        <a:solidFill>
                          <a:srgbClr val="00B050"/>
                        </a:solidFill>
                        <a:latin typeface="Arial Unicode MS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u="none" strike="noStrike"/>
                        <a:t>40.8</a:t>
                      </a:r>
                      <a:endParaRPr lang="en-US" altLang="zh-CN" sz="1100" b="1" i="0" u="none" strike="noStrike">
                        <a:solidFill>
                          <a:srgbClr val="00B050"/>
                        </a:solidFill>
                        <a:latin typeface="Arial Unicode MS"/>
                      </a:endParaRPr>
                    </a:p>
                  </a:txBody>
                  <a:tcPr marL="8106" marR="8106" marT="8106" marB="0" anchor="ctr"/>
                </a:tc>
              </a:tr>
              <a:tr h="16212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/>
                        <a:t>Qualcomm</a:t>
                      </a:r>
                      <a:endParaRPr lang="en-US" sz="1100" b="0" i="0" u="none" strike="noStrike" dirty="0">
                        <a:latin typeface="Arial Unicode MS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altLang="zh-CN" sz="1100" u="none" strike="noStrike" dirty="0"/>
                        <a:t>4.4</a:t>
                      </a:r>
                      <a:endParaRPr lang="en-US" altLang="zh-CN" sz="1100" b="1" i="0" u="none" strike="noStrike" dirty="0">
                        <a:solidFill>
                          <a:srgbClr val="00B050"/>
                        </a:solidFill>
                        <a:latin typeface="Arial Unicode MS"/>
                      </a:endParaRPr>
                    </a:p>
                  </a:txBody>
                  <a:tcPr marL="8106" marR="8106" marT="8106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altLang="zh-CN" sz="1100" u="none" strike="noStrike"/>
                        <a:t>5.29</a:t>
                      </a:r>
                      <a:endParaRPr lang="en-US" altLang="zh-CN" sz="1100" b="1" i="0" u="none" strike="noStrike">
                        <a:solidFill>
                          <a:srgbClr val="00B050"/>
                        </a:solidFill>
                        <a:latin typeface="Arial Unicode MS"/>
                      </a:endParaRPr>
                    </a:p>
                  </a:txBody>
                  <a:tcPr marL="8106" marR="8106" marT="8106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altLang="zh-CN" sz="1100" u="none" strike="noStrike"/>
                        <a:t>5.64</a:t>
                      </a:r>
                      <a:endParaRPr lang="en-US" altLang="zh-CN" sz="1100" b="1" i="0" u="none" strike="noStrike">
                        <a:solidFill>
                          <a:srgbClr val="00B050"/>
                        </a:solidFill>
                        <a:latin typeface="Arial Unicode MS"/>
                      </a:endParaRPr>
                    </a:p>
                  </a:txBody>
                  <a:tcPr marL="8106" marR="8106" marT="8106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altLang="zh-CN" sz="1100" u="none" strike="noStrike"/>
                        <a:t>5.84</a:t>
                      </a:r>
                      <a:endParaRPr lang="en-US" altLang="zh-CN" sz="1100" b="1" i="0" u="none" strike="noStrike">
                        <a:solidFill>
                          <a:srgbClr val="00B050"/>
                        </a:solidFill>
                        <a:latin typeface="Arial Unicode MS"/>
                      </a:endParaRPr>
                    </a:p>
                  </a:txBody>
                  <a:tcPr marL="8106" marR="8106" marT="8106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altLang="zh-CN" sz="1100" u="none" strike="noStrike"/>
                        <a:t>18.64</a:t>
                      </a:r>
                      <a:endParaRPr lang="en-US" altLang="zh-CN" sz="1100" b="1" i="0" u="none" strike="noStrike">
                        <a:solidFill>
                          <a:srgbClr val="000000"/>
                        </a:solidFill>
                        <a:latin typeface="Arial Unicode MS"/>
                      </a:endParaRPr>
                    </a:p>
                  </a:txBody>
                  <a:tcPr marL="8106" marR="8106" marT="8106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altLang="zh-CN" sz="1100" u="none" strike="noStrike"/>
                        <a:t>30.75</a:t>
                      </a:r>
                      <a:endParaRPr lang="en-US" altLang="zh-CN" sz="1100" b="1" i="0" u="none" strike="noStrike">
                        <a:solidFill>
                          <a:srgbClr val="000000"/>
                        </a:solidFill>
                        <a:latin typeface="Arial Unicode MS"/>
                      </a:endParaRPr>
                    </a:p>
                  </a:txBody>
                  <a:tcPr marL="8106" marR="8106" marT="8106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altLang="zh-CN" sz="1100" u="none" strike="noStrike"/>
                        <a:t>38.94</a:t>
                      </a:r>
                      <a:endParaRPr lang="en-US" altLang="zh-CN" sz="1100" b="1" i="0" u="none" strike="noStrike">
                        <a:solidFill>
                          <a:srgbClr val="000000"/>
                        </a:solidFill>
                        <a:latin typeface="Arial Unicode MS"/>
                      </a:endParaRPr>
                    </a:p>
                  </a:txBody>
                  <a:tcPr marL="8106" marR="8106" marT="8106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altLang="zh-CN" sz="1100" u="none" strike="noStrike" dirty="0"/>
                        <a:t>44.51</a:t>
                      </a:r>
                      <a:endParaRPr lang="en-US" altLang="zh-CN" sz="1100" b="1" i="0" u="none" strike="noStrike" dirty="0">
                        <a:solidFill>
                          <a:srgbClr val="000000"/>
                        </a:solidFill>
                        <a:latin typeface="Arial Unicode MS"/>
                      </a:endParaRPr>
                    </a:p>
                  </a:txBody>
                  <a:tcPr marL="8106" marR="8106" marT="8106" marB="0"/>
                </a:tc>
              </a:tr>
              <a:tr h="162128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u="none" strike="noStrike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MediaTek</a:t>
                      </a:r>
                      <a:endParaRPr lang="en-US" altLang="zh-CN" sz="1100" u="none" strike="noStrike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CN" sz="1100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4.40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CN" sz="1100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5.29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CN" sz="1100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5.64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CN" sz="1100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5.84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CN" sz="1100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15.79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CN" sz="1100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26.90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CN" sz="1100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34.62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CN" sz="1100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40.24 </a:t>
                      </a:r>
                    </a:p>
                  </a:txBody>
                  <a:tcPr marL="9525" marR="9525" marT="9525" marB="0" anchor="ctr"/>
                </a:tc>
              </a:tr>
              <a:tr h="162128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Intel</a:t>
                      </a: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altLang="zh-CN" sz="1100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4.4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altLang="zh-CN" sz="1100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5.29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altLang="zh-CN" sz="1100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5.64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altLang="zh-CN" sz="1100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5.84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altLang="zh-CN" sz="1100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15.7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altLang="zh-CN" sz="1100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26.8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altLang="zh-CN" sz="1100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34.55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altLang="zh-CN" sz="1100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40.26</a:t>
                      </a:r>
                    </a:p>
                  </a:txBody>
                  <a:tcPr marL="9525" marR="9525" marT="9525" marB="0"/>
                </a:tc>
              </a:tr>
              <a:tr h="162128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Nokia</a:t>
                      </a: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1100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4.40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1100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5.28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1100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5.64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1100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5.83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1100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15.52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1100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26.66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1100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34.12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1100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39.96 </a:t>
                      </a:r>
                    </a:p>
                  </a:txBody>
                  <a:tcPr marL="9525" marR="9525" marT="9525" marB="0" anchor="b"/>
                </a:tc>
              </a:tr>
              <a:tr h="162128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NTT</a:t>
                      </a: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altLang="zh-CN" sz="1100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4.42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altLang="zh-CN" sz="1100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5.30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altLang="zh-CN" sz="1100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5.67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altLang="zh-CN" sz="1100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5.85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altLang="zh-CN" sz="1100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16.00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altLang="zh-CN" sz="1100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27.10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altLang="zh-CN" sz="1100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34.97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altLang="zh-CN" sz="1100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40.40 </a:t>
                      </a:r>
                    </a:p>
                  </a:txBody>
                  <a:tcPr marL="9525" marR="9525" marT="9525" marB="0"/>
                </a:tc>
              </a:tr>
            </a:tbl>
          </a:graphicData>
        </a:graphic>
      </p:graphicFrame>
      <p:sp>
        <p:nvSpPr>
          <p:cNvPr id="9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579600" cy="276999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 smtClean="0"/>
              <a:t>September 2014</a:t>
            </a:r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556906" y="6475413"/>
            <a:ext cx="1987019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Zhou </a:t>
            </a:r>
            <a:r>
              <a:rPr lang="en-US" dirty="0" err="1" smtClean="0"/>
              <a:t>Lan</a:t>
            </a:r>
            <a:r>
              <a:rPr lang="en-US" dirty="0" smtClean="0"/>
              <a:t> (</a:t>
            </a:r>
            <a:r>
              <a:rPr lang="en-US" dirty="0" err="1" smtClean="0"/>
              <a:t>Huawei</a:t>
            </a:r>
            <a:r>
              <a:rPr lang="en-US" dirty="0" smtClean="0"/>
              <a:t> Technology)</a:t>
            </a:r>
            <a:endParaRPr lang="en-US" dirty="0"/>
          </a:p>
        </p:txBody>
      </p:sp>
      <p:sp>
        <p:nvSpPr>
          <p:cNvPr id="11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667000"/>
            <a:ext cx="4914900" cy="3743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19600" y="2667000"/>
            <a:ext cx="4914900" cy="3743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xmlns="" val="4158078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914400"/>
            <a:ext cx="8763000" cy="1066800"/>
          </a:xfrm>
        </p:spPr>
        <p:txBody>
          <a:bodyPr/>
          <a:lstStyle/>
          <a:p>
            <a:pPr algn="l"/>
            <a:r>
              <a:rPr lang="en-GB" altLang="zh-CN" sz="3600" dirty="0" smtClean="0"/>
              <a:t>Test 2a</a:t>
            </a:r>
            <a:r>
              <a:rPr lang="zh-CN" altLang="zh-CN" sz="3600" u="sng" dirty="0" smtClean="0"/>
              <a:t/>
            </a:r>
            <a:br>
              <a:rPr lang="zh-CN" altLang="zh-CN" sz="3600" u="sng" dirty="0" smtClean="0"/>
            </a:br>
            <a:endParaRPr lang="en-US" sz="3600" dirty="0"/>
          </a:p>
        </p:txBody>
      </p:sp>
      <p:sp>
        <p:nvSpPr>
          <p:cNvPr id="10241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500" b="0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Arial" pitchFamily="34" charset="0"/>
                <a:ea typeface="宋体" pitchFamily="2" charset="-122"/>
                <a:cs typeface="Gulim" pitchFamily="34" charset="-127"/>
              </a:rPr>
              <a:t>AP1</a:t>
            </a:r>
            <a:endParaRPr kumimoji="0" lang="en-US" altLang="ko-K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  <a:cs typeface="宋体" pitchFamily="2" charset="-122"/>
            </a:endParaRPr>
          </a:p>
        </p:txBody>
      </p:sp>
      <p:sp>
        <p:nvSpPr>
          <p:cNvPr id="1024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12300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12" name="Table 11"/>
          <p:cNvGraphicFramePr>
            <a:graphicFrameLocks noGrp="1"/>
          </p:cNvGraphicFramePr>
          <p:nvPr/>
        </p:nvGraphicFramePr>
        <p:xfrm>
          <a:off x="3200400" y="685800"/>
          <a:ext cx="5638798" cy="176455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319718"/>
                <a:gridCol w="539885"/>
                <a:gridCol w="539885"/>
                <a:gridCol w="539885"/>
                <a:gridCol w="539885"/>
                <a:gridCol w="539885"/>
                <a:gridCol w="539885"/>
                <a:gridCol w="539885"/>
                <a:gridCol w="539885"/>
              </a:tblGrid>
              <a:tr h="16212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/>
                        <a:t>Configurations</a:t>
                      </a:r>
                      <a:endParaRPr lang="en-US" sz="1100" b="0" i="0" u="none" strike="noStrike" dirty="0">
                        <a:latin typeface="Arial Unicode MS"/>
                      </a:endParaRPr>
                    </a:p>
                  </a:txBody>
                  <a:tcPr marL="8106" marR="8106" marT="8106" marB="0" anchor="ctr"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/>
                        <a:t>Without RTS/CTS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Arial Unicode MS"/>
                      </a:endParaRPr>
                    </a:p>
                  </a:txBody>
                  <a:tcPr marL="8106" marR="8106" marT="8106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/>
                        <a:t>With RTS/CTS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Arial Unicode MS"/>
                      </a:endParaRPr>
                    </a:p>
                  </a:txBody>
                  <a:tcPr marL="8106" marR="8106" marT="8106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162128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100" u="none" strike="noStrike" dirty="0"/>
                        <a:t>　</a:t>
                      </a:r>
                      <a:endParaRPr lang="zh-CN" altLang="en-US" sz="1100" b="0" i="0" u="none" strike="noStrike" dirty="0">
                        <a:latin typeface="Arial Unicode MS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u="none" strike="noStrike"/>
                        <a:t>500</a:t>
                      </a:r>
                      <a:endParaRPr lang="en-US" altLang="zh-CN" sz="1100" b="0" i="0" u="none" strike="noStrike">
                        <a:latin typeface="Arial Unicode MS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u="none" strike="noStrike"/>
                        <a:t>1000</a:t>
                      </a:r>
                      <a:endParaRPr lang="en-US" altLang="zh-CN" sz="1100" b="0" i="0" u="none" strike="noStrike">
                        <a:latin typeface="Arial Unicode MS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u="none" strike="noStrike"/>
                        <a:t>1500</a:t>
                      </a:r>
                      <a:endParaRPr lang="en-US" altLang="zh-CN" sz="1100" b="0" i="0" u="none" strike="noStrike">
                        <a:latin typeface="Arial Unicode MS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u="none" strike="noStrike"/>
                        <a:t>2000</a:t>
                      </a:r>
                      <a:endParaRPr lang="en-US" altLang="zh-CN" sz="1100" b="0" i="0" u="none" strike="noStrike">
                        <a:latin typeface="Arial Unicode MS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u="none" strike="noStrike"/>
                        <a:t>500</a:t>
                      </a:r>
                      <a:endParaRPr lang="en-US" altLang="zh-CN" sz="1100" b="0" i="0" u="none" strike="noStrike">
                        <a:latin typeface="Arial Unicode MS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u="none" strike="noStrike"/>
                        <a:t>1000</a:t>
                      </a:r>
                      <a:endParaRPr lang="en-US" altLang="zh-CN" sz="1100" b="0" i="0" u="none" strike="noStrike">
                        <a:latin typeface="Arial Unicode MS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u="none" strike="noStrike"/>
                        <a:t>1500</a:t>
                      </a:r>
                      <a:endParaRPr lang="en-US" altLang="zh-CN" sz="1100" b="0" i="0" u="none" strike="noStrike">
                        <a:latin typeface="Arial Unicode MS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u="none" strike="noStrike"/>
                        <a:t>2000</a:t>
                      </a:r>
                      <a:endParaRPr lang="en-US" altLang="zh-CN" sz="1100" b="0" i="0" u="none" strike="noStrike">
                        <a:latin typeface="Arial Unicode MS"/>
                      </a:endParaRPr>
                    </a:p>
                  </a:txBody>
                  <a:tcPr marL="8106" marR="8106" marT="8106" marB="0" anchor="ctr"/>
                </a:tc>
              </a:tr>
              <a:tr h="16212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 err="1"/>
                        <a:t>Huawei</a:t>
                      </a:r>
                      <a:endParaRPr lang="en-US" sz="1100" b="0" i="0" u="none" strike="noStrike" dirty="0">
                        <a:latin typeface="Arial Unicode MS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u="none" strike="noStrike"/>
                        <a:t>4.56 </a:t>
                      </a:r>
                      <a:endParaRPr lang="en-US" altLang="zh-CN" sz="1100" b="1" i="0" u="none" strike="noStrike">
                        <a:solidFill>
                          <a:srgbClr val="00B050"/>
                        </a:solidFill>
                        <a:latin typeface="Arial Unicode MS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u="none" strike="noStrike"/>
                        <a:t>5.25 </a:t>
                      </a:r>
                      <a:endParaRPr lang="en-US" altLang="zh-CN" sz="1100" b="1" i="0" u="none" strike="noStrike">
                        <a:solidFill>
                          <a:srgbClr val="00B050"/>
                        </a:solidFill>
                        <a:latin typeface="Arial Unicode MS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u="none" strike="noStrike"/>
                        <a:t>5.51 </a:t>
                      </a:r>
                      <a:endParaRPr lang="en-US" altLang="zh-CN" sz="1100" b="1" i="0" u="none" strike="noStrike">
                        <a:solidFill>
                          <a:srgbClr val="00B050"/>
                        </a:solidFill>
                        <a:latin typeface="Arial Unicode MS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u="none" strike="noStrike"/>
                        <a:t>5.66 </a:t>
                      </a:r>
                      <a:endParaRPr lang="en-US" altLang="zh-CN" sz="1100" b="1" i="0" u="none" strike="noStrike">
                        <a:solidFill>
                          <a:srgbClr val="00B050"/>
                        </a:solidFill>
                        <a:latin typeface="Arial Unicode MS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u="none" strike="noStrike"/>
                        <a:t>4.46 </a:t>
                      </a:r>
                      <a:endParaRPr lang="en-US" altLang="zh-CN" sz="1100" b="1" i="0" u="none" strike="noStrike">
                        <a:solidFill>
                          <a:srgbClr val="00B050"/>
                        </a:solidFill>
                        <a:latin typeface="Arial Unicode MS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u="none" strike="noStrike"/>
                        <a:t>5.33 </a:t>
                      </a:r>
                      <a:endParaRPr lang="en-US" altLang="zh-CN" sz="1100" b="1" i="0" u="none" strike="noStrike">
                        <a:solidFill>
                          <a:srgbClr val="00B050"/>
                        </a:solidFill>
                        <a:latin typeface="Arial Unicode MS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u="none" strike="noStrike"/>
                        <a:t>5.68 </a:t>
                      </a:r>
                      <a:endParaRPr lang="en-US" altLang="zh-CN" sz="1100" b="1" i="0" u="none" strike="noStrike">
                        <a:solidFill>
                          <a:srgbClr val="00B050"/>
                        </a:solidFill>
                        <a:latin typeface="Arial Unicode MS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u="none" strike="noStrike"/>
                        <a:t>5.87 </a:t>
                      </a:r>
                      <a:endParaRPr lang="en-US" altLang="zh-CN" sz="1100" b="1" i="0" u="none" strike="noStrike">
                        <a:solidFill>
                          <a:srgbClr val="00B050"/>
                        </a:solidFill>
                        <a:latin typeface="Arial Unicode MS"/>
                      </a:endParaRPr>
                    </a:p>
                  </a:txBody>
                  <a:tcPr marL="8106" marR="8106" marT="8106" marB="0" anchor="ctr"/>
                </a:tc>
              </a:tr>
              <a:tr h="16212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/>
                        <a:t>LGE</a:t>
                      </a:r>
                      <a:endParaRPr lang="en-US" sz="1100" b="0" i="0" u="none" strike="noStrike" dirty="0">
                        <a:latin typeface="Arial Unicode MS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u="none" strike="noStrike"/>
                        <a:t>4.62</a:t>
                      </a:r>
                      <a:endParaRPr lang="en-US" altLang="zh-CN" sz="1100" b="1" i="0" u="none" strike="noStrike">
                        <a:solidFill>
                          <a:srgbClr val="00B050"/>
                        </a:solidFill>
                        <a:latin typeface="Arial Unicode MS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u="none" strike="noStrike"/>
                        <a:t>5.28</a:t>
                      </a:r>
                      <a:endParaRPr lang="en-US" altLang="zh-CN" sz="1100" b="1" i="0" u="none" strike="noStrike">
                        <a:solidFill>
                          <a:srgbClr val="00B050"/>
                        </a:solidFill>
                        <a:latin typeface="Arial Unicode MS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u="none" strike="noStrike"/>
                        <a:t>5.54</a:t>
                      </a:r>
                      <a:endParaRPr lang="en-US" altLang="zh-CN" sz="1100" b="1" i="0" u="none" strike="noStrike">
                        <a:solidFill>
                          <a:srgbClr val="00B050"/>
                        </a:solidFill>
                        <a:latin typeface="Arial Unicode MS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u="none" strike="noStrike"/>
                        <a:t>5.66</a:t>
                      </a:r>
                      <a:endParaRPr lang="en-US" altLang="zh-CN" sz="1100" b="1" i="0" u="none" strike="noStrike">
                        <a:solidFill>
                          <a:srgbClr val="00B050"/>
                        </a:solidFill>
                        <a:latin typeface="Arial Unicode MS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u="none" strike="noStrike"/>
                        <a:t>4.5</a:t>
                      </a:r>
                      <a:endParaRPr lang="en-US" altLang="zh-CN" sz="1100" b="1" i="0" u="none" strike="noStrike">
                        <a:solidFill>
                          <a:srgbClr val="00B050"/>
                        </a:solidFill>
                        <a:latin typeface="Arial Unicode MS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u="none" strike="noStrike"/>
                        <a:t>5.34</a:t>
                      </a:r>
                      <a:endParaRPr lang="en-US" altLang="zh-CN" sz="1100" b="1" i="0" u="none" strike="noStrike">
                        <a:solidFill>
                          <a:srgbClr val="00B050"/>
                        </a:solidFill>
                        <a:latin typeface="Arial Unicode MS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u="none" strike="noStrike" dirty="0"/>
                        <a:t>5.68</a:t>
                      </a:r>
                      <a:endParaRPr lang="en-US" altLang="zh-CN" sz="1100" b="1" i="0" u="none" strike="noStrike" dirty="0">
                        <a:solidFill>
                          <a:srgbClr val="00B050"/>
                        </a:solidFill>
                        <a:latin typeface="Arial Unicode MS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u="none" strike="noStrike"/>
                        <a:t>5.88</a:t>
                      </a:r>
                      <a:endParaRPr lang="en-US" altLang="zh-CN" sz="1100" b="1" i="0" u="none" strike="noStrike">
                        <a:solidFill>
                          <a:srgbClr val="00B050"/>
                        </a:solidFill>
                        <a:latin typeface="Arial Unicode MS"/>
                      </a:endParaRPr>
                    </a:p>
                  </a:txBody>
                  <a:tcPr marL="8106" marR="8106" marT="8106" marB="0" anchor="ctr"/>
                </a:tc>
              </a:tr>
              <a:tr h="16212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/>
                        <a:t>Qualcomm</a:t>
                      </a:r>
                      <a:endParaRPr lang="en-US" sz="1100" b="0" i="0" u="none" strike="noStrike" dirty="0">
                        <a:latin typeface="Arial Unicode MS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altLang="zh-CN" sz="1100" u="none" strike="noStrike" dirty="0"/>
                        <a:t>4.57</a:t>
                      </a:r>
                      <a:endParaRPr lang="en-US" altLang="zh-CN" sz="1100" b="1" i="0" u="none" strike="noStrike" dirty="0">
                        <a:solidFill>
                          <a:srgbClr val="00B050"/>
                        </a:solidFill>
                        <a:latin typeface="Arial Unicode MS"/>
                      </a:endParaRPr>
                    </a:p>
                  </a:txBody>
                  <a:tcPr marL="8106" marR="8106" marT="8106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altLang="zh-CN" sz="1100" u="none" strike="noStrike"/>
                        <a:t>5.26</a:t>
                      </a:r>
                      <a:endParaRPr lang="en-US" altLang="zh-CN" sz="1100" b="1" i="0" u="none" strike="noStrike">
                        <a:solidFill>
                          <a:srgbClr val="00B050"/>
                        </a:solidFill>
                        <a:latin typeface="Arial Unicode MS"/>
                      </a:endParaRPr>
                    </a:p>
                  </a:txBody>
                  <a:tcPr marL="8106" marR="8106" marT="8106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altLang="zh-CN" sz="1100" u="none" strike="noStrike"/>
                        <a:t>5.53</a:t>
                      </a:r>
                      <a:endParaRPr lang="en-US" altLang="zh-CN" sz="1100" b="1" i="0" u="none" strike="noStrike">
                        <a:solidFill>
                          <a:srgbClr val="00B050"/>
                        </a:solidFill>
                        <a:latin typeface="Arial Unicode MS"/>
                      </a:endParaRPr>
                    </a:p>
                  </a:txBody>
                  <a:tcPr marL="8106" marR="8106" marT="8106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altLang="zh-CN" sz="1100" u="none" strike="noStrike"/>
                        <a:t>5.67</a:t>
                      </a:r>
                      <a:endParaRPr lang="en-US" altLang="zh-CN" sz="1100" b="1" i="0" u="none" strike="noStrike">
                        <a:solidFill>
                          <a:srgbClr val="00B050"/>
                        </a:solidFill>
                        <a:latin typeface="Arial Unicode MS"/>
                      </a:endParaRPr>
                    </a:p>
                  </a:txBody>
                  <a:tcPr marL="8106" marR="8106" marT="8106" marB="0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CN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4.45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CN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5.32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CN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5.67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CN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5.86</a:t>
                      </a:r>
                    </a:p>
                  </a:txBody>
                  <a:tcPr marL="9525" marR="9525" marT="9525" marB="0" anchor="ctr"/>
                </a:tc>
              </a:tr>
              <a:tr h="162128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CN" sz="1100" u="none" strike="noStrike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MediaTek</a:t>
                      </a:r>
                      <a:endParaRPr lang="en-US" sz="1100" b="0" i="0" u="none" strike="noStrike" dirty="0">
                        <a:latin typeface="Arial Unicode MS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CN" sz="1100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4.71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CN" sz="1100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5.48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CN" sz="1100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5.78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CN" sz="1100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5.94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CN" sz="1100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4.35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CN" sz="1100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5.24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CN" sz="1100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5.62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CN" sz="1100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5.81 </a:t>
                      </a:r>
                    </a:p>
                  </a:txBody>
                  <a:tcPr marL="9525" marR="9525" marT="9525" marB="0" anchor="ctr"/>
                </a:tc>
              </a:tr>
              <a:tr h="162128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CN" sz="110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Intel</a:t>
                      </a:r>
                      <a:endParaRPr lang="en-US" altLang="zh-CN" sz="1100" u="none" strike="noStrik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altLang="zh-CN" sz="1100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4.52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altLang="zh-CN" sz="1100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5.22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altLang="zh-CN" sz="1100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5.48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altLang="zh-CN" sz="1100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5.62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altLang="zh-CN" sz="1100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4.44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altLang="zh-CN" sz="1100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5.31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altLang="zh-CN" sz="1100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5.67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altLang="zh-CN" sz="1100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5.86</a:t>
                      </a:r>
                    </a:p>
                  </a:txBody>
                  <a:tcPr marL="9525" marR="9525" marT="9525" marB="0"/>
                </a:tc>
              </a:tr>
              <a:tr h="162128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CN" sz="110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Ericsson</a:t>
                      </a:r>
                      <a:endParaRPr lang="en-US" altLang="zh-CN" sz="1100" u="none" strike="noStrik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100" b="0" i="0" u="none" strike="noStrike" dirty="0">
                          <a:latin typeface="Calibri"/>
                        </a:rPr>
                        <a:t>4.53</a:t>
                      </a:r>
                      <a:endParaRPr lang="zh-CN" sz="1100" b="0" i="0" u="none" strike="noStrike" dirty="0">
                        <a:latin typeface="Calibri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100" b="0" i="0" u="none" strike="noStrike">
                          <a:latin typeface="Calibri"/>
                        </a:rPr>
                        <a:t>5.21</a:t>
                      </a:r>
                      <a:endParaRPr lang="zh-CN" sz="1100" b="0" i="0" u="none" strike="noStrike">
                        <a:latin typeface="Calibri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100" b="0" i="0" u="none" strike="noStrike">
                          <a:latin typeface="Calibri"/>
                        </a:rPr>
                        <a:t>5.48</a:t>
                      </a:r>
                      <a:endParaRPr lang="zh-CN" sz="1100" b="0" i="0" u="none" strike="noStrike">
                        <a:latin typeface="Calibri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100" b="0" i="0" u="none" strike="noStrike" dirty="0">
                          <a:latin typeface="Calibri"/>
                        </a:rPr>
                        <a:t>5.63</a:t>
                      </a:r>
                      <a:endParaRPr lang="zh-CN" sz="1100" b="0" i="0" u="none" strike="noStrike" dirty="0">
                        <a:latin typeface="Calibri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0" fontAlgn="t"/>
                      <a:endParaRPr lang="en-US" altLang="zh-CN" sz="1100" u="none" strike="noStrik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0" fontAlgn="t"/>
                      <a:endParaRPr lang="en-US" altLang="zh-CN" sz="1100" u="none" strike="noStrik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0" fontAlgn="t"/>
                      <a:endParaRPr lang="en-US" altLang="zh-CN" sz="1100" u="none" strike="noStrik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0" fontAlgn="t"/>
                      <a:endParaRPr lang="en-US" altLang="zh-CN" sz="1100" u="none" strike="noStrik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/>
                </a:tc>
              </a:tr>
              <a:tr h="162128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CN" sz="110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Nokia</a:t>
                      </a:r>
                      <a:endParaRPr lang="en-US" altLang="zh-CN" sz="1100" u="none" strike="noStrik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1100" b="0" i="0" u="none" strike="noStrike" kern="1200" dirty="0">
                          <a:solidFill>
                            <a:schemeClr val="dk1"/>
                          </a:solidFill>
                          <a:latin typeface="Calibri"/>
                          <a:ea typeface="+mn-ea"/>
                          <a:cs typeface="+mn-cs"/>
                        </a:rPr>
                        <a:t>4.58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1100" b="0" i="0" u="none" strike="noStrike" kern="1200" dirty="0">
                          <a:solidFill>
                            <a:schemeClr val="dk1"/>
                          </a:solidFill>
                          <a:latin typeface="Calibri"/>
                          <a:ea typeface="+mn-ea"/>
                          <a:cs typeface="+mn-cs"/>
                        </a:rPr>
                        <a:t>5.29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1100" b="0" i="0" u="none" strike="noStrike" kern="1200" dirty="0">
                          <a:solidFill>
                            <a:schemeClr val="dk1"/>
                          </a:solidFill>
                          <a:latin typeface="Calibri"/>
                          <a:ea typeface="+mn-ea"/>
                          <a:cs typeface="+mn-cs"/>
                        </a:rPr>
                        <a:t>5.56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1100" b="0" i="0" u="none" strike="noStrike" kern="1200" dirty="0">
                          <a:solidFill>
                            <a:schemeClr val="dk1"/>
                          </a:solidFill>
                          <a:latin typeface="Calibri"/>
                          <a:ea typeface="+mn-ea"/>
                          <a:cs typeface="+mn-cs"/>
                        </a:rPr>
                        <a:t>5.71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1100" b="0" i="0" u="none" strike="noStrike" kern="1200" dirty="0">
                          <a:solidFill>
                            <a:schemeClr val="dk1"/>
                          </a:solidFill>
                          <a:latin typeface="Calibri"/>
                          <a:ea typeface="+mn-ea"/>
                          <a:cs typeface="+mn-cs"/>
                        </a:rPr>
                        <a:t>4.48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1100" b="0" i="0" u="none" strike="noStrike" kern="1200" dirty="0">
                          <a:solidFill>
                            <a:schemeClr val="dk1"/>
                          </a:solidFill>
                          <a:latin typeface="Calibri"/>
                          <a:ea typeface="+mn-ea"/>
                          <a:cs typeface="+mn-cs"/>
                        </a:rPr>
                        <a:t>5.32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1100" b="0" i="0" u="none" strike="noStrike" kern="1200" dirty="0">
                          <a:solidFill>
                            <a:schemeClr val="dk1"/>
                          </a:solidFill>
                          <a:latin typeface="Calibri"/>
                          <a:ea typeface="+mn-ea"/>
                          <a:cs typeface="+mn-cs"/>
                        </a:rPr>
                        <a:t>5.67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1100" b="0" i="0" u="none" strike="noStrike" kern="1200" dirty="0">
                          <a:solidFill>
                            <a:schemeClr val="dk1"/>
                          </a:solidFill>
                          <a:latin typeface="Calibri"/>
                          <a:ea typeface="+mn-ea"/>
                          <a:cs typeface="+mn-cs"/>
                        </a:rPr>
                        <a:t>5.85 </a:t>
                      </a:r>
                    </a:p>
                  </a:txBody>
                  <a:tcPr marL="9525" marR="9525" marT="9525" marB="0" anchor="b"/>
                </a:tc>
              </a:tr>
              <a:tr h="162128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CN" sz="110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NTT</a:t>
                      </a:r>
                      <a:endParaRPr lang="en-US" altLang="zh-CN" sz="1100" u="none" strike="noStrik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altLang="zh-CN" sz="1100" b="0" i="0" u="none" strike="noStrike" kern="1200" dirty="0">
                          <a:solidFill>
                            <a:schemeClr val="dk1"/>
                          </a:solidFill>
                          <a:latin typeface="Calibri"/>
                          <a:ea typeface="+mn-ea"/>
                          <a:cs typeface="+mn-cs"/>
                        </a:rPr>
                        <a:t>4.58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altLang="zh-CN" sz="1100" b="0" i="0" u="none" strike="noStrike" kern="1200" dirty="0">
                          <a:solidFill>
                            <a:schemeClr val="dk1"/>
                          </a:solidFill>
                          <a:latin typeface="Calibri"/>
                          <a:ea typeface="+mn-ea"/>
                          <a:cs typeface="+mn-cs"/>
                        </a:rPr>
                        <a:t>5.25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altLang="zh-CN" sz="1100" b="0" i="0" u="none" strike="noStrike" kern="1200" dirty="0">
                          <a:solidFill>
                            <a:schemeClr val="dk1"/>
                          </a:solidFill>
                          <a:latin typeface="Calibri"/>
                          <a:ea typeface="+mn-ea"/>
                          <a:cs typeface="+mn-cs"/>
                        </a:rPr>
                        <a:t>5.45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altLang="zh-CN" sz="1100" b="0" i="0" u="none" strike="noStrike" kern="1200" dirty="0">
                          <a:solidFill>
                            <a:schemeClr val="dk1"/>
                          </a:solidFill>
                          <a:latin typeface="Calibri"/>
                          <a:ea typeface="+mn-ea"/>
                          <a:cs typeface="+mn-cs"/>
                        </a:rPr>
                        <a:t>5.66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altLang="zh-CN" sz="1100" b="0" i="0" u="none" strike="noStrike" kern="1200" dirty="0">
                          <a:solidFill>
                            <a:schemeClr val="dk1"/>
                          </a:solidFill>
                          <a:latin typeface="Calibri"/>
                          <a:ea typeface="+mn-ea"/>
                          <a:cs typeface="+mn-cs"/>
                        </a:rPr>
                        <a:t>4.49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altLang="zh-CN" sz="1100" b="0" i="0" u="none" strike="noStrike" kern="1200" dirty="0">
                          <a:solidFill>
                            <a:schemeClr val="dk1"/>
                          </a:solidFill>
                          <a:latin typeface="Calibri"/>
                          <a:ea typeface="+mn-ea"/>
                          <a:cs typeface="+mn-cs"/>
                        </a:rPr>
                        <a:t>5.35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altLang="zh-CN" sz="1100" b="0" i="0" u="none" strike="noStrike" kern="1200" dirty="0">
                          <a:solidFill>
                            <a:schemeClr val="dk1"/>
                          </a:solidFill>
                          <a:latin typeface="Calibri"/>
                          <a:ea typeface="+mn-ea"/>
                          <a:cs typeface="+mn-cs"/>
                        </a:rPr>
                        <a:t>5.70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altLang="zh-CN" sz="1100" b="0" i="0" u="none" strike="noStrike" kern="1200" dirty="0">
                          <a:solidFill>
                            <a:schemeClr val="dk1"/>
                          </a:solidFill>
                          <a:latin typeface="Calibri"/>
                          <a:ea typeface="+mn-ea"/>
                          <a:cs typeface="+mn-cs"/>
                        </a:rPr>
                        <a:t>5.88 </a:t>
                      </a:r>
                    </a:p>
                  </a:txBody>
                  <a:tcPr marL="9525" marR="9525" marT="9525" marB="0"/>
                </a:tc>
              </a:tr>
            </a:tbl>
          </a:graphicData>
        </a:graphic>
      </p:graphicFrame>
      <p:sp>
        <p:nvSpPr>
          <p:cNvPr id="10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579600" cy="276999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 smtClean="0"/>
              <a:t>September 2014</a:t>
            </a:r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556906" y="6475413"/>
            <a:ext cx="1987019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Zhou </a:t>
            </a:r>
            <a:r>
              <a:rPr lang="en-US" dirty="0" err="1" smtClean="0"/>
              <a:t>Lan</a:t>
            </a:r>
            <a:r>
              <a:rPr lang="en-US" dirty="0" smtClean="0"/>
              <a:t> (</a:t>
            </a:r>
            <a:r>
              <a:rPr lang="en-US" dirty="0" err="1" smtClean="0"/>
              <a:t>Huawei</a:t>
            </a:r>
            <a:r>
              <a:rPr lang="en-US" dirty="0" smtClean="0"/>
              <a:t> Technology)</a:t>
            </a:r>
            <a:endParaRPr lang="en-US" dirty="0"/>
          </a:p>
        </p:txBody>
      </p:sp>
      <p:sp>
        <p:nvSpPr>
          <p:cNvPr id="13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667000"/>
            <a:ext cx="4914900" cy="3743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19600" y="2667000"/>
            <a:ext cx="4914900" cy="3743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xmlns="" val="4158078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L4 </a:t>
            </a:r>
            <a:r>
              <a:rPr lang="en-US" altLang="zh-CN" dirty="0" err="1" smtClean="0"/>
              <a:t>Tputs</a:t>
            </a:r>
            <a:r>
              <a:rPr lang="en-US" altLang="zh-CN" dirty="0" smtClean="0"/>
              <a:t> with MPDU Frame Aggregation (FA) </a:t>
            </a:r>
            <a:endParaRPr lang="zh-CN" altLang="en-US" dirty="0" smtClean="0"/>
          </a:p>
          <a:p>
            <a:endParaRPr lang="zh-CN" altLang="en-US" dirty="0" smtClean="0"/>
          </a:p>
          <a:p>
            <a:endParaRPr lang="zh-CN" alt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Test 2b results</a:t>
            </a:r>
            <a:endParaRPr lang="zh-CN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Zhou Lan (Huawei Technology)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579600" cy="276999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 smtClean="0"/>
              <a:t>September 2014</a:t>
            </a:r>
          </a:p>
        </p:txBody>
      </p: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4343399" y="3352800"/>
          <a:ext cx="4724401" cy="15697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36899"/>
                <a:gridCol w="546524"/>
                <a:gridCol w="468449"/>
                <a:gridCol w="699149"/>
                <a:gridCol w="628125"/>
                <a:gridCol w="451467"/>
                <a:gridCol w="496894"/>
                <a:gridCol w="496894"/>
              </a:tblGrid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latin typeface="+mj-lt"/>
                        </a:rPr>
                        <a:t>Scenarios</a:t>
                      </a:r>
                      <a:endParaRPr lang="en-US" sz="1100" b="0" i="0" u="none" strike="noStrike" dirty="0"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latin typeface="+mj-lt"/>
                        </a:rPr>
                        <a:t>Huawei</a:t>
                      </a:r>
                      <a:endParaRPr lang="en-US" sz="1100" b="0" i="0" u="none" strike="noStrike"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latin typeface="+mj-lt"/>
                        </a:rPr>
                        <a:t>LGE</a:t>
                      </a:r>
                      <a:endParaRPr lang="en-US" sz="1100" b="0" i="0" u="none" strike="noStrike"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latin typeface="+mj-lt"/>
                        </a:rPr>
                        <a:t>Qualcomm</a:t>
                      </a:r>
                      <a:endParaRPr lang="en-US" sz="1100" b="0" i="0" u="none" strike="noStrike" dirty="0"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 err="1" smtClean="0">
                          <a:latin typeface="+mj-lt"/>
                        </a:rPr>
                        <a:t>MediaTek</a:t>
                      </a:r>
                      <a:endParaRPr lang="en-US" sz="1100" b="0" i="0" u="none" strike="noStrike" dirty="0"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 smtClean="0">
                          <a:latin typeface="+mj-lt"/>
                        </a:rPr>
                        <a:t>Intel</a:t>
                      </a:r>
                      <a:endParaRPr lang="en-US" sz="1100" b="0" i="0" u="none" strike="noStrike" dirty="0"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 smtClean="0">
                          <a:latin typeface="+mj-lt"/>
                        </a:rPr>
                        <a:t>Nokia</a:t>
                      </a:r>
                      <a:endParaRPr lang="en-US" sz="1100" b="0" i="0" u="none" strike="noStrike" dirty="0"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 smtClean="0">
                          <a:latin typeface="+mj-lt"/>
                        </a:rPr>
                        <a:t>NTT</a:t>
                      </a:r>
                      <a:endParaRPr lang="en-US" sz="1100" b="0" i="0" u="none" strike="noStrike" dirty="0">
                        <a:latin typeface="+mj-lt"/>
                      </a:endParaRPr>
                    </a:p>
                  </a:txBody>
                  <a:tcPr marL="9525" marR="9525" marT="9525" marB="0" anchor="ctr"/>
                </a:tc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latin typeface="+mj-lt"/>
                        </a:rPr>
                        <a:t>test2b-noRTS-noFA-MCS0</a:t>
                      </a:r>
                      <a:endParaRPr lang="en-US" sz="1100" b="0" i="0" u="none" strike="noStrike" dirty="0"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u="none" strike="noStrike">
                          <a:latin typeface="+mj-lt"/>
                        </a:rPr>
                        <a:t>1.62 </a:t>
                      </a:r>
                      <a:endParaRPr lang="en-US" altLang="zh-CN" sz="1100" b="1" i="0" u="none" strike="noStrike">
                        <a:solidFill>
                          <a:srgbClr val="FF0000"/>
                        </a:solidFill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u="none" strike="noStrike">
                          <a:latin typeface="+mj-lt"/>
                        </a:rPr>
                        <a:t>1.7</a:t>
                      </a:r>
                      <a:endParaRPr lang="en-US" altLang="zh-CN" sz="1100" b="1" i="0" u="none" strike="noStrike">
                        <a:solidFill>
                          <a:srgbClr val="FF0000"/>
                        </a:solidFill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zh-CN" altLang="en-US" sz="1100" u="none" strike="noStrike">
                          <a:latin typeface="+mj-lt"/>
                        </a:rPr>
                        <a:t>　</a:t>
                      </a:r>
                      <a:endParaRPr lang="zh-CN" altLang="en-US" sz="1100" b="1" i="0" u="none" strike="noStrike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endParaRPr lang="zh-CN" altLang="en-US" sz="1100" b="1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endParaRPr lang="zh-CN" altLang="en-US" sz="1100" b="1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endParaRPr lang="zh-CN" altLang="en-US" sz="1100" b="1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endParaRPr lang="zh-CN" altLang="en-US" sz="1100" b="1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/>
                </a:tc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latin typeface="+mj-lt"/>
                        </a:rPr>
                        <a:t>test2b-noRTS-FA-MCS0</a:t>
                      </a:r>
                      <a:endParaRPr lang="en-US" sz="1100" b="0" i="0" u="none" strike="noStrike"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u="none" strike="noStrike" kern="1200" dirty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1.01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u="none" strike="noStrike" kern="1200" dirty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1.02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u="none" strike="noStrike" kern="1200" dirty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0.98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u="none" strike="noStrike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0.03631</a:t>
                      </a:r>
                      <a:endParaRPr lang="en-US" altLang="zh-CN" sz="1100" u="none" strike="noStrike" kern="1200" dirty="0">
                        <a:solidFill>
                          <a:schemeClr val="dk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CN" sz="1100" u="none" strike="noStrike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1.008</a:t>
                      </a:r>
                      <a:endParaRPr lang="en-US" altLang="zh-CN" sz="1100" u="none" strike="noStrike" kern="1200" dirty="0">
                        <a:solidFill>
                          <a:schemeClr val="dk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1100" u="none" strike="noStrike" kern="1200" dirty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1.20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CN" sz="1100" u="none" strike="noStrike" kern="1200" dirty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1.06 </a:t>
                      </a:r>
                    </a:p>
                  </a:txBody>
                  <a:tcPr marL="9525" marR="9525" marT="9525" marB="0" anchor="ctr"/>
                </a:tc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latin typeface="+mj-lt"/>
                        </a:rPr>
                        <a:t>test2b-noRTS-noFA-MCS8</a:t>
                      </a:r>
                      <a:endParaRPr lang="en-US" sz="1100" b="0" i="0" u="none" strike="noStrike"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u="none" strike="noStrike">
                          <a:latin typeface="+mj-lt"/>
                        </a:rPr>
                        <a:t>26.54 </a:t>
                      </a:r>
                      <a:endParaRPr lang="en-US" altLang="zh-CN" sz="1100" b="1" i="0" u="none" strike="noStrike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u="none" strike="noStrike">
                          <a:latin typeface="+mj-lt"/>
                        </a:rPr>
                        <a:t>26.8</a:t>
                      </a:r>
                      <a:endParaRPr lang="en-US" altLang="zh-CN" sz="1100" b="1" i="0" u="none" strike="noStrike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100" u="none" strike="noStrike">
                          <a:latin typeface="+mj-lt"/>
                        </a:rPr>
                        <a:t>　</a:t>
                      </a:r>
                      <a:endParaRPr lang="zh-CN" altLang="en-US" sz="1100" b="0" i="0" u="none" strike="noStrike"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zh-CN" altLang="en-US" sz="1100" b="0" i="0" u="none" strike="noStrike" dirty="0"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zh-CN" altLang="en-US" sz="1100" b="0" i="0" u="none" strike="noStrike"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zh-CN" altLang="en-US" sz="1100" b="0" i="0" u="none" strike="noStrike"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zh-CN" altLang="en-US" sz="1100" b="0" i="0" u="none" strike="noStrike">
                        <a:latin typeface="+mj-lt"/>
                      </a:endParaRPr>
                    </a:p>
                  </a:txBody>
                  <a:tcPr marL="9525" marR="9525" marT="9525" marB="0" anchor="ctr"/>
                </a:tc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latin typeface="+mj-lt"/>
                        </a:rPr>
                        <a:t>test2b-noRTS-FA-MCS8</a:t>
                      </a:r>
                      <a:endParaRPr lang="en-US" sz="1100" b="0" i="0" u="none" strike="noStrike" dirty="0"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u="none" strike="noStrike">
                          <a:latin typeface="+mj-lt"/>
                        </a:rPr>
                        <a:t>34.75 </a:t>
                      </a:r>
                      <a:endParaRPr lang="en-US" altLang="zh-CN" sz="1100" b="1" i="0" u="none" strike="noStrike"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u="none" strike="noStrike" dirty="0" smtClean="0">
                          <a:latin typeface="+mj-lt"/>
                        </a:rPr>
                        <a:t>35.0</a:t>
                      </a:r>
                      <a:r>
                        <a:rPr lang="zh-CN" altLang="en-US" sz="1100" u="none" strike="noStrike" dirty="0">
                          <a:latin typeface="+mj-lt"/>
                        </a:rPr>
                        <a:t>　</a:t>
                      </a:r>
                      <a:endParaRPr lang="zh-CN" altLang="en-US" sz="1100" b="1" i="0" u="none" strike="noStrike" dirty="0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100" u="none" strike="noStrike" dirty="0">
                          <a:latin typeface="+mj-lt"/>
                        </a:rPr>
                        <a:t>　</a:t>
                      </a:r>
                      <a:endParaRPr lang="zh-CN" altLang="en-US" sz="1100" b="0" i="0" u="none" strike="noStrike" dirty="0"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zh-CN" altLang="en-US" sz="1100" b="0" i="0" u="none" strike="noStrike" dirty="0"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zh-CN" altLang="en-US" sz="1100" b="0" i="0" u="none" strike="noStrike" dirty="0"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b="0" i="0" u="none" strike="noStrike" dirty="0" smtClean="0">
                          <a:latin typeface="+mj-lt"/>
                        </a:rPr>
                        <a:t>35.66 </a:t>
                      </a:r>
                      <a:endParaRPr lang="zh-CN" altLang="en-US" sz="1100" b="0" i="0" u="none" strike="noStrike" dirty="0"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zh-CN" altLang="en-US" sz="1100" b="0" i="0" u="none" strike="noStrike" dirty="0">
                        <a:latin typeface="+mj-lt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52400" y="2514600"/>
            <a:ext cx="4914900" cy="3743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L4 </a:t>
            </a:r>
            <a:r>
              <a:rPr lang="en-US" altLang="zh-CN" dirty="0" err="1" smtClean="0"/>
              <a:t>Tputs</a:t>
            </a:r>
            <a:r>
              <a:rPr lang="en-US" altLang="zh-CN" dirty="0" smtClean="0"/>
              <a:t> with MPDU Frame Aggregation (FA) </a:t>
            </a:r>
            <a:endParaRPr lang="zh-CN" altLang="en-US" dirty="0" smtClean="0"/>
          </a:p>
          <a:p>
            <a:endParaRPr lang="zh-CN" alt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Test 3 results</a:t>
            </a:r>
            <a:endParaRPr lang="zh-CN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Zhou Lan (Huawei Technology)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4343400" y="3352800"/>
          <a:ext cx="4648199" cy="15697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27295"/>
                <a:gridCol w="540922"/>
                <a:gridCol w="386372"/>
                <a:gridCol w="711119"/>
                <a:gridCol w="710892"/>
                <a:gridCol w="457200"/>
                <a:gridCol w="457200"/>
                <a:gridCol w="457199"/>
              </a:tblGrid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/>
                        <a:t>Scenarios</a:t>
                      </a:r>
                      <a:endParaRPr lang="en-US" sz="1100" b="0" i="0" u="none" strike="noStrike" dirty="0">
                        <a:latin typeface="Arial Unicode M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/>
                        <a:t>Huawei</a:t>
                      </a:r>
                      <a:endParaRPr lang="en-US" sz="1100" b="0" i="0" u="none" strike="noStrike">
                        <a:latin typeface="Arial Unicode M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/>
                        <a:t>LGE</a:t>
                      </a:r>
                      <a:endParaRPr lang="en-US" sz="1100" b="0" i="0" u="none" strike="noStrike">
                        <a:latin typeface="Arial Unicode M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Qualcomm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MediaTek</a:t>
                      </a:r>
                      <a:endParaRPr lang="en-US" sz="1100" u="none" strike="noStrik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CN" sz="110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Intel</a:t>
                      </a:r>
                      <a:endParaRPr lang="en-US" sz="1100" u="none" strike="noStrik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Nokia</a:t>
                      </a:r>
                      <a:endParaRPr lang="en-US" sz="1100" u="none" strike="noStrik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NTT</a:t>
                      </a:r>
                      <a:endParaRPr lang="en-US" sz="1100" u="none" strike="noStrik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/>
                        <a:t>test3-RTS-noFA-MCS0</a:t>
                      </a:r>
                      <a:endParaRPr lang="en-US" sz="1100" b="0" i="0" u="none" strike="noStrike" dirty="0">
                        <a:latin typeface="Arial Unicode M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u="none" strike="noStrike"/>
                        <a:t>5.15 </a:t>
                      </a:r>
                      <a:endParaRPr lang="en-US" altLang="zh-CN" sz="1100" b="1" i="0" u="none" strike="noStrike">
                        <a:solidFill>
                          <a:srgbClr val="00B050"/>
                        </a:solidFill>
                        <a:latin typeface="Arial Unicode M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u="none" strike="noStrike"/>
                        <a:t>5.14</a:t>
                      </a:r>
                      <a:endParaRPr lang="en-US" altLang="zh-CN" sz="1100" b="1" i="0" u="none" strike="noStrike">
                        <a:solidFill>
                          <a:srgbClr val="00B050"/>
                        </a:solidFill>
                        <a:latin typeface="Arial Unicode M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zh-CN" altLang="en-US" sz="1100" u="none" strike="noStrike" dirty="0"/>
                        <a:t>　</a:t>
                      </a:r>
                      <a:endParaRPr lang="zh-CN" altLang="en-US" sz="1100" b="1" i="0" u="none" strike="noStrike" dirty="0">
                        <a:solidFill>
                          <a:srgbClr val="00B050"/>
                        </a:solidFill>
                        <a:latin typeface="Arial Unicode M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endParaRPr lang="zh-CN" altLang="en-US" sz="1100" b="1" i="0" u="none" strike="noStrike" dirty="0">
                        <a:solidFill>
                          <a:srgbClr val="00B050"/>
                        </a:solidFill>
                        <a:latin typeface="Arial Unicode M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endParaRPr lang="zh-CN" altLang="en-US" sz="1100" b="1" i="0" u="none" strike="noStrike" dirty="0">
                        <a:solidFill>
                          <a:srgbClr val="00B050"/>
                        </a:solidFill>
                        <a:latin typeface="Arial Unicode M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endParaRPr lang="zh-CN" altLang="en-US" sz="1100" b="1" i="0" u="none" strike="noStrike" dirty="0">
                        <a:solidFill>
                          <a:srgbClr val="00B050"/>
                        </a:solidFill>
                        <a:latin typeface="Arial Unicode M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endParaRPr lang="zh-CN" altLang="en-US" sz="1100" b="1" i="0" u="none" strike="noStrike" dirty="0">
                        <a:solidFill>
                          <a:srgbClr val="00B050"/>
                        </a:solidFill>
                        <a:latin typeface="Arial Unicode MS"/>
                      </a:endParaRPr>
                    </a:p>
                  </a:txBody>
                  <a:tcPr marL="9525" marR="9525" marT="9525" marB="0" anchor="ctr"/>
                </a:tc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/>
                        <a:t>test3-RTS-FA-MCS0</a:t>
                      </a:r>
                      <a:endParaRPr lang="en-US" sz="1100" b="0" i="0" u="none" strike="noStrike">
                        <a:latin typeface="Arial Unicode M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5.58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5.58</a:t>
                      </a:r>
                      <a:r>
                        <a:rPr lang="zh-CN" altLang="en-US" sz="1100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　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5.55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5.63933 </a:t>
                      </a:r>
                      <a:endParaRPr lang="en-US" altLang="zh-CN" sz="1100" u="none" strike="noStrik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5.66</a:t>
                      </a:r>
                      <a:endParaRPr lang="en-US" altLang="zh-CN" sz="1100" u="none" strike="noStrik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5.59</a:t>
                      </a:r>
                      <a:endParaRPr lang="en-US" altLang="zh-CN" sz="1100" u="none" strike="noStrik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CN" sz="1100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5.40 </a:t>
                      </a:r>
                    </a:p>
                  </a:txBody>
                  <a:tcPr marL="9525" marR="9525" marT="9525" marB="0" anchor="ctr"/>
                </a:tc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/>
                        <a:t>test3-RTS-noFA-MCS8</a:t>
                      </a:r>
                      <a:endParaRPr lang="en-US" sz="1100" b="0" i="0" u="none" strike="noStrike">
                        <a:latin typeface="Arial Unicode M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u="none" strike="noStrike"/>
                        <a:t>22.04 </a:t>
                      </a:r>
                      <a:endParaRPr lang="en-US" altLang="zh-CN" sz="1100" b="1" i="0" u="none" strike="noStrike">
                        <a:solidFill>
                          <a:srgbClr val="00B050"/>
                        </a:solidFill>
                        <a:latin typeface="Arial Unicode M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u="none" strike="noStrike"/>
                        <a:t>22.4</a:t>
                      </a:r>
                      <a:endParaRPr lang="en-US" altLang="zh-CN" sz="1100" b="1" i="0" u="none" strike="noStrike">
                        <a:solidFill>
                          <a:srgbClr val="00B050"/>
                        </a:solidFill>
                        <a:latin typeface="Arial Unicode M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100" u="none" strike="noStrike"/>
                        <a:t>　</a:t>
                      </a:r>
                      <a:endParaRPr lang="zh-CN" altLang="en-US" sz="1100" b="0" i="0" u="none" strike="noStrike">
                        <a:latin typeface="Arial Unicode M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zh-CN" altLang="en-US" sz="1100" b="0" i="0" u="none" strike="noStrike">
                        <a:latin typeface="Arial Unicode M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zh-CN" altLang="en-US" sz="1100" b="0" i="0" u="none" strike="noStrike">
                        <a:latin typeface="Arial Unicode M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zh-CN" altLang="en-US" sz="1100" b="0" i="0" u="none" strike="noStrike">
                        <a:latin typeface="Arial Unicode M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zh-CN" altLang="en-US" sz="1100" b="0" i="0" u="none" strike="noStrike">
                        <a:latin typeface="Arial Unicode MS"/>
                      </a:endParaRPr>
                    </a:p>
                  </a:txBody>
                  <a:tcPr marL="9525" marR="9525" marT="9525" marB="0" anchor="ctr"/>
                </a:tc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/>
                        <a:t>test3-RTS-FA-MCS8</a:t>
                      </a:r>
                      <a:endParaRPr lang="en-US" sz="1100" b="0" i="0" u="none" strike="noStrike" dirty="0">
                        <a:latin typeface="Arial Unicode M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u="none" strike="noStrike"/>
                        <a:t>34.05 </a:t>
                      </a:r>
                      <a:endParaRPr lang="en-US" altLang="zh-CN" sz="1100" b="1" i="0" u="none" strike="noStrike">
                        <a:latin typeface="Arial Unicode M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u="none" strike="noStrike" dirty="0" smtClean="0"/>
                        <a:t>34.2</a:t>
                      </a:r>
                      <a:r>
                        <a:rPr lang="zh-CN" altLang="en-US" sz="1100" u="none" strike="noStrike" dirty="0"/>
                        <a:t>　</a:t>
                      </a:r>
                      <a:endParaRPr lang="zh-CN" altLang="en-US" sz="1100" b="1" i="0" u="none" strike="noStrike" dirty="0">
                        <a:solidFill>
                          <a:srgbClr val="FF0000"/>
                        </a:solidFill>
                        <a:latin typeface="Arial Unicode M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100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　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zh-CN" altLang="en-US" sz="1100" u="none" strike="noStrik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zh-CN" altLang="en-US" sz="1100" u="none" strike="noStrik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31.35</a:t>
                      </a:r>
                      <a:endParaRPr lang="zh-CN" altLang="en-US" sz="1100" u="none" strike="noStrik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zh-CN" altLang="en-US" sz="1100" u="none" strike="noStrik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9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579600" cy="276999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 smtClean="0"/>
              <a:t>September 2014</a:t>
            </a:r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52400" y="2514600"/>
            <a:ext cx="4914900" cy="3743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85338</TotalTime>
  <Words>1033</Words>
  <Application>Microsoft Office PowerPoint</Application>
  <PresentationFormat>全屏显示(4:3)</PresentationFormat>
  <Paragraphs>563</Paragraphs>
  <Slides>13</Slides>
  <Notes>2</Notes>
  <HiddenSlides>0</HiddenSlides>
  <MMClips>0</MMClips>
  <ScaleCrop>false</ScaleCrop>
  <HeadingPairs>
    <vt:vector size="6" baseType="variant">
      <vt:variant>
        <vt:lpstr>主题</vt:lpstr>
      </vt:variant>
      <vt:variant>
        <vt:i4>1</vt:i4>
      </vt:variant>
      <vt:variant>
        <vt:lpstr>嵌入 OLE 服务器</vt:lpstr>
      </vt:variant>
      <vt:variant>
        <vt:i4>2</vt:i4>
      </vt:variant>
      <vt:variant>
        <vt:lpstr>幻灯片标题</vt:lpstr>
      </vt:variant>
      <vt:variant>
        <vt:i4>13</vt:i4>
      </vt:variant>
    </vt:vector>
  </HeadingPairs>
  <TitlesOfParts>
    <vt:vector size="16" baseType="lpstr">
      <vt:lpstr>Default Design</vt:lpstr>
      <vt:lpstr>Document</vt:lpstr>
      <vt:lpstr>Microsoft Office Word 97 - 2003 文档</vt:lpstr>
      <vt:lpstr>MAC calibration results comparison</vt:lpstr>
      <vt:lpstr>幻灯片 2</vt:lpstr>
      <vt:lpstr>Summary</vt:lpstr>
      <vt:lpstr>Status Overview</vt:lpstr>
      <vt:lpstr>Test 1a   </vt:lpstr>
      <vt:lpstr>Test 1b </vt:lpstr>
      <vt:lpstr>Test 2a </vt:lpstr>
      <vt:lpstr>Test 2b results</vt:lpstr>
      <vt:lpstr>Test 3 results</vt:lpstr>
      <vt:lpstr>Proposed parameter setting modification</vt:lpstr>
      <vt:lpstr>Straw poll</vt:lpstr>
      <vt:lpstr>Straw poll</vt:lpstr>
      <vt:lpstr>Reference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Consideration on MAC system calibration</dc:title>
  <dc:creator>lanzhou (A)</dc:creator>
  <cp:lastModifiedBy>l00272296</cp:lastModifiedBy>
  <cp:revision>1880</cp:revision>
  <cp:lastPrinted>1998-02-10T13:28:06Z</cp:lastPrinted>
  <dcterms:created xsi:type="dcterms:W3CDTF">1998-02-10T13:07:52Z</dcterms:created>
  <dcterms:modified xsi:type="dcterms:W3CDTF">2014-09-18T05:47:19Z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_ms_pID_72543">
    <vt:lpwstr>(3)uSDouxeiitE2JMN54eqlsDfp8w9lF0F/bSTqedOqwEQmHZz5OXyFcqbKAqGRsg3ow3EeLMD+
9br6IWwe4BL8NGb+f4tzWZo3JihNZ0aO+rZBgigUb+1Wzs5saOssLEdpnkqjsp0a4srS1MbK
vVM5ZRVlpUJXL/czBkWKdEmRwXgzBroYjtn6jWjx6o63Xwj/oAvqwCSI/apSxNuRmQdPcFvF
JzEOnz4VB3iTjSJl8w</vt:lpwstr>
  </property>
  <property fmtid="{D5CDD505-2E9C-101B-9397-08002B2CF9AE}" pid="3" name="_new_ms_pID_725431">
    <vt:lpwstr>qqxvC4FXQU73rK3nGNtZqDfGer86L7tvkWQmQyhDo3yDCO+EnS3LqP
HlvNiXw53q2QQMzdszvG15HVFqiZkKzw7WMkW1HkoY2SR/dP+vZ4nh1nAumz9rhAuA4C7mYT
ObNwEL+3W/UBVAf3yPbLT4EnmxAPZJXg/b012X6a4BsXr2bZ9LMYwX6VEfVlxMQav0V5zl5Y
9dRi+IFDME0H3X7njtIe9w+WCdBno4peJGeJ</vt:lpwstr>
  </property>
  <property fmtid="{D5CDD505-2E9C-101B-9397-08002B2CF9AE}" pid="4" name="_new_ms_pID_725432">
    <vt:lpwstr>XpoNKIKaxF5Rt3xIDngCMPIPtTXdu8zE3ZF6
QQL4V1ydRWz5QcJFp1j+Yc6CsIZ3NA==</vt:lpwstr>
  </property>
  <property fmtid="{D5CDD505-2E9C-101B-9397-08002B2CF9AE}" pid="5" name="sflag">
    <vt:lpwstr>1411017876</vt:lpwstr>
  </property>
</Properties>
</file>