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50" r:id="rId3"/>
    <p:sldId id="382" r:id="rId4"/>
    <p:sldId id="364" r:id="rId5"/>
    <p:sldId id="366" r:id="rId6"/>
    <p:sldId id="368" r:id="rId7"/>
    <p:sldId id="381" r:id="rId8"/>
    <p:sldId id="376" r:id="rId9"/>
    <p:sldId id="354" r:id="rId10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uawei" initials="h" lastIdx="1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CCCC00"/>
    <a:srgbClr val="0000FF"/>
    <a:srgbClr val="FF3300"/>
    <a:srgbClr val="66FF99"/>
    <a:srgbClr val="FF9966"/>
    <a:srgbClr val="FF9933"/>
    <a:srgbClr val="FFFF00"/>
    <a:srgbClr val="66FFFF"/>
    <a:srgbClr val="FF99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00" autoAdjust="0"/>
    <p:restoredTop sz="86380" autoAdjust="0"/>
  </p:normalViewPr>
  <p:slideViewPr>
    <p:cSldViewPr>
      <p:cViewPr>
        <p:scale>
          <a:sx n="89" d="100"/>
          <a:sy n="89" d="100"/>
        </p:scale>
        <p:origin x="-96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728" y="42"/>
      </p:cViewPr>
      <p:guideLst>
        <p:guide orient="horz" pos="2163"/>
        <p:guide pos="284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smtClean="0"/>
              <a:t>doc.: IEEE 802.11-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smtClean="0"/>
              <a:t>April 2013</a:t>
            </a: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 smtClean="0"/>
              <a:t>Graham Smith, DSP Group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556906" y="6475413"/>
            <a:ext cx="198701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56906" y="6475413"/>
            <a:ext cx="198701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5246" y="332601"/>
            <a:ext cx="3270254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</a:t>
            </a:r>
            <a:r>
              <a:rPr lang="en-US" sz="1800" b="1" dirty="0" smtClean="0"/>
              <a:t>1192</a:t>
            </a:r>
            <a:r>
              <a:rPr lang="en-US" sz="1800" dirty="0" smtClean="0"/>
              <a:t>r0</a:t>
            </a:r>
            <a:endParaRPr lang="en-US" sz="1800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noFill/>
        </p:spPr>
        <p:txBody>
          <a:bodyPr/>
          <a:lstStyle/>
          <a:p>
            <a:r>
              <a:rPr lang="en-US" altLang="zh-CN" sz="4000" dirty="0" smtClean="0"/>
              <a:t>MAC calibration </a:t>
            </a:r>
            <a:r>
              <a:rPr lang="en-US" altLang="zh-CN" sz="4000" dirty="0" smtClean="0"/>
              <a:t>results comparison</a:t>
            </a:r>
            <a:endParaRPr lang="en-US" sz="4000" dirty="0" smtClean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05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2014-09-10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69976" y="25908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3310" name="Object 238"/>
          <p:cNvGraphicFramePr>
            <a:graphicFrameLocks noChangeAspect="1"/>
          </p:cNvGraphicFramePr>
          <p:nvPr/>
        </p:nvGraphicFramePr>
        <p:xfrm>
          <a:off x="1371600" y="3048000"/>
          <a:ext cx="6781800" cy="3282950"/>
        </p:xfrm>
        <a:graphic>
          <a:graphicData uri="http://schemas.openxmlformats.org/presentationml/2006/ole">
            <p:oleObj spid="_x0000_s3310" name="Document" r:id="rId4" imgW="8491985" imgH="445452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066800"/>
          </a:xfrm>
        </p:spPr>
        <p:txBody>
          <a:bodyPr/>
          <a:lstStyle/>
          <a:p>
            <a:r>
              <a:rPr lang="en-US" sz="3600" dirty="0" smtClean="0"/>
              <a:t>Summary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610600" cy="4114800"/>
          </a:xfrm>
        </p:spPr>
        <p:txBody>
          <a:bodyPr/>
          <a:lstStyle/>
          <a:p>
            <a:r>
              <a:rPr lang="en-US" dirty="0" smtClean="0"/>
              <a:t>This contribution provides result comparison of MAC calibration test 1-3</a:t>
            </a:r>
            <a:endParaRPr lang="en-US" dirty="0" smtClean="0"/>
          </a:p>
          <a:p>
            <a:r>
              <a:rPr lang="en-US" sz="2200" dirty="0" smtClean="0"/>
              <a:t>This contribution also proposes a criteria for results alignment</a:t>
            </a:r>
          </a:p>
          <a:p>
            <a:r>
              <a:rPr lang="en-US" sz="2200" dirty="0" smtClean="0"/>
              <a:t>There is some parameter setting in the simulation scenario document that may generate different interpretation, this contribution clarifies these parameter settings</a:t>
            </a:r>
            <a:endParaRPr lang="en-US" sz="2200" dirty="0" smtClean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2400" y="1447800"/>
            <a:ext cx="7772400" cy="533400"/>
          </a:xfrm>
        </p:spPr>
        <p:txBody>
          <a:bodyPr/>
          <a:lstStyle/>
          <a:p>
            <a:r>
              <a:rPr lang="en-US" altLang="zh-CN" sz="1800" dirty="0" smtClean="0"/>
              <a:t>Status √: aligned, ×: not </a:t>
            </a:r>
            <a:r>
              <a:rPr lang="en-US" altLang="zh-CN" sz="1800" dirty="0" smtClean="0"/>
              <a:t>aligned,  −: </a:t>
            </a:r>
            <a:r>
              <a:rPr lang="en-US" altLang="zh-CN" sz="1800" dirty="0" smtClean="0"/>
              <a:t>No need to provide</a:t>
            </a:r>
            <a:endParaRPr lang="zh-CN" altLang="en-US" sz="1800" dirty="0" smtClean="0"/>
          </a:p>
          <a:p>
            <a:endParaRPr lang="zh-CN" alt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Status Overview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28600" y="1996893"/>
          <a:ext cx="8763000" cy="3108507"/>
        </p:xfrm>
        <a:graphic>
          <a:graphicData uri="http://schemas.openxmlformats.org/drawingml/2006/table">
            <a:tbl>
              <a:tblPr/>
              <a:tblGrid>
                <a:gridCol w="816100"/>
                <a:gridCol w="558903"/>
                <a:gridCol w="558903"/>
                <a:gridCol w="558903"/>
                <a:gridCol w="558903"/>
                <a:gridCol w="558903"/>
                <a:gridCol w="558903"/>
                <a:gridCol w="558903"/>
                <a:gridCol w="558903"/>
                <a:gridCol w="663697"/>
                <a:gridCol w="663697"/>
                <a:gridCol w="663697"/>
                <a:gridCol w="663697"/>
                <a:gridCol w="820888"/>
              </a:tblGrid>
              <a:tr h="39859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Calibration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ctr" rtl="0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Box 3 – MAC Calibration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Simulation Scenarios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1a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1b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2a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2b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3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Test 4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53601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Scenario Names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overhead w/out RTS/CTS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overhead w RTS/CTS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1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2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NAV deferral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Deferral Test for 20 and 40MHz BSSs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Configurations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[0]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MCS = [8]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[OFF]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[ON]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[OFF]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RTS/CTS [ON]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35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Metrics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Check Points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MAC Tput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CBCB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LG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Huawei 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Qualcomm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endParaRPr lang="en-US" altLang="zh-CN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err="1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MediaTek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Intel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latin typeface="FrutigerNext LT Medium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−</a:t>
                      </a:r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FrutigerNext LT Medium"/>
                        </a:rPr>
                        <a:t> 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800" dirty="0" smtClean="0"/>
                        <a:t>×</a:t>
                      </a:r>
                      <a:endParaRPr lang="en-US" altLang="zh-CN" sz="800" b="0" i="0" u="none" strike="noStrike" dirty="0" smtClean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√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26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800" b="1" i="0" u="none" strike="noStrike">
                          <a:solidFill>
                            <a:srgbClr val="000000"/>
                          </a:solidFill>
                          <a:latin typeface="FrutigerNext LT Medium"/>
                        </a:rPr>
                        <a:t>…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 smtClean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  <a:endParaRPr lang="zh-CN" altLang="en-US" sz="800" b="0" i="0" u="none" strike="noStrike" dirty="0">
                        <a:solidFill>
                          <a:srgbClr val="000000"/>
                        </a:solidFill>
                        <a:latin typeface="宋体"/>
                      </a:endParaRP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zh-CN" altLang="en-US" sz="800" b="0" i="0" u="none" strike="noStrike" dirty="0">
                          <a:solidFill>
                            <a:srgbClr val="000000"/>
                          </a:solidFill>
                          <a:latin typeface="宋体"/>
                        </a:rPr>
                        <a:t>　</a:t>
                      </a:r>
                    </a:p>
                  </a:txBody>
                  <a:tcPr marL="4637" marR="4637" marT="463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  <p:sp>
        <p:nvSpPr>
          <p:cNvPr id="10" name="Content Placeholder 1"/>
          <p:cNvSpPr txBox="1">
            <a:spLocks/>
          </p:cNvSpPr>
          <p:nvPr/>
        </p:nvSpPr>
        <p:spPr bwMode="auto">
          <a:xfrm>
            <a:off x="0" y="5181600"/>
            <a:ext cx="89154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zh-CN" sz="1800" kern="0" dirty="0" smtClean="0">
                <a:latin typeface="+mn-lt"/>
              </a:rPr>
              <a:t>Criteria: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lang="en-US" altLang="zh-CN" sz="1800" kern="0" dirty="0" smtClean="0">
                <a:latin typeface="+mn-lt"/>
              </a:rPr>
              <a:t>Make average over  most close three companies as the baseline to compare </a:t>
            </a:r>
          </a:p>
          <a:p>
            <a:pPr marL="800100" lvl="1" indent="-342900">
              <a:spcBef>
                <a:spcPct val="20000"/>
              </a:spcBef>
              <a:buFontTx/>
              <a:buChar char="•"/>
            </a:pP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the performance</a:t>
            </a:r>
            <a:r>
              <a:rPr kumimoji="0" lang="en-US" altLang="zh-CN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value</a:t>
            </a:r>
            <a:r>
              <a:rPr kumimoji="0" lang="en-US" altLang="zh-CN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intended for calibration</a:t>
            </a:r>
            <a:r>
              <a:rPr kumimoji="0" lang="en-US" altLang="zh-CN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is within 5%</a:t>
            </a:r>
            <a:r>
              <a:rPr kumimoji="0" lang="en-US" altLang="zh-CN" sz="18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deviation,  it is marked as aligned</a:t>
            </a:r>
            <a:endParaRPr kumimoji="0" lang="zh-CN" altLang="en-US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1a:  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124199" y="914400"/>
          <a:ext cx="5638807" cy="123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/>
                        <a:t>Configuration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MCS8 (78Mbps)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err="1"/>
                        <a:t>Huawei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4.79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6.00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21.98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48.67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4.81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5.99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43.25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48.9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4.76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5.82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5.98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23.92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37.25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45.55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50.81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106" marR="8106" marT="8106" marB="0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34.65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42.71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48.15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4.76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5.98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21.53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34.46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42.58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48.14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2150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76200" y="22860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2860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2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8382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1b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3200396" y="914400"/>
          <a:ext cx="5638807" cy="123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19719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  <a:gridCol w="539886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Configurations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MCS0 (6.5Mbps)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MCS8 (78Mbps)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/>
                        <a:t>Huawei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4.42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15.94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27.07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34.97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40.61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LGE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5.31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16.2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27.3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40.8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4.4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5.29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5.84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18.64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30.75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38.94</a:t>
                      </a:r>
                      <a:endParaRPr lang="en-US" altLang="zh-CN" sz="1100" b="1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44.51</a:t>
                      </a:r>
                      <a:endParaRPr lang="en-US" altLang="zh-CN" sz="1100" b="1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altLang="zh-CN" sz="1100" u="none" strike="noStrike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26.90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34.62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40.24 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5.29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15.7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34.55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40.26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098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19600" y="22098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914400"/>
            <a:ext cx="8763000" cy="1066800"/>
          </a:xfrm>
        </p:spPr>
        <p:txBody>
          <a:bodyPr/>
          <a:lstStyle/>
          <a:p>
            <a:pPr algn="l"/>
            <a:r>
              <a:rPr lang="en-GB" altLang="zh-CN" sz="3600" dirty="0" smtClean="0"/>
              <a:t>Test 2a</a:t>
            </a:r>
            <a:r>
              <a:rPr lang="zh-CN" altLang="zh-CN" sz="3600" u="sng" dirty="0" smtClean="0"/>
              <a:t/>
            </a:r>
            <a:br>
              <a:rPr lang="zh-CN" altLang="zh-CN" sz="3600" u="sng" dirty="0" smtClean="0"/>
            </a:br>
            <a:endParaRPr lang="en-US" sz="3600" dirty="0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ko-KR" sz="5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宋体" pitchFamily="2" charset="-122"/>
                <a:cs typeface="Gulim" pitchFamily="34" charset="-127"/>
              </a:rPr>
              <a:t>AP1</a:t>
            </a:r>
            <a:endParaRPr kumimoji="0" lang="en-US" altLang="ko-K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宋体" pitchFamily="2" charset="-122"/>
              <a:cs typeface="宋体" pitchFamily="2" charset="-122"/>
            </a:endParaRPr>
          </a:p>
        </p:txBody>
      </p:sp>
      <p:sp>
        <p:nvSpPr>
          <p:cNvPr id="1024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590800" y="990600"/>
          <a:ext cx="6096003" cy="12330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26723"/>
                <a:gridCol w="583660"/>
                <a:gridCol w="583660"/>
                <a:gridCol w="583660"/>
                <a:gridCol w="583660"/>
                <a:gridCol w="583660"/>
                <a:gridCol w="583660"/>
                <a:gridCol w="583660"/>
                <a:gridCol w="583660"/>
              </a:tblGrid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Configurations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/>
                        <a:t>Without RTS/CTS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/>
                        <a:t>With RTS/CTS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1500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2000</a:t>
                      </a:r>
                      <a:endParaRPr lang="en-US" altLang="zh-CN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Huawei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4.56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4.46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5.33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5.68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5.87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4.62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5.28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5.54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4.5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5.34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5.68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5.88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Qualcomm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 dirty="0"/>
                        <a:t>4.57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5.26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5.53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en-US" altLang="zh-CN" sz="1100" u="none" strike="noStrike"/>
                        <a:t>5.67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8106" marR="8106" marT="8106" marB="0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4.45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5.32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5.67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5.86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5.66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4.17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5.03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5.34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5.55 </a:t>
                      </a:r>
                    </a:p>
                  </a:txBody>
                  <a:tcPr marL="9525" marR="9525" marT="9525" marB="0" anchor="ctr"/>
                </a:tc>
              </a:tr>
              <a:tr h="162128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106" marR="8106" marT="8106" marB="0" anchor="ctr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4.52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5.22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5.48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5.62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4.44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5.31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5.67</a:t>
                      </a: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5.86</a:t>
                      </a: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pic>
        <p:nvPicPr>
          <p:cNvPr id="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3622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95800" y="2362200"/>
            <a:ext cx="481965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8078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L4 </a:t>
            </a:r>
            <a:r>
              <a:rPr lang="en-US" altLang="zh-CN" dirty="0" err="1" smtClean="0"/>
              <a:t>Tputs</a:t>
            </a:r>
            <a:r>
              <a:rPr lang="en-US" altLang="zh-CN" dirty="0" smtClean="0"/>
              <a:t> with MPDU Frame Aggregation (FA) </a:t>
            </a:r>
            <a:endParaRPr lang="zh-CN" altLang="en-US" dirty="0" smtClean="0"/>
          </a:p>
          <a:p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2b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4419600" y="3276600"/>
          <a:ext cx="4610950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00200"/>
                <a:gridCol w="515202"/>
                <a:gridCol w="475398"/>
                <a:gridCol w="685800"/>
                <a:gridCol w="720201"/>
                <a:gridCol w="614149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Scenarios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Huawei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LGE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Qualcomm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err="1" smtClean="0">
                          <a:latin typeface="+mj-lt"/>
                        </a:rPr>
                        <a:t>MediaTek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latin typeface="+mj-lt"/>
                        </a:rPr>
                        <a:t>Intel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test2b-noRTS-noFA-MCS0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1.62 </a:t>
                      </a:r>
                      <a:endParaRPr lang="en-US" altLang="zh-CN" sz="11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1.7</a:t>
                      </a:r>
                      <a:endParaRPr lang="en-US" altLang="zh-CN" sz="1100" b="1" i="0" u="none" strike="noStrike">
                        <a:solidFill>
                          <a:srgbClr val="FF000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1" i="0" u="none" strike="noStrike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r" fontAlgn="t"/>
                      <a:endParaRPr lang="zh-CN" altLang="en-US" sz="11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9525" marR="9525" marT="9525" marB="0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test2b-noRTS-FA-MCS0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1.01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1.02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>
                          <a:latin typeface="+mj-lt"/>
                        </a:rPr>
                        <a:t>0.98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0.03631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j-lt"/>
                          <a:ea typeface="+mn-ea"/>
                          <a:cs typeface="+mn-cs"/>
                        </a:rPr>
                        <a:t>1.24</a:t>
                      </a: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latin typeface="+mj-lt"/>
                        </a:rPr>
                        <a:t>test2b-noRTS-noFA-MCS8</a:t>
                      </a:r>
                      <a:endParaRPr 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26.54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26.8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>
                          <a:latin typeface="+mj-lt"/>
                        </a:rPr>
                        <a:t>　</a:t>
                      </a:r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latin typeface="+mj-lt"/>
                        </a:rPr>
                        <a:t>test2b-noRTS-FA-MCS8</a:t>
                      </a:r>
                      <a:endParaRPr 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>
                          <a:latin typeface="+mj-lt"/>
                        </a:rPr>
                        <a:t>34.75 </a:t>
                      </a:r>
                      <a:endParaRPr lang="en-US" altLang="zh-CN" sz="1100" b="1" i="0" u="none" strike="noStrike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>
                          <a:latin typeface="+mj-lt"/>
                        </a:rPr>
                        <a:t>35.0</a:t>
                      </a:r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>
                          <a:latin typeface="+mj-lt"/>
                        </a:rPr>
                        <a:t>　</a:t>
                      </a:r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+mj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47625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L4 </a:t>
            </a:r>
            <a:r>
              <a:rPr lang="en-US" altLang="zh-CN" dirty="0" err="1" smtClean="0"/>
              <a:t>Tputs</a:t>
            </a:r>
            <a:r>
              <a:rPr lang="en-US" altLang="zh-CN" dirty="0" smtClean="0"/>
              <a:t> with MPDU Frame Aggregation (FA) 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Test 3 results</a:t>
            </a:r>
            <a:endParaRPr lang="zh-CN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Zhou Lan (Huawei Technology)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4495800" y="3124200"/>
          <a:ext cx="4419599" cy="9525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76596"/>
                <a:gridCol w="579620"/>
                <a:gridCol w="507167"/>
                <a:gridCol w="652072"/>
                <a:gridCol w="652072"/>
                <a:gridCol w="652072"/>
              </a:tblGrid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/>
                        <a:t>Scenarios</a:t>
                      </a:r>
                      <a:endParaRPr 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Huawei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LGE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MediaTek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test3-RTS-noFA-MCS0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5.15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5.14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endParaRPr lang="zh-CN" altLang="en-US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test3-RTS-FA-MCS0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/>
                        <a:t>5.58 </a:t>
                      </a:r>
                      <a:endParaRPr lang="en-US" altLang="zh-CN" sz="1100" b="1" i="0" u="none" strike="noStrike" dirty="0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/>
                        <a:t>5.58</a:t>
                      </a:r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5.63933 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5.66</a:t>
                      </a:r>
                      <a:endParaRPr lang="en-US" altLang="zh-CN" sz="1100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test3-RTS-noFA-MCS8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22.04 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22.4</a:t>
                      </a:r>
                      <a:endParaRPr lang="en-US" altLang="zh-CN" sz="1100" b="1" i="0" u="none" strike="noStrike">
                        <a:solidFill>
                          <a:srgbClr val="00B05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/>
                        <a:t>　</a:t>
                      </a:r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/>
                        <a:t>test3-RTS-FA-MCS8</a:t>
                      </a:r>
                      <a:endParaRPr lang="en-US" sz="1100" b="0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/>
                        <a:t>34.05 </a:t>
                      </a:r>
                      <a:endParaRPr lang="en-US" altLang="zh-CN" sz="1100" b="1" i="0" u="none" strike="noStrike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zh-CN" sz="1100" u="none" strike="noStrike" dirty="0" smtClean="0"/>
                        <a:t>34.2</a:t>
                      </a:r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1" i="0" u="none" strike="noStrike" dirty="0">
                        <a:solidFill>
                          <a:srgbClr val="FF0000"/>
                        </a:solidFill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zh-CN" altLang="en-US" sz="1100" u="none" strike="noStrike" dirty="0"/>
                        <a:t>　</a:t>
                      </a:r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zh-CN" altLang="en-US" sz="1100" b="0" i="0" u="none" strike="noStrike" dirty="0">
                        <a:latin typeface="Arial Unicode MS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590800"/>
            <a:ext cx="47625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[1] 11-14-0980-02-00ax-simulation-scenarios</a:t>
            </a:r>
          </a:p>
          <a:p>
            <a:r>
              <a:rPr lang="en-US" sz="2000" dirty="0" smtClean="0"/>
              <a:t>[2] 11-14-0571-03-00ax-evaluation-methodology</a:t>
            </a:r>
          </a:p>
          <a:p>
            <a:endParaRPr lang="en-US" sz="2000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79600" cy="276999"/>
          </a:xfr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 smtClean="0"/>
              <a:t>September</a:t>
            </a:r>
            <a:r>
              <a:rPr lang="en-US" sz="1800" dirty="0" smtClean="0"/>
              <a:t> </a:t>
            </a:r>
            <a:r>
              <a:rPr lang="en-US" sz="1800" dirty="0" smtClean="0"/>
              <a:t>2014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556906" y="6475413"/>
            <a:ext cx="1987019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Zhou </a:t>
            </a:r>
            <a:r>
              <a:rPr lang="en-US" dirty="0" err="1" smtClean="0"/>
              <a:t>Lan</a:t>
            </a:r>
            <a:r>
              <a:rPr lang="en-US" dirty="0" smtClean="0"/>
              <a:t> (</a:t>
            </a:r>
            <a:r>
              <a:rPr lang="en-US" dirty="0" err="1" smtClean="0"/>
              <a:t>Huawei</a:t>
            </a:r>
            <a:r>
              <a:rPr lang="en-US" dirty="0" smtClean="0"/>
              <a:t> Technology)</a:t>
            </a:r>
            <a:endParaRPr lang="en-US" dirty="0"/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1D45EC1-4C6A-4C4C-A230-3BDF24B584F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63584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84982</TotalTime>
  <Words>663</Words>
  <Application>Microsoft Office PowerPoint</Application>
  <PresentationFormat>全屏显示(4:3)</PresentationFormat>
  <Paragraphs>401</Paragraphs>
  <Slides>9</Slides>
  <Notes>1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1" baseType="lpstr">
      <vt:lpstr>Default Design</vt:lpstr>
      <vt:lpstr>Document</vt:lpstr>
      <vt:lpstr>MAC calibration results comparison</vt:lpstr>
      <vt:lpstr>Summary</vt:lpstr>
      <vt:lpstr>Status Overview</vt:lpstr>
      <vt:lpstr>Test 1a:   </vt:lpstr>
      <vt:lpstr>Test 1b </vt:lpstr>
      <vt:lpstr>Test 2a </vt:lpstr>
      <vt:lpstr>Test 2b results</vt:lpstr>
      <vt:lpstr>Test 3 results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Consideration on MAC system calibration</dc:title>
  <dc:creator>lanzhou (A)</dc:creator>
  <cp:lastModifiedBy>l00272296</cp:lastModifiedBy>
  <cp:revision>1835</cp:revision>
  <cp:lastPrinted>1998-02-10T13:28:06Z</cp:lastPrinted>
  <dcterms:created xsi:type="dcterms:W3CDTF">1998-02-10T13:07:52Z</dcterms:created>
  <dcterms:modified xsi:type="dcterms:W3CDTF">2014-09-15T07:49:28Z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(3)uSDouxeiitE2JMN54eqlsDfp8w9lF0F/bSTqedOqwEQmHZz5OXyFcqbKAqGRsg3ow3EeLMD+
9br6IWwe4BL8NGb+f4tzWZo3JihNZ0aO+rZBgigUb+1Wzs5saOssLEdpnkqjsp0a4srS1MbK
vVM5ZRVlpUJXL/czBkWKdEmRwXgzBroYjtn6jWjx6o63Xwj/oAvqwCSI/apSxNuRmQdPcFvF
JzEOnz4VB3iTjSJl8w</vt:lpwstr>
  </property>
  <property fmtid="{D5CDD505-2E9C-101B-9397-08002B2CF9AE}" pid="3" name="_new_ms_pID_725431">
    <vt:lpwstr>qqxvC4FXQU73rK3nGNtZqDfGer86L7tvkWQmQyhDo3yDCO+EnS3LqP
HlvNiXw53q2QQMzdszvG15HVFqiZkKzw7WMkW1HkoY2SR/dP+vZ4nh1nAumz9rhAuA4C7mYT
ObNwEL+3W/UBVAf3yPbLT4EnmxAPZJXg/b012X6a4BsXr2bZ9LMYwX6VEfVlxMQav0V5zl5Y
9dRi+IFDME0H3X7njtIe9w+WCdBno4peJGeJ</vt:lpwstr>
  </property>
  <property fmtid="{D5CDD505-2E9C-101B-9397-08002B2CF9AE}" pid="4" name="_new_ms_pID_725432">
    <vt:lpwstr>XpoNKIKaxF5Rt3xIDngCMPIPtTXdu8zE3ZF6
QQL4V1ydRWz5QcJFp1j+Yc6CsIZ3NA==</vt:lpwstr>
  </property>
  <property fmtid="{D5CDD505-2E9C-101B-9397-08002B2CF9AE}" pid="5" name="sflag">
    <vt:lpwstr>1410702331</vt:lpwstr>
  </property>
</Properties>
</file>