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350" r:id="rId3"/>
    <p:sldId id="356" r:id="rId4"/>
    <p:sldId id="384" r:id="rId5"/>
    <p:sldId id="389" r:id="rId6"/>
    <p:sldId id="358" r:id="rId7"/>
    <p:sldId id="385" r:id="rId8"/>
    <p:sldId id="390" r:id="rId9"/>
    <p:sldId id="360" r:id="rId10"/>
    <p:sldId id="386" r:id="rId11"/>
    <p:sldId id="361" r:id="rId12"/>
    <p:sldId id="377" r:id="rId13"/>
    <p:sldId id="373" r:id="rId14"/>
    <p:sldId id="387" r:id="rId15"/>
    <p:sldId id="375" r:id="rId16"/>
    <p:sldId id="374" r:id="rId17"/>
    <p:sldId id="388" r:id="rId18"/>
    <p:sldId id="354" r:id="rId19"/>
    <p:sldId id="370" r:id="rId20"/>
    <p:sldId id="383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wei" initials="h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CC00"/>
    <a:srgbClr val="0000FF"/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93" d="100"/>
          <a:sy n="93" d="100"/>
        </p:scale>
        <p:origin x="-84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556906" y="6475413"/>
            <a:ext cx="198701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6906" y="6475413"/>
            <a:ext cx="19870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</a:t>
            </a:r>
            <a:r>
              <a:rPr lang="en-US" sz="1800" b="1" dirty="0" smtClean="0"/>
              <a:t>1191</a:t>
            </a:r>
            <a:r>
              <a:rPr lang="en-US" sz="1800" dirty="0" smtClean="0"/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sz="4000" dirty="0" smtClean="0"/>
              <a:t>MAC calibration results</a:t>
            </a:r>
            <a:endParaRPr lang="en-US" sz="40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2014-09-10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3310" name="Object 238"/>
          <p:cNvGraphicFramePr>
            <a:graphicFrameLocks noChangeAspect="1"/>
          </p:cNvGraphicFramePr>
          <p:nvPr/>
        </p:nvGraphicFramePr>
        <p:xfrm>
          <a:off x="1371600" y="3048000"/>
          <a:ext cx="6781800" cy="3282950"/>
        </p:xfrm>
        <a:graphic>
          <a:graphicData uri="http://schemas.openxmlformats.org/presentationml/2006/ole">
            <p:oleObj spid="_x0000_s3310" name="Document" r:id="rId4" imgW="8491985" imgH="445452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MCS0</a:t>
            </a:r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Test 2a: Deferral Test 1 </a:t>
            </a:r>
            <a:r>
              <a:rPr lang="en-US" altLang="zh-CN" dirty="0" smtClean="0"/>
              <a:t>Calibration Result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2514600"/>
          <a:ext cx="7391399" cy="30881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1295400"/>
                <a:gridCol w="1371600"/>
                <a:gridCol w="1143000"/>
                <a:gridCol w="1143000"/>
                <a:gridCol w="1066799"/>
              </a:tblGrid>
              <a:tr h="8382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/>
                        <a:t>RTS/CTS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/>
                        <a:t>Application Packet Size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MSDU Size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PER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Simulation Application Throughput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Simulation MAC Throughput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</a:tr>
              <a:tr h="2499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(Bytes)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(Bytes)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(Mbps)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(Mbps)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</a:tr>
              <a:tr h="249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Off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0.11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4.56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4.92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</a:tr>
              <a:tr h="249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Off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964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1000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0.12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5.25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5.44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</a:tr>
              <a:tr h="249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Off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0.12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5.51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5.65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</a:tr>
              <a:tr h="249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Off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1964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2000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0.11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5.66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5.76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</a:tr>
              <a:tr h="249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On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0.00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4.46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4.81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</a:tr>
              <a:tr h="249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On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964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1000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0.00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5.33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5.53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</a:tr>
              <a:tr h="249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On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0.00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5.68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5.82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</a:tr>
              <a:tr h="249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On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1964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2000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0.00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5.87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5.98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23" marR="8223" marT="8223" marB="0" anchor="ctr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763000" cy="1066800"/>
          </a:xfrm>
        </p:spPr>
        <p:txBody>
          <a:bodyPr/>
          <a:lstStyle/>
          <a:p>
            <a:r>
              <a:rPr lang="en-GB" altLang="zh-CN" dirty="0" smtClean="0"/>
              <a:t>Test 2b: Deferral Test 2</a:t>
            </a:r>
            <a:br>
              <a:rPr lang="en-GB" altLang="zh-CN" dirty="0" smtClean="0"/>
            </a:br>
            <a:r>
              <a:rPr lang="en-GB" altLang="zh-CN" dirty="0" smtClean="0"/>
              <a:t>-Simulation Assumptions-</a:t>
            </a:r>
            <a:r>
              <a:rPr lang="zh-CN" altLang="zh-CN" u="sng" dirty="0" smtClean="0"/>
              <a:t/>
            </a:r>
            <a:br>
              <a:rPr lang="zh-CN" altLang="zh-CN" u="sng" dirty="0" smtClean="0"/>
            </a:br>
            <a:endParaRPr lang="en-US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7" name="组合 26"/>
          <p:cNvGrpSpPr/>
          <p:nvPr/>
        </p:nvGrpSpPr>
        <p:grpSpPr>
          <a:xfrm>
            <a:off x="1752600" y="1752600"/>
            <a:ext cx="5943600" cy="1295400"/>
            <a:chOff x="1295400" y="1981200"/>
            <a:chExt cx="5943600" cy="1295400"/>
          </a:xfrm>
        </p:grpSpPr>
        <p:sp>
          <p:nvSpPr>
            <p:cNvPr id="3" name="Oval 263"/>
            <p:cNvSpPr>
              <a:spLocks noChangeArrowheads="1"/>
            </p:cNvSpPr>
            <p:nvPr/>
          </p:nvSpPr>
          <p:spPr bwMode="auto">
            <a:xfrm>
              <a:off x="3695823" y="2683453"/>
              <a:ext cx="583575" cy="593147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STA 1</a:t>
              </a:r>
              <a:endPara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5" name="Oval 264"/>
            <p:cNvSpPr>
              <a:spLocks noChangeArrowheads="1"/>
            </p:cNvSpPr>
            <p:nvPr/>
          </p:nvSpPr>
          <p:spPr bwMode="auto">
            <a:xfrm>
              <a:off x="6580011" y="2275698"/>
              <a:ext cx="658989" cy="593147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AP 2</a:t>
              </a:r>
              <a:endPara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6" name="Oval 265"/>
            <p:cNvSpPr>
              <a:spLocks noChangeArrowheads="1"/>
            </p:cNvSpPr>
            <p:nvPr/>
          </p:nvSpPr>
          <p:spPr bwMode="auto">
            <a:xfrm>
              <a:off x="1295400" y="2460959"/>
              <a:ext cx="610196" cy="593147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AP1</a:t>
              </a:r>
              <a:endPara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7" name="Oval 266"/>
            <p:cNvSpPr>
              <a:spLocks noChangeArrowheads="1"/>
            </p:cNvSpPr>
            <p:nvPr/>
          </p:nvSpPr>
          <p:spPr bwMode="auto">
            <a:xfrm>
              <a:off x="3540720" y="2059430"/>
              <a:ext cx="609102" cy="593147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STA 2</a:t>
              </a:r>
              <a:endPara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8" name="Straight Arrow Connector 267"/>
            <p:cNvSpPr>
              <a:spLocks noChangeShapeType="1"/>
            </p:cNvSpPr>
            <p:nvPr/>
          </p:nvSpPr>
          <p:spPr bwMode="auto">
            <a:xfrm>
              <a:off x="4149823" y="2356003"/>
              <a:ext cx="2430189" cy="269718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40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9" name="Straight Arrow Connector 268"/>
            <p:cNvSpPr>
              <a:spLocks noChangeShapeType="1"/>
            </p:cNvSpPr>
            <p:nvPr/>
          </p:nvSpPr>
          <p:spPr bwMode="auto">
            <a:xfrm flipH="1" flipV="1">
              <a:off x="1813261" y="2757532"/>
              <a:ext cx="1882562" cy="222495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40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0" name="TextBox 16"/>
            <p:cNvSpPr txBox="1">
              <a:spLocks noChangeArrowheads="1"/>
            </p:cNvSpPr>
            <p:nvPr/>
          </p:nvSpPr>
          <p:spPr bwMode="auto">
            <a:xfrm>
              <a:off x="4531844" y="1981200"/>
              <a:ext cx="957599" cy="644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1" name="TextBox 17"/>
            <p:cNvSpPr txBox="1">
              <a:spLocks noChangeArrowheads="1"/>
            </p:cNvSpPr>
            <p:nvPr/>
          </p:nvSpPr>
          <p:spPr bwMode="auto">
            <a:xfrm>
              <a:off x="2599359" y="2275698"/>
              <a:ext cx="712100" cy="481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381000" y="3276600"/>
            <a:ext cx="8610600" cy="2590800"/>
          </a:xfrm>
        </p:spPr>
        <p:txBody>
          <a:bodyPr/>
          <a:lstStyle/>
          <a:p>
            <a:r>
              <a:rPr lang="en-GB" altLang="zh-CN" dirty="0" smtClean="0"/>
              <a:t>Assumptions:</a:t>
            </a:r>
            <a:endParaRPr lang="zh-CN" altLang="zh-CN" sz="2000" dirty="0" smtClean="0"/>
          </a:p>
          <a:p>
            <a:pPr lvl="1"/>
            <a:r>
              <a:rPr lang="en-GB" altLang="zh-CN" dirty="0" smtClean="0"/>
              <a:t>AP1 and AP2 can not hear each other. (ever) </a:t>
            </a:r>
            <a:endParaRPr lang="zh-CN" altLang="zh-CN" sz="1600" dirty="0" smtClean="0"/>
          </a:p>
          <a:p>
            <a:pPr lvl="2"/>
            <a:r>
              <a:rPr lang="en-US" altLang="zh-CN" dirty="0" smtClean="0"/>
              <a:t>Interference Assumptions:</a:t>
            </a:r>
            <a:endParaRPr lang="zh-CN" altLang="zh-CN" sz="1600" dirty="0" smtClean="0"/>
          </a:p>
          <a:p>
            <a:pPr lvl="3"/>
            <a:r>
              <a:rPr lang="en-US" altLang="zh-CN" dirty="0" smtClean="0"/>
              <a:t>If any part of an MPDU sees interference, that MPDU should fail</a:t>
            </a:r>
            <a:endParaRPr lang="zh-CN" altLang="zh-CN" sz="1400" dirty="0" smtClean="0"/>
          </a:p>
          <a:p>
            <a:pPr lvl="3"/>
            <a:r>
              <a:rPr lang="en-US" altLang="zh-CN" dirty="0" smtClean="0"/>
              <a:t>If any part of a data  preamble sees interference, all MPDUs should fail</a:t>
            </a:r>
            <a:endParaRPr lang="zh-CN" altLang="zh-CN" sz="1400" dirty="0" smtClean="0"/>
          </a:p>
          <a:p>
            <a:pPr lvl="3"/>
            <a:r>
              <a:rPr lang="en-US" altLang="zh-CN" dirty="0" smtClean="0"/>
              <a:t>If an MPDU, or data </a:t>
            </a:r>
            <a:r>
              <a:rPr lang="en-US" altLang="zh-CN" dirty="0" err="1" smtClean="0"/>
              <a:t>premable</a:t>
            </a:r>
            <a:r>
              <a:rPr lang="en-US" altLang="zh-CN" dirty="0" smtClean="0"/>
              <a:t> sees no interference, it should pass</a:t>
            </a:r>
            <a:endParaRPr lang="zh-CN" altLang="zh-CN" sz="1400" dirty="0" smtClean="0"/>
          </a:p>
          <a:p>
            <a:pPr lvl="3"/>
            <a:r>
              <a:rPr lang="en-US" altLang="zh-CN" dirty="0" smtClean="0"/>
              <a:t>If an ACK overlaps with the transmission of an OBSS AP, the PER on the ACK should be 0. (i.e. the ACK should pass)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763000" cy="1066800"/>
          </a:xfrm>
        </p:spPr>
        <p:txBody>
          <a:bodyPr/>
          <a:lstStyle/>
          <a:p>
            <a:r>
              <a:rPr lang="en-GB" altLang="zh-CN" dirty="0" smtClean="0"/>
              <a:t>Test 2b: Deferral Test 2</a:t>
            </a:r>
            <a:br>
              <a:rPr lang="en-GB" altLang="zh-CN" dirty="0" smtClean="0"/>
            </a:br>
            <a:r>
              <a:rPr lang="en-GB" altLang="zh-CN" dirty="0" smtClean="0"/>
              <a:t>-Simulation Assumptions-</a:t>
            </a:r>
            <a:r>
              <a:rPr lang="zh-CN" altLang="zh-CN" u="sng" dirty="0" smtClean="0"/>
              <a:t/>
            </a:r>
            <a:br>
              <a:rPr lang="zh-CN" altLang="zh-CN" u="sng" dirty="0" smtClean="0"/>
            </a:br>
            <a:endParaRPr lang="en-US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610600" cy="4114800"/>
          </a:xfrm>
        </p:spPr>
        <p:txBody>
          <a:bodyPr/>
          <a:lstStyle/>
          <a:p>
            <a:r>
              <a:rPr lang="en-GB" altLang="zh-CN" dirty="0" smtClean="0"/>
              <a:t>Assumptions (Continue):</a:t>
            </a:r>
            <a:endParaRPr lang="zh-CN" altLang="zh-CN" sz="2000" dirty="0" smtClean="0"/>
          </a:p>
          <a:p>
            <a:pPr lvl="2"/>
            <a:r>
              <a:rPr lang="en-US" altLang="zh-CN" dirty="0" err="1" smtClean="0"/>
              <a:t>Backoff</a:t>
            </a:r>
            <a:r>
              <a:rPr lang="en-US" altLang="zh-CN" dirty="0" smtClean="0"/>
              <a:t> </a:t>
            </a:r>
            <a:endParaRPr lang="zh-CN" altLang="zh-CN" sz="1600" dirty="0" smtClean="0"/>
          </a:p>
          <a:p>
            <a:pPr lvl="3"/>
            <a:r>
              <a:rPr lang="en-US" altLang="zh-CN" dirty="0" smtClean="0"/>
              <a:t>If no ACK is received, the transmitter should double it’s CW.</a:t>
            </a:r>
            <a:endParaRPr lang="zh-CN" altLang="zh-CN" sz="1400" dirty="0" smtClean="0"/>
          </a:p>
          <a:p>
            <a:pPr lvl="3"/>
            <a:r>
              <a:rPr lang="en-US" altLang="zh-CN" dirty="0" smtClean="0"/>
              <a:t>If an ACK is received, the transmitter should reset its CW  </a:t>
            </a:r>
            <a:endParaRPr lang="zh-CN" altLang="zh-CN" sz="1400" dirty="0" smtClean="0"/>
          </a:p>
          <a:p>
            <a:pPr lvl="3"/>
            <a:r>
              <a:rPr lang="en-US" altLang="zh-CN" dirty="0" smtClean="0"/>
              <a:t>If no MPDUs are decoded, no ACK should be sent. 	</a:t>
            </a:r>
            <a:endParaRPr lang="zh-CN" altLang="zh-CN" sz="1400" dirty="0" smtClean="0"/>
          </a:p>
          <a:p>
            <a:pPr lvl="3"/>
            <a:r>
              <a:rPr lang="en-US" altLang="zh-CN" dirty="0" smtClean="0"/>
              <a:t> After 10 missing ACKS, the CW should be reset.</a:t>
            </a:r>
            <a:endParaRPr lang="zh-CN" altLang="zh-CN" sz="1400" dirty="0" smtClean="0"/>
          </a:p>
          <a:p>
            <a:pPr lvl="2"/>
            <a:r>
              <a:rPr lang="en-US" altLang="zh-CN" dirty="0" smtClean="0"/>
              <a:t> PER definition</a:t>
            </a:r>
            <a:endParaRPr lang="zh-CN" altLang="zh-CN" sz="1600" dirty="0" smtClean="0"/>
          </a:p>
          <a:p>
            <a:pPr lvl="3"/>
            <a:r>
              <a:rPr lang="en-US" altLang="zh-CN" dirty="0" smtClean="0"/>
              <a:t>PER= 1-Acked data MPDUs/Total data MPDUs sent  </a:t>
            </a:r>
            <a:endParaRPr lang="zh-CN" altLang="zh-CN" sz="1400" dirty="0" smtClean="0"/>
          </a:p>
          <a:p>
            <a:pPr lvl="4"/>
            <a:r>
              <a:rPr lang="en-US" altLang="zh-CN" dirty="0" smtClean="0"/>
              <a:t>( TPUT can be computed from number of successfully </a:t>
            </a:r>
            <a:r>
              <a:rPr lang="en-US" altLang="zh-CN" dirty="0" err="1" smtClean="0"/>
              <a:t>ACKed</a:t>
            </a:r>
            <a:r>
              <a:rPr lang="en-US" altLang="zh-CN" dirty="0" smtClean="0"/>
              <a:t> MPDUs and the total time) </a:t>
            </a:r>
            <a:endParaRPr lang="en-US" altLang="zh-CN" sz="1400" dirty="0" smtClean="0"/>
          </a:p>
          <a:p>
            <a:pPr lvl="4"/>
            <a:r>
              <a:rPr lang="en-US" altLang="zh-CN" dirty="0" err="1" smtClean="0"/>
              <a:t>ACKed</a:t>
            </a:r>
            <a:r>
              <a:rPr lang="en-US" altLang="zh-CN" dirty="0" smtClean="0"/>
              <a:t> data MPDUs are  measured by the transmitters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 smtClean="0"/>
              <a:t>Parameters: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MSDU length:[1500Bytes]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RTS/CTS [ OFF]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MCS = [0,8] </a:t>
            </a:r>
          </a:p>
          <a:p>
            <a:pPr lvl="1"/>
            <a:r>
              <a:rPr lang="en-GB" altLang="zh-CN" u="sng" dirty="0" smtClean="0"/>
              <a:t>2 MPDU limit</a:t>
            </a:r>
            <a:endParaRPr lang="zh-CN" altLang="zh-CN" u="sng" dirty="0" smtClean="0"/>
          </a:p>
          <a:p>
            <a:pPr lvl="1"/>
            <a:r>
              <a:rPr lang="en-GB" altLang="zh-CN" u="sng" dirty="0" smtClean="0"/>
              <a:t>Data</a:t>
            </a:r>
            <a:r>
              <a:rPr lang="en-GB" altLang="zh-CN" dirty="0" smtClean="0"/>
              <a:t> MCS = [0]</a:t>
            </a:r>
          </a:p>
          <a:p>
            <a:pPr lvl="1"/>
            <a:r>
              <a:rPr lang="en-GB" altLang="zh-CN" u="sng" dirty="0" smtClean="0"/>
              <a:t>ACK MCS = 0</a:t>
            </a:r>
            <a:endParaRPr lang="zh-CN" altLang="zh-CN" u="sng" dirty="0" smtClean="0"/>
          </a:p>
          <a:p>
            <a:pPr lvl="1"/>
            <a:r>
              <a:rPr lang="en-US" altLang="zh-CN" u="sng" dirty="0" smtClean="0"/>
              <a:t>AIFS=DIFS = 34us</a:t>
            </a:r>
          </a:p>
          <a:p>
            <a:pPr lvl="1"/>
            <a:r>
              <a:rPr lang="en-US" altLang="zh-CN" dirty="0" smtClean="0"/>
              <a:t>Maximal number of Retries = 10</a:t>
            </a:r>
          </a:p>
          <a:p>
            <a:pPr lvl="1"/>
            <a:r>
              <a:rPr lang="en-US" altLang="zh-CN" dirty="0" err="1" smtClean="0"/>
              <a:t>CWmin</a:t>
            </a:r>
            <a:r>
              <a:rPr lang="en-US" altLang="zh-CN" dirty="0" smtClean="0"/>
              <a:t>=15</a:t>
            </a:r>
          </a:p>
          <a:p>
            <a:pPr lvl="1"/>
            <a:r>
              <a:rPr lang="en-US" altLang="zh-CN" u="sng" dirty="0" err="1" smtClean="0"/>
              <a:t>CWmax</a:t>
            </a:r>
            <a:r>
              <a:rPr lang="en-US" altLang="zh-CN" u="sng" dirty="0" smtClean="0"/>
              <a:t>=1023</a:t>
            </a:r>
          </a:p>
          <a:p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Test 2b: Deferral Test 2</a:t>
            </a:r>
            <a:br>
              <a:rPr lang="en-GB" altLang="zh-CN" dirty="0" smtClean="0"/>
            </a:br>
            <a:r>
              <a:rPr lang="en-GB" altLang="zh-CN" dirty="0" smtClean="0"/>
              <a:t>-Simulation Parameters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Without RTS/CTS</a:t>
            </a:r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Test 2b: Deferral Test 2 </a:t>
            </a:r>
            <a:r>
              <a:rPr lang="en-US" altLang="zh-CN" dirty="0" smtClean="0"/>
              <a:t>Calibration Results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95400" y="3048000"/>
          <a:ext cx="6858000" cy="1532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6616"/>
                <a:gridCol w="825318"/>
                <a:gridCol w="825318"/>
                <a:gridCol w="756541"/>
                <a:gridCol w="687765"/>
                <a:gridCol w="943221"/>
                <a:gridCol w="943221"/>
              </a:tblGrid>
              <a:tr h="75654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/>
                        <a:t>RTS/CTS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Data Rate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Application Packet Size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MSDU Size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PER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Simulation Application Throughput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/>
                        <a:t>Simulation MAC Throughput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5854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(MCS)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(Bytes)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(Bytes)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(Mbps)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(Mbps)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585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Off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88.37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1.01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1.04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585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Off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8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29.14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34.75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35.60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763000" cy="1066800"/>
          </a:xfrm>
        </p:spPr>
        <p:txBody>
          <a:bodyPr/>
          <a:lstStyle/>
          <a:p>
            <a:r>
              <a:rPr lang="en-GB" altLang="zh-CN" dirty="0" smtClean="0"/>
              <a:t>Test 3: Test 2b with RTS/CTS</a:t>
            </a:r>
            <a:br>
              <a:rPr lang="en-GB" altLang="zh-CN" dirty="0" smtClean="0"/>
            </a:br>
            <a:r>
              <a:rPr lang="en-GB" altLang="zh-CN" dirty="0" smtClean="0"/>
              <a:t>-Simulation Assumptions</a:t>
            </a:r>
            <a:r>
              <a:rPr lang="zh-CN" altLang="zh-CN" u="sng" dirty="0" smtClean="0"/>
              <a:t/>
            </a:r>
            <a:br>
              <a:rPr lang="zh-CN" altLang="zh-CN" u="sng" dirty="0" smtClean="0"/>
            </a:br>
            <a:endParaRPr lang="en-US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2" name="组合 26"/>
          <p:cNvGrpSpPr/>
          <p:nvPr/>
        </p:nvGrpSpPr>
        <p:grpSpPr>
          <a:xfrm>
            <a:off x="1752600" y="1752600"/>
            <a:ext cx="5943600" cy="1295400"/>
            <a:chOff x="1295400" y="1981200"/>
            <a:chExt cx="5943600" cy="1295400"/>
          </a:xfrm>
        </p:grpSpPr>
        <p:sp>
          <p:nvSpPr>
            <p:cNvPr id="3" name="Oval 263"/>
            <p:cNvSpPr>
              <a:spLocks noChangeArrowheads="1"/>
            </p:cNvSpPr>
            <p:nvPr/>
          </p:nvSpPr>
          <p:spPr bwMode="auto">
            <a:xfrm>
              <a:off x="3695823" y="2683453"/>
              <a:ext cx="583575" cy="593147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STA 1</a:t>
              </a:r>
              <a:endPara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5" name="Oval 264"/>
            <p:cNvSpPr>
              <a:spLocks noChangeArrowheads="1"/>
            </p:cNvSpPr>
            <p:nvPr/>
          </p:nvSpPr>
          <p:spPr bwMode="auto">
            <a:xfrm>
              <a:off x="6580011" y="2275698"/>
              <a:ext cx="658989" cy="593147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AP 2</a:t>
              </a:r>
              <a:endPara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6" name="Oval 265"/>
            <p:cNvSpPr>
              <a:spLocks noChangeArrowheads="1"/>
            </p:cNvSpPr>
            <p:nvPr/>
          </p:nvSpPr>
          <p:spPr bwMode="auto">
            <a:xfrm>
              <a:off x="1295400" y="2460959"/>
              <a:ext cx="610196" cy="593147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4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AP1</a:t>
              </a:r>
              <a:endPara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7" name="Oval 266"/>
            <p:cNvSpPr>
              <a:spLocks noChangeArrowheads="1"/>
            </p:cNvSpPr>
            <p:nvPr/>
          </p:nvSpPr>
          <p:spPr bwMode="auto">
            <a:xfrm>
              <a:off x="3540720" y="2059430"/>
              <a:ext cx="609102" cy="593147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STA 2</a:t>
              </a:r>
              <a:endPara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8" name="Straight Arrow Connector 267"/>
            <p:cNvSpPr>
              <a:spLocks noChangeShapeType="1"/>
            </p:cNvSpPr>
            <p:nvPr/>
          </p:nvSpPr>
          <p:spPr bwMode="auto">
            <a:xfrm>
              <a:off x="4149823" y="2356003"/>
              <a:ext cx="2430189" cy="269718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40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9" name="Straight Arrow Connector 268"/>
            <p:cNvSpPr>
              <a:spLocks noChangeShapeType="1"/>
            </p:cNvSpPr>
            <p:nvPr/>
          </p:nvSpPr>
          <p:spPr bwMode="auto">
            <a:xfrm flipH="1" flipV="1">
              <a:off x="1813261" y="2757532"/>
              <a:ext cx="1882562" cy="222495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40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0" name="TextBox 16"/>
            <p:cNvSpPr txBox="1">
              <a:spLocks noChangeArrowheads="1"/>
            </p:cNvSpPr>
            <p:nvPr/>
          </p:nvSpPr>
          <p:spPr bwMode="auto">
            <a:xfrm>
              <a:off x="4531844" y="1981200"/>
              <a:ext cx="957599" cy="644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1" name="TextBox 17"/>
            <p:cNvSpPr txBox="1">
              <a:spLocks noChangeArrowheads="1"/>
            </p:cNvSpPr>
            <p:nvPr/>
          </p:nvSpPr>
          <p:spPr bwMode="auto">
            <a:xfrm>
              <a:off x="2599359" y="2275698"/>
              <a:ext cx="712100" cy="481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381000" y="3276600"/>
            <a:ext cx="8610600" cy="2590800"/>
          </a:xfrm>
        </p:spPr>
        <p:txBody>
          <a:bodyPr/>
          <a:lstStyle/>
          <a:p>
            <a:r>
              <a:rPr lang="en-GB" altLang="zh-CN" dirty="0" smtClean="0"/>
              <a:t>Assumptions: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AP1 and AP2 can not hear each other. ( ever) </a:t>
            </a:r>
            <a:endParaRPr lang="zh-CN" altLang="zh-CN" sz="1600" dirty="0" smtClean="0"/>
          </a:p>
          <a:p>
            <a:pPr lvl="1"/>
            <a:r>
              <a:rPr lang="en-GB" altLang="zh-CN" dirty="0" smtClean="0"/>
              <a:t>If   </a:t>
            </a:r>
            <a:r>
              <a:rPr lang="en-GB" altLang="zh-CN" dirty="0" err="1" smtClean="0"/>
              <a:t>MPDUs</a:t>
            </a:r>
            <a:r>
              <a:rPr lang="en-GB" altLang="zh-CN" dirty="0" smtClean="0"/>
              <a:t> from AP1 and AP2 overlap, they both fail with 100% probability</a:t>
            </a:r>
            <a:endParaRPr lang="zh-CN" altLang="zh-CN" sz="1600" dirty="0" smtClean="0"/>
          </a:p>
          <a:p>
            <a:pPr lvl="1"/>
            <a:r>
              <a:rPr lang="en-GB" altLang="zh-CN" dirty="0" smtClean="0"/>
              <a:t>If an MPDU from AP1/AP2 is interference free, it succeeds with 100% probability. 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 smtClean="0"/>
              <a:t>Parameters: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MSDU length:[1500Bytes]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RTS/CTS [ ON]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MCS = [0,8] </a:t>
            </a:r>
          </a:p>
          <a:p>
            <a:pPr lvl="1"/>
            <a:r>
              <a:rPr lang="en-GB" altLang="zh-CN" u="sng" dirty="0" smtClean="0"/>
              <a:t>2 MPDU limit</a:t>
            </a:r>
            <a:endParaRPr lang="zh-CN" altLang="zh-CN" u="sng" dirty="0" smtClean="0"/>
          </a:p>
          <a:p>
            <a:pPr lvl="1"/>
            <a:r>
              <a:rPr lang="en-GB" altLang="zh-CN" u="sng" dirty="0" smtClean="0"/>
              <a:t>Data</a:t>
            </a:r>
            <a:r>
              <a:rPr lang="en-GB" altLang="zh-CN" dirty="0" smtClean="0"/>
              <a:t> MCS = [0]</a:t>
            </a:r>
          </a:p>
          <a:p>
            <a:pPr lvl="1"/>
            <a:r>
              <a:rPr lang="en-GB" altLang="zh-CN" u="sng" dirty="0" smtClean="0"/>
              <a:t>ACK MCS = 0</a:t>
            </a:r>
            <a:endParaRPr lang="zh-CN" altLang="zh-CN" u="sng" dirty="0" smtClean="0"/>
          </a:p>
          <a:p>
            <a:pPr lvl="1"/>
            <a:r>
              <a:rPr lang="en-US" altLang="zh-CN" u="sng" dirty="0" smtClean="0"/>
              <a:t>DIFS = 34us</a:t>
            </a:r>
          </a:p>
          <a:p>
            <a:pPr lvl="1"/>
            <a:r>
              <a:rPr lang="en-US" altLang="zh-CN" dirty="0" smtClean="0"/>
              <a:t>Maximal number of Retries = 10</a:t>
            </a:r>
          </a:p>
          <a:p>
            <a:pPr lvl="1"/>
            <a:r>
              <a:rPr lang="en-US" altLang="zh-CN" dirty="0" err="1" smtClean="0"/>
              <a:t>CWmin</a:t>
            </a:r>
            <a:r>
              <a:rPr lang="en-US" altLang="zh-CN" dirty="0" smtClean="0"/>
              <a:t>=15</a:t>
            </a:r>
          </a:p>
          <a:p>
            <a:pPr lvl="1"/>
            <a:r>
              <a:rPr lang="en-US" altLang="zh-CN" u="sng" dirty="0" err="1" smtClean="0"/>
              <a:t>CWmax</a:t>
            </a:r>
            <a:r>
              <a:rPr lang="en-US" altLang="zh-CN" u="sng" dirty="0" smtClean="0"/>
              <a:t>=1023</a:t>
            </a:r>
          </a:p>
          <a:p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Test 3: Deferral Test 2</a:t>
            </a:r>
            <a:br>
              <a:rPr lang="en-GB" altLang="zh-CN" dirty="0" smtClean="0"/>
            </a:br>
            <a:r>
              <a:rPr lang="en-GB" altLang="zh-CN" dirty="0" smtClean="0"/>
              <a:t>-Simulation Parameters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With RTS/CTS</a:t>
            </a:r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Test 3: NAV Deferral Calibration </a:t>
            </a:r>
            <a:r>
              <a:rPr lang="en-US" altLang="zh-CN" dirty="0" smtClean="0"/>
              <a:t>Results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19200" y="2895600"/>
          <a:ext cx="7010400" cy="1760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8318"/>
                <a:gridCol w="843658"/>
                <a:gridCol w="843658"/>
                <a:gridCol w="773353"/>
                <a:gridCol w="703049"/>
                <a:gridCol w="964182"/>
                <a:gridCol w="964182"/>
              </a:tblGrid>
              <a:tr h="86941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/>
                        <a:t>RTS/CTS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Data Rate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Application Packet Size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MSDU Size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PER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Simulation Application Throughput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Simulation MAC Throughput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971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(MCS)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(Bytes)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(Bytes)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(%)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(Mbps)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(Mbps)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971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0.00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5.58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5.72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971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/>
                        <a:t>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8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0.00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34.05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34.88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[1] 11-14-0980-02-00ax-simulation-scenarios</a:t>
            </a:r>
          </a:p>
          <a:p>
            <a:r>
              <a:rPr lang="en-US" sz="2000" dirty="0" smtClean="0"/>
              <a:t>[2] 11-14-0571-03-00ax-evaluation-methodology</a:t>
            </a:r>
          </a:p>
          <a:p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Annex.1</a:t>
            </a:r>
            <a:endParaRPr lang="en-US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04800" y="1600200"/>
          <a:ext cx="8632825" cy="4495800"/>
        </p:xfrm>
        <a:graphic>
          <a:graphicData uri="http://schemas.openxmlformats.org/presentationml/2006/ole">
            <p:oleObj spid="_x0000_s8194" name="Visio" r:id="rId3" imgW="13006768" imgH="6772846" progId="">
              <p:embed/>
            </p:oleObj>
          </a:graphicData>
        </a:graphic>
      </p:graphicFrame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4114800"/>
          </a:xfrm>
        </p:spPr>
        <p:txBody>
          <a:bodyPr/>
          <a:lstStyle/>
          <a:p>
            <a:r>
              <a:rPr lang="en-US" dirty="0" smtClean="0"/>
              <a:t>Contribution</a:t>
            </a:r>
            <a:r>
              <a:rPr lang="en-US" altLang="zh-CN" dirty="0" smtClean="0"/>
              <a:t>s</a:t>
            </a:r>
            <a:r>
              <a:rPr lang="en-US" dirty="0" smtClean="0"/>
              <a:t> [1][2] define the simulation scenarios and evaluation method for MAC system calibration</a:t>
            </a:r>
          </a:p>
          <a:p>
            <a:r>
              <a:rPr lang="en-US" dirty="0" smtClean="0"/>
              <a:t>This contribution provides the MAC calibration</a:t>
            </a:r>
            <a:r>
              <a:rPr lang="en-US" altLang="zh-CN" dirty="0" smtClean="0"/>
              <a:t> results:</a:t>
            </a:r>
            <a:endParaRPr lang="en-US" dirty="0" smtClean="0"/>
          </a:p>
          <a:p>
            <a:pPr lvl="1"/>
            <a:r>
              <a:rPr lang="en-US" sz="1800" dirty="0" smtClean="0"/>
              <a:t>Test 1: MAC overhead test</a:t>
            </a:r>
          </a:p>
          <a:p>
            <a:pPr lvl="1"/>
            <a:r>
              <a:rPr lang="en-US" sz="1800" dirty="0" smtClean="0"/>
              <a:t>Test 2: Deferral test</a:t>
            </a:r>
          </a:p>
          <a:p>
            <a:pPr lvl="1"/>
            <a:r>
              <a:rPr lang="en-US" sz="1800" dirty="0" smtClean="0"/>
              <a:t>Test 3: TXOP test</a:t>
            </a:r>
          </a:p>
          <a:p>
            <a:r>
              <a:rPr lang="en-US" sz="2200" dirty="0" smtClean="0"/>
              <a:t>This contribution also discusses some of the parameter setting in [1] that need clarification for implementing the calibration. (</a:t>
            </a:r>
            <a:r>
              <a:rPr lang="en-US" sz="2200" u="sng" dirty="0" smtClean="0"/>
              <a:t>underline Marked</a:t>
            </a:r>
            <a:r>
              <a:rPr lang="en-US" sz="2200" dirty="0" smtClean="0"/>
              <a:t>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066800"/>
          </a:xfrm>
        </p:spPr>
        <p:txBody>
          <a:bodyPr/>
          <a:lstStyle/>
          <a:p>
            <a:r>
              <a:rPr lang="en-US" altLang="zh-CN" sz="3600" dirty="0" smtClean="0"/>
              <a:t>Annex.2</a:t>
            </a:r>
            <a:r>
              <a:rPr lang="en-GB" altLang="zh-CN" sz="3600" dirty="0" smtClean="0"/>
              <a:t> </a:t>
            </a:r>
            <a:r>
              <a:rPr lang="en-US" altLang="zh-CN" sz="3600" dirty="0" smtClean="0"/>
              <a:t>MPDU collision model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105400" y="1676400"/>
            <a:ext cx="3886200" cy="4194175"/>
          </a:xfrm>
        </p:spPr>
        <p:txBody>
          <a:bodyPr/>
          <a:lstStyle/>
          <a:p>
            <a:r>
              <a:rPr lang="en-US" altLang="zh-CN" u="sng" dirty="0" smtClean="0"/>
              <a:t>A </a:t>
            </a:r>
            <a:r>
              <a:rPr lang="en-US" altLang="zh-CN" u="sng" dirty="0" err="1" smtClean="0"/>
              <a:t>A</a:t>
            </a:r>
            <a:r>
              <a:rPr lang="en-US" altLang="zh-CN" u="sng" dirty="0" smtClean="0"/>
              <a:t>-MPDU </a:t>
            </a:r>
            <a:r>
              <a:rPr lang="en-US" altLang="zh-CN" u="sng" dirty="0" err="1" smtClean="0"/>
              <a:t>subframe</a:t>
            </a:r>
            <a:r>
              <a:rPr lang="en-US" altLang="zh-CN" u="sng" dirty="0" smtClean="0"/>
              <a:t> is correctly received if and only if its preamble and itself are not affected by interference</a:t>
            </a:r>
            <a:endParaRPr lang="zh-CN" altLang="en-US" u="sng" dirty="0"/>
          </a:p>
        </p:txBody>
      </p:sp>
      <p:graphicFrame>
        <p:nvGraphicFramePr>
          <p:cNvPr id="9" name="Object 1"/>
          <p:cNvGraphicFramePr>
            <a:graphicFrameLocks noChangeAspect="1"/>
          </p:cNvGraphicFramePr>
          <p:nvPr/>
        </p:nvGraphicFramePr>
        <p:xfrm>
          <a:off x="457200" y="1676400"/>
          <a:ext cx="5684390" cy="4543400"/>
        </p:xfrm>
        <a:graphic>
          <a:graphicData uri="http://schemas.openxmlformats.org/presentationml/2006/ole">
            <p:oleObj spid="_x0000_s29698" name="Visio" r:id="rId3" imgW="5266944" imgH="4209669" progId="">
              <p:embed/>
            </p:oleObj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066800"/>
          </a:xfrm>
        </p:spPr>
        <p:txBody>
          <a:bodyPr/>
          <a:lstStyle/>
          <a:p>
            <a:r>
              <a:rPr lang="en-GB" altLang="zh-CN" sz="3600" dirty="0" smtClean="0"/>
              <a:t>Test 1a:  MAC overhead w/out RTS/CTS</a:t>
            </a:r>
            <a:br>
              <a:rPr lang="en-GB" altLang="zh-CN" sz="3600" dirty="0" smtClean="0"/>
            </a:br>
            <a:r>
              <a:rPr lang="en-GB" altLang="zh-CN" sz="3600" dirty="0" smtClean="0"/>
              <a:t>-Simulation Parameter-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2590800" y="2038672"/>
            <a:ext cx="1066800" cy="1009328"/>
          </a:xfrm>
          <a:prstGeom prst="ellipse">
            <a:avLst/>
          </a:prstGeom>
          <a:solidFill>
            <a:srgbClr val="878787"/>
          </a:solidFill>
          <a:ln w="9525">
            <a:solidFill>
              <a:srgbClr val="00CC98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STA 1</a:t>
            </a:r>
            <a:endParaRPr kumimoji="0" lang="en-US" altLang="ko-K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5649296" y="2069403"/>
            <a:ext cx="883958" cy="883669"/>
          </a:xfrm>
          <a:prstGeom prst="ellipse">
            <a:avLst/>
          </a:prstGeom>
          <a:gradFill rotWithShape="1">
            <a:gsLst>
              <a:gs pos="0">
                <a:srgbClr val="00AD7B"/>
              </a:gs>
              <a:gs pos="80000">
                <a:srgbClr val="00E3A3"/>
              </a:gs>
              <a:gs pos="100000">
                <a:srgbClr val="00E9A6"/>
              </a:gs>
            </a:gsLst>
            <a:lin ang="16200000"/>
          </a:gradFill>
          <a:ln w="9525">
            <a:solidFill>
              <a:srgbClr val="00CC98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" name="Straight Arrow Connector 34"/>
          <p:cNvSpPr>
            <a:spLocks noChangeShapeType="1"/>
          </p:cNvSpPr>
          <p:nvPr/>
        </p:nvSpPr>
        <p:spPr bwMode="auto">
          <a:xfrm flipH="1">
            <a:off x="3773687" y="2561103"/>
            <a:ext cx="1841580" cy="0"/>
          </a:xfrm>
          <a:prstGeom prst="straightConnector1">
            <a:avLst/>
          </a:prstGeom>
          <a:noFill/>
          <a:ln w="25400">
            <a:solidFill>
              <a:srgbClr val="00CC99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720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381000" y="3200400"/>
            <a:ext cx="8610600" cy="3048000"/>
          </a:xfrm>
        </p:spPr>
        <p:txBody>
          <a:bodyPr/>
          <a:lstStyle/>
          <a:p>
            <a:r>
              <a:rPr lang="en-GB" altLang="zh-CN" dirty="0" smtClean="0"/>
              <a:t>Parameters: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MSDU length:[0:500:2000Bytes]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2 MPDU limit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RTS/CTS off</a:t>
            </a:r>
            <a:endParaRPr lang="zh-CN" altLang="zh-CN" dirty="0" smtClean="0"/>
          </a:p>
          <a:p>
            <a:pPr lvl="1"/>
            <a:r>
              <a:rPr lang="en-GB" altLang="zh-CN" u="sng" dirty="0" smtClean="0"/>
              <a:t>Data</a:t>
            </a:r>
            <a:r>
              <a:rPr lang="en-GB" altLang="zh-CN" dirty="0" smtClean="0"/>
              <a:t> MCS = [0,8]  ( to clarify, run a sweep over MSDU length once for MCS 0, and once for MCS 8.</a:t>
            </a:r>
          </a:p>
          <a:p>
            <a:pPr lvl="1"/>
            <a:r>
              <a:rPr lang="en-GB" altLang="zh-CN" u="sng" dirty="0" smtClean="0"/>
              <a:t>ACK MCS = 0</a:t>
            </a:r>
            <a:endParaRPr lang="zh-CN" altLang="zh-CN" u="sng" dirty="0" smtClean="0"/>
          </a:p>
          <a:p>
            <a:pPr lvl="1"/>
            <a:r>
              <a:rPr lang="en-US" altLang="zh-CN" u="sng" dirty="0" smtClean="0"/>
              <a:t>AIFS=DIFS = 34us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Without RTS/CTS</a:t>
            </a:r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Test 1a: MAC overhead without RTS/CTS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Calibration Results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143000" y="2743200"/>
          <a:ext cx="7162801" cy="3019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1143000"/>
                <a:gridCol w="914400"/>
                <a:gridCol w="990600"/>
                <a:gridCol w="914400"/>
                <a:gridCol w="838200"/>
                <a:gridCol w="990601"/>
              </a:tblGrid>
              <a:tr h="666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/>
                        <a:t>Data Rate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/>
                        <a:t>Application Packet Size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MSDU Size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Expected Application Throughput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Simulation Application Throughput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Expected MAC Throughput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Simulation MAC Throughput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(MCS)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(Bytes)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(Bytes)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(Mbps)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(Mbps)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(Mbps)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(Mbps)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4.79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4.79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5.16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5.16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964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1000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5.55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5.55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5.76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5.76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5.84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5.84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5.99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5.99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1964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2000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6.00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6.00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6.11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6.10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8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22.00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21.98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23.70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23.68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8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964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1000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34.94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34.91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36.24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36.22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8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43.26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43.24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44.32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44.30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8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1964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2000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48.68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48.67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49.57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49.56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Test 1a: MAC overhead without RTS/CTS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Calibration Results-time/event trace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3000" y="1752600"/>
          <a:ext cx="7315201" cy="269367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46215"/>
                <a:gridCol w="446215"/>
                <a:gridCol w="4819439"/>
                <a:gridCol w="1603332"/>
              </a:tblGrid>
              <a:tr h="1809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Time trace [</a:t>
                      </a:r>
                      <a:r>
                        <a:rPr lang="en-US" sz="1200" u="none" strike="noStrike" dirty="0" err="1"/>
                        <a:t>usec</a:t>
                      </a:r>
                      <a:r>
                        <a:rPr lang="en-US" sz="1200" u="none" strike="noStrike" dirty="0"/>
                        <a:t>]</a:t>
                      </a:r>
                      <a:endParaRPr 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 smtClean="0"/>
                        <a:t>MCS0 1500 </a:t>
                      </a:r>
                      <a:r>
                        <a:rPr lang="en-US" sz="1050" u="none" strike="noStrike" dirty="0"/>
                        <a:t>bytes</a:t>
                      </a:r>
                      <a:endParaRPr lang="en-US" sz="105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–CP1 start of A-MPDU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050" u="none" strike="noStrike" dirty="0"/>
                        <a:t>12174 </a:t>
                      </a:r>
                      <a:endParaRPr lang="en-US" altLang="zh-CN" sz="105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–CP2 end of A-MPDU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050" u="none" strike="noStrike"/>
                        <a:t>15998 </a:t>
                      </a:r>
                      <a:endParaRPr lang="en-US" altLang="zh-CN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•CP2-CP1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050" u="none" strike="noStrike"/>
                        <a:t>3824 </a:t>
                      </a:r>
                      <a:endParaRPr lang="en-US" altLang="zh-CN" sz="1050" b="1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•Expected time gap = A-MPDU duration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050" u="none" strike="noStrike"/>
                        <a:t>3824 </a:t>
                      </a:r>
                      <a:endParaRPr lang="en-US" altLang="zh-CN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–CP3 start of ACK</a:t>
                      </a:r>
                      <a:endParaRPr 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050" u="none" strike="noStrike"/>
                        <a:t>16014 </a:t>
                      </a:r>
                      <a:endParaRPr lang="en-US" altLang="zh-CN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•CP3-CP2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050" u="none" strike="noStrike"/>
                        <a:t>16 </a:t>
                      </a:r>
                      <a:endParaRPr lang="en-US" altLang="zh-CN" sz="1050" b="1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•Expected time gap = SIFS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050" u="none" strike="noStrike"/>
                        <a:t>16 </a:t>
                      </a:r>
                      <a:endParaRPr lang="en-US" altLang="zh-CN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–CP4 end of ACK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050" u="none" strike="noStrike"/>
                        <a:t>16082 </a:t>
                      </a:r>
                      <a:endParaRPr lang="en-US" altLang="zh-CN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•CP4-CP3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050" u="none" strike="noStrike"/>
                        <a:t>68 </a:t>
                      </a:r>
                      <a:endParaRPr lang="en-US" altLang="zh-CN" sz="1050" b="1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•Expected time gap = ACK duration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050" u="none" strike="noStrike"/>
                        <a:t>68 </a:t>
                      </a:r>
                      <a:endParaRPr lang="en-US" altLang="zh-CN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–CP5 start of A-MPDU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050" u="none" strike="noStrike"/>
                        <a:t>16242 </a:t>
                      </a:r>
                      <a:endParaRPr lang="en-US" altLang="zh-CN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•CP5-CP4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050" u="none" strike="noStrike"/>
                        <a:t>160 </a:t>
                      </a:r>
                      <a:endParaRPr lang="en-US" altLang="zh-CN" sz="1050" b="1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 dirty="0"/>
                        <a:t>　</a:t>
                      </a:r>
                      <a:endParaRPr lang="zh-CN" altLang="en-US" sz="105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u="none" strike="noStrike"/>
                        <a:t>　</a:t>
                      </a:r>
                      <a:endParaRPr lang="zh-CN" altLang="en-US" sz="105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•Expected time gap = </a:t>
                      </a:r>
                      <a:r>
                        <a:rPr lang="en-US" sz="1200" u="none" strike="noStrike" dirty="0" err="1"/>
                        <a:t>Defer&amp;backoff</a:t>
                      </a:r>
                      <a:r>
                        <a:rPr lang="en-US" sz="1200" u="none" strike="noStrike" dirty="0"/>
                        <a:t> duration</a:t>
                      </a:r>
                      <a:endParaRPr 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050" u="none" strike="noStrike" dirty="0"/>
                        <a:t>34+14*9</a:t>
                      </a:r>
                      <a:endParaRPr lang="en-US" altLang="zh-CN" sz="105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graphicFrame>
        <p:nvGraphicFramePr>
          <p:cNvPr id="9" name="표 12"/>
          <p:cNvGraphicFramePr>
            <a:graphicFrameLocks noGrp="1"/>
          </p:cNvGraphicFramePr>
          <p:nvPr/>
        </p:nvGraphicFramePr>
        <p:xfrm>
          <a:off x="381000" y="4566920"/>
          <a:ext cx="8166100" cy="1910080"/>
        </p:xfrm>
        <a:graphic>
          <a:graphicData uri="http://schemas.openxmlformats.org/drawingml/2006/table">
            <a:tbl>
              <a:tblPr/>
              <a:tblGrid>
                <a:gridCol w="1538580"/>
                <a:gridCol w="2089260"/>
                <a:gridCol w="3401850"/>
                <a:gridCol w="1136410"/>
              </a:tblGrid>
              <a:tr h="32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맑은 고딕"/>
                          <a:cs typeface="Gulim"/>
                        </a:rPr>
                        <a:t>Test Items</a:t>
                      </a:r>
                      <a:endParaRPr lang="ko-KR" sz="1400" dirty="0"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맑은 고딕"/>
                          <a:cs typeface="Gulim"/>
                        </a:rPr>
                        <a:t>Check points</a:t>
                      </a:r>
                      <a:endParaRPr lang="ko-KR" sz="1400" dirty="0"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맑은 고딕"/>
                          <a:cs typeface="Gulim"/>
                        </a:rPr>
                        <a:t>Standard definition</a:t>
                      </a:r>
                      <a:endParaRPr lang="ko-KR" sz="1400" dirty="0"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맑은 고딕"/>
                          <a:cs typeface="Gulim"/>
                        </a:rPr>
                        <a:t>Matching?</a:t>
                      </a:r>
                      <a:endParaRPr lang="ko-KR" sz="1400" dirty="0"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A-MPDU duration</a:t>
                      </a:r>
                      <a:endParaRPr lang="ko-KR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Tcp2-Tcp1= </a:t>
                      </a:r>
                      <a:r>
                        <a:rPr lang="en-GB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3824 us</a:t>
                      </a:r>
                      <a:endParaRPr lang="ko-KR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ceil((</a:t>
                      </a:r>
                      <a:r>
                        <a:rPr lang="en-GB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FrameLength</a:t>
                      </a: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*8)/rate/</a:t>
                      </a:r>
                      <a:r>
                        <a:rPr lang="en-GB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OFDMsymbolduration</a:t>
                      </a: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) * </a:t>
                      </a:r>
                      <a:r>
                        <a:rPr lang="en-GB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OFDMsymbolduration</a:t>
                      </a: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 + PHY Header </a:t>
                      </a:r>
                      <a:endParaRPr lang="ko-KR" sz="1400" dirty="0"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Times New Roman"/>
                          <a:ea typeface="맑은 고딕"/>
                          <a:cs typeface="Gulim"/>
                        </a:rPr>
                        <a:t>OK</a:t>
                      </a:r>
                      <a:endParaRPr lang="en-GB" sz="1600" dirty="0">
                        <a:latin typeface="Times New Roman"/>
                        <a:ea typeface="맑은 고딕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SIFS </a:t>
                      </a:r>
                      <a:endParaRPr lang="ko-KR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Tcp3-Tcp2=16 us </a:t>
                      </a:r>
                      <a:endParaRPr lang="ko-KR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16 us </a:t>
                      </a:r>
                      <a:endParaRPr lang="ko-KR" sz="1400" dirty="0"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600" dirty="0" smtClean="0">
                          <a:latin typeface="+mn-lt"/>
                          <a:ea typeface="맑은 고딕"/>
                          <a:cs typeface="Gulim"/>
                        </a:rPr>
                        <a:t>OK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ACK duration </a:t>
                      </a:r>
                      <a:endParaRPr lang="ko-KR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Tcp4-Tcp3= </a:t>
                      </a:r>
                      <a:r>
                        <a:rPr lang="en-GB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68 us</a:t>
                      </a:r>
                      <a:endParaRPr lang="ko-KR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ceil((</a:t>
                      </a:r>
                      <a:r>
                        <a:rPr lang="en-GB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ACKFrameLength</a:t>
                      </a: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*8)/rate/</a:t>
                      </a:r>
                      <a:r>
                        <a:rPr lang="en-GB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OFDMsymbolduration</a:t>
                      </a: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) * </a:t>
                      </a:r>
                      <a:r>
                        <a:rPr lang="en-GB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OFDMsymbolduration</a:t>
                      </a: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 + PHY Header </a:t>
                      </a:r>
                      <a:endParaRPr lang="ko-KR" sz="1400" dirty="0"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600" dirty="0" smtClean="0">
                          <a:latin typeface="+mn-lt"/>
                          <a:ea typeface="맑은 고딕"/>
                          <a:cs typeface="Gulim"/>
                        </a:rPr>
                        <a:t>OK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Defer &amp; backoff duration </a:t>
                      </a:r>
                      <a:endParaRPr lang="ko-KR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Tcp5-Tcp4= </a:t>
                      </a:r>
                      <a:r>
                        <a:rPr lang="en-GB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160us</a:t>
                      </a:r>
                      <a:endParaRPr lang="ko-KR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Gulim"/>
                          <a:cs typeface="Gulim"/>
                        </a:rPr>
                        <a:t>DIFS(34 us)+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Gulim"/>
                          <a:cs typeface="Gulim"/>
                        </a:rPr>
                        <a:t>backoff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Gulim"/>
                          <a:cs typeface="Gulim"/>
                        </a:rPr>
                        <a:t> (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Gulim"/>
                          <a:cs typeface="Gulim"/>
                        </a:rPr>
                        <a:t>CWmin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Gulim"/>
                          <a:cs typeface="Gulim"/>
                        </a:rPr>
                        <a:t>)</a:t>
                      </a:r>
                      <a:endParaRPr lang="ko-KR" sz="1100" dirty="0">
                        <a:latin typeface="Times New Roman"/>
                        <a:ea typeface="Gulim"/>
                        <a:cs typeface="Gulim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=</a:t>
                      </a:r>
                      <a:r>
                        <a:rPr lang="en-GB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34us+</a:t>
                      </a:r>
                      <a:r>
                        <a:rPr lang="en-GB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Gulim"/>
                        </a:rPr>
                        <a:t>14</a:t>
                      </a:r>
                      <a:r>
                        <a:rPr lang="en-GB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*9us </a:t>
                      </a:r>
                      <a:endParaRPr lang="ko-KR" sz="1400" dirty="0"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600" dirty="0" smtClean="0">
                          <a:latin typeface="+mn-lt"/>
                          <a:ea typeface="맑은 고딕"/>
                          <a:cs typeface="Gulim"/>
                        </a:rPr>
                        <a:t>OK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066800"/>
          </a:xfrm>
        </p:spPr>
        <p:txBody>
          <a:bodyPr/>
          <a:lstStyle/>
          <a:p>
            <a:r>
              <a:rPr lang="en-GB" altLang="zh-CN" sz="3600" dirty="0" smtClean="0"/>
              <a:t>Test 1b:  MAC overhead w RTS/CTS</a:t>
            </a:r>
            <a:br>
              <a:rPr lang="en-GB" altLang="zh-CN" sz="3600" dirty="0" smtClean="0"/>
            </a:br>
            <a:r>
              <a:rPr lang="en-GB" altLang="zh-CN" sz="3600" dirty="0" smtClean="0"/>
              <a:t> -Simulation Parameter- 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Oval 32"/>
          <p:cNvSpPr>
            <a:spLocks noChangeArrowheads="1"/>
          </p:cNvSpPr>
          <p:nvPr/>
        </p:nvSpPr>
        <p:spPr bwMode="auto">
          <a:xfrm>
            <a:off x="2590800" y="2038672"/>
            <a:ext cx="1066800" cy="1009328"/>
          </a:xfrm>
          <a:prstGeom prst="ellipse">
            <a:avLst/>
          </a:prstGeom>
          <a:solidFill>
            <a:srgbClr val="878787"/>
          </a:solidFill>
          <a:ln w="9525">
            <a:solidFill>
              <a:srgbClr val="00CC98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STA 1</a:t>
            </a:r>
            <a:endParaRPr kumimoji="0" lang="en-US" altLang="ko-K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3" name="Oval 33"/>
          <p:cNvSpPr>
            <a:spLocks noChangeArrowheads="1"/>
          </p:cNvSpPr>
          <p:nvPr/>
        </p:nvSpPr>
        <p:spPr bwMode="auto">
          <a:xfrm>
            <a:off x="5649296" y="2069403"/>
            <a:ext cx="883958" cy="883669"/>
          </a:xfrm>
          <a:prstGeom prst="ellipse">
            <a:avLst/>
          </a:prstGeom>
          <a:gradFill rotWithShape="1">
            <a:gsLst>
              <a:gs pos="0">
                <a:srgbClr val="00AD7B"/>
              </a:gs>
              <a:gs pos="80000">
                <a:srgbClr val="00E3A3"/>
              </a:gs>
              <a:gs pos="100000">
                <a:srgbClr val="00E9A6"/>
              </a:gs>
            </a:gsLst>
            <a:lin ang="16200000"/>
          </a:gradFill>
          <a:ln w="9525">
            <a:solidFill>
              <a:srgbClr val="00CC98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4" name="Straight Arrow Connector 34"/>
          <p:cNvSpPr>
            <a:spLocks noChangeShapeType="1"/>
          </p:cNvSpPr>
          <p:nvPr/>
        </p:nvSpPr>
        <p:spPr bwMode="auto">
          <a:xfrm flipH="1">
            <a:off x="3773687" y="2561103"/>
            <a:ext cx="1841580" cy="0"/>
          </a:xfrm>
          <a:prstGeom prst="straightConnector1">
            <a:avLst/>
          </a:prstGeom>
          <a:noFill/>
          <a:ln w="25400">
            <a:solidFill>
              <a:srgbClr val="00CC99"/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720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1000" y="2667000"/>
            <a:ext cx="8610600" cy="3581400"/>
          </a:xfrm>
        </p:spPr>
        <p:txBody>
          <a:bodyPr/>
          <a:lstStyle/>
          <a:p>
            <a:r>
              <a:rPr lang="en-GB" altLang="zh-CN" dirty="0" smtClean="0"/>
              <a:t>Assumptions: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PER is 0</a:t>
            </a:r>
            <a:endParaRPr lang="zh-CN" altLang="zh-CN" dirty="0" smtClean="0"/>
          </a:p>
          <a:p>
            <a:r>
              <a:rPr lang="en-GB" altLang="zh-CN" dirty="0" smtClean="0"/>
              <a:t>Parameters: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MSDU length:[0:500:2000Bytes]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2 MPDU limit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RTS/CTS on</a:t>
            </a:r>
            <a:endParaRPr lang="zh-CN" altLang="zh-CN" dirty="0" smtClean="0"/>
          </a:p>
          <a:p>
            <a:pPr lvl="1"/>
            <a:r>
              <a:rPr lang="en-GB" altLang="zh-CN" u="sng" dirty="0" smtClean="0"/>
              <a:t>Data</a:t>
            </a:r>
            <a:r>
              <a:rPr lang="en-GB" altLang="zh-CN" dirty="0" smtClean="0"/>
              <a:t> MCS = [0,8]  ( to clarify, run a sweep over MSDU length once for MCS 0, and once for MCS 8.</a:t>
            </a:r>
          </a:p>
          <a:p>
            <a:pPr lvl="1"/>
            <a:r>
              <a:rPr lang="en-GB" altLang="zh-CN" u="sng" dirty="0" smtClean="0"/>
              <a:t>ACK MCS = 0</a:t>
            </a:r>
            <a:endParaRPr lang="zh-CN" altLang="zh-CN" u="sng" dirty="0" smtClean="0"/>
          </a:p>
          <a:p>
            <a:pPr lvl="1"/>
            <a:r>
              <a:rPr lang="en-US" altLang="zh-CN" u="sng" dirty="0" smtClean="0"/>
              <a:t>AIFS=DIFS = 34us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With RTS/CTS</a:t>
            </a:r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Test 1b: MAC overhead with RTS/CTS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Calibration Results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3000" y="2743200"/>
          <a:ext cx="7315200" cy="3019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1066800"/>
                <a:gridCol w="1066800"/>
                <a:gridCol w="990600"/>
                <a:gridCol w="990600"/>
                <a:gridCol w="990600"/>
                <a:gridCol w="990600"/>
              </a:tblGrid>
              <a:tr h="666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/>
                        <a:t>Data Rate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Application Packet Size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MSDU Size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/>
                        <a:t>Expected Application Throughput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Simulation Application Throughput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Expected MAC Throughput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Simulation MAC Throughput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/>
                        <a:t>(MCS)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/>
                        <a:t>(Bytes)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(Bytes)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(Mbps)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(Mbps)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(Mbps)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/>
                        <a:t>(Mbps)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464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500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4.43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4.42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4.77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4.77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964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1000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5.31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5.31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5.51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5.51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5.66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5.66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5.80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5.80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1964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2000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5.85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5.85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5.96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5.96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8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15.95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15.94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17.19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17.17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8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964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1000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27.08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27.07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28.09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28.08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8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1464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1500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34.99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34.97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35.85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35.83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  <a:tr h="261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8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1964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2000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40.63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40.61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/>
                        <a:t>41.37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u="none" strike="noStrike" dirty="0"/>
                        <a:t>41.36 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012" marR="7012" marT="7012" marB="0" anchor="ctr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Test 1b: MAC overhead with RTS/CTS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Calibration Results-time/event trace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3000" y="1752600"/>
          <a:ext cx="7010400" cy="2501265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27622"/>
                <a:gridCol w="427622"/>
                <a:gridCol w="4428456"/>
                <a:gridCol w="1726700"/>
              </a:tblGrid>
              <a:tr h="18097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Time trace [</a:t>
                      </a:r>
                      <a:r>
                        <a:rPr lang="en-US" sz="1200" u="none" strike="noStrike" dirty="0" err="1"/>
                        <a:t>usec</a:t>
                      </a:r>
                      <a:r>
                        <a:rPr lang="en-US" sz="1200" u="none" strike="noStrike" dirty="0"/>
                        <a:t>]</a:t>
                      </a:r>
                      <a:endParaRPr 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MCS0 1500 bytes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–CP1 start of RTS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/>
                        <a:t>12302 </a:t>
                      </a:r>
                      <a:endParaRPr lang="en-US" altLang="zh-CN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–CP2 end of RTS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/>
                        <a:t>12354 </a:t>
                      </a:r>
                      <a:endParaRPr lang="en-US" altLang="zh-CN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•CP2-CP1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/>
                        <a:t>52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•Expected time gap = RTS duration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/>
                        <a:t>52 </a:t>
                      </a:r>
                      <a:endParaRPr lang="en-US" altLang="zh-CN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–CP3 start of CTS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/>
                        <a:t>12370 </a:t>
                      </a:r>
                      <a:endParaRPr lang="en-US" altLang="zh-CN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–CP4 end of CTS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/>
                        <a:t>12414 </a:t>
                      </a:r>
                      <a:endParaRPr lang="en-US" altLang="zh-CN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•CP4-CP3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/>
                        <a:t>44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•Expected time gap = CTS duration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/>
                        <a:t>44 </a:t>
                      </a:r>
                      <a:endParaRPr lang="en-US" altLang="zh-CN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–CP5 start of A-MPDU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/>
                        <a:t>12430 </a:t>
                      </a:r>
                      <a:endParaRPr lang="en-US" altLang="zh-CN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–CP6 end of A-MPDU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/>
                        <a:t>16254 </a:t>
                      </a:r>
                      <a:endParaRPr lang="en-US" altLang="zh-CN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/>
                        <a:t>•CP6-CP5</a:t>
                      </a:r>
                      <a:endParaRPr 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/>
                        <a:t>3824 </a:t>
                      </a:r>
                      <a:endParaRPr lang="en-US" altLang="zh-CN" sz="1200" b="1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/>
                        <a:t>　</a:t>
                      </a:r>
                      <a:endParaRPr lang="zh-CN" altLang="en-US" sz="1200" b="0" i="0" u="none" strike="noStrike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/>
                        <a:t>•Expected time gap = Frame duration</a:t>
                      </a:r>
                      <a:endParaRPr lang="en-US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200" u="none" strike="noStrike" dirty="0"/>
                        <a:t>3824 </a:t>
                      </a:r>
                      <a:endParaRPr lang="en-US" altLang="zh-CN" sz="1200" b="0" i="0" u="none" strike="noStrike" dirty="0"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graphicFrame>
        <p:nvGraphicFramePr>
          <p:cNvPr id="10" name="표 12"/>
          <p:cNvGraphicFramePr>
            <a:graphicFrameLocks noGrp="1"/>
          </p:cNvGraphicFramePr>
          <p:nvPr/>
        </p:nvGraphicFramePr>
        <p:xfrm>
          <a:off x="304800" y="4267200"/>
          <a:ext cx="8763000" cy="2225040"/>
        </p:xfrm>
        <a:graphic>
          <a:graphicData uri="http://schemas.openxmlformats.org/drawingml/2006/table">
            <a:tbl>
              <a:tblPr/>
              <a:tblGrid>
                <a:gridCol w="1651043"/>
                <a:gridCol w="1625557"/>
                <a:gridCol w="4266925"/>
                <a:gridCol w="1219475"/>
              </a:tblGrid>
              <a:tr h="487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맑은 고딕"/>
                          <a:cs typeface="Gulim"/>
                        </a:rPr>
                        <a:t>Test Items</a:t>
                      </a:r>
                      <a:endParaRPr lang="ko-KR" sz="1600" dirty="0"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맑은 고딕"/>
                          <a:cs typeface="Gulim"/>
                        </a:rPr>
                        <a:t>Check points</a:t>
                      </a:r>
                      <a:endParaRPr lang="ko-KR" sz="1600" dirty="0"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맑은 고딕"/>
                          <a:cs typeface="Gulim"/>
                        </a:rPr>
                        <a:t>Standard definition</a:t>
                      </a:r>
                      <a:endParaRPr lang="ko-KR" sz="1600" dirty="0"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맑은 고딕"/>
                          <a:cs typeface="Gulim"/>
                        </a:rPr>
                        <a:t>Matching?</a:t>
                      </a:r>
                      <a:endParaRPr lang="ko-KR" sz="1600" dirty="0"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RTS duration </a:t>
                      </a:r>
                      <a:endParaRPr lang="ko-KR" sz="14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Tcp2-Tcp1= </a:t>
                      </a: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52</a:t>
                      </a:r>
                      <a:endParaRPr lang="ko-KR" sz="14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ceil((RTSFrameLength*8)/rate/OFDMsymbolduration) * OFDMsymbolduration + PHY Header </a:t>
                      </a:r>
                      <a:endParaRPr lang="ko-KR" sz="14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맑은 고딕"/>
                          <a:cs typeface="Gulim"/>
                        </a:rPr>
                        <a:t>OK</a:t>
                      </a:r>
                      <a:endParaRPr kumimoji="0" lang="en-GB" altLang="ko-K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맑은 고딕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CTS duration </a:t>
                      </a:r>
                      <a:endParaRPr lang="ko-KR" sz="14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Tcp4-Tcp3= </a:t>
                      </a: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44</a:t>
                      </a:r>
                      <a:endParaRPr lang="ko-KR" sz="14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ceil((</a:t>
                      </a:r>
                      <a:r>
                        <a:rPr lang="en-GB" sz="14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CTSFrameLength</a:t>
                      </a: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*8)/rate/</a:t>
                      </a:r>
                      <a:r>
                        <a:rPr lang="en-GB" sz="14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OFDMsymbolduration</a:t>
                      </a: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) * </a:t>
                      </a:r>
                      <a:r>
                        <a:rPr lang="en-GB" sz="14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OFDMsymbolduration</a:t>
                      </a: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 + PHY Header </a:t>
                      </a:r>
                      <a:endParaRPr lang="ko-KR" sz="14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맑은 고딕"/>
                          <a:cs typeface="Gulim"/>
                        </a:rPr>
                        <a:t>OK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Frame duration </a:t>
                      </a:r>
                      <a:endParaRPr lang="ko-KR" sz="14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Tcp6-Tcp5= </a:t>
                      </a: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3824</a:t>
                      </a:r>
                      <a:endParaRPr lang="ko-KR" sz="14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ceil((</a:t>
                      </a:r>
                      <a:r>
                        <a:rPr lang="en-GB" sz="14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FrameLength</a:t>
                      </a:r>
                      <a:r>
                        <a:rPr lang="en-GB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*8)/rate/</a:t>
                      </a:r>
                      <a:r>
                        <a:rPr lang="en-GB" sz="14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OFDMsymbolduration</a:t>
                      </a:r>
                      <a:r>
                        <a:rPr lang="en-GB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) * </a:t>
                      </a:r>
                      <a:r>
                        <a:rPr lang="en-GB" sz="14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OFDMsymbolduration</a:t>
                      </a:r>
                      <a:r>
                        <a:rPr lang="en-GB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Gulim"/>
                        </a:rPr>
                        <a:t> + PHY Header </a:t>
                      </a:r>
                      <a:endParaRPr lang="ko-KR" sz="14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Gulim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맑은 고딕"/>
                          <a:cs typeface="Gulim"/>
                        </a:rPr>
                        <a:t>OK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latin typeface="Times New Roman"/>
                        <a:ea typeface="맑은 고딕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066800"/>
          </a:xfrm>
        </p:spPr>
        <p:txBody>
          <a:bodyPr/>
          <a:lstStyle/>
          <a:p>
            <a:r>
              <a:rPr lang="en-GB" altLang="zh-CN" sz="3600" dirty="0" smtClean="0"/>
              <a:t>Test 2a: Deferral Test 1</a:t>
            </a:r>
            <a:br>
              <a:rPr lang="en-GB" altLang="zh-CN" sz="3600" dirty="0" smtClean="0"/>
            </a:br>
            <a:r>
              <a:rPr lang="en-GB" altLang="zh-CN" sz="3600" dirty="0" smtClean="0"/>
              <a:t>-Simulation Parameters-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610600" cy="4648200"/>
          </a:xfrm>
        </p:spPr>
        <p:txBody>
          <a:bodyPr/>
          <a:lstStyle/>
          <a:p>
            <a:r>
              <a:rPr lang="en-GB" altLang="zh-CN" sz="2000" dirty="0" smtClean="0"/>
              <a:t>Assumptions:</a:t>
            </a:r>
            <a:endParaRPr lang="zh-CN" altLang="zh-CN" sz="2000" dirty="0" smtClean="0"/>
          </a:p>
          <a:p>
            <a:pPr lvl="1"/>
            <a:r>
              <a:rPr lang="en-GB" altLang="zh-CN" sz="1800" dirty="0" smtClean="0"/>
              <a:t>Devices are within energy detect range of each other.  </a:t>
            </a:r>
            <a:endParaRPr lang="zh-CN" altLang="zh-CN" sz="1800" dirty="0" smtClean="0"/>
          </a:p>
          <a:p>
            <a:pPr lvl="1"/>
            <a:r>
              <a:rPr lang="en-GB" altLang="zh-CN" sz="1800" dirty="0" smtClean="0"/>
              <a:t>When AP1 and AP2 start to transmit on the same slot, both packets are lost (PER= 100%). Otherwise packets get through 100%.  PER=0 %</a:t>
            </a:r>
            <a:endParaRPr lang="zh-CN" altLang="zh-CN" sz="1800" dirty="0" smtClean="0"/>
          </a:p>
          <a:p>
            <a:r>
              <a:rPr lang="en-GB" altLang="zh-CN" sz="2000" dirty="0" smtClean="0"/>
              <a:t>Parameters:</a:t>
            </a:r>
            <a:endParaRPr lang="zh-CN" altLang="zh-CN" sz="2000" dirty="0" smtClean="0"/>
          </a:p>
          <a:p>
            <a:pPr lvl="1"/>
            <a:r>
              <a:rPr lang="en-GB" altLang="zh-CN" sz="1800" dirty="0" smtClean="0"/>
              <a:t>MSDU length:[0:500:2000Bytes]</a:t>
            </a:r>
            <a:endParaRPr lang="zh-CN" altLang="zh-CN" sz="1800" dirty="0" smtClean="0"/>
          </a:p>
          <a:p>
            <a:pPr lvl="1"/>
            <a:r>
              <a:rPr lang="en-GB" altLang="zh-CN" sz="1800" dirty="0" smtClean="0"/>
              <a:t>2 MPDU limit</a:t>
            </a:r>
            <a:endParaRPr lang="zh-CN" altLang="zh-CN" sz="1800" dirty="0" smtClean="0"/>
          </a:p>
          <a:p>
            <a:pPr lvl="1"/>
            <a:r>
              <a:rPr lang="en-GB" altLang="zh-CN" sz="1800" dirty="0" smtClean="0"/>
              <a:t>RTS/CTS on</a:t>
            </a:r>
            <a:endParaRPr lang="zh-CN" altLang="zh-CN" sz="1800" dirty="0" smtClean="0"/>
          </a:p>
          <a:p>
            <a:pPr lvl="1"/>
            <a:r>
              <a:rPr lang="en-GB" altLang="zh-CN" sz="1800" u="sng" dirty="0" smtClean="0"/>
              <a:t>Data</a:t>
            </a:r>
            <a:r>
              <a:rPr lang="en-GB" altLang="zh-CN" sz="1800" dirty="0" smtClean="0"/>
              <a:t> MCS = [0]</a:t>
            </a:r>
          </a:p>
          <a:p>
            <a:pPr lvl="1"/>
            <a:r>
              <a:rPr lang="en-GB" altLang="zh-CN" sz="1800" u="sng" dirty="0" smtClean="0"/>
              <a:t>ACK MCS = 0</a:t>
            </a:r>
            <a:endParaRPr lang="zh-CN" altLang="zh-CN" sz="1800" u="sng" dirty="0" smtClean="0"/>
          </a:p>
          <a:p>
            <a:pPr lvl="1"/>
            <a:r>
              <a:rPr lang="en-US" altLang="zh-CN" sz="1800" u="sng" dirty="0" smtClean="0"/>
              <a:t>AIFS=DIFS = 34us</a:t>
            </a:r>
          </a:p>
          <a:p>
            <a:pPr lvl="1"/>
            <a:r>
              <a:rPr lang="en-US" altLang="zh-CN" sz="1800" dirty="0" smtClean="0"/>
              <a:t>Maximal number of Retries = 10</a:t>
            </a:r>
          </a:p>
          <a:p>
            <a:pPr lvl="1"/>
            <a:r>
              <a:rPr lang="en-US" altLang="zh-CN" sz="1800" dirty="0" err="1" smtClean="0"/>
              <a:t>CWmin</a:t>
            </a:r>
            <a:r>
              <a:rPr lang="en-US" altLang="zh-CN" sz="1800" dirty="0" smtClean="0"/>
              <a:t>=15</a:t>
            </a:r>
          </a:p>
          <a:p>
            <a:pPr lvl="1"/>
            <a:r>
              <a:rPr lang="en-US" altLang="zh-CN" sz="1800" u="sng" dirty="0" err="1" smtClean="0"/>
              <a:t>CWmax</a:t>
            </a:r>
            <a:r>
              <a:rPr lang="en-US" altLang="zh-CN" sz="1800" u="sng" dirty="0" smtClean="0"/>
              <a:t>=1023</a:t>
            </a:r>
            <a:endParaRPr lang="en-US" dirty="0"/>
          </a:p>
        </p:txBody>
      </p:sp>
      <p:grpSp>
        <p:nvGrpSpPr>
          <p:cNvPr id="19457" name="Group 29697"/>
          <p:cNvGrpSpPr>
            <a:grpSpLocks/>
          </p:cNvGrpSpPr>
          <p:nvPr/>
        </p:nvGrpSpPr>
        <p:grpSpPr bwMode="auto">
          <a:xfrm>
            <a:off x="4572027" y="3962400"/>
            <a:ext cx="4190979" cy="1862489"/>
            <a:chOff x="-1161" y="0"/>
            <a:chExt cx="31933" cy="14195"/>
          </a:xfrm>
        </p:grpSpPr>
        <p:sp>
          <p:nvSpPr>
            <p:cNvPr id="3" name="Oval 271"/>
            <p:cNvSpPr>
              <a:spLocks noChangeArrowheads="1"/>
            </p:cNvSpPr>
            <p:nvPr/>
          </p:nvSpPr>
          <p:spPr bwMode="auto">
            <a:xfrm>
              <a:off x="19431" y="5715"/>
              <a:ext cx="6651" cy="4572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STA 1</a:t>
              </a:r>
              <a:endParaRPr kumimoji="0" lang="en-US" altLang="ko-K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5" name="Oval 272"/>
            <p:cNvSpPr>
              <a:spLocks noChangeArrowheads="1"/>
            </p:cNvSpPr>
            <p:nvPr/>
          </p:nvSpPr>
          <p:spPr bwMode="auto">
            <a:xfrm>
              <a:off x="19954" y="1111"/>
              <a:ext cx="6128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AP 2</a:t>
              </a:r>
              <a:endParaRPr kumimoji="0" lang="en-US" altLang="ko-K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6" name="Oval 273"/>
            <p:cNvSpPr>
              <a:spLocks noChangeArrowheads="1"/>
            </p:cNvSpPr>
            <p:nvPr/>
          </p:nvSpPr>
          <p:spPr bwMode="auto">
            <a:xfrm>
              <a:off x="174" y="1127"/>
              <a:ext cx="6064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AP1</a:t>
              </a:r>
              <a:endPara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7" name="Oval 274"/>
            <p:cNvSpPr>
              <a:spLocks noChangeArrowheads="1"/>
            </p:cNvSpPr>
            <p:nvPr/>
          </p:nvSpPr>
          <p:spPr bwMode="auto">
            <a:xfrm>
              <a:off x="0" y="5699"/>
              <a:ext cx="6794" cy="4572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STA 2</a:t>
              </a:r>
              <a:endPara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8" name="Straight Arrow Connector 276"/>
            <p:cNvSpPr>
              <a:spLocks noChangeShapeType="1"/>
            </p:cNvSpPr>
            <p:nvPr/>
          </p:nvSpPr>
          <p:spPr bwMode="auto">
            <a:xfrm flipV="1">
              <a:off x="6794" y="5000"/>
              <a:ext cx="14065" cy="2985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60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9" name="TextBox 15"/>
            <p:cNvSpPr txBox="1">
              <a:spLocks noChangeArrowheads="1"/>
            </p:cNvSpPr>
            <p:nvPr/>
          </p:nvSpPr>
          <p:spPr bwMode="auto">
            <a:xfrm>
              <a:off x="9095" y="0"/>
              <a:ext cx="1408" cy="2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0" name="TextBox 16"/>
            <p:cNvSpPr txBox="1">
              <a:spLocks noChangeArrowheads="1"/>
            </p:cNvSpPr>
            <p:nvPr/>
          </p:nvSpPr>
          <p:spPr bwMode="auto">
            <a:xfrm>
              <a:off x="11636" y="7494"/>
              <a:ext cx="1408" cy="2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1" name="TextBox 17"/>
            <p:cNvSpPr txBox="1">
              <a:spLocks noChangeArrowheads="1"/>
            </p:cNvSpPr>
            <p:nvPr/>
          </p:nvSpPr>
          <p:spPr bwMode="auto">
            <a:xfrm>
              <a:off x="10556" y="3398"/>
              <a:ext cx="1408" cy="2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2" name="Straight Arrow Connector 280"/>
            <p:cNvSpPr>
              <a:spLocks noChangeShapeType="1"/>
            </p:cNvSpPr>
            <p:nvPr/>
          </p:nvSpPr>
          <p:spPr bwMode="auto">
            <a:xfrm flipH="1" flipV="1">
              <a:off x="6794" y="5318"/>
              <a:ext cx="12525" cy="2365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60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3" name="TextBox 32"/>
            <p:cNvSpPr txBox="1">
              <a:spLocks noChangeArrowheads="1"/>
            </p:cNvSpPr>
            <p:nvPr/>
          </p:nvSpPr>
          <p:spPr bwMode="auto">
            <a:xfrm>
              <a:off x="-1161" y="11615"/>
              <a:ext cx="31933" cy="2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(AP1 and STA2 are essentially co-located)</a:t>
              </a:r>
              <a:endPara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2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83350</TotalTime>
  <Words>1537</Words>
  <Application>Microsoft Office PowerPoint</Application>
  <PresentationFormat>全屏显示(4:3)</PresentationFormat>
  <Paragraphs>577</Paragraphs>
  <Slides>20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3" baseType="lpstr">
      <vt:lpstr>Default Design</vt:lpstr>
      <vt:lpstr>Document</vt:lpstr>
      <vt:lpstr>Visio</vt:lpstr>
      <vt:lpstr>MAC calibration results</vt:lpstr>
      <vt:lpstr>Summary</vt:lpstr>
      <vt:lpstr>Test 1a:  MAC overhead w/out RTS/CTS -Simulation Parameter- </vt:lpstr>
      <vt:lpstr>Test 1a: MAC overhead without RTS/CTS   Calibration Results</vt:lpstr>
      <vt:lpstr>Test 1a: MAC overhead without RTS/CTS   Calibration Results-time/event trace</vt:lpstr>
      <vt:lpstr>Test 1b:  MAC overhead w RTS/CTS  -Simulation Parameter-  </vt:lpstr>
      <vt:lpstr>Test 1b: MAC overhead with RTS/CTS   Calibration Results</vt:lpstr>
      <vt:lpstr>Test 1b: MAC overhead with RTS/CTS   Calibration Results-time/event trace</vt:lpstr>
      <vt:lpstr>Test 2a: Deferral Test 1 -Simulation Parameters- </vt:lpstr>
      <vt:lpstr>Test 2a: Deferral Test 1 Calibration Result</vt:lpstr>
      <vt:lpstr>Test 2b: Deferral Test 2 -Simulation Assumptions- </vt:lpstr>
      <vt:lpstr>Test 2b: Deferral Test 2 -Simulation Assumptions- </vt:lpstr>
      <vt:lpstr>Test 2b: Deferral Test 2 -Simulation Parameters</vt:lpstr>
      <vt:lpstr>Test 2b: Deferral Test 2 Calibration Results</vt:lpstr>
      <vt:lpstr>Test 3: Test 2b with RTS/CTS -Simulation Assumptions </vt:lpstr>
      <vt:lpstr>Test 3: Deferral Test 2 -Simulation Parameters</vt:lpstr>
      <vt:lpstr>Test 3: NAV Deferral Calibration Results</vt:lpstr>
      <vt:lpstr>Reference</vt:lpstr>
      <vt:lpstr>Annex.1</vt:lpstr>
      <vt:lpstr>Annex.2 MPDU collision model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MAC system calibration</dc:title>
  <dc:creator>lanzhou (A)</dc:creator>
  <cp:lastModifiedBy>l00272296</cp:lastModifiedBy>
  <cp:revision>1772</cp:revision>
  <cp:lastPrinted>1998-02-10T13:28:06Z</cp:lastPrinted>
  <dcterms:created xsi:type="dcterms:W3CDTF">1998-02-10T13:07:52Z</dcterms:created>
  <dcterms:modified xsi:type="dcterms:W3CDTF">2014-09-14T12:59:42Z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(3)uSDouxeiitE2JMN54eqlsDfp8w9lF0F/bSTqedOqwEQmHZz5OXyFcqbKAqGRsg3ow3EeLMD+
9br6IWwe4BL8NGb+f4tzWZo3JihNZ0aO+rZBgigUb+1Wzs5saOssLEdpnkqjsp0a4srS1MbK
vVM5ZRVlpUJXL/czBkWKdEmRwXgzBroYjtn6jWjx6o63Xwj/oAvqwCSI/apSxNuRmQdPcFvF
JzEOnz4VB3iTjSJl8w</vt:lpwstr>
  </property>
  <property fmtid="{D5CDD505-2E9C-101B-9397-08002B2CF9AE}" pid="3" name="_new_ms_pID_725431">
    <vt:lpwstr>qqxvC4FXQU73rK3nGNtZqDfGer86L7tvkWQmQyhDo3yDCO+EnS3LqP
HlvNiXw53q2QQMzdszvG15HVFqiZkKzw7WMkW1HkoY2SR/dP+vZ4nh1nAumz9rhAuA4C7mYT
ObNwEL+3W/UBVAf3yPbLT4EnmxAPZJXg/b012X6a4BsXr2bZ9LMYwX6VEfVlxMQav0V5zl5Y
9dRi+IFDME0H3X7njtIe9w+WCdBno4peJGeJ</vt:lpwstr>
  </property>
  <property fmtid="{D5CDD505-2E9C-101B-9397-08002B2CF9AE}" pid="4" name="_new_ms_pID_725432">
    <vt:lpwstr>XpoNKIKaxF5Rt3xIDngCMPIPtTXdu8zE3ZF6
QQL4V1ydRWz5QcJFp1j+Yc6CsIZ3NA==</vt:lpwstr>
  </property>
  <property fmtid="{D5CDD505-2E9C-101B-9397-08002B2CF9AE}" pid="5" name="sflag">
    <vt:lpwstr>1410683462</vt:lpwstr>
  </property>
</Properties>
</file>