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14"/>
  </p:notesMasterIdLst>
  <p:handoutMasterIdLst>
    <p:handoutMasterId r:id="rId15"/>
  </p:handoutMasterIdLst>
  <p:sldIdLst>
    <p:sldId id="566" r:id="rId2"/>
    <p:sldId id="585" r:id="rId3"/>
    <p:sldId id="614" r:id="rId4"/>
    <p:sldId id="616" r:id="rId5"/>
    <p:sldId id="606" r:id="rId6"/>
    <p:sldId id="611" r:id="rId7"/>
    <p:sldId id="617" r:id="rId8"/>
    <p:sldId id="608" r:id="rId9"/>
    <p:sldId id="609" r:id="rId10"/>
    <p:sldId id="615" r:id="rId11"/>
    <p:sldId id="610" r:id="rId12"/>
    <p:sldId id="61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FFFF00"/>
    <a:srgbClr val="3399FF"/>
    <a:srgbClr val="66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7505" autoAdjust="0"/>
    <p:restoredTop sz="93610" autoAdjust="0"/>
  </p:normalViewPr>
  <p:slideViewPr>
    <p:cSldViewPr>
      <p:cViewPr>
        <p:scale>
          <a:sx n="62" d="100"/>
          <a:sy n="62" d="100"/>
        </p:scale>
        <p:origin x="-480" y="82"/>
      </p:cViewPr>
      <p:guideLst>
        <p:guide orient="horz" pos="2160"/>
        <p:guide pos="2880"/>
      </p:guideLst>
    </p:cSldViewPr>
  </p:slideViewPr>
  <p:outlineViewPr>
    <p:cViewPr>
      <p:scale>
        <a:sx n="33" d="100"/>
        <a:sy n="33" d="100"/>
      </p:scale>
      <p:origin x="0" y="716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170" y="-77"/>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 xmlns:p14="http://schemas.microsoft.com/office/powerpoint/2010/main"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 xmlns:p14="http://schemas.microsoft.com/office/powerpoint/2010/main"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 xmlns:p14="http://schemas.microsoft.com/office/powerpoint/2010/main" val="62040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029201" y="240268"/>
            <a:ext cx="3657600" cy="338554"/>
          </a:xfrm>
          <a:prstGeom prst="rect">
            <a:avLst/>
          </a:prstGeom>
        </p:spPr>
        <p:txBody>
          <a:bodyPr wrap="square">
            <a:spAutoFit/>
          </a:bodyPr>
          <a:lstStyle/>
          <a:p>
            <a:pPr marL="457200" lvl="4" algn="r" eaLnBrk="0" hangingPunct="0"/>
            <a:r>
              <a:rPr lang="en-US" altLang="ko-KR" sz="1600" b="1" dirty="0" smtClean="0">
                <a:ea typeface="굴림" pitchFamily="34" charset="-127"/>
              </a:rPr>
              <a:t>doc.: IEEE </a:t>
            </a:r>
            <a:r>
              <a:rPr lang="en-US" altLang="ko-KR" sz="1600" b="1" dirty="0" smtClean="0">
                <a:ea typeface="굴림" pitchFamily="34" charset="-127"/>
              </a:rPr>
              <a:t>802.11-14/1190r2</a:t>
            </a:r>
            <a:endParaRPr lang="en-US" altLang="ko-KR" sz="1600" b="1" dirty="0">
              <a:ea typeface="굴림" pitchFamily="34" charset="-127"/>
            </a:endParaRPr>
          </a:p>
        </p:txBody>
      </p:sp>
      <p:sp>
        <p:nvSpPr>
          <p:cNvPr id="11" name="Rectangle 10"/>
          <p:cNvSpPr/>
          <p:nvPr userDrawn="1"/>
        </p:nvSpPr>
        <p:spPr>
          <a:xfrm>
            <a:off x="366089" y="271046"/>
            <a:ext cx="1589987" cy="338554"/>
          </a:xfrm>
          <a:prstGeom prst="rect">
            <a:avLst/>
          </a:prstGeom>
        </p:spPr>
        <p:txBody>
          <a:bodyPr wrap="none">
            <a:spAutoFit/>
          </a:bodyPr>
          <a:lstStyle/>
          <a:p>
            <a:pPr marL="0" lvl="0" indent="-99483" algn="l" eaLnBrk="0" hangingPunct="0"/>
            <a:r>
              <a:rPr lang="en-US" altLang="ko-KR" sz="1600" b="1" dirty="0" smtClean="0">
                <a:ea typeface="굴림" pitchFamily="34" charset="-127"/>
              </a:rPr>
              <a:t>September 2014</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934200" y="6477000"/>
            <a:ext cx="1743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baseline="0" dirty="0" smtClean="0"/>
              <a:t> </a:t>
            </a:r>
            <a:r>
              <a:rPr lang="en-US" altLang="zh-CN" baseline="0" dirty="0" err="1" smtClean="0"/>
              <a:t>Kaiying</a:t>
            </a:r>
            <a:r>
              <a:rPr lang="en-US" altLang="zh-CN" baseline="0" dirty="0" smtClean="0"/>
              <a:t> </a:t>
            </a:r>
            <a:r>
              <a:rPr lang="en-US" altLang="zh-CN" baseline="0" dirty="0" err="1" smtClean="0"/>
              <a:t>Lv</a:t>
            </a:r>
            <a:r>
              <a:rPr lang="en-US" baseline="0" dirty="0" smtClean="0"/>
              <a:t> (ZTE)</a:t>
            </a:r>
            <a:endParaRPr lang="en-US" dirty="0"/>
          </a:p>
        </p:txBody>
      </p:sp>
    </p:spTree>
    <p:extLst>
      <p:ext uri="{BB962C8B-B14F-4D97-AF65-F5344CB8AC3E}">
        <p14:creationId xmlns="" xmlns:p14="http://schemas.microsoft.com/office/powerpoint/2010/main"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__1.doc"/><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305800" cy="762000"/>
          </a:xfrm>
        </p:spPr>
        <p:txBody>
          <a:bodyPr/>
          <a:lstStyle/>
          <a:p>
            <a:r>
              <a:rPr lang="en-US" dirty="0" smtClean="0"/>
              <a:t>Frame Exchange Control</a:t>
            </a:r>
            <a:br>
              <a:rPr lang="en-US" dirty="0" smtClean="0"/>
            </a:br>
            <a:r>
              <a:rPr lang="en-US" dirty="0" smtClean="0"/>
              <a:t> for Uplink Multi-user transmission</a:t>
            </a:r>
            <a:endParaRPr lang="en-US" dirty="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a:t>
            </a:fld>
            <a:endParaRPr lang="en-US" dirty="0"/>
          </a:p>
        </p:txBody>
      </p:sp>
      <p:graphicFrame>
        <p:nvGraphicFramePr>
          <p:cNvPr id="22529" name="Object 1"/>
          <p:cNvGraphicFramePr>
            <a:graphicFrameLocks noChangeAspect="1"/>
          </p:cNvGraphicFramePr>
          <p:nvPr/>
        </p:nvGraphicFramePr>
        <p:xfrm>
          <a:off x="1600200" y="3124200"/>
          <a:ext cx="6315075" cy="2522537"/>
        </p:xfrm>
        <a:graphic>
          <a:graphicData uri="http://schemas.openxmlformats.org/presentationml/2006/ole">
            <p:oleObj spid="_x0000_s22529" name="Document" r:id="rId3" imgW="8491985" imgH="4444804" progId="Word.Document.8">
              <p:embed/>
            </p:oleObj>
          </a:graphicData>
        </a:graphic>
      </p:graphicFrame>
      <p:sp>
        <p:nvSpPr>
          <p:cNvPr id="7" name="Rectangle 6"/>
          <p:cNvSpPr txBox="1">
            <a:spLocks noChangeArrowheads="1"/>
          </p:cNvSpPr>
          <p:nvPr/>
        </p:nvSpPr>
        <p:spPr bwMode="auto">
          <a:xfrm>
            <a:off x="685800" y="2286000"/>
            <a:ext cx="7772400" cy="30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rPr>
              <a:t>Date:</a:t>
            </a:r>
            <a:r>
              <a:rPr kumimoji="0" lang="en-US" sz="2000" b="0"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rPr>
              <a:t> 2014-09-15</a:t>
            </a:r>
          </a:p>
        </p:txBody>
      </p:sp>
      <p:sp>
        <p:nvSpPr>
          <p:cNvPr id="8" name="Rectangle 12"/>
          <p:cNvSpPr>
            <a:spLocks noChangeArrowheads="1"/>
          </p:cNvSpPr>
          <p:nvPr/>
        </p:nvSpPr>
        <p:spPr bwMode="auto">
          <a:xfrm>
            <a:off x="1371600" y="25908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Scheduling STAs at the beginning of a TXOP</a:t>
            </a:r>
            <a:endParaRPr lang="en-US" dirty="0"/>
          </a:p>
        </p:txBody>
      </p:sp>
      <p:sp>
        <p:nvSpPr>
          <p:cNvPr id="3" name="Content Placeholder 2"/>
          <p:cNvSpPr>
            <a:spLocks noGrp="1"/>
          </p:cNvSpPr>
          <p:nvPr>
            <p:ph idx="1"/>
          </p:nvPr>
        </p:nvSpPr>
        <p:spPr>
          <a:xfrm>
            <a:off x="381000" y="4267200"/>
            <a:ext cx="8153400" cy="2057400"/>
          </a:xfrm>
        </p:spPr>
        <p:txBody>
          <a:bodyPr lIns="91440" tIns="0" bIns="0">
            <a:normAutofit/>
          </a:bodyPr>
          <a:lstStyle/>
          <a:p>
            <a:pPr lvl="1"/>
            <a:endParaRPr lang="en-US" altLang="zh-CN"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10</a:t>
            </a:fld>
            <a:endParaRPr lang="en-US" dirty="0"/>
          </a:p>
        </p:txBody>
      </p:sp>
      <p:graphicFrame>
        <p:nvGraphicFramePr>
          <p:cNvPr id="6147" name="Object 3"/>
          <p:cNvGraphicFramePr>
            <a:graphicFrameLocks noChangeAspect="1"/>
          </p:cNvGraphicFramePr>
          <p:nvPr/>
        </p:nvGraphicFramePr>
        <p:xfrm>
          <a:off x="1981200" y="1371600"/>
          <a:ext cx="5216525" cy="2767013"/>
        </p:xfrm>
        <a:graphic>
          <a:graphicData uri="http://schemas.openxmlformats.org/presentationml/2006/ole">
            <p:oleObj spid="_x0000_s6147" name="Visio" r:id="rId3" imgW="5216366" imgH="2766280" progId="Visio.Drawing.11">
              <p:embed/>
            </p:oleObj>
          </a:graphicData>
        </a:graphic>
      </p:graphicFrame>
      <p:sp>
        <p:nvSpPr>
          <p:cNvPr id="8" name="Content Placeholder 2"/>
          <p:cNvSpPr txBox="1">
            <a:spLocks/>
          </p:cNvSpPr>
          <p:nvPr/>
        </p:nvSpPr>
        <p:spPr bwMode="auto">
          <a:xfrm>
            <a:off x="533400" y="4419600"/>
            <a:ext cx="8153400" cy="2057400"/>
          </a:xfrm>
          <a:prstGeom prst="rect">
            <a:avLst/>
          </a:prstGeom>
          <a:noFill/>
          <a:ln w="9525">
            <a:noFill/>
            <a:miter lim="800000"/>
            <a:headEnd/>
            <a:tailEnd/>
          </a:ln>
        </p:spPr>
        <p:txBody>
          <a:bodyPr vert="horz" wrap="square" lIns="91440" tIns="0" rIns="92075" bIns="0" numCol="1" anchor="t" anchorCtr="0" compatLnSpc="1">
            <a:prstTxWarp prst="textNoShape">
              <a:avLst/>
            </a:prstTxWarp>
            <a:normAutofit fontScale="92500" lnSpcReduction="10000"/>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zh-CN" sz="2400" b="1"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rPr>
              <a:t>AP can use the multi-user </a:t>
            </a:r>
            <a:r>
              <a:rPr kumimoji="0" lang="en-US" altLang="zh-CN" sz="2400" b="1" i="0" u="none" strike="noStrike" kern="0" cap="none" spc="0" normalizeH="0" baseline="0" noProof="0" dirty="0" err="1" smtClean="0">
                <a:ln>
                  <a:noFill/>
                </a:ln>
                <a:solidFill>
                  <a:schemeClr val="tx1"/>
                </a:solidFill>
                <a:effectLst/>
                <a:uLnTx/>
                <a:uFillTx/>
                <a:latin typeface="Calibri" pitchFamily="34" charset="0"/>
                <a:ea typeface="+mn-ea"/>
                <a:cs typeface="Calibri" pitchFamily="34" charset="0"/>
              </a:rPr>
              <a:t>BA+Poll</a:t>
            </a:r>
            <a:r>
              <a:rPr kumimoji="0" lang="en-US" altLang="zh-CN" sz="2400" b="1"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rPr>
              <a:t> frame as a UL MU scheduling frame that </a:t>
            </a:r>
            <a:r>
              <a:rPr kumimoji="0" lang="en-US" altLang="zh-CN" sz="2400" b="1" i="0" u="none" strike="noStrike" kern="0" cap="none" spc="0" normalizeH="0" noProof="0" dirty="0" smtClean="0">
                <a:ln>
                  <a:noFill/>
                </a:ln>
                <a:solidFill>
                  <a:schemeClr val="tx1"/>
                </a:solidFill>
                <a:effectLst/>
                <a:uLnTx/>
                <a:uFillTx/>
                <a:latin typeface="Calibri" pitchFamily="34" charset="0"/>
                <a:ea typeface="+mn-ea"/>
                <a:cs typeface="Calibri" pitchFamily="34" charset="0"/>
              </a:rPr>
              <a:t>transmitted </a:t>
            </a:r>
            <a:r>
              <a:rPr lang="en-US" altLang="zh-CN" sz="2400" b="1" kern="0" dirty="0" smtClean="0">
                <a:latin typeface="Calibri" pitchFamily="34" charset="0"/>
                <a:cs typeface="Calibri" pitchFamily="34" charset="0"/>
              </a:rPr>
              <a:t>as a initial frame of a TXOP.</a:t>
            </a:r>
            <a:endParaRPr kumimoji="0" lang="en-US" altLang="zh-CN" sz="2400" b="1"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endParaRPr>
          </a:p>
          <a:p>
            <a:pPr marL="742950" lvl="1" indent="-285750" eaLnBrk="1" hangingPunct="1">
              <a:spcBef>
                <a:spcPct val="20000"/>
              </a:spcBef>
              <a:buFontTx/>
              <a:buChar char="–"/>
              <a:defRPr/>
            </a:pPr>
            <a:r>
              <a:rPr lang="en-US" altLang="zh-CN" sz="2000" kern="0" dirty="0" smtClean="0">
                <a:latin typeface="Calibri" pitchFamily="34" charset="0"/>
                <a:cs typeface="Calibri" pitchFamily="34" charset="0"/>
              </a:rPr>
              <a:t>When transmitted as a scheduling frame, the </a:t>
            </a:r>
            <a:r>
              <a:rPr lang="en-US" altLang="zh-CN" sz="2100" kern="0" dirty="0" smtClean="0">
                <a:latin typeface="Calibri" pitchFamily="34" charset="0"/>
                <a:cs typeface="Calibri" pitchFamily="34" charset="0"/>
              </a:rPr>
              <a:t>multi-user </a:t>
            </a:r>
            <a:r>
              <a:rPr lang="en-US" altLang="zh-CN" sz="2100" kern="0" dirty="0" err="1" smtClean="0">
                <a:latin typeface="Calibri" pitchFamily="34" charset="0"/>
                <a:cs typeface="Calibri" pitchFamily="34" charset="0"/>
              </a:rPr>
              <a:t>BA+Poll</a:t>
            </a:r>
            <a:r>
              <a:rPr lang="en-US" altLang="zh-CN" sz="2100" kern="0" dirty="0" smtClean="0">
                <a:latin typeface="Calibri" pitchFamily="34" charset="0"/>
                <a:cs typeface="Calibri" pitchFamily="34" charset="0"/>
              </a:rPr>
              <a:t> frame </a:t>
            </a:r>
            <a:r>
              <a:rPr lang="en-US" altLang="zh-CN" sz="2000" kern="0" dirty="0" smtClean="0">
                <a:latin typeface="Calibri" pitchFamily="34" charset="0"/>
                <a:cs typeface="Calibri" pitchFamily="34" charset="0"/>
              </a:rPr>
              <a:t>is no longer a control response frame</a:t>
            </a:r>
            <a:endParaRPr kumimoji="0" lang="en-US" altLang="zh-CN" sz="2000" b="0" i="0" u="none" strike="noStrike" kern="0" cap="none" spc="0" normalizeH="0" baseline="0" noProof="0" dirty="0" smtClean="0">
              <a:ln>
                <a:noFill/>
              </a:ln>
              <a:solidFill>
                <a:schemeClr val="tx1"/>
              </a:solidFill>
              <a:effectLst/>
              <a:uLnTx/>
              <a:uFillTx/>
              <a:latin typeface="Calibri" pitchFamily="34" charset="0"/>
              <a:cs typeface="Calibri" pitchFamily="34" charset="0"/>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zh-CN" sz="2000" b="0" i="0" u="none" strike="noStrike" kern="0" cap="none" spc="0" normalizeH="0" baseline="0" noProof="0" dirty="0" smtClean="0">
                <a:ln>
                  <a:noFill/>
                </a:ln>
                <a:solidFill>
                  <a:schemeClr val="tx1"/>
                </a:solidFill>
                <a:effectLst/>
                <a:uLnTx/>
                <a:uFillTx/>
                <a:latin typeface="Calibri" pitchFamily="34" charset="0"/>
                <a:cs typeface="Calibri" pitchFamily="34" charset="0"/>
              </a:rPr>
              <a:t>The new</a:t>
            </a:r>
            <a:r>
              <a:rPr kumimoji="0" lang="en-US" altLang="zh-CN" sz="2000" b="0" i="0" u="none" strike="noStrike" kern="0" cap="none" spc="0" normalizeH="0" noProof="0" dirty="0" smtClean="0">
                <a:ln>
                  <a:noFill/>
                </a:ln>
                <a:solidFill>
                  <a:schemeClr val="tx1"/>
                </a:solidFill>
                <a:effectLst/>
                <a:uLnTx/>
                <a:uFillTx/>
                <a:latin typeface="Calibri" pitchFamily="34" charset="0"/>
                <a:cs typeface="Calibri" pitchFamily="34" charset="0"/>
              </a:rPr>
              <a:t> BA can use the null BA information fields to schedule multi-users of the UL MU TXOP, example of the null BA information fields is shown in slide 12</a:t>
            </a:r>
            <a:endParaRPr kumimoji="0" lang="en-US" sz="2400" b="1"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endParaRPr>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Conclusion</a:t>
            </a:r>
            <a:endParaRPr lang="en-US" dirty="0"/>
          </a:p>
        </p:txBody>
      </p:sp>
      <p:sp>
        <p:nvSpPr>
          <p:cNvPr id="3" name="Content Placeholder 2"/>
          <p:cNvSpPr>
            <a:spLocks noGrp="1"/>
          </p:cNvSpPr>
          <p:nvPr>
            <p:ph idx="1"/>
          </p:nvPr>
        </p:nvSpPr>
        <p:spPr>
          <a:xfrm>
            <a:off x="381000" y="1600200"/>
            <a:ext cx="8153400" cy="4724400"/>
          </a:xfrm>
        </p:spPr>
        <p:txBody>
          <a:bodyPr lIns="91440" tIns="0" bIns="0"/>
          <a:lstStyle/>
          <a:p>
            <a:r>
              <a:rPr lang="en-US" altLang="zh-CN" dirty="0" smtClean="0"/>
              <a:t>UL MU TXOP needs a new scheme to allow flexible UL MU transmission. </a:t>
            </a:r>
          </a:p>
          <a:p>
            <a:r>
              <a:rPr lang="en-US" altLang="zh-CN" dirty="0" smtClean="0"/>
              <a:t>In this proposal, we discussed a new control scheme with a multi-user </a:t>
            </a:r>
            <a:r>
              <a:rPr lang="en-US" altLang="zh-CN" dirty="0" err="1" smtClean="0"/>
              <a:t>BA+Poll</a:t>
            </a:r>
            <a:r>
              <a:rPr lang="en-US" altLang="zh-CN" dirty="0" smtClean="0"/>
              <a:t> frame </a:t>
            </a:r>
          </a:p>
          <a:p>
            <a:pPr lvl="1"/>
            <a:r>
              <a:rPr lang="en-US" altLang="zh-CN" dirty="0" smtClean="0"/>
              <a:t>to achieve the acknowledgement, polling and resource allocation ,  error indication and assistant UL transmission control indication.</a:t>
            </a:r>
          </a:p>
          <a:p>
            <a:pPr lvl="1"/>
            <a:r>
              <a:rPr lang="en-US" altLang="zh-CN" dirty="0" smtClean="0"/>
              <a:t>to provide the scheme with minimum overhead </a:t>
            </a:r>
          </a:p>
          <a:p>
            <a:pPr lvl="1"/>
            <a:r>
              <a:rPr lang="en-US" altLang="zh-CN" dirty="0" smtClean="0"/>
              <a:t>to keep compatibility with legacy devices</a:t>
            </a:r>
          </a:p>
          <a:p>
            <a:pPr lvl="1"/>
            <a:endParaRPr lang="en-US" altLang="zh-CN" dirty="0" smtClean="0"/>
          </a:p>
          <a:p>
            <a:pPr lvl="1"/>
            <a:endParaRPr lang="en-US" altLang="zh-CN" dirty="0" smtClean="0"/>
          </a:p>
          <a:p>
            <a:pPr lvl="1"/>
            <a:endParaRPr lang="en-US" altLang="zh-CN"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11</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Reference</a:t>
            </a:r>
            <a:endParaRPr lang="en-US" dirty="0"/>
          </a:p>
        </p:txBody>
      </p:sp>
      <p:sp>
        <p:nvSpPr>
          <p:cNvPr id="3" name="Content Placeholder 2"/>
          <p:cNvSpPr>
            <a:spLocks noGrp="1"/>
          </p:cNvSpPr>
          <p:nvPr>
            <p:ph idx="1"/>
          </p:nvPr>
        </p:nvSpPr>
        <p:spPr>
          <a:xfrm>
            <a:off x="381000" y="1600200"/>
            <a:ext cx="8153400" cy="4724400"/>
          </a:xfrm>
        </p:spPr>
        <p:txBody>
          <a:bodyPr lIns="91440" tIns="0" bIns="0"/>
          <a:lstStyle/>
          <a:p>
            <a:pPr lvl="0"/>
            <a:r>
              <a:rPr lang="en-US" altLang="zh-CN" dirty="0" smtClean="0"/>
              <a:t>[1]</a:t>
            </a:r>
            <a:r>
              <a:rPr lang="en-GB" altLang="zh-CN" dirty="0" smtClean="0"/>
              <a:t> 11-14-0165-01-0hew-802-11-hew-sg-proposed-par</a:t>
            </a:r>
            <a:endParaRPr lang="zh-CN" altLang="zh-CN" dirty="0" smtClean="0"/>
          </a:p>
          <a:p>
            <a:r>
              <a:rPr lang="en-US" altLang="zh-CN" dirty="0" smtClean="0"/>
              <a:t>[2] 11-09-1036-00-00ac-uplink-mu-mimo-sensitivity-to-power-differences-and-synchronization-errors</a:t>
            </a:r>
          </a:p>
          <a:p>
            <a:r>
              <a:rPr lang="en-US" altLang="zh-CN" dirty="0" smtClean="0"/>
              <a:t>[3] 11-14-0802-00-00ax-consideration-on-ul-mu-transmission</a:t>
            </a:r>
          </a:p>
          <a:p>
            <a:endParaRPr lang="en-US" altLang="zh-CN" dirty="0" smtClean="0"/>
          </a:p>
          <a:p>
            <a:pPr lvl="1"/>
            <a:endParaRPr lang="en-US" altLang="zh-CN"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12</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a:t>
            </a:r>
            <a:endParaRPr lang="en-US" dirty="0"/>
          </a:p>
        </p:txBody>
      </p:sp>
      <p:sp>
        <p:nvSpPr>
          <p:cNvPr id="3" name="Content Placeholder 2"/>
          <p:cNvSpPr>
            <a:spLocks noGrp="1"/>
          </p:cNvSpPr>
          <p:nvPr>
            <p:ph idx="1"/>
          </p:nvPr>
        </p:nvSpPr>
        <p:spPr>
          <a:xfrm>
            <a:off x="381000" y="1447800"/>
            <a:ext cx="8153400" cy="4876800"/>
          </a:xfrm>
        </p:spPr>
        <p:txBody>
          <a:bodyPr lIns="91440" tIns="0" bIns="0"/>
          <a:lstStyle/>
          <a:p>
            <a:pPr lvl="0"/>
            <a:r>
              <a:rPr lang="en-US" altLang="zh-CN" dirty="0" smtClean="0"/>
              <a:t>In the 11ax PAR, it is said that “the project may include the capability to handle multiple simultaneous communications in both the spatial and frequency domains, in both the uplink (UL) and downlink (DL) direction”, [1].</a:t>
            </a:r>
            <a:endParaRPr lang="en-US" dirty="0" smtClean="0"/>
          </a:p>
          <a:p>
            <a:pPr lvl="1"/>
            <a:r>
              <a:rPr lang="en-US" altLang="zh-CN" dirty="0" smtClean="0">
                <a:ea typeface="宋体" charset="-122"/>
              </a:rPr>
              <a:t>DL MU-MIMO has already been supported in 11ac.</a:t>
            </a:r>
            <a:endParaRPr lang="en-US" altLang="zh-CN" dirty="0" smtClean="0"/>
          </a:p>
          <a:p>
            <a:pPr lvl="1"/>
            <a:r>
              <a:rPr lang="en-US" altLang="zh-CN" dirty="0" smtClean="0"/>
              <a:t>UL multi-user transmission was discussed in previous meetings, including UL MU-MIMO and UL OFDMA.</a:t>
            </a:r>
            <a:endParaRPr lang="en-US" dirty="0" smtClean="0"/>
          </a:p>
          <a:p>
            <a:pPr lvl="1"/>
            <a:r>
              <a:rPr lang="en-US" dirty="0" smtClean="0"/>
              <a:t>UL MU transmission is</a:t>
            </a:r>
            <a:r>
              <a:rPr lang="en-US" altLang="zh-CN" dirty="0" smtClean="0"/>
              <a:t> </a:t>
            </a:r>
            <a:r>
              <a:rPr lang="en-US" altLang="zh-CN" dirty="0" smtClean="0">
                <a:ea typeface="宋体" charset="-122"/>
              </a:rPr>
              <a:t>identified as a </a:t>
            </a:r>
            <a:r>
              <a:rPr lang="en-US" altLang="zh-CN" dirty="0" smtClean="0"/>
              <a:t>candidate</a:t>
            </a:r>
            <a:r>
              <a:rPr lang="en-US" altLang="zh-CN" dirty="0" smtClean="0">
                <a:ea typeface="宋体" charset="-122"/>
              </a:rPr>
              <a:t> technology to improve the network </a:t>
            </a:r>
            <a:r>
              <a:rPr lang="en-US" altLang="zh-CN" dirty="0" smtClean="0"/>
              <a:t>efficiency in dense deployment case.</a:t>
            </a:r>
          </a:p>
          <a:p>
            <a:pPr lvl="2">
              <a:buFont typeface="Arial" pitchFamily="34" charset="0"/>
              <a:buChar char="•"/>
            </a:pPr>
            <a:r>
              <a:rPr lang="en-US" altLang="zh-CN" dirty="0" smtClean="0">
                <a:ea typeface="宋体" charset="-122"/>
              </a:rPr>
              <a:t>The feasibility of  </a:t>
            </a:r>
            <a:r>
              <a:rPr lang="en-US" altLang="ko-KR" dirty="0" smtClean="0"/>
              <a:t>supporting OFDMA and UL MU-MIMO has been analyzed in [2] and [3].</a:t>
            </a:r>
            <a:endParaRPr lang="en-US" altLang="zh-CN" dirty="0" smtClean="0">
              <a:ea typeface="宋体" charset="-122"/>
            </a:endParaRPr>
          </a:p>
          <a:p>
            <a:pPr>
              <a:buNone/>
            </a:pPr>
            <a:endParaRPr lang="en-US"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2</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altLang="ko-KR" dirty="0" smtClean="0"/>
              <a:t>Motivation</a:t>
            </a:r>
            <a:endParaRPr lang="en-US" dirty="0"/>
          </a:p>
        </p:txBody>
      </p:sp>
      <p:sp>
        <p:nvSpPr>
          <p:cNvPr id="3" name="Content Placeholder 2"/>
          <p:cNvSpPr>
            <a:spLocks noGrp="1"/>
          </p:cNvSpPr>
          <p:nvPr>
            <p:ph idx="1"/>
          </p:nvPr>
        </p:nvSpPr>
        <p:spPr>
          <a:xfrm>
            <a:off x="381000" y="1447800"/>
            <a:ext cx="8153400" cy="4876800"/>
          </a:xfrm>
        </p:spPr>
        <p:txBody>
          <a:bodyPr lIns="91440" tIns="0" bIns="0"/>
          <a:lstStyle/>
          <a:p>
            <a:pPr lvl="0"/>
            <a:r>
              <a:rPr lang="en-US" altLang="zh-CN" dirty="0" smtClean="0">
                <a:solidFill>
                  <a:srgbClr val="000000"/>
                </a:solidFill>
              </a:rPr>
              <a:t> A general UL MU transmission procedure has been introduced in [3].</a:t>
            </a:r>
          </a:p>
          <a:p>
            <a:pPr lvl="0"/>
            <a:r>
              <a:rPr lang="en-US" altLang="zh-CN" dirty="0" smtClean="0">
                <a:solidFill>
                  <a:srgbClr val="000000"/>
                </a:solidFill>
              </a:rPr>
              <a:t>Further design for UL MU transmission protocol needs to be discussed, </a:t>
            </a:r>
            <a:r>
              <a:rPr lang="en-US" altLang="zh-CN" dirty="0" smtClean="0"/>
              <a:t>in particular:</a:t>
            </a:r>
          </a:p>
          <a:p>
            <a:pPr lvl="1"/>
            <a:r>
              <a:rPr lang="en-US" altLang="zh-CN" dirty="0" smtClean="0">
                <a:solidFill>
                  <a:srgbClr val="000000"/>
                </a:solidFill>
              </a:rPr>
              <a:t>Multi-user polling and information indication</a:t>
            </a:r>
          </a:p>
          <a:p>
            <a:pPr lvl="1"/>
            <a:r>
              <a:rPr lang="en-US" altLang="zh-CN" dirty="0" smtClean="0">
                <a:solidFill>
                  <a:srgbClr val="000000"/>
                </a:solidFill>
              </a:rPr>
              <a:t>The policy for multiple frame transmission in a UL MU TXOP</a:t>
            </a:r>
          </a:p>
          <a:p>
            <a:pPr lvl="1"/>
            <a:r>
              <a:rPr lang="en-US" altLang="zh-CN" dirty="0" smtClean="0">
                <a:solidFill>
                  <a:srgbClr val="000000"/>
                </a:solidFill>
              </a:rPr>
              <a:t>Multi-user acknowledgement</a:t>
            </a:r>
          </a:p>
          <a:p>
            <a:pPr lvl="1"/>
            <a:r>
              <a:rPr lang="en-US" altLang="zh-CN" dirty="0" smtClean="0">
                <a:solidFill>
                  <a:srgbClr val="000000"/>
                </a:solidFill>
              </a:rPr>
              <a:t>Error recovery</a:t>
            </a:r>
          </a:p>
          <a:p>
            <a:r>
              <a:rPr lang="en-US" altLang="ko-KR" dirty="0" smtClean="0"/>
              <a:t>In this contribution, we introduce some considerations for UL MU transmission in a TXOP.</a:t>
            </a:r>
            <a:endParaRPr lang="en-US"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3</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altLang="ko-KR" dirty="0" smtClean="0"/>
              <a:t>Analysis</a:t>
            </a:r>
            <a:endParaRPr lang="en-US" dirty="0"/>
          </a:p>
        </p:txBody>
      </p:sp>
      <p:sp>
        <p:nvSpPr>
          <p:cNvPr id="3" name="Content Placeholder 2"/>
          <p:cNvSpPr>
            <a:spLocks noGrp="1"/>
          </p:cNvSpPr>
          <p:nvPr>
            <p:ph idx="1"/>
          </p:nvPr>
        </p:nvSpPr>
        <p:spPr>
          <a:xfrm>
            <a:off x="381000" y="1447800"/>
            <a:ext cx="8153400" cy="4876800"/>
          </a:xfrm>
        </p:spPr>
        <p:txBody>
          <a:bodyPr lIns="91440" tIns="0" bIns="0"/>
          <a:lstStyle/>
          <a:p>
            <a:pPr lvl="0"/>
            <a:r>
              <a:rPr lang="en-US" altLang="zh-CN" dirty="0" smtClean="0">
                <a:solidFill>
                  <a:srgbClr val="000000"/>
                </a:solidFill>
              </a:rPr>
              <a:t>The following issues should be considered to define a complete UL MU transmission protocol</a:t>
            </a:r>
          </a:p>
          <a:p>
            <a:pPr lvl="1"/>
            <a:r>
              <a:rPr lang="en-US" altLang="zh-CN" dirty="0" smtClean="0">
                <a:solidFill>
                  <a:srgbClr val="000000"/>
                </a:solidFill>
              </a:rPr>
              <a:t>Multiple UL MU frame exchanges in a TXOP</a:t>
            </a:r>
          </a:p>
          <a:p>
            <a:pPr lvl="2"/>
            <a:r>
              <a:rPr lang="en-US" altLang="zh-CN" dirty="0" smtClean="0">
                <a:solidFill>
                  <a:srgbClr val="000000"/>
                </a:solidFill>
              </a:rPr>
              <a:t>How to define frame exchange sequence in a UL MU TXOP, allowing multiple UL MU PPDU </a:t>
            </a:r>
            <a:r>
              <a:rPr lang="en-US" altLang="zh-CN" dirty="0" smtClean="0">
                <a:solidFill>
                  <a:srgbClr val="000000"/>
                </a:solidFill>
              </a:rPr>
              <a:t>transmissions </a:t>
            </a:r>
            <a:r>
              <a:rPr lang="en-US" altLang="zh-CN" dirty="0" smtClean="0">
                <a:solidFill>
                  <a:srgbClr val="000000"/>
                </a:solidFill>
              </a:rPr>
              <a:t>with less overhead</a:t>
            </a:r>
          </a:p>
          <a:p>
            <a:pPr lvl="1"/>
            <a:r>
              <a:rPr lang="en-US" altLang="zh-CN" dirty="0" smtClean="0">
                <a:solidFill>
                  <a:srgbClr val="000000"/>
                </a:solidFill>
              </a:rPr>
              <a:t>Multi-user acknowledgement</a:t>
            </a:r>
          </a:p>
          <a:p>
            <a:pPr lvl="2"/>
            <a:r>
              <a:rPr lang="en-US" altLang="zh-CN" dirty="0" smtClean="0">
                <a:solidFill>
                  <a:srgbClr val="000000"/>
                </a:solidFill>
              </a:rPr>
              <a:t>How, for the AP, to respond to the received UL MU PPDUs with acknowledgement frame?</a:t>
            </a:r>
          </a:p>
          <a:p>
            <a:pPr lvl="1"/>
            <a:r>
              <a:rPr lang="en-US" altLang="zh-CN" dirty="0" smtClean="0">
                <a:solidFill>
                  <a:srgbClr val="000000"/>
                </a:solidFill>
              </a:rPr>
              <a:t>Error recovery</a:t>
            </a:r>
          </a:p>
          <a:p>
            <a:pPr lvl="2"/>
            <a:r>
              <a:rPr lang="en-US" altLang="zh-CN" dirty="0" smtClean="0">
                <a:solidFill>
                  <a:srgbClr val="000000"/>
                </a:solidFill>
              </a:rPr>
              <a:t>How to initiate the error recovery procedure when UL MU transmission fails?  </a:t>
            </a:r>
          </a:p>
          <a:p>
            <a:pPr lvl="1"/>
            <a:r>
              <a:rPr lang="en-US" altLang="zh-CN" dirty="0" smtClean="0">
                <a:solidFill>
                  <a:srgbClr val="000000"/>
                </a:solidFill>
              </a:rPr>
              <a:t>Flexible UL MU transmission scheduling </a:t>
            </a:r>
          </a:p>
          <a:p>
            <a:pPr lvl="2"/>
            <a:r>
              <a:rPr lang="en-US" dirty="0" smtClean="0">
                <a:solidFill>
                  <a:srgbClr val="000000"/>
                </a:solidFill>
              </a:rPr>
              <a:t>Allow scheduling of UL MU transmission from new STAs during a UL MU TXOP</a:t>
            </a:r>
            <a:endParaRPr lang="en-US" dirty="0" smtClean="0"/>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4</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Analysis</a:t>
            </a:r>
            <a:endParaRPr lang="en-US" dirty="0"/>
          </a:p>
        </p:txBody>
      </p:sp>
      <p:sp>
        <p:nvSpPr>
          <p:cNvPr id="3" name="Content Placeholder 2"/>
          <p:cNvSpPr>
            <a:spLocks noGrp="1"/>
          </p:cNvSpPr>
          <p:nvPr>
            <p:ph idx="1"/>
          </p:nvPr>
        </p:nvSpPr>
        <p:spPr>
          <a:xfrm>
            <a:off x="381000" y="1447800"/>
            <a:ext cx="8153400" cy="4876800"/>
          </a:xfrm>
        </p:spPr>
        <p:txBody>
          <a:bodyPr lIns="91440" tIns="0" bIns="0">
            <a:normAutofit/>
          </a:bodyPr>
          <a:lstStyle/>
          <a:p>
            <a:r>
              <a:rPr lang="en-US" dirty="0" smtClean="0"/>
              <a:t>AP’s </a:t>
            </a:r>
            <a:r>
              <a:rPr lang="en-US" altLang="zh-CN" dirty="0" smtClean="0"/>
              <a:t>responsibility in UL MU transmission</a:t>
            </a:r>
          </a:p>
          <a:p>
            <a:pPr lvl="1"/>
            <a:r>
              <a:rPr lang="en-US" altLang="zh-CN" dirty="0" smtClean="0"/>
              <a:t>Schedule for or trigger a UL MU transmission</a:t>
            </a:r>
          </a:p>
          <a:p>
            <a:pPr lvl="1"/>
            <a:r>
              <a:rPr lang="en-US" altLang="zh-CN" dirty="0" smtClean="0"/>
              <a:t>Poll multiple STAs’ UL data and feedback ACK to multiple STAs.</a:t>
            </a:r>
          </a:p>
          <a:p>
            <a:pPr lvl="1"/>
            <a:r>
              <a:rPr lang="en-US" altLang="zh-CN" dirty="0" smtClean="0"/>
              <a:t>Initiate the error recovery procedure when needed</a:t>
            </a:r>
          </a:p>
          <a:p>
            <a:pPr lvl="1"/>
            <a:r>
              <a:rPr lang="en-US" altLang="zh-CN" dirty="0" smtClean="0"/>
              <a:t>Provision assistant information for UL MU transmission control</a:t>
            </a:r>
          </a:p>
          <a:p>
            <a:pPr lvl="2">
              <a:buFont typeface="Arial" pitchFamily="34" charset="0"/>
              <a:buChar char="•"/>
            </a:pPr>
            <a:r>
              <a:rPr lang="en-US" altLang="zh-CN" dirty="0" smtClean="0"/>
              <a:t>Power control</a:t>
            </a:r>
          </a:p>
          <a:p>
            <a:pPr lvl="2">
              <a:buFont typeface="Arial" pitchFamily="34" charset="0"/>
              <a:buChar char="•"/>
            </a:pPr>
            <a:r>
              <a:rPr lang="en-US" altLang="zh-CN" dirty="0" smtClean="0"/>
              <a:t> Time and frequency synchronization</a:t>
            </a:r>
          </a:p>
          <a:p>
            <a:r>
              <a:rPr lang="en-US" altLang="zh-CN" dirty="0" smtClean="0"/>
              <a:t>STA’s responsibility in UL MU transmission</a:t>
            </a:r>
          </a:p>
          <a:p>
            <a:pPr lvl="1"/>
            <a:r>
              <a:rPr lang="en-US" altLang="zh-CN" dirty="0" smtClean="0"/>
              <a:t>Send UL PPDUs as indicated by AP</a:t>
            </a:r>
          </a:p>
          <a:p>
            <a:pPr lvl="1"/>
            <a:r>
              <a:rPr lang="en-US" altLang="zh-CN" dirty="0" smtClean="0"/>
              <a:t>Perform power/time/frequency adjustment</a:t>
            </a:r>
          </a:p>
          <a:p>
            <a:pPr lvl="1"/>
            <a:r>
              <a:rPr lang="en-US" altLang="zh-CN" dirty="0" smtClean="0"/>
              <a:t>Obey the transmission duration as indicated by AP</a:t>
            </a:r>
          </a:p>
          <a:p>
            <a:pPr lvl="2"/>
            <a:r>
              <a:rPr lang="en-US" altLang="zh-CN" dirty="0" smtClean="0"/>
              <a:t>Easy for AP to control the transmission within the TXOP limit</a:t>
            </a:r>
          </a:p>
          <a:p>
            <a:pPr lvl="2"/>
            <a:r>
              <a:rPr lang="en-US" altLang="zh-CN" dirty="0" smtClean="0"/>
              <a:t>Easy for AP to acknowledge multiple STAs at the same time</a:t>
            </a:r>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5</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Multi-user acknowledgement and Polling</a:t>
            </a:r>
            <a:endParaRPr lang="en-US" dirty="0"/>
          </a:p>
        </p:txBody>
      </p:sp>
      <p:sp>
        <p:nvSpPr>
          <p:cNvPr id="3" name="Content Placeholder 2"/>
          <p:cNvSpPr>
            <a:spLocks noGrp="1"/>
          </p:cNvSpPr>
          <p:nvPr>
            <p:ph idx="1"/>
          </p:nvPr>
        </p:nvSpPr>
        <p:spPr>
          <a:xfrm>
            <a:off x="533400" y="1600200"/>
            <a:ext cx="8153400" cy="4800600"/>
          </a:xfrm>
        </p:spPr>
        <p:txBody>
          <a:bodyPr lIns="91440" tIns="0" bIns="0">
            <a:normAutofit fontScale="85000" lnSpcReduction="20000"/>
          </a:bodyPr>
          <a:lstStyle/>
          <a:p>
            <a:r>
              <a:rPr lang="en-US" dirty="0" smtClean="0"/>
              <a:t>A  multi-user acknowledgement and Polling scheme should provide following functions:</a:t>
            </a:r>
          </a:p>
          <a:p>
            <a:pPr lvl="1"/>
            <a:r>
              <a:rPr lang="en-US" dirty="0" smtClean="0"/>
              <a:t>Acknowledgement to received UL MU PPDUs, allowing Error indication</a:t>
            </a:r>
          </a:p>
          <a:p>
            <a:pPr lvl="1"/>
            <a:r>
              <a:rPr lang="en-US" dirty="0" smtClean="0"/>
              <a:t>Polling and UL MU transmission resource allocation</a:t>
            </a:r>
          </a:p>
          <a:p>
            <a:pPr lvl="1"/>
            <a:r>
              <a:rPr lang="en-US" altLang="zh-CN" dirty="0" smtClean="0"/>
              <a:t>Providing transmission control information, e.g. time/frequency/power adjustment </a:t>
            </a:r>
          </a:p>
          <a:p>
            <a:pPr lvl="1"/>
            <a:endParaRPr lang="en-US" altLang="zh-CN" dirty="0" smtClean="0">
              <a:solidFill>
                <a:srgbClr val="0070C0"/>
              </a:solidFill>
            </a:endParaRPr>
          </a:p>
          <a:p>
            <a:r>
              <a:rPr lang="en-US" altLang="zh-CN" dirty="0" smtClean="0"/>
              <a:t>Principle and justice</a:t>
            </a:r>
          </a:p>
          <a:p>
            <a:pPr lvl="1"/>
            <a:r>
              <a:rPr lang="en-US" altLang="zh-CN" dirty="0" smtClean="0"/>
              <a:t>To achieve the above purposes with less overhead</a:t>
            </a:r>
          </a:p>
          <a:p>
            <a:pPr lvl="1"/>
            <a:r>
              <a:rPr lang="en-US" altLang="zh-CN" dirty="0" smtClean="0"/>
              <a:t>To keep compatibility with legacy devices</a:t>
            </a:r>
          </a:p>
          <a:p>
            <a:pPr lvl="1"/>
            <a:endParaRPr lang="en-US" altLang="zh-CN" dirty="0" smtClean="0"/>
          </a:p>
          <a:p>
            <a:r>
              <a:rPr lang="en-US" altLang="zh-CN" dirty="0" smtClean="0"/>
              <a:t>A scheme using multi-user </a:t>
            </a:r>
            <a:r>
              <a:rPr lang="en-US" altLang="zh-CN" dirty="0" err="1" smtClean="0"/>
              <a:t>BA+Poll</a:t>
            </a:r>
            <a:r>
              <a:rPr lang="en-US" altLang="zh-CN" dirty="0" smtClean="0"/>
              <a:t> frame is introduced</a:t>
            </a:r>
          </a:p>
          <a:p>
            <a:pPr lvl="1"/>
            <a:r>
              <a:rPr lang="en-US" altLang="zh-CN" dirty="0" smtClean="0"/>
              <a:t>The multi-user BA + Poll frame combines the functions of BA, scheduling control,  error indication</a:t>
            </a:r>
          </a:p>
          <a:p>
            <a:pPr lvl="1"/>
            <a:r>
              <a:rPr lang="en-US" altLang="zh-CN" dirty="0" smtClean="0"/>
              <a:t>The multi-user BA + Poll frame can reuse the current BA frame </a:t>
            </a:r>
            <a:r>
              <a:rPr lang="en-US" altLang="zh-CN" dirty="0" smtClean="0"/>
              <a:t>structure, </a:t>
            </a:r>
          </a:p>
          <a:p>
            <a:pPr lvl="1">
              <a:buNone/>
            </a:pPr>
            <a:r>
              <a:rPr lang="en-US" altLang="zh-CN" dirty="0" smtClean="0"/>
              <a:t> </a:t>
            </a:r>
            <a:r>
              <a:rPr lang="en-US" altLang="zh-CN" dirty="0" smtClean="0"/>
              <a:t>      </a:t>
            </a:r>
            <a:r>
              <a:rPr lang="en-US" altLang="zh-CN" dirty="0" err="1" smtClean="0"/>
              <a:t>eg</a:t>
            </a:r>
            <a:r>
              <a:rPr lang="en-US" altLang="zh-CN" dirty="0" smtClean="0"/>
              <a:t>. Similar to Multi-TID BA  variant</a:t>
            </a:r>
            <a:endParaRPr lang="en-US" altLang="zh-CN" dirty="0" smtClean="0"/>
          </a:p>
          <a:p>
            <a:pPr lvl="1"/>
            <a:r>
              <a:rPr lang="en-US" altLang="zh-CN" dirty="0" smtClean="0"/>
              <a:t>The multi-user BA + Poll frame can be sent in non-HT format   </a:t>
            </a:r>
          </a:p>
          <a:p>
            <a:pPr lvl="1"/>
            <a:r>
              <a:rPr lang="en-US" altLang="zh-CN" dirty="0" smtClean="0"/>
              <a:t>No additional scheduling/poll frame needed </a:t>
            </a:r>
          </a:p>
          <a:p>
            <a:pPr lvl="1"/>
            <a:endParaRPr lang="en-US" altLang="zh-CN" dirty="0" smtClean="0"/>
          </a:p>
          <a:p>
            <a:pPr lvl="1"/>
            <a:endParaRPr lang="en-US" altLang="zh-CN"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6</a:t>
            </a:fld>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Multi-user acknowledgement and Polling</a:t>
            </a:r>
            <a:endParaRPr lang="en-US" dirty="0"/>
          </a:p>
        </p:txBody>
      </p:sp>
      <p:sp>
        <p:nvSpPr>
          <p:cNvPr id="3" name="Content Placeholder 2"/>
          <p:cNvSpPr>
            <a:spLocks noGrp="1"/>
          </p:cNvSpPr>
          <p:nvPr>
            <p:ph idx="1"/>
          </p:nvPr>
        </p:nvSpPr>
        <p:spPr>
          <a:xfrm>
            <a:off x="533400" y="4267200"/>
            <a:ext cx="8153400" cy="2133600"/>
          </a:xfrm>
        </p:spPr>
        <p:txBody>
          <a:bodyPr lIns="91440" tIns="0" bIns="0">
            <a:normAutofit fontScale="92500" lnSpcReduction="10000"/>
          </a:bodyPr>
          <a:lstStyle/>
          <a:p>
            <a:endParaRPr lang="en-US" altLang="zh-CN" dirty="0" smtClean="0"/>
          </a:p>
          <a:p>
            <a:r>
              <a:rPr lang="en-US" altLang="zh-CN" dirty="0" smtClean="0"/>
              <a:t>The multi-user </a:t>
            </a:r>
            <a:r>
              <a:rPr lang="en-US" altLang="zh-CN" dirty="0" err="1" smtClean="0"/>
              <a:t>BA+Poll</a:t>
            </a:r>
            <a:r>
              <a:rPr lang="en-US" altLang="zh-CN" dirty="0" smtClean="0"/>
              <a:t> frame used during a UL MU TXOP can: </a:t>
            </a:r>
          </a:p>
          <a:p>
            <a:pPr lvl="1"/>
            <a:r>
              <a:rPr lang="en-US" altLang="zh-CN" dirty="0" smtClean="0"/>
              <a:t>acknowledge </a:t>
            </a:r>
            <a:r>
              <a:rPr lang="en-US" altLang="zh-CN" dirty="0" smtClean="0"/>
              <a:t>the previous UL MU transmission </a:t>
            </a:r>
          </a:p>
          <a:p>
            <a:pPr lvl="1"/>
            <a:r>
              <a:rPr lang="en-US" altLang="zh-CN" dirty="0" smtClean="0"/>
              <a:t>schedule the next UL transmission for the current group </a:t>
            </a:r>
            <a:r>
              <a:rPr lang="en-US" altLang="zh-CN" dirty="0" smtClean="0"/>
              <a:t> triggered by more dat</a:t>
            </a:r>
            <a:r>
              <a:rPr lang="en-US" altLang="zh-CN" dirty="0" smtClean="0"/>
              <a:t>a bit in UL  MU PPDUs</a:t>
            </a:r>
            <a:endParaRPr lang="en-US" altLang="zh-CN" dirty="0" smtClean="0"/>
          </a:p>
          <a:p>
            <a:pPr lvl="2"/>
            <a:r>
              <a:rPr lang="en-US" altLang="zh-CN" dirty="0" smtClean="0"/>
              <a:t>The Duration/ID field can be reused for the next UL MU PPDU </a:t>
            </a:r>
            <a:r>
              <a:rPr lang="en-US" altLang="zh-CN" dirty="0" err="1" smtClean="0"/>
              <a:t>TxTime</a:t>
            </a:r>
            <a:r>
              <a:rPr lang="en-US" altLang="zh-CN" dirty="0" smtClean="0"/>
              <a:t> calculation</a:t>
            </a:r>
          </a:p>
          <a:p>
            <a:pPr lvl="1"/>
            <a:endParaRPr lang="en-US" altLang="zh-CN"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7</a:t>
            </a:fld>
            <a:endParaRPr lang="en-US" dirty="0"/>
          </a:p>
        </p:txBody>
      </p:sp>
      <p:graphicFrame>
        <p:nvGraphicFramePr>
          <p:cNvPr id="2051" name="Object 3"/>
          <p:cNvGraphicFramePr>
            <a:graphicFrameLocks noChangeAspect="1"/>
          </p:cNvGraphicFramePr>
          <p:nvPr/>
        </p:nvGraphicFramePr>
        <p:xfrm>
          <a:off x="1219200" y="1447800"/>
          <a:ext cx="6400800" cy="2826057"/>
        </p:xfrm>
        <a:graphic>
          <a:graphicData uri="http://schemas.openxmlformats.org/presentationml/2006/ole">
            <p:oleObj spid="_x0000_s16386" name="Visio" r:id="rId3" imgW="5708626" imgH="2792657" progId="Visio.Drawing.11">
              <p:embed/>
            </p:oleObj>
          </a:graphicData>
        </a:graphic>
      </p:graphicFrame>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Error Recovery</a:t>
            </a:r>
            <a:endParaRPr lang="en-US" dirty="0"/>
          </a:p>
        </p:txBody>
      </p:sp>
      <p:sp>
        <p:nvSpPr>
          <p:cNvPr id="3" name="Content Placeholder 2"/>
          <p:cNvSpPr>
            <a:spLocks noGrp="1"/>
          </p:cNvSpPr>
          <p:nvPr>
            <p:ph idx="1"/>
          </p:nvPr>
        </p:nvSpPr>
        <p:spPr>
          <a:xfrm>
            <a:off x="533400" y="4038600"/>
            <a:ext cx="8153400" cy="2362200"/>
          </a:xfrm>
        </p:spPr>
        <p:txBody>
          <a:bodyPr lIns="91440" tIns="0" bIns="0">
            <a:normAutofit fontScale="92500" lnSpcReduction="20000"/>
          </a:bodyPr>
          <a:lstStyle/>
          <a:p>
            <a:r>
              <a:rPr lang="en-US" dirty="0" smtClean="0"/>
              <a:t>When one of the UL MU STAs’ data fails, AP can use the multi-user BA+ Poll frame for error recovery</a:t>
            </a:r>
            <a:endParaRPr lang="en-US" altLang="zh-CN" dirty="0" smtClean="0"/>
          </a:p>
          <a:p>
            <a:pPr lvl="1"/>
            <a:r>
              <a:rPr lang="en-US" altLang="zh-CN" dirty="0" smtClean="0"/>
              <a:t>indicate receiving failure to the transmitter, a null BA information field can be </a:t>
            </a:r>
            <a:r>
              <a:rPr lang="en-US" altLang="zh-CN" dirty="0" smtClean="0"/>
              <a:t>designed in the </a:t>
            </a:r>
            <a:r>
              <a:rPr lang="en-US" altLang="zh-CN" dirty="0" err="1" smtClean="0"/>
              <a:t>BA+Poll</a:t>
            </a:r>
            <a:r>
              <a:rPr lang="en-US" altLang="zh-CN" dirty="0" smtClean="0"/>
              <a:t> frame</a:t>
            </a:r>
            <a:endParaRPr lang="en-US" altLang="zh-CN" dirty="0" smtClean="0"/>
          </a:p>
          <a:p>
            <a:pPr lvl="1"/>
            <a:r>
              <a:rPr lang="en-US" altLang="zh-CN" dirty="0" smtClean="0"/>
              <a:t>both error indication and scheduling can be combined in same BA +Poll </a:t>
            </a:r>
            <a:r>
              <a:rPr lang="en-US" altLang="zh-CN" dirty="0" smtClean="0"/>
              <a:t>frame</a:t>
            </a:r>
            <a:r>
              <a:rPr lang="en-US" altLang="zh-CN" dirty="0" smtClean="0"/>
              <a:t>. Each STA corresponds to a BA information field, the BA information fields can be a </a:t>
            </a:r>
            <a:r>
              <a:rPr lang="en-US" altLang="zh-CN" dirty="0" err="1" smtClean="0"/>
              <a:t>BA+Poll</a:t>
            </a:r>
            <a:r>
              <a:rPr lang="en-US" altLang="zh-CN" dirty="0" smtClean="0"/>
              <a:t> </a:t>
            </a:r>
            <a:r>
              <a:rPr lang="en-US" altLang="zh-CN" dirty="0" smtClean="0"/>
              <a:t>info field or </a:t>
            </a:r>
            <a:r>
              <a:rPr lang="en-US" altLang="zh-CN" dirty="0" smtClean="0"/>
              <a:t>a null </a:t>
            </a:r>
            <a:r>
              <a:rPr lang="en-US" altLang="zh-CN" dirty="0" smtClean="0"/>
              <a:t>BA info field</a:t>
            </a:r>
            <a:endParaRPr lang="en-US" altLang="zh-CN" dirty="0" smtClean="0"/>
          </a:p>
          <a:p>
            <a:pPr lvl="1"/>
            <a:r>
              <a:rPr lang="en-US" altLang="zh-CN" dirty="0" smtClean="0"/>
              <a:t>a STA can trigger retransmission in the next UL MU transmission when receiving the failure indication </a:t>
            </a:r>
          </a:p>
          <a:p>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8</a:t>
            </a:fld>
            <a:endParaRPr lang="en-US" dirty="0"/>
          </a:p>
        </p:txBody>
      </p:sp>
      <p:graphicFrame>
        <p:nvGraphicFramePr>
          <p:cNvPr id="1031" name="Object 7"/>
          <p:cNvGraphicFramePr>
            <a:graphicFrameLocks noChangeAspect="1"/>
          </p:cNvGraphicFramePr>
          <p:nvPr/>
        </p:nvGraphicFramePr>
        <p:xfrm>
          <a:off x="2057400" y="1295400"/>
          <a:ext cx="5216525" cy="2724150"/>
        </p:xfrm>
        <a:graphic>
          <a:graphicData uri="http://schemas.openxmlformats.org/presentationml/2006/ole">
            <p:oleObj spid="_x0000_s1031" name="Visio" r:id="rId3" imgW="5216366" imgH="2724077" progId="Visio.Drawing.11">
              <p:embed/>
            </p:oleObj>
          </a:graphicData>
        </a:graphic>
      </p:graphicFrame>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Schedule new user(s) during the UL MU TXOP</a:t>
            </a:r>
            <a:endParaRPr lang="en-US" dirty="0"/>
          </a:p>
        </p:txBody>
      </p:sp>
      <p:sp>
        <p:nvSpPr>
          <p:cNvPr id="3" name="Content Placeholder 2"/>
          <p:cNvSpPr>
            <a:spLocks noGrp="1"/>
          </p:cNvSpPr>
          <p:nvPr>
            <p:ph idx="1"/>
          </p:nvPr>
        </p:nvSpPr>
        <p:spPr>
          <a:xfrm>
            <a:off x="381000" y="5029200"/>
            <a:ext cx="8153400" cy="1295400"/>
          </a:xfrm>
        </p:spPr>
        <p:txBody>
          <a:bodyPr lIns="91440" tIns="0" bIns="0">
            <a:normAutofit fontScale="85000" lnSpcReduction="20000"/>
          </a:bodyPr>
          <a:lstStyle/>
          <a:p>
            <a:r>
              <a:rPr lang="en-US" altLang="zh-CN" dirty="0" smtClean="0"/>
              <a:t>AP can use the multi-user BA+ Poll frame to poll a new STA within the UL MU TXOP   </a:t>
            </a:r>
          </a:p>
          <a:p>
            <a:pPr lvl="1"/>
            <a:r>
              <a:rPr lang="en-US" altLang="zh-CN" dirty="0" smtClean="0"/>
              <a:t>Poll new STA(s) for UL MU transmission </a:t>
            </a:r>
          </a:p>
          <a:p>
            <a:pPr lvl="1"/>
            <a:r>
              <a:rPr lang="en-US" altLang="zh-CN" dirty="0" smtClean="0"/>
              <a:t>Indicate the </a:t>
            </a:r>
            <a:r>
              <a:rPr lang="en-US" altLang="ko-KR" dirty="0" smtClean="0"/>
              <a:t>time/frequency/power adjustment information and UL resource allocation for the new</a:t>
            </a:r>
            <a:r>
              <a:rPr lang="en-US" altLang="zh-CN" dirty="0" smtClean="0"/>
              <a:t> STA(s</a:t>
            </a:r>
            <a:r>
              <a:rPr lang="en-US" altLang="zh-CN" dirty="0" smtClean="0"/>
              <a:t>) by using BA information field for the new user.</a:t>
            </a:r>
            <a:endParaRPr lang="en-US"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9</a:t>
            </a:fld>
            <a:endParaRPr lang="en-US" dirty="0"/>
          </a:p>
        </p:txBody>
      </p:sp>
      <p:graphicFrame>
        <p:nvGraphicFramePr>
          <p:cNvPr id="4098" name="Object 2"/>
          <p:cNvGraphicFramePr>
            <a:graphicFrameLocks noChangeAspect="1"/>
          </p:cNvGraphicFramePr>
          <p:nvPr/>
        </p:nvGraphicFramePr>
        <p:xfrm>
          <a:off x="1447800" y="1219200"/>
          <a:ext cx="6700451" cy="3843670"/>
        </p:xfrm>
        <a:graphic>
          <a:graphicData uri="http://schemas.openxmlformats.org/presentationml/2006/ole">
            <p:oleObj spid="_x0000_s4098" name="Visio" r:id="rId3" imgW="5518239" imgH="3092791" progId="Visio.Drawing.11">
              <p:embed/>
            </p:oleObj>
          </a:graphicData>
        </a:graphic>
      </p:graphicFrame>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85176</TotalTime>
  <Words>893</Words>
  <Application>Microsoft Office PowerPoint</Application>
  <PresentationFormat>全屏显示(4:3)</PresentationFormat>
  <Paragraphs>101</Paragraphs>
  <Slides>12</Slides>
  <Notes>0</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12</vt:i4>
      </vt:variant>
    </vt:vector>
  </HeadingPairs>
  <TitlesOfParts>
    <vt:vector size="15" baseType="lpstr">
      <vt:lpstr>1_Extend Submission Template</vt:lpstr>
      <vt:lpstr>Document</vt:lpstr>
      <vt:lpstr>Visio</vt:lpstr>
      <vt:lpstr>Frame Exchange Control  for Uplink Multi-user transmission</vt:lpstr>
      <vt:lpstr>Background</vt:lpstr>
      <vt:lpstr>Motivation</vt:lpstr>
      <vt:lpstr>Analysis</vt:lpstr>
      <vt:lpstr>Analysis</vt:lpstr>
      <vt:lpstr>Multi-user acknowledgement and Polling</vt:lpstr>
      <vt:lpstr>Multi-user acknowledgement and Polling</vt:lpstr>
      <vt:lpstr>Error Recovery</vt:lpstr>
      <vt:lpstr>Schedule new user(s) during the UL MU TXOP</vt:lpstr>
      <vt:lpstr>Scheduling STAs at the beginning of a TXOP</vt:lpstr>
      <vt:lpstr>Conclusion</vt:lpstr>
      <vt:lpstr>Reference</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frame-exchange-control-for-uplink-multi-user</dc:title>
  <dc:creator>xing.weimin@zte.com.cn</dc:creator>
  <cp:lastModifiedBy>lky</cp:lastModifiedBy>
  <cp:revision>3066</cp:revision>
  <cp:lastPrinted>1998-02-10T13:28:06Z</cp:lastPrinted>
  <dcterms:created xsi:type="dcterms:W3CDTF">2009-12-02T19:05:24Z</dcterms:created>
  <dcterms:modified xsi:type="dcterms:W3CDTF">2014-09-17T10:21:21Z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