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66" r:id="rId2"/>
    <p:sldId id="585" r:id="rId3"/>
    <p:sldId id="614" r:id="rId4"/>
    <p:sldId id="616" r:id="rId5"/>
    <p:sldId id="606" r:id="rId6"/>
    <p:sldId id="611" r:id="rId7"/>
    <p:sldId id="617" r:id="rId8"/>
    <p:sldId id="608" r:id="rId9"/>
    <p:sldId id="609" r:id="rId10"/>
    <p:sldId id="615" r:id="rId11"/>
    <p:sldId id="610" r:id="rId12"/>
    <p:sldId id="61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FFFF00"/>
    <a:srgbClr val="3399FF"/>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7505" autoAdjust="0"/>
    <p:restoredTop sz="93610" autoAdjust="0"/>
  </p:normalViewPr>
  <p:slideViewPr>
    <p:cSldViewPr>
      <p:cViewPr>
        <p:scale>
          <a:sx n="62" d="100"/>
          <a:sy n="62" d="100"/>
        </p:scale>
        <p:origin x="-480" y="-62"/>
      </p:cViewPr>
      <p:guideLst>
        <p:guide orient="horz" pos="2160"/>
        <p:guide pos="2880"/>
      </p:guideLst>
    </p:cSldViewPr>
  </p:slideViewPr>
  <p:outlineViewPr>
    <p:cViewPr>
      <p:scale>
        <a:sx n="33" d="100"/>
        <a:sy n="33" d="100"/>
      </p:scale>
      <p:origin x="0" y="716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170"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029201" y="240268"/>
            <a:ext cx="3657600" cy="338554"/>
          </a:xfrm>
          <a:prstGeom prst="rect">
            <a:avLst/>
          </a:prstGeom>
        </p:spPr>
        <p:txBody>
          <a:bodyPr wrap="squar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802.11-14/1190r1</a:t>
            </a:r>
            <a:endParaRPr lang="en-US" altLang="ko-KR" sz="1600" b="1" dirty="0">
              <a:ea typeface="굴림" pitchFamily="34" charset="-127"/>
            </a:endParaRPr>
          </a:p>
        </p:txBody>
      </p:sp>
      <p:sp>
        <p:nvSpPr>
          <p:cNvPr id="11" name="Rectangle 10"/>
          <p:cNvSpPr/>
          <p:nvPr userDrawn="1"/>
        </p:nvSpPr>
        <p:spPr>
          <a:xfrm>
            <a:off x="366089" y="271046"/>
            <a:ext cx="158998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September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 </a:t>
            </a:r>
            <a:r>
              <a:rPr lang="en-US" altLang="zh-CN" baseline="0" dirty="0" err="1" smtClean="0"/>
              <a:t>Kaiying</a:t>
            </a:r>
            <a:r>
              <a:rPr lang="en-US" altLang="zh-CN" baseline="0" dirty="0" smtClean="0"/>
              <a:t> </a:t>
            </a:r>
            <a:r>
              <a:rPr lang="en-US" altLang="zh-CN" baseline="0" dirty="0" err="1" smtClean="0"/>
              <a:t>Lv</a:t>
            </a:r>
            <a:r>
              <a:rPr lang="en-US" baseline="0" dirty="0" smtClean="0"/>
              <a:t> (ZTE)</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05800" cy="762000"/>
          </a:xfrm>
        </p:spPr>
        <p:txBody>
          <a:bodyPr/>
          <a:lstStyle/>
          <a:p>
            <a:r>
              <a:rPr lang="en-US" dirty="0" smtClean="0"/>
              <a:t>Frame Exchange Control</a:t>
            </a:r>
            <a:br>
              <a:rPr lang="en-US" dirty="0" smtClean="0"/>
            </a:br>
            <a:r>
              <a:rPr lang="en-US" dirty="0" smtClean="0"/>
              <a:t> for Uplink Multi-user transmission</a:t>
            </a:r>
            <a:endParaRPr lang="en-US" dirty="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a:t>
            </a:fld>
            <a:endParaRPr lang="en-US" dirty="0"/>
          </a:p>
        </p:txBody>
      </p:sp>
      <p:graphicFrame>
        <p:nvGraphicFramePr>
          <p:cNvPr id="22529" name="Object 1"/>
          <p:cNvGraphicFramePr>
            <a:graphicFrameLocks noChangeAspect="1"/>
          </p:cNvGraphicFramePr>
          <p:nvPr/>
        </p:nvGraphicFramePr>
        <p:xfrm>
          <a:off x="1600200" y="3124200"/>
          <a:ext cx="6315075" cy="2522537"/>
        </p:xfrm>
        <a:graphic>
          <a:graphicData uri="http://schemas.openxmlformats.org/presentationml/2006/ole">
            <p:oleObj spid="_x0000_s22529" name="Document" r:id="rId3" imgW="8491985" imgH="4444804" progId="Word.Document.8">
              <p:embed/>
            </p:oleObj>
          </a:graphicData>
        </a:graphic>
      </p:graphicFrame>
      <p:sp>
        <p:nvSpPr>
          <p:cNvPr id="7" name="Rectangle 6"/>
          <p:cNvSpPr txBox="1">
            <a:spLocks noChangeArrowheads="1"/>
          </p:cNvSpPr>
          <p:nvPr/>
        </p:nvSpPr>
        <p:spPr bwMode="auto">
          <a:xfrm>
            <a:off x="685800" y="2286000"/>
            <a:ext cx="7772400" cy="30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Date:</a:t>
            </a:r>
            <a:r>
              <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 2014-09-15</a:t>
            </a:r>
          </a:p>
        </p:txBody>
      </p:sp>
      <p:sp>
        <p:nvSpPr>
          <p:cNvPr id="8" name="Rectangle 12"/>
          <p:cNvSpPr>
            <a:spLocks noChangeArrowheads="1"/>
          </p:cNvSpPr>
          <p:nvPr/>
        </p:nvSpPr>
        <p:spPr bwMode="auto">
          <a:xfrm>
            <a:off x="1371600" y="25908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Scheduling STAs at the beginning of a TXOP</a:t>
            </a:r>
            <a:endParaRPr lang="en-US" dirty="0"/>
          </a:p>
        </p:txBody>
      </p:sp>
      <p:sp>
        <p:nvSpPr>
          <p:cNvPr id="3" name="Content Placeholder 2"/>
          <p:cNvSpPr>
            <a:spLocks noGrp="1"/>
          </p:cNvSpPr>
          <p:nvPr>
            <p:ph idx="1"/>
          </p:nvPr>
        </p:nvSpPr>
        <p:spPr>
          <a:xfrm>
            <a:off x="381000" y="4267200"/>
            <a:ext cx="8153400" cy="2057400"/>
          </a:xfrm>
        </p:spPr>
        <p:txBody>
          <a:bodyPr lIns="91440" tIns="0" bIns="0">
            <a:normAutofit/>
          </a:bodyPr>
          <a:lstStyle/>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6147" name="Object 3"/>
          <p:cNvGraphicFramePr>
            <a:graphicFrameLocks noChangeAspect="1"/>
          </p:cNvGraphicFramePr>
          <p:nvPr/>
        </p:nvGraphicFramePr>
        <p:xfrm>
          <a:off x="1981200" y="1371600"/>
          <a:ext cx="5216525" cy="2767013"/>
        </p:xfrm>
        <a:graphic>
          <a:graphicData uri="http://schemas.openxmlformats.org/presentationml/2006/ole">
            <p:oleObj spid="_x0000_s6147" name="Visio" r:id="rId3" imgW="5216366" imgH="2766280" progId="Visio.Drawing.11">
              <p:embed/>
            </p:oleObj>
          </a:graphicData>
        </a:graphic>
      </p:graphicFrame>
      <p:sp>
        <p:nvSpPr>
          <p:cNvPr id="8" name="Content Placeholder 2"/>
          <p:cNvSpPr txBox="1">
            <a:spLocks/>
          </p:cNvSpPr>
          <p:nvPr/>
        </p:nvSpPr>
        <p:spPr bwMode="auto">
          <a:xfrm>
            <a:off x="533400" y="4419600"/>
            <a:ext cx="8153400" cy="2057400"/>
          </a:xfrm>
          <a:prstGeom prst="rect">
            <a:avLst/>
          </a:prstGeom>
          <a:noFill/>
          <a:ln w="9525">
            <a:noFill/>
            <a:miter lim="800000"/>
            <a:headEnd/>
            <a:tailEnd/>
          </a:ln>
        </p:spPr>
        <p:txBody>
          <a:bodyPr vert="horz" wrap="square" lIns="91440" tIns="0" rIns="92075" bIns="0" numCol="1" anchor="t" anchorCtr="0" compatLnSpc="1">
            <a:prstTxWarp prst="textNoShape">
              <a:avLst/>
            </a:prstTxWarp>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AP can use the multi-user </a:t>
            </a:r>
            <a:r>
              <a:rPr kumimoji="0" lang="en-US" altLang="zh-CN" sz="2400" b="1" i="0" u="none" strike="noStrike" kern="0" cap="none" spc="0" normalizeH="0" baseline="0" noProof="0" dirty="0" err="1" smtClean="0">
                <a:ln>
                  <a:noFill/>
                </a:ln>
                <a:solidFill>
                  <a:schemeClr val="tx1"/>
                </a:solidFill>
                <a:effectLst/>
                <a:uLnTx/>
                <a:uFillTx/>
                <a:latin typeface="Calibri" pitchFamily="34" charset="0"/>
                <a:ea typeface="+mn-ea"/>
                <a:cs typeface="Calibri" pitchFamily="34" charset="0"/>
              </a:rPr>
              <a:t>BA+Poll</a:t>
            </a: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 frame as a UL MU scheduling frame that </a:t>
            </a:r>
            <a:r>
              <a:rPr kumimoji="0" lang="en-US" altLang="zh-CN" sz="2400" b="1" i="0" u="none" strike="noStrike" kern="0" cap="none" spc="0" normalizeH="0" noProof="0" dirty="0" smtClean="0">
                <a:ln>
                  <a:noFill/>
                </a:ln>
                <a:solidFill>
                  <a:schemeClr val="tx1"/>
                </a:solidFill>
                <a:effectLst/>
                <a:uLnTx/>
                <a:uFillTx/>
                <a:latin typeface="Calibri" pitchFamily="34" charset="0"/>
                <a:ea typeface="+mn-ea"/>
                <a:cs typeface="Calibri" pitchFamily="34" charset="0"/>
              </a:rPr>
              <a:t>transmitted </a:t>
            </a:r>
            <a:r>
              <a:rPr lang="en-US" altLang="zh-CN" sz="2400" b="1" kern="0" dirty="0" smtClean="0">
                <a:latin typeface="Calibri" pitchFamily="34" charset="0"/>
                <a:cs typeface="Calibri" pitchFamily="34" charset="0"/>
              </a:rPr>
              <a:t>as a initial frame of a TXOP.</a:t>
            </a:r>
            <a:endPar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742950" lvl="1" indent="-285750" eaLnBrk="1" hangingPunct="1">
              <a:spcBef>
                <a:spcPct val="20000"/>
              </a:spcBef>
              <a:buFontTx/>
              <a:buChar char="–"/>
              <a:defRPr/>
            </a:pPr>
            <a:r>
              <a:rPr lang="en-US" altLang="zh-CN" sz="2000" kern="0" dirty="0" smtClean="0">
                <a:latin typeface="Calibri" pitchFamily="34" charset="0"/>
                <a:cs typeface="Calibri" pitchFamily="34" charset="0"/>
              </a:rPr>
              <a:t>When transmitted as a scheduling frame, the </a:t>
            </a:r>
            <a:r>
              <a:rPr lang="en-US" altLang="zh-CN" sz="2100" kern="0" dirty="0" smtClean="0">
                <a:latin typeface="Calibri" pitchFamily="34" charset="0"/>
                <a:cs typeface="Calibri" pitchFamily="34" charset="0"/>
              </a:rPr>
              <a:t>multi-user </a:t>
            </a:r>
            <a:r>
              <a:rPr lang="en-US" altLang="zh-CN" sz="2100" kern="0" dirty="0" err="1" smtClean="0">
                <a:latin typeface="Calibri" pitchFamily="34" charset="0"/>
                <a:cs typeface="Calibri" pitchFamily="34" charset="0"/>
              </a:rPr>
              <a:t>BA+Poll</a:t>
            </a:r>
            <a:r>
              <a:rPr lang="en-US" altLang="zh-CN" sz="2100" kern="0" dirty="0" smtClean="0">
                <a:latin typeface="Calibri" pitchFamily="34" charset="0"/>
                <a:cs typeface="Calibri" pitchFamily="34" charset="0"/>
              </a:rPr>
              <a:t> frame </a:t>
            </a:r>
            <a:r>
              <a:rPr lang="en-US" altLang="zh-CN" sz="2000" kern="0" dirty="0" smtClean="0">
                <a:latin typeface="Calibri" pitchFamily="34" charset="0"/>
                <a:cs typeface="Calibri" pitchFamily="34" charset="0"/>
              </a:rPr>
              <a:t>is no longer a control response frame</a:t>
            </a:r>
            <a:endPar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rPr>
              <a:t>The new</a:t>
            </a:r>
            <a:r>
              <a:rPr kumimoji="0" lang="en-US" altLang="zh-CN" sz="2000" b="0" i="0" u="none" strike="noStrike" kern="0" cap="none" spc="0" normalizeH="0" noProof="0" dirty="0" smtClean="0">
                <a:ln>
                  <a:noFill/>
                </a:ln>
                <a:solidFill>
                  <a:schemeClr val="tx1"/>
                </a:solidFill>
                <a:effectLst/>
                <a:uLnTx/>
                <a:uFillTx/>
                <a:latin typeface="Calibri" pitchFamily="34" charset="0"/>
                <a:cs typeface="Calibri" pitchFamily="34" charset="0"/>
              </a:rPr>
              <a:t> BA can use the null BA information fields to schedule multi-users of the UL MU TXOP, example of the null BA information fields is shown in slide </a:t>
            </a:r>
            <a:r>
              <a:rPr kumimoji="0" lang="en-US" altLang="zh-CN" sz="2000" b="0" i="0" u="none" strike="noStrike" kern="0" cap="none" spc="0" normalizeH="0" noProof="0" dirty="0" smtClean="0">
                <a:ln>
                  <a:noFill/>
                </a:ln>
                <a:solidFill>
                  <a:schemeClr val="tx1"/>
                </a:solidFill>
                <a:effectLst/>
                <a:uLnTx/>
                <a:uFillTx/>
                <a:latin typeface="Calibri" pitchFamily="34" charset="0"/>
                <a:cs typeface="Calibri" pitchFamily="34" charset="0"/>
              </a:rPr>
              <a:t>12</a:t>
            </a: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r>
              <a:rPr lang="en-US" altLang="zh-CN" dirty="0" smtClean="0"/>
              <a:t>UL MU TXOP needs a new scheme to allow flexible UL MU transmission. </a:t>
            </a:r>
          </a:p>
          <a:p>
            <a:r>
              <a:rPr lang="en-US" altLang="zh-CN" dirty="0" smtClean="0"/>
              <a:t>In this proposal, we discussed a new control scheme with a multi-user </a:t>
            </a:r>
            <a:r>
              <a:rPr lang="en-US" altLang="zh-CN" dirty="0" err="1" smtClean="0"/>
              <a:t>BA+Poll</a:t>
            </a:r>
            <a:r>
              <a:rPr lang="en-US" altLang="zh-CN" dirty="0" smtClean="0"/>
              <a:t> frame </a:t>
            </a:r>
          </a:p>
          <a:p>
            <a:pPr lvl="1"/>
            <a:r>
              <a:rPr lang="en-US" altLang="zh-CN" dirty="0" smtClean="0"/>
              <a:t>to achieve the acknowledgement, polling and resource allocation ,  error indication and assistant UL transmission control indication.</a:t>
            </a:r>
          </a:p>
          <a:p>
            <a:pPr lvl="1"/>
            <a:r>
              <a:rPr lang="en-US" altLang="zh-CN" dirty="0" smtClean="0"/>
              <a:t>to provide the scheme with minimum overhead </a:t>
            </a:r>
          </a:p>
          <a:p>
            <a:pPr lvl="1"/>
            <a:r>
              <a:rPr lang="en-US" altLang="zh-CN" dirty="0" smtClean="0"/>
              <a:t>to keep compatibility with legacy devices</a:t>
            </a:r>
          </a:p>
          <a:p>
            <a:pPr lvl="1"/>
            <a:endParaRPr lang="en-US" altLang="zh-CN" dirty="0" smtClean="0"/>
          </a:p>
          <a:p>
            <a:pPr lvl="1"/>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pPr lvl="0"/>
            <a:r>
              <a:rPr lang="en-US" altLang="zh-CN" dirty="0" smtClean="0"/>
              <a:t>[1]</a:t>
            </a:r>
            <a:r>
              <a:rPr lang="en-GB" altLang="zh-CN" dirty="0" smtClean="0"/>
              <a:t> 11-14-0165-01-0hew-802-11-hew-sg-proposed-par</a:t>
            </a:r>
            <a:endParaRPr lang="zh-CN" altLang="zh-CN" dirty="0" smtClean="0"/>
          </a:p>
          <a:p>
            <a:r>
              <a:rPr lang="en-US" altLang="zh-CN" dirty="0" smtClean="0"/>
              <a:t>[2] 11-09-1036-00-00ac-uplink-mu-mimo-sensitivity-to-power-differences-and-synchronization-errors</a:t>
            </a:r>
          </a:p>
          <a:p>
            <a:r>
              <a:rPr lang="en-US" altLang="zh-CN" dirty="0" smtClean="0"/>
              <a:t>[3] 11-14-0802-00-00ax-consideration-on-ul-mu-transmission</a:t>
            </a:r>
          </a:p>
          <a:p>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t>In the 11ax PAR, it is said that “the project may include the capability to handle multiple simultaneous communications in both the spatial and frequency domains, in both the uplink (UL) and downlink (DL) direction”, [1].</a:t>
            </a:r>
            <a:endParaRPr lang="en-US" dirty="0" smtClean="0"/>
          </a:p>
          <a:p>
            <a:pPr lvl="1"/>
            <a:r>
              <a:rPr lang="en-US" altLang="zh-CN" dirty="0" smtClean="0">
                <a:ea typeface="宋体" charset="-122"/>
              </a:rPr>
              <a:t>DL MU-MIMO has already been supported in 11ac.</a:t>
            </a:r>
            <a:endParaRPr lang="en-US" altLang="zh-CN" dirty="0" smtClean="0"/>
          </a:p>
          <a:p>
            <a:pPr lvl="1"/>
            <a:r>
              <a:rPr lang="en-US" altLang="zh-CN" dirty="0" smtClean="0"/>
              <a:t>UL multi-user transmission was discussed in previous meetings, including UL MU-MIMO and UL OFDMA.</a:t>
            </a:r>
            <a:endParaRPr lang="en-US" dirty="0" smtClean="0"/>
          </a:p>
          <a:p>
            <a:pPr lvl="1"/>
            <a:r>
              <a:rPr lang="en-US" dirty="0" smtClean="0"/>
              <a:t>UL MU transmission is</a:t>
            </a:r>
            <a:r>
              <a:rPr lang="en-US" altLang="zh-CN" dirty="0" smtClean="0"/>
              <a:t> </a:t>
            </a:r>
            <a:r>
              <a:rPr lang="en-US" altLang="zh-CN" dirty="0" smtClean="0">
                <a:ea typeface="宋体" charset="-122"/>
              </a:rPr>
              <a:t>identified as a </a:t>
            </a:r>
            <a:r>
              <a:rPr lang="en-US" altLang="zh-CN" dirty="0" smtClean="0"/>
              <a:t>candidate</a:t>
            </a:r>
            <a:r>
              <a:rPr lang="en-US" altLang="zh-CN" dirty="0" smtClean="0">
                <a:ea typeface="宋体" charset="-122"/>
              </a:rPr>
              <a:t> technology to improve the network </a:t>
            </a:r>
            <a:r>
              <a:rPr lang="en-US" altLang="zh-CN" dirty="0" smtClean="0"/>
              <a:t>efficiency in dense deployment case.</a:t>
            </a:r>
          </a:p>
          <a:p>
            <a:pPr lvl="2">
              <a:buFont typeface="Arial" pitchFamily="34" charset="0"/>
              <a:buChar char="•"/>
            </a:pPr>
            <a:r>
              <a:rPr lang="en-US" altLang="zh-CN" dirty="0" smtClean="0">
                <a:ea typeface="宋体" charset="-122"/>
              </a:rPr>
              <a:t>The feasibility of  </a:t>
            </a:r>
            <a:r>
              <a:rPr lang="en-US" altLang="ko-KR" dirty="0" smtClean="0"/>
              <a:t>supporting OFDMA and UL MU-MIMO has been analyzed in [2] and [3].</a:t>
            </a:r>
            <a:endParaRPr lang="en-US" altLang="zh-CN" dirty="0" smtClean="0">
              <a:ea typeface="宋体" charset="-122"/>
            </a:endParaRPr>
          </a:p>
          <a:p>
            <a:pPr>
              <a:buNone/>
            </a:pP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Motivation</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 A general UL MU transmission procedure has been introduced in [3].</a:t>
            </a:r>
          </a:p>
          <a:p>
            <a:pPr lvl="0"/>
            <a:r>
              <a:rPr lang="en-US" altLang="zh-CN" dirty="0" smtClean="0">
                <a:solidFill>
                  <a:srgbClr val="000000"/>
                </a:solidFill>
              </a:rPr>
              <a:t>F</a:t>
            </a:r>
            <a:r>
              <a:rPr lang="en-US" altLang="zh-CN" dirty="0" smtClean="0">
                <a:solidFill>
                  <a:srgbClr val="000000"/>
                </a:solidFill>
              </a:rPr>
              <a:t>urther design for </a:t>
            </a:r>
            <a:r>
              <a:rPr lang="en-US" altLang="zh-CN" dirty="0" smtClean="0">
                <a:solidFill>
                  <a:srgbClr val="000000"/>
                </a:solidFill>
              </a:rPr>
              <a:t>UL MU </a:t>
            </a:r>
            <a:r>
              <a:rPr lang="en-US" altLang="zh-CN" dirty="0" smtClean="0">
                <a:solidFill>
                  <a:srgbClr val="000000"/>
                </a:solidFill>
              </a:rPr>
              <a:t>transmission protocol needs to be discussed, </a:t>
            </a:r>
            <a:r>
              <a:rPr lang="en-US" altLang="zh-CN" dirty="0" smtClean="0"/>
              <a:t>in particular:</a:t>
            </a:r>
          </a:p>
          <a:p>
            <a:pPr lvl="1"/>
            <a:r>
              <a:rPr lang="en-US" altLang="zh-CN" dirty="0" smtClean="0">
                <a:solidFill>
                  <a:srgbClr val="000000"/>
                </a:solidFill>
              </a:rPr>
              <a:t>Multi-user polling and information indication</a:t>
            </a:r>
          </a:p>
          <a:p>
            <a:pPr lvl="1"/>
            <a:r>
              <a:rPr lang="en-US" altLang="zh-CN" dirty="0" smtClean="0">
                <a:solidFill>
                  <a:srgbClr val="000000"/>
                </a:solidFill>
              </a:rPr>
              <a:t>The policy for multiple frame transmission in a UL MU TXOP</a:t>
            </a:r>
          </a:p>
          <a:p>
            <a:pPr lvl="1"/>
            <a:r>
              <a:rPr lang="en-US" altLang="zh-CN" dirty="0" smtClean="0">
                <a:solidFill>
                  <a:srgbClr val="000000"/>
                </a:solidFill>
              </a:rPr>
              <a:t>Multi-user acknowledgement</a:t>
            </a:r>
          </a:p>
          <a:p>
            <a:pPr lvl="1"/>
            <a:r>
              <a:rPr lang="en-US" altLang="zh-CN" dirty="0" smtClean="0">
                <a:solidFill>
                  <a:srgbClr val="000000"/>
                </a:solidFill>
              </a:rPr>
              <a:t>Error recovery</a:t>
            </a:r>
          </a:p>
          <a:p>
            <a:r>
              <a:rPr lang="en-US" altLang="ko-KR" dirty="0" smtClean="0"/>
              <a:t>In this contribution, we </a:t>
            </a:r>
            <a:r>
              <a:rPr lang="en-US" altLang="ko-KR" dirty="0" smtClean="0"/>
              <a:t>introduce some con</a:t>
            </a:r>
            <a:r>
              <a:rPr lang="en-US" altLang="ko-KR" dirty="0" smtClean="0"/>
              <a:t>siderations </a:t>
            </a:r>
            <a:r>
              <a:rPr lang="en-US" altLang="ko-KR" dirty="0" smtClean="0"/>
              <a:t>for UL MU </a:t>
            </a:r>
            <a:r>
              <a:rPr lang="en-US" altLang="ko-KR" dirty="0" smtClean="0"/>
              <a:t>transmission </a:t>
            </a:r>
            <a:r>
              <a:rPr lang="en-US" altLang="ko-KR" dirty="0" smtClean="0"/>
              <a:t>in a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Analysis</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The following issues should be considered to define a complete UL MU transmission protocol</a:t>
            </a:r>
          </a:p>
          <a:p>
            <a:pPr lvl="1"/>
            <a:r>
              <a:rPr lang="en-US" altLang="zh-CN" dirty="0" smtClean="0">
                <a:solidFill>
                  <a:srgbClr val="000000"/>
                </a:solidFill>
              </a:rPr>
              <a:t>Multiple </a:t>
            </a:r>
            <a:r>
              <a:rPr lang="en-US" altLang="zh-CN" dirty="0" smtClean="0">
                <a:solidFill>
                  <a:srgbClr val="000000"/>
                </a:solidFill>
              </a:rPr>
              <a:t>UL </a:t>
            </a:r>
            <a:r>
              <a:rPr lang="en-US" altLang="zh-CN" dirty="0" smtClean="0">
                <a:solidFill>
                  <a:srgbClr val="000000"/>
                </a:solidFill>
              </a:rPr>
              <a:t>MU </a:t>
            </a:r>
            <a:r>
              <a:rPr lang="en-US" altLang="zh-CN" dirty="0" smtClean="0">
                <a:solidFill>
                  <a:srgbClr val="000000"/>
                </a:solidFill>
              </a:rPr>
              <a:t>frame exchanges </a:t>
            </a:r>
            <a:r>
              <a:rPr lang="en-US" altLang="zh-CN" dirty="0" smtClean="0">
                <a:solidFill>
                  <a:srgbClr val="000000"/>
                </a:solidFill>
              </a:rPr>
              <a:t>in a TXOP</a:t>
            </a:r>
          </a:p>
          <a:p>
            <a:pPr lvl="2"/>
            <a:r>
              <a:rPr lang="en-US" altLang="zh-CN" dirty="0" smtClean="0">
                <a:solidFill>
                  <a:srgbClr val="000000"/>
                </a:solidFill>
              </a:rPr>
              <a:t>How to </a:t>
            </a:r>
            <a:r>
              <a:rPr lang="en-US" altLang="zh-CN" dirty="0" smtClean="0">
                <a:solidFill>
                  <a:srgbClr val="000000"/>
                </a:solidFill>
              </a:rPr>
              <a:t>define frame exchange </a:t>
            </a:r>
            <a:r>
              <a:rPr lang="en-US" altLang="zh-CN" dirty="0" smtClean="0">
                <a:solidFill>
                  <a:srgbClr val="000000"/>
                </a:solidFill>
              </a:rPr>
              <a:t>sequence in a UL MU TXOP, allowing multiple UL MU PPDU transmission</a:t>
            </a:r>
            <a:r>
              <a:rPr lang="en-US" altLang="zh-CN" dirty="0" smtClean="0">
                <a:solidFill>
                  <a:srgbClr val="000000"/>
                </a:solidFill>
              </a:rPr>
              <a:t> with </a:t>
            </a:r>
            <a:r>
              <a:rPr lang="en-US" altLang="zh-CN" dirty="0" smtClean="0">
                <a:solidFill>
                  <a:srgbClr val="000000"/>
                </a:solidFill>
              </a:rPr>
              <a:t>less overhead</a:t>
            </a:r>
          </a:p>
          <a:p>
            <a:pPr lvl="1"/>
            <a:r>
              <a:rPr lang="en-US" altLang="zh-CN" dirty="0" smtClean="0">
                <a:solidFill>
                  <a:srgbClr val="000000"/>
                </a:solidFill>
              </a:rPr>
              <a:t>Multi-user acknowledgement</a:t>
            </a:r>
          </a:p>
          <a:p>
            <a:pPr lvl="2"/>
            <a:r>
              <a:rPr lang="en-US" altLang="zh-CN" dirty="0" smtClean="0">
                <a:solidFill>
                  <a:srgbClr val="000000"/>
                </a:solidFill>
              </a:rPr>
              <a:t>How, for the AP, to respond to the received UL MU PPDUs with acknowledgement frame?</a:t>
            </a:r>
          </a:p>
          <a:p>
            <a:pPr lvl="1"/>
            <a:r>
              <a:rPr lang="en-US" altLang="zh-CN" dirty="0" smtClean="0">
                <a:solidFill>
                  <a:srgbClr val="000000"/>
                </a:solidFill>
              </a:rPr>
              <a:t>Error </a:t>
            </a:r>
            <a:r>
              <a:rPr lang="en-US" altLang="zh-CN" dirty="0" smtClean="0">
                <a:solidFill>
                  <a:srgbClr val="000000"/>
                </a:solidFill>
              </a:rPr>
              <a:t>recovery</a:t>
            </a:r>
          </a:p>
          <a:p>
            <a:pPr lvl="2"/>
            <a:r>
              <a:rPr lang="en-US" altLang="zh-CN" dirty="0" smtClean="0">
                <a:solidFill>
                  <a:srgbClr val="000000"/>
                </a:solidFill>
              </a:rPr>
              <a:t>How to initiate the error recovery procedure when </a:t>
            </a:r>
            <a:r>
              <a:rPr lang="en-US" altLang="zh-CN" dirty="0" smtClean="0">
                <a:solidFill>
                  <a:srgbClr val="000000"/>
                </a:solidFill>
              </a:rPr>
              <a:t>UL </a:t>
            </a:r>
            <a:r>
              <a:rPr lang="en-US" altLang="zh-CN" dirty="0" smtClean="0">
                <a:solidFill>
                  <a:srgbClr val="000000"/>
                </a:solidFill>
              </a:rPr>
              <a:t>MU </a:t>
            </a:r>
            <a:r>
              <a:rPr lang="en-US" altLang="zh-CN" dirty="0" smtClean="0">
                <a:solidFill>
                  <a:srgbClr val="000000"/>
                </a:solidFill>
              </a:rPr>
              <a:t>transmission fails?  </a:t>
            </a:r>
          </a:p>
          <a:p>
            <a:pPr lvl="1"/>
            <a:r>
              <a:rPr lang="en-US" altLang="zh-CN" dirty="0" smtClean="0">
                <a:solidFill>
                  <a:srgbClr val="000000"/>
                </a:solidFill>
              </a:rPr>
              <a:t>Flexible UL MU transmission scheduling </a:t>
            </a:r>
          </a:p>
          <a:p>
            <a:pPr lvl="2"/>
            <a:r>
              <a:rPr lang="en-US" dirty="0" smtClean="0">
                <a:solidFill>
                  <a:srgbClr val="000000"/>
                </a:solidFill>
              </a:rPr>
              <a:t>Allow scheduling of UL MU transmission from </a:t>
            </a:r>
            <a:r>
              <a:rPr lang="en-US" dirty="0" smtClean="0">
                <a:solidFill>
                  <a:srgbClr val="000000"/>
                </a:solidFill>
              </a:rPr>
              <a:t>new STAs during </a:t>
            </a:r>
            <a:r>
              <a:rPr lang="en-US" dirty="0" smtClean="0">
                <a:solidFill>
                  <a:srgbClr val="000000"/>
                </a:solidFill>
              </a:rPr>
              <a:t>a UL MU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Analysis</a:t>
            </a:r>
            <a:endParaRPr lang="en-US" dirty="0"/>
          </a:p>
        </p:txBody>
      </p:sp>
      <p:sp>
        <p:nvSpPr>
          <p:cNvPr id="3" name="Content Placeholder 2"/>
          <p:cNvSpPr>
            <a:spLocks noGrp="1"/>
          </p:cNvSpPr>
          <p:nvPr>
            <p:ph idx="1"/>
          </p:nvPr>
        </p:nvSpPr>
        <p:spPr>
          <a:xfrm>
            <a:off x="381000" y="1447800"/>
            <a:ext cx="8153400" cy="4876800"/>
          </a:xfrm>
        </p:spPr>
        <p:txBody>
          <a:bodyPr lIns="91440" tIns="0" bIns="0">
            <a:normAutofit/>
          </a:bodyPr>
          <a:lstStyle/>
          <a:p>
            <a:r>
              <a:rPr lang="en-US" dirty="0" smtClean="0"/>
              <a:t>AP’s </a:t>
            </a:r>
            <a:r>
              <a:rPr lang="en-US" altLang="zh-CN" dirty="0" smtClean="0"/>
              <a:t>responsibility in UL MU transmission</a:t>
            </a:r>
          </a:p>
          <a:p>
            <a:pPr lvl="1"/>
            <a:r>
              <a:rPr lang="en-US" altLang="zh-CN" dirty="0" smtClean="0"/>
              <a:t>Schedule </a:t>
            </a:r>
            <a:r>
              <a:rPr lang="en-US" altLang="zh-CN" dirty="0" smtClean="0"/>
              <a:t>for </a:t>
            </a:r>
            <a:r>
              <a:rPr lang="en-US" altLang="zh-CN" dirty="0" smtClean="0"/>
              <a:t>or trigger a</a:t>
            </a:r>
            <a:r>
              <a:rPr lang="en-US" altLang="zh-CN" dirty="0" smtClean="0"/>
              <a:t> </a:t>
            </a:r>
            <a:r>
              <a:rPr lang="en-US" altLang="zh-CN" dirty="0" smtClean="0"/>
              <a:t>UL MU transmission</a:t>
            </a:r>
          </a:p>
          <a:p>
            <a:pPr lvl="1"/>
            <a:r>
              <a:rPr lang="en-US" altLang="zh-CN" dirty="0" smtClean="0"/>
              <a:t>Poll multiple STAs’ UL data and </a:t>
            </a:r>
            <a:r>
              <a:rPr lang="en-US" altLang="zh-CN" dirty="0" smtClean="0"/>
              <a:t>feedback ACK </a:t>
            </a:r>
            <a:r>
              <a:rPr lang="en-US" altLang="zh-CN" dirty="0" smtClean="0"/>
              <a:t>to multiple STAs.</a:t>
            </a:r>
          </a:p>
          <a:p>
            <a:pPr lvl="1"/>
            <a:r>
              <a:rPr lang="en-US" altLang="zh-CN" dirty="0" smtClean="0"/>
              <a:t>Initiate the error recovery </a:t>
            </a:r>
            <a:r>
              <a:rPr lang="en-US" altLang="zh-CN" dirty="0" smtClean="0"/>
              <a:t>procedure when needed</a:t>
            </a:r>
            <a:endParaRPr lang="en-US" altLang="zh-CN" dirty="0" smtClean="0"/>
          </a:p>
          <a:p>
            <a:pPr lvl="1"/>
            <a:r>
              <a:rPr lang="en-US" altLang="zh-CN" dirty="0" smtClean="0"/>
              <a:t>Provision assistant information for UL MU </a:t>
            </a:r>
            <a:r>
              <a:rPr lang="en-US" altLang="zh-CN" dirty="0" smtClean="0"/>
              <a:t>transmission control</a:t>
            </a:r>
            <a:endParaRPr lang="en-US" altLang="zh-CN" dirty="0" smtClean="0"/>
          </a:p>
          <a:p>
            <a:pPr lvl="2">
              <a:buFont typeface="Arial" pitchFamily="34" charset="0"/>
              <a:buChar char="•"/>
            </a:pPr>
            <a:r>
              <a:rPr lang="en-US" altLang="zh-CN" dirty="0" smtClean="0"/>
              <a:t>Power control</a:t>
            </a:r>
          </a:p>
          <a:p>
            <a:pPr lvl="2">
              <a:buFont typeface="Arial" pitchFamily="34" charset="0"/>
              <a:buChar char="•"/>
            </a:pPr>
            <a:r>
              <a:rPr lang="en-US" altLang="zh-CN" dirty="0" smtClean="0"/>
              <a:t> Time and frequency synchronization</a:t>
            </a:r>
          </a:p>
          <a:p>
            <a:r>
              <a:rPr lang="en-US" altLang="zh-CN" dirty="0" smtClean="0"/>
              <a:t>STA’s responsibility in UL MU transmission</a:t>
            </a:r>
          </a:p>
          <a:p>
            <a:pPr lvl="1"/>
            <a:r>
              <a:rPr lang="en-US" altLang="zh-CN" dirty="0" smtClean="0"/>
              <a:t>Send </a:t>
            </a:r>
            <a:r>
              <a:rPr lang="en-US" altLang="zh-CN" dirty="0" smtClean="0"/>
              <a:t>UL </a:t>
            </a:r>
            <a:r>
              <a:rPr lang="en-US" altLang="zh-CN" dirty="0" smtClean="0"/>
              <a:t>PPDUs as indicated by AP</a:t>
            </a:r>
          </a:p>
          <a:p>
            <a:pPr lvl="1"/>
            <a:r>
              <a:rPr lang="en-US" altLang="zh-CN" dirty="0" smtClean="0"/>
              <a:t>Perform power/time/frequency adjustment</a:t>
            </a:r>
            <a:endParaRPr lang="en-US" altLang="zh-CN" dirty="0" smtClean="0"/>
          </a:p>
          <a:p>
            <a:pPr lvl="1"/>
            <a:r>
              <a:rPr lang="en-US" altLang="zh-CN" dirty="0" smtClean="0"/>
              <a:t>Obey the transmission duration as indicated by AP</a:t>
            </a:r>
            <a:endParaRPr lang="en-US" altLang="zh-CN" dirty="0" smtClean="0"/>
          </a:p>
          <a:p>
            <a:pPr lvl="2"/>
            <a:r>
              <a:rPr lang="en-US" altLang="zh-CN" dirty="0" smtClean="0"/>
              <a:t>Easy for AP to control the transmission within the TXOP limit</a:t>
            </a:r>
          </a:p>
          <a:p>
            <a:pPr lvl="2"/>
            <a:r>
              <a:rPr lang="en-US" altLang="zh-CN" dirty="0" smtClean="0"/>
              <a:t>Easy for AP to acknowledge multiple STAs at </a:t>
            </a:r>
            <a:r>
              <a:rPr lang="en-US" altLang="zh-CN" dirty="0" smtClean="0"/>
              <a:t>the </a:t>
            </a:r>
            <a:r>
              <a:rPr lang="en-US" altLang="zh-CN" dirty="0" smtClean="0"/>
              <a:t>same </a:t>
            </a:r>
            <a:r>
              <a:rPr lang="en-US" altLang="zh-CN" dirty="0" smtClean="0"/>
              <a:t>time</a:t>
            </a:r>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1600200"/>
            <a:ext cx="8153400" cy="4800600"/>
          </a:xfrm>
        </p:spPr>
        <p:txBody>
          <a:bodyPr lIns="91440" tIns="0" bIns="0">
            <a:normAutofit fontScale="85000" lnSpcReduction="20000"/>
          </a:bodyPr>
          <a:lstStyle/>
          <a:p>
            <a:r>
              <a:rPr lang="en-US" dirty="0" smtClean="0"/>
              <a:t>A  </a:t>
            </a:r>
            <a:r>
              <a:rPr lang="en-US" dirty="0" smtClean="0"/>
              <a:t>multi-user acknowledgement and Polling scheme should provide following functions:</a:t>
            </a:r>
            <a:endParaRPr lang="en-US" dirty="0" smtClean="0"/>
          </a:p>
          <a:p>
            <a:pPr lvl="1"/>
            <a:r>
              <a:rPr lang="en-US" dirty="0" smtClean="0"/>
              <a:t>Acknowledgement to received UL MU PPDUs, allowing Error indication</a:t>
            </a:r>
            <a:endParaRPr lang="en-US" dirty="0" smtClean="0"/>
          </a:p>
          <a:p>
            <a:pPr lvl="1"/>
            <a:r>
              <a:rPr lang="en-US" dirty="0" smtClean="0"/>
              <a:t>Polling and </a:t>
            </a:r>
            <a:r>
              <a:rPr lang="en-US" dirty="0" smtClean="0"/>
              <a:t>UL MU transmission resource </a:t>
            </a:r>
            <a:r>
              <a:rPr lang="en-US" dirty="0" smtClean="0"/>
              <a:t>allocation</a:t>
            </a:r>
          </a:p>
          <a:p>
            <a:pPr lvl="1"/>
            <a:r>
              <a:rPr lang="en-US" altLang="zh-CN" dirty="0" smtClean="0"/>
              <a:t>Providing transmission </a:t>
            </a:r>
            <a:r>
              <a:rPr lang="en-US" altLang="zh-CN" dirty="0" smtClean="0"/>
              <a:t>control </a:t>
            </a:r>
            <a:r>
              <a:rPr lang="en-US" altLang="zh-CN" dirty="0" smtClean="0"/>
              <a:t>information, e.g</a:t>
            </a:r>
            <a:r>
              <a:rPr lang="en-US" altLang="zh-CN" dirty="0" smtClean="0"/>
              <a:t>. time/frequency/power adjustment </a:t>
            </a:r>
          </a:p>
          <a:p>
            <a:pPr lvl="1"/>
            <a:endParaRPr lang="en-US" altLang="zh-CN" dirty="0" smtClean="0">
              <a:solidFill>
                <a:srgbClr val="0070C0"/>
              </a:solidFill>
            </a:endParaRPr>
          </a:p>
          <a:p>
            <a:r>
              <a:rPr lang="en-US" altLang="zh-CN" dirty="0" smtClean="0"/>
              <a:t>Principle and justice</a:t>
            </a:r>
          </a:p>
          <a:p>
            <a:pPr lvl="1"/>
            <a:r>
              <a:rPr lang="en-US" altLang="zh-CN" dirty="0" smtClean="0"/>
              <a:t>To achieve the above purposes with less overhead</a:t>
            </a:r>
          </a:p>
          <a:p>
            <a:pPr lvl="1"/>
            <a:r>
              <a:rPr lang="en-US" altLang="zh-CN" dirty="0" smtClean="0"/>
              <a:t>To keep compatibility with legacy devices</a:t>
            </a:r>
          </a:p>
          <a:p>
            <a:pPr lvl="1"/>
            <a:endParaRPr lang="en-US" altLang="zh-CN" dirty="0" smtClean="0"/>
          </a:p>
          <a:p>
            <a:r>
              <a:rPr lang="en-US" altLang="zh-CN" dirty="0" smtClean="0"/>
              <a:t>A scheme using multi-user </a:t>
            </a:r>
            <a:r>
              <a:rPr lang="en-US" altLang="zh-CN" dirty="0" err="1" smtClean="0"/>
              <a:t>BA+Poll</a:t>
            </a:r>
            <a:r>
              <a:rPr lang="en-US" altLang="zh-CN" dirty="0" smtClean="0"/>
              <a:t> frame is introduced</a:t>
            </a:r>
          </a:p>
          <a:p>
            <a:pPr lvl="1"/>
            <a:r>
              <a:rPr lang="en-US" altLang="zh-CN" dirty="0" smtClean="0"/>
              <a:t>The multi-user BA + Poll frame combines the functions of BA, scheduling </a:t>
            </a:r>
            <a:r>
              <a:rPr lang="en-US" altLang="zh-CN" dirty="0" smtClean="0"/>
              <a:t>control,  </a:t>
            </a:r>
            <a:r>
              <a:rPr lang="en-US" altLang="zh-CN" dirty="0" smtClean="0"/>
              <a:t>error indication</a:t>
            </a:r>
          </a:p>
          <a:p>
            <a:pPr lvl="1"/>
            <a:r>
              <a:rPr lang="en-US" altLang="zh-CN" dirty="0" smtClean="0"/>
              <a:t>The multi-user BA + Poll frame can reuse the current BA frame structure </a:t>
            </a:r>
          </a:p>
          <a:p>
            <a:pPr lvl="1"/>
            <a:r>
              <a:rPr lang="en-US" altLang="zh-CN" dirty="0" smtClean="0"/>
              <a:t>The multi-user BA + Poll frame can be sent in non-HT format   </a:t>
            </a:r>
          </a:p>
          <a:p>
            <a:pPr lvl="1"/>
            <a:r>
              <a:rPr lang="en-US" altLang="zh-CN" dirty="0" smtClean="0"/>
              <a:t>No additional scheduling/poll frame needed </a:t>
            </a:r>
          </a:p>
          <a:p>
            <a:pPr lvl="1"/>
            <a:endParaRPr lang="en-US" altLang="zh-CN" dirty="0" smtClean="0"/>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4267200"/>
            <a:ext cx="8153400" cy="2133600"/>
          </a:xfrm>
        </p:spPr>
        <p:txBody>
          <a:bodyPr lIns="91440" tIns="0" bIns="0">
            <a:normAutofit fontScale="92500"/>
          </a:bodyPr>
          <a:lstStyle/>
          <a:p>
            <a:endParaRPr lang="en-US" altLang="zh-CN" dirty="0" smtClean="0"/>
          </a:p>
          <a:p>
            <a:r>
              <a:rPr lang="en-US" altLang="zh-CN" dirty="0" smtClean="0"/>
              <a:t>The multi-user </a:t>
            </a:r>
            <a:r>
              <a:rPr lang="en-US" altLang="zh-CN" dirty="0" err="1" smtClean="0"/>
              <a:t>BA+Poll</a:t>
            </a:r>
            <a:r>
              <a:rPr lang="en-US" altLang="zh-CN" dirty="0" smtClean="0"/>
              <a:t> frame used during a UL MU TXOP can: </a:t>
            </a:r>
          </a:p>
          <a:p>
            <a:pPr lvl="1"/>
            <a:r>
              <a:rPr lang="en-US" altLang="zh-CN" dirty="0" smtClean="0"/>
              <a:t>acknowledgement the previous UL MU transmission </a:t>
            </a:r>
          </a:p>
          <a:p>
            <a:pPr lvl="1"/>
            <a:r>
              <a:rPr lang="en-US" altLang="zh-CN" dirty="0" smtClean="0"/>
              <a:t>schedule the next UL transmission for the current group </a:t>
            </a:r>
          </a:p>
          <a:p>
            <a:pPr lvl="2"/>
            <a:r>
              <a:rPr lang="en-US" altLang="zh-CN" dirty="0" smtClean="0"/>
              <a:t>The Duration/ID field can be reused for the next UL MU PPDU </a:t>
            </a:r>
            <a:r>
              <a:rPr lang="en-US" altLang="zh-CN" dirty="0" err="1" smtClean="0"/>
              <a:t>TxTime</a:t>
            </a:r>
            <a:r>
              <a:rPr lang="en-US" altLang="zh-CN" dirty="0" smtClean="0"/>
              <a:t> calculation</a:t>
            </a:r>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aphicFrame>
        <p:nvGraphicFramePr>
          <p:cNvPr id="2051" name="Object 3"/>
          <p:cNvGraphicFramePr>
            <a:graphicFrameLocks noChangeAspect="1"/>
          </p:cNvGraphicFramePr>
          <p:nvPr/>
        </p:nvGraphicFramePr>
        <p:xfrm>
          <a:off x="1219200" y="1447800"/>
          <a:ext cx="6400800" cy="2826057"/>
        </p:xfrm>
        <a:graphic>
          <a:graphicData uri="http://schemas.openxmlformats.org/presentationml/2006/ole">
            <p:oleObj spid="_x0000_s16386" name="Visio" r:id="rId3" imgW="5708626" imgH="2792657" progId="Visio.Drawing.11">
              <p:embed/>
            </p:oleObj>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Error Recovery</a:t>
            </a:r>
            <a:endParaRPr lang="en-US" dirty="0"/>
          </a:p>
        </p:txBody>
      </p:sp>
      <p:sp>
        <p:nvSpPr>
          <p:cNvPr id="3" name="Content Placeholder 2"/>
          <p:cNvSpPr>
            <a:spLocks noGrp="1"/>
          </p:cNvSpPr>
          <p:nvPr>
            <p:ph idx="1"/>
          </p:nvPr>
        </p:nvSpPr>
        <p:spPr>
          <a:xfrm>
            <a:off x="533400" y="4038600"/>
            <a:ext cx="8153400" cy="2362200"/>
          </a:xfrm>
        </p:spPr>
        <p:txBody>
          <a:bodyPr lIns="91440" tIns="0" bIns="0">
            <a:normAutofit fontScale="92500" lnSpcReduction="10000"/>
          </a:bodyPr>
          <a:lstStyle/>
          <a:p>
            <a:r>
              <a:rPr lang="en-US" dirty="0" smtClean="0"/>
              <a:t>When one of the UL MU STAs’ data fails, AP can use the multi-user BA+ Poll frame for error recovery</a:t>
            </a:r>
            <a:endParaRPr lang="en-US" altLang="zh-CN" dirty="0" smtClean="0"/>
          </a:p>
          <a:p>
            <a:pPr lvl="1"/>
            <a:r>
              <a:rPr lang="en-US" altLang="zh-CN" dirty="0" smtClean="0"/>
              <a:t>indicate receiving failure to the transmitter, a null BA information field can be used as shown in slide 12</a:t>
            </a:r>
          </a:p>
          <a:p>
            <a:pPr lvl="1"/>
            <a:r>
              <a:rPr lang="en-US" altLang="zh-CN" dirty="0" smtClean="0"/>
              <a:t>both error indication and scheduling can be combined in same BA +Poll frame</a:t>
            </a:r>
          </a:p>
          <a:p>
            <a:pPr lvl="1"/>
            <a:r>
              <a:rPr lang="en-US" altLang="zh-CN" dirty="0" smtClean="0"/>
              <a:t>a STA can trigger retransmission in the next UL MU transmission when receiving the failure indication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graphicFrame>
        <p:nvGraphicFramePr>
          <p:cNvPr id="1031" name="Object 7"/>
          <p:cNvGraphicFramePr>
            <a:graphicFrameLocks noChangeAspect="1"/>
          </p:cNvGraphicFramePr>
          <p:nvPr/>
        </p:nvGraphicFramePr>
        <p:xfrm>
          <a:off x="2057400" y="1295400"/>
          <a:ext cx="5216525" cy="2724150"/>
        </p:xfrm>
        <a:graphic>
          <a:graphicData uri="http://schemas.openxmlformats.org/presentationml/2006/ole">
            <p:oleObj spid="_x0000_s1031" name="Visio" r:id="rId3" imgW="5216366" imgH="2724077" progId="Visio.Drawing.11">
              <p:embed/>
            </p:oleObj>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Schedule new user(s) during the UL MU TXOP</a:t>
            </a:r>
            <a:endParaRPr lang="en-US" dirty="0"/>
          </a:p>
        </p:txBody>
      </p:sp>
      <p:sp>
        <p:nvSpPr>
          <p:cNvPr id="3" name="Content Placeholder 2"/>
          <p:cNvSpPr>
            <a:spLocks noGrp="1"/>
          </p:cNvSpPr>
          <p:nvPr>
            <p:ph idx="1"/>
          </p:nvPr>
        </p:nvSpPr>
        <p:spPr>
          <a:xfrm>
            <a:off x="381000" y="5029200"/>
            <a:ext cx="8153400" cy="1295400"/>
          </a:xfrm>
        </p:spPr>
        <p:txBody>
          <a:bodyPr lIns="91440" tIns="0" bIns="0">
            <a:normAutofit fontScale="85000" lnSpcReduction="20000"/>
          </a:bodyPr>
          <a:lstStyle/>
          <a:p>
            <a:r>
              <a:rPr lang="en-US" altLang="zh-CN" dirty="0" smtClean="0"/>
              <a:t>AP can use the multi-user BA+ Poll frame to poll a new STA within the UL MU TXOP   </a:t>
            </a:r>
          </a:p>
          <a:p>
            <a:pPr lvl="1"/>
            <a:r>
              <a:rPr lang="en-US" altLang="zh-CN" dirty="0" smtClean="0"/>
              <a:t>Poll new STA(s) for UL MU transmission </a:t>
            </a:r>
          </a:p>
          <a:p>
            <a:pPr lvl="1"/>
            <a:r>
              <a:rPr lang="en-US" altLang="zh-CN" dirty="0" smtClean="0"/>
              <a:t>Indicate the </a:t>
            </a:r>
            <a:r>
              <a:rPr lang="en-US" altLang="ko-KR" dirty="0" smtClean="0"/>
              <a:t>time/frequency/power adjustment information and UL resource allocation for the new</a:t>
            </a:r>
            <a:r>
              <a:rPr lang="en-US" altLang="zh-CN" dirty="0" smtClean="0"/>
              <a:t> STA(s</a:t>
            </a:r>
            <a:r>
              <a:rPr lang="en-US" altLang="zh-CN" dirty="0" smtClean="0"/>
              <a:t>)</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graphicFrame>
        <p:nvGraphicFramePr>
          <p:cNvPr id="4098" name="Object 2"/>
          <p:cNvGraphicFramePr>
            <a:graphicFrameLocks noChangeAspect="1"/>
          </p:cNvGraphicFramePr>
          <p:nvPr/>
        </p:nvGraphicFramePr>
        <p:xfrm>
          <a:off x="1447800" y="1219200"/>
          <a:ext cx="6700451" cy="3843670"/>
        </p:xfrm>
        <a:graphic>
          <a:graphicData uri="http://schemas.openxmlformats.org/presentationml/2006/ole">
            <p:oleObj spid="_x0000_s4098" name="Visio" r:id="rId3" imgW="5518239" imgH="3092791" progId="Visio.Drawing.11">
              <p:embed/>
            </p:oleObj>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83941</TotalTime>
  <Words>840</Words>
  <Application>Microsoft Office PowerPoint</Application>
  <PresentationFormat>全屏显示(4:3)</PresentationFormat>
  <Paragraphs>100</Paragraphs>
  <Slides>12</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1_Extend Submission Template</vt:lpstr>
      <vt:lpstr>Visio</vt:lpstr>
      <vt:lpstr>Microsoft Office Word 97 - 2003 文档</vt:lpstr>
      <vt:lpstr>Frame Exchange Control  for Uplink Multi-user transmission</vt:lpstr>
      <vt:lpstr>Background</vt:lpstr>
      <vt:lpstr>Motivation</vt:lpstr>
      <vt:lpstr>Analysis</vt:lpstr>
      <vt:lpstr>Analysis</vt:lpstr>
      <vt:lpstr>Multi-user acknowledgement and Polling</vt:lpstr>
      <vt:lpstr>Multi-user acknowledgement and Polling</vt:lpstr>
      <vt:lpstr>Error Recovery</vt:lpstr>
      <vt:lpstr>Schedule new user(s) during the UL MU TXOP</vt:lpstr>
      <vt:lpstr>Scheduling STAs at the beginning of a TXOP</vt:lpstr>
      <vt:lpstr>Conclusion</vt:lpstr>
      <vt:lpstr>Reference</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frame-exchange-control-for-uplink-multi-user</dc:title>
  <dc:creator>xing.weimin@zte.com.cn</dc:creator>
  <cp:lastModifiedBy>lky</cp:lastModifiedBy>
  <cp:revision>3065</cp:revision>
  <cp:lastPrinted>1998-02-10T13:28:06Z</cp:lastPrinted>
  <dcterms:created xsi:type="dcterms:W3CDTF">2009-12-02T19:05:24Z</dcterms:created>
  <dcterms:modified xsi:type="dcterms:W3CDTF">2014-09-16T05:39:28Z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