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6"/>
  </p:notesMasterIdLst>
  <p:handoutMasterIdLst>
    <p:handoutMasterId r:id="rId17"/>
  </p:handoutMasterIdLst>
  <p:sldIdLst>
    <p:sldId id="566" r:id="rId2"/>
    <p:sldId id="585" r:id="rId3"/>
    <p:sldId id="614" r:id="rId4"/>
    <p:sldId id="616" r:id="rId5"/>
    <p:sldId id="606" r:id="rId6"/>
    <p:sldId id="611" r:id="rId7"/>
    <p:sldId id="617" r:id="rId8"/>
    <p:sldId id="608" r:id="rId9"/>
    <p:sldId id="609" r:id="rId10"/>
    <p:sldId id="615" r:id="rId11"/>
    <p:sldId id="620" r:id="rId12"/>
    <p:sldId id="618" r:id="rId13"/>
    <p:sldId id="610" r:id="rId14"/>
    <p:sldId id="61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FFFF00"/>
    <a:srgbClr val="3399FF"/>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7505" autoAdjust="0"/>
    <p:restoredTop sz="93611" autoAdjust="0"/>
  </p:normalViewPr>
  <p:slideViewPr>
    <p:cSldViewPr>
      <p:cViewPr>
        <p:scale>
          <a:sx n="90" d="100"/>
          <a:sy n="90" d="100"/>
        </p:scale>
        <p:origin x="-533" y="374"/>
      </p:cViewPr>
      <p:guideLst>
        <p:guide orient="horz" pos="2160"/>
        <p:guide pos="2880"/>
      </p:guideLst>
    </p:cSldViewPr>
  </p:slideViewPr>
  <p:outlineViewPr>
    <p:cViewPr>
      <p:scale>
        <a:sx n="33" d="100"/>
        <a:sy n="33" d="100"/>
      </p:scale>
      <p:origin x="0" y="716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170"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77375" y="240268"/>
            <a:ext cx="314355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802.11-14/1190r0</a:t>
            </a:r>
            <a:endParaRPr lang="en-US" altLang="ko-KR" sz="1600" b="1" dirty="0">
              <a:ea typeface="굴림" pitchFamily="34" charset="-127"/>
            </a:endParaRPr>
          </a:p>
        </p:txBody>
      </p:sp>
      <p:sp>
        <p:nvSpPr>
          <p:cNvPr id="11" name="Rectangle 10"/>
          <p:cNvSpPr/>
          <p:nvPr userDrawn="1"/>
        </p:nvSpPr>
        <p:spPr>
          <a:xfrm>
            <a:off x="366089" y="271046"/>
            <a:ext cx="158998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September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t> </a:t>
            </a:r>
            <a:r>
              <a:rPr lang="en-US" altLang="zh-CN" baseline="0" dirty="0" err="1" smtClean="0"/>
              <a:t>Kaiying</a:t>
            </a:r>
            <a:r>
              <a:rPr lang="en-US" altLang="zh-CN" baseline="0" dirty="0" smtClean="0"/>
              <a:t> </a:t>
            </a:r>
            <a:r>
              <a:rPr lang="en-US" altLang="zh-CN" baseline="0" dirty="0" err="1" smtClean="0"/>
              <a:t>Lv</a:t>
            </a:r>
            <a:r>
              <a:rPr lang="en-US" baseline="0" dirty="0" smtClean="0"/>
              <a:t> </a:t>
            </a:r>
            <a:r>
              <a:rPr lang="en-US" baseline="0" dirty="0" smtClean="0"/>
              <a:t>(ZTE)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71800"/>
            <a:ext cx="8305800" cy="762000"/>
          </a:xfrm>
        </p:spPr>
        <p:txBody>
          <a:bodyPr/>
          <a:lstStyle/>
          <a:p>
            <a:r>
              <a:rPr lang="en-US" dirty="0" smtClean="0"/>
              <a:t>Frame Exchange </a:t>
            </a:r>
            <a:r>
              <a:rPr lang="en-US" dirty="0" smtClean="0"/>
              <a:t>Control</a:t>
            </a:r>
            <a:br>
              <a:rPr lang="en-US" dirty="0" smtClean="0"/>
            </a:br>
            <a:r>
              <a:rPr lang="en-US" dirty="0" smtClean="0"/>
              <a:t> </a:t>
            </a:r>
            <a:r>
              <a:rPr lang="en-US" dirty="0" smtClean="0"/>
              <a:t>for Uplink Multi-user transmission</a:t>
            </a:r>
            <a:endParaRPr lang="en-US" dirty="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Scheduling STAs at the beginning of a TXOP</a:t>
            </a:r>
            <a:endParaRPr lang="en-US" dirty="0"/>
          </a:p>
        </p:txBody>
      </p:sp>
      <p:sp>
        <p:nvSpPr>
          <p:cNvPr id="3" name="Content Placeholder 2"/>
          <p:cNvSpPr>
            <a:spLocks noGrp="1"/>
          </p:cNvSpPr>
          <p:nvPr>
            <p:ph idx="1"/>
          </p:nvPr>
        </p:nvSpPr>
        <p:spPr>
          <a:xfrm>
            <a:off x="381000" y="4267200"/>
            <a:ext cx="8153400" cy="2057400"/>
          </a:xfrm>
        </p:spPr>
        <p:txBody>
          <a:bodyPr lIns="91440" tIns="0" bIns="0">
            <a:normAutofit/>
          </a:bodyPr>
          <a:lstStyle/>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graphicFrame>
        <p:nvGraphicFramePr>
          <p:cNvPr id="6147" name="Object 3"/>
          <p:cNvGraphicFramePr>
            <a:graphicFrameLocks noChangeAspect="1"/>
          </p:cNvGraphicFramePr>
          <p:nvPr/>
        </p:nvGraphicFramePr>
        <p:xfrm>
          <a:off x="1981200" y="1371600"/>
          <a:ext cx="5216525" cy="2767013"/>
        </p:xfrm>
        <a:graphic>
          <a:graphicData uri="http://schemas.openxmlformats.org/presentationml/2006/ole">
            <p:oleObj spid="_x0000_s6147" name="Visio" r:id="rId3" imgW="5216366" imgH="2766280" progId="Visio.Drawing.11">
              <p:embed/>
            </p:oleObj>
          </a:graphicData>
        </a:graphic>
      </p:graphicFrame>
      <p:sp>
        <p:nvSpPr>
          <p:cNvPr id="8" name="Content Placeholder 2"/>
          <p:cNvSpPr txBox="1">
            <a:spLocks/>
          </p:cNvSpPr>
          <p:nvPr/>
        </p:nvSpPr>
        <p:spPr bwMode="auto">
          <a:xfrm>
            <a:off x="533400" y="4419600"/>
            <a:ext cx="8153400" cy="2057400"/>
          </a:xfrm>
          <a:prstGeom prst="rect">
            <a:avLst/>
          </a:prstGeom>
          <a:noFill/>
          <a:ln w="9525">
            <a:noFill/>
            <a:miter lim="800000"/>
            <a:headEnd/>
            <a:tailEnd/>
          </a:ln>
        </p:spPr>
        <p:txBody>
          <a:bodyPr vert="horz" wrap="square" lIns="91440" tIns="0" rIns="92075" bIns="0" numCol="1" anchor="t" anchorCtr="0" compatLnSpc="1">
            <a:prstTxWarp prst="textNoShape">
              <a:avLst/>
            </a:prstTxWarp>
            <a:normAutofit fontScale="92500" lnSpcReduction="1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AP can use the multi-user </a:t>
            </a:r>
            <a:r>
              <a:rPr kumimoji="0" lang="en-US" altLang="zh-CN" sz="2400" b="1" i="0" u="none" strike="noStrike" kern="0" cap="none" spc="0" normalizeH="0" baseline="0" noProof="0" dirty="0" err="1" smtClean="0">
                <a:ln>
                  <a:noFill/>
                </a:ln>
                <a:solidFill>
                  <a:schemeClr val="tx1"/>
                </a:solidFill>
                <a:effectLst/>
                <a:uLnTx/>
                <a:uFillTx/>
                <a:latin typeface="Calibri" pitchFamily="34" charset="0"/>
                <a:ea typeface="+mn-ea"/>
                <a:cs typeface="Calibri" pitchFamily="34" charset="0"/>
              </a:rPr>
              <a:t>BA+Poll</a:t>
            </a:r>
            <a:r>
              <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 frame as a UL MU scheduling frame that </a:t>
            </a:r>
            <a:r>
              <a:rPr kumimoji="0" lang="en-US" altLang="zh-CN" sz="2400" b="1" i="0" u="none" strike="noStrike" kern="0" cap="none" spc="0" normalizeH="0" noProof="0" dirty="0" smtClean="0">
                <a:ln>
                  <a:noFill/>
                </a:ln>
                <a:solidFill>
                  <a:schemeClr val="tx1"/>
                </a:solidFill>
                <a:effectLst/>
                <a:uLnTx/>
                <a:uFillTx/>
                <a:latin typeface="Calibri" pitchFamily="34" charset="0"/>
                <a:ea typeface="+mn-ea"/>
                <a:cs typeface="Calibri" pitchFamily="34" charset="0"/>
              </a:rPr>
              <a:t>transmitted </a:t>
            </a:r>
            <a:r>
              <a:rPr lang="en-US" altLang="zh-CN" sz="2400" b="1" kern="0" dirty="0" smtClean="0">
                <a:latin typeface="Calibri" pitchFamily="34" charset="0"/>
                <a:cs typeface="Calibri" pitchFamily="34" charset="0"/>
              </a:rPr>
              <a:t>as a initial frame of a TXOP.</a:t>
            </a:r>
            <a:endPar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742950" lvl="1" indent="-285750" eaLnBrk="1" hangingPunct="1">
              <a:spcBef>
                <a:spcPct val="20000"/>
              </a:spcBef>
              <a:buFontTx/>
              <a:buChar char="–"/>
              <a:defRPr/>
            </a:pPr>
            <a:r>
              <a:rPr lang="en-US" altLang="zh-CN" sz="2000" kern="0" dirty="0" smtClean="0">
                <a:latin typeface="Calibri" pitchFamily="34" charset="0"/>
                <a:cs typeface="Calibri" pitchFamily="34" charset="0"/>
              </a:rPr>
              <a:t>When transmitted as a scheduling frame, the </a:t>
            </a:r>
            <a:r>
              <a:rPr lang="en-US" altLang="zh-CN" sz="2100" kern="0" dirty="0" smtClean="0">
                <a:latin typeface="Calibri" pitchFamily="34" charset="0"/>
                <a:cs typeface="Calibri" pitchFamily="34" charset="0"/>
              </a:rPr>
              <a:t>multi-user </a:t>
            </a:r>
            <a:r>
              <a:rPr lang="en-US" altLang="zh-CN" sz="2100" kern="0" dirty="0" err="1" smtClean="0">
                <a:latin typeface="Calibri" pitchFamily="34" charset="0"/>
                <a:cs typeface="Calibri" pitchFamily="34" charset="0"/>
              </a:rPr>
              <a:t>BA+Poll</a:t>
            </a:r>
            <a:r>
              <a:rPr lang="en-US" altLang="zh-CN" sz="2100" kern="0" dirty="0" smtClean="0">
                <a:latin typeface="Calibri" pitchFamily="34" charset="0"/>
                <a:cs typeface="Calibri" pitchFamily="34" charset="0"/>
              </a:rPr>
              <a:t> frame </a:t>
            </a:r>
            <a:r>
              <a:rPr lang="en-US" altLang="zh-CN" sz="2000" kern="0" dirty="0" smtClean="0">
                <a:latin typeface="Calibri" pitchFamily="34" charset="0"/>
                <a:cs typeface="Calibri" pitchFamily="34" charset="0"/>
              </a:rPr>
              <a:t>is no longer a control response frame</a:t>
            </a:r>
            <a:endPar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rPr>
              <a:t>The new</a:t>
            </a:r>
            <a:r>
              <a:rPr kumimoji="0" lang="en-US" altLang="zh-CN" sz="2000" b="0" i="0" u="none" strike="noStrike" kern="0" cap="none" spc="0" normalizeH="0" noProof="0" dirty="0" smtClean="0">
                <a:ln>
                  <a:noFill/>
                </a:ln>
                <a:solidFill>
                  <a:schemeClr val="tx1"/>
                </a:solidFill>
                <a:effectLst/>
                <a:uLnTx/>
                <a:uFillTx/>
                <a:latin typeface="Calibri" pitchFamily="34" charset="0"/>
                <a:cs typeface="Calibri" pitchFamily="34" charset="0"/>
              </a:rPr>
              <a:t> BA can use the null BA information fields to schedule multi-users of the UL MU TXOP, example of the null BA information fields is shown in slide 12</a:t>
            </a:r>
            <a:endPar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Example of multi-user </a:t>
            </a:r>
            <a:r>
              <a:rPr lang="en-US" dirty="0" err="1" smtClean="0"/>
              <a:t>BA+Poll</a:t>
            </a:r>
            <a:r>
              <a:rPr lang="en-US" dirty="0" smtClean="0"/>
              <a:t> frame structure</a:t>
            </a:r>
            <a:endParaRPr lang="en-US" dirty="0"/>
          </a:p>
        </p:txBody>
      </p:sp>
      <p:sp>
        <p:nvSpPr>
          <p:cNvPr id="3" name="Content Placeholder 2"/>
          <p:cNvSpPr>
            <a:spLocks noGrp="1"/>
          </p:cNvSpPr>
          <p:nvPr>
            <p:ph idx="1"/>
          </p:nvPr>
        </p:nvSpPr>
        <p:spPr>
          <a:xfrm>
            <a:off x="533400" y="4495800"/>
            <a:ext cx="8153400" cy="1905000"/>
          </a:xfrm>
        </p:spPr>
        <p:txBody>
          <a:bodyPr lIns="91440" tIns="0" bIns="0">
            <a:normAutofit fontScale="70000" lnSpcReduction="20000"/>
          </a:bodyPr>
          <a:lstStyle/>
          <a:p>
            <a:r>
              <a:rPr lang="en-US" dirty="0" smtClean="0"/>
              <a:t>Multi-user </a:t>
            </a:r>
            <a:r>
              <a:rPr lang="en-US" dirty="0" err="1" smtClean="0"/>
              <a:t>BA+Poll</a:t>
            </a:r>
            <a:r>
              <a:rPr lang="en-US" dirty="0" smtClean="0"/>
              <a:t> is almost the same as multi-TID BA</a:t>
            </a:r>
            <a:endParaRPr lang="en-US" altLang="zh-CN" dirty="0" smtClean="0"/>
          </a:p>
          <a:p>
            <a:pPr lvl="1"/>
            <a:r>
              <a:rPr lang="en-US" altLang="zh-CN" dirty="0" smtClean="0"/>
              <a:t>We can use FC filed to indicate the new frame type or use the BA control field to indicate the new BA variant</a:t>
            </a:r>
          </a:p>
          <a:p>
            <a:pPr lvl="1"/>
            <a:r>
              <a:rPr lang="en-US" altLang="zh-CN" dirty="0" smtClean="0"/>
              <a:t>Each STA corresponds to a BA information field, the BA information fields can be a </a:t>
            </a:r>
            <a:r>
              <a:rPr lang="en-US" altLang="zh-CN" dirty="0" err="1" smtClean="0"/>
              <a:t>BA+Poll</a:t>
            </a:r>
            <a:r>
              <a:rPr lang="en-US" altLang="zh-CN" dirty="0" smtClean="0"/>
              <a:t>  or a null BA</a:t>
            </a:r>
          </a:p>
          <a:p>
            <a:r>
              <a:rPr lang="en-US" altLang="zh-CN" dirty="0" smtClean="0"/>
              <a:t>The polling bit indicated whether the corresponding STA is permitted to transmit  in the following UL MU PPDU</a:t>
            </a:r>
          </a:p>
          <a:p>
            <a:pPr lvl="1"/>
            <a:r>
              <a:rPr lang="en-US" altLang="zh-CN" dirty="0" smtClean="0"/>
              <a:t>AP can base on the </a:t>
            </a:r>
            <a:r>
              <a:rPr lang="en-US" altLang="ko-KR" dirty="0" smtClean="0"/>
              <a:t>STA’s buffer status which is indicated in more data or other fields in UL data frame to determine the value of polling bit for this STA</a:t>
            </a:r>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graphicFrame>
        <p:nvGraphicFramePr>
          <p:cNvPr id="3077" name="Object 5"/>
          <p:cNvGraphicFramePr>
            <a:graphicFrameLocks noChangeAspect="1"/>
          </p:cNvGraphicFramePr>
          <p:nvPr/>
        </p:nvGraphicFramePr>
        <p:xfrm>
          <a:off x="1524000" y="1295400"/>
          <a:ext cx="6172200" cy="3273425"/>
        </p:xfrm>
        <a:graphic>
          <a:graphicData uri="http://schemas.openxmlformats.org/presentationml/2006/ole">
            <p:oleObj spid="_x0000_s31746" name="Visio" r:id="rId3" imgW="6478172" imgH="4398352"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Example of null BA information fields</a:t>
            </a:r>
            <a:endParaRPr lang="en-US" dirty="0"/>
          </a:p>
        </p:txBody>
      </p:sp>
      <p:sp>
        <p:nvSpPr>
          <p:cNvPr id="3" name="Content Placeholder 2"/>
          <p:cNvSpPr>
            <a:spLocks noGrp="1"/>
          </p:cNvSpPr>
          <p:nvPr>
            <p:ph idx="1"/>
          </p:nvPr>
        </p:nvSpPr>
        <p:spPr>
          <a:xfrm>
            <a:off x="533400" y="4876800"/>
            <a:ext cx="8153400" cy="1524000"/>
          </a:xfrm>
        </p:spPr>
        <p:txBody>
          <a:bodyPr lIns="91440" tIns="0" bIns="0">
            <a:normAutofit fontScale="62500" lnSpcReduction="20000"/>
          </a:bodyPr>
          <a:lstStyle/>
          <a:p>
            <a:r>
              <a:rPr lang="en-US" altLang="zh-CN" dirty="0" smtClean="0"/>
              <a:t>This field doesn’t contain the acknowledgement information for corresponding STA</a:t>
            </a:r>
          </a:p>
          <a:p>
            <a:pPr lvl="1"/>
            <a:endParaRPr lang="en-US" altLang="zh-CN" dirty="0" smtClean="0"/>
          </a:p>
          <a:p>
            <a:r>
              <a:rPr lang="en-US" altLang="ko-KR" dirty="0" smtClean="0"/>
              <a:t>This field can include the time/frequency/power adjustment information and UL channel resources allocation information, detail is TBD</a:t>
            </a:r>
          </a:p>
          <a:p>
            <a:pPr lvl="1"/>
            <a:endParaRPr lang="en-US" altLang="ko-KR" dirty="0" smtClean="0"/>
          </a:p>
          <a:p>
            <a:r>
              <a:rPr lang="en-US" dirty="0" smtClean="0"/>
              <a:t>A special value for Block ACK Starting Sequence Control field can be used to indicated that this field is a null BA information field</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graphicFrame>
        <p:nvGraphicFramePr>
          <p:cNvPr id="5123" name="Object 3"/>
          <p:cNvGraphicFramePr>
            <a:graphicFrameLocks noChangeAspect="1"/>
          </p:cNvGraphicFramePr>
          <p:nvPr/>
        </p:nvGraphicFramePr>
        <p:xfrm>
          <a:off x="1600200" y="1447800"/>
          <a:ext cx="6500394" cy="3048000"/>
        </p:xfrm>
        <a:graphic>
          <a:graphicData uri="http://schemas.openxmlformats.org/presentationml/2006/ole">
            <p:oleObj spid="_x0000_s18434" name="Visio" r:id="rId3" imgW="4465943" imgH="2094328"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Conclusion</a:t>
            </a:r>
            <a:endParaRPr lang="en-US" dirty="0"/>
          </a:p>
        </p:txBody>
      </p:sp>
      <p:sp>
        <p:nvSpPr>
          <p:cNvPr id="3" name="Content Placeholder 2"/>
          <p:cNvSpPr>
            <a:spLocks noGrp="1"/>
          </p:cNvSpPr>
          <p:nvPr>
            <p:ph idx="1"/>
          </p:nvPr>
        </p:nvSpPr>
        <p:spPr>
          <a:xfrm>
            <a:off x="381000" y="1600200"/>
            <a:ext cx="8153400" cy="4724400"/>
          </a:xfrm>
        </p:spPr>
        <p:txBody>
          <a:bodyPr lIns="91440" tIns="0" bIns="0"/>
          <a:lstStyle/>
          <a:p>
            <a:r>
              <a:rPr lang="en-US" altLang="zh-CN" dirty="0" smtClean="0"/>
              <a:t>UL MU TXOP needs a new scheme to allow flexible UL MU transmission. </a:t>
            </a:r>
          </a:p>
          <a:p>
            <a:r>
              <a:rPr lang="en-US" altLang="zh-CN" dirty="0" smtClean="0"/>
              <a:t>In this proposal, we discussed a new control scheme with a multi-user </a:t>
            </a:r>
            <a:r>
              <a:rPr lang="en-US" altLang="zh-CN" dirty="0" err="1" smtClean="0"/>
              <a:t>BA+Poll</a:t>
            </a:r>
            <a:r>
              <a:rPr lang="en-US" altLang="zh-CN" dirty="0" smtClean="0"/>
              <a:t> frame </a:t>
            </a:r>
          </a:p>
          <a:p>
            <a:pPr lvl="1"/>
            <a:r>
              <a:rPr lang="en-US" altLang="zh-CN" dirty="0" smtClean="0"/>
              <a:t>to achieve the acknowledgement, polling and resource allocation ,  error indication </a:t>
            </a:r>
            <a:r>
              <a:rPr lang="en-US" altLang="zh-CN" smtClean="0"/>
              <a:t>and assistant </a:t>
            </a:r>
            <a:r>
              <a:rPr lang="en-US" altLang="zh-CN" dirty="0" smtClean="0"/>
              <a:t>UL transmission control indication.</a:t>
            </a:r>
          </a:p>
          <a:p>
            <a:pPr lvl="1"/>
            <a:r>
              <a:rPr lang="en-US" altLang="zh-CN" dirty="0" smtClean="0"/>
              <a:t>to provide the scheme with minimum overhead </a:t>
            </a:r>
          </a:p>
          <a:p>
            <a:pPr lvl="1"/>
            <a:r>
              <a:rPr lang="en-US" altLang="zh-CN" dirty="0" smtClean="0"/>
              <a:t>to keep compatibility with legacy devices</a:t>
            </a:r>
          </a:p>
          <a:p>
            <a:pPr lvl="1"/>
            <a:endParaRPr lang="en-US" altLang="zh-CN" dirty="0" smtClean="0"/>
          </a:p>
          <a:p>
            <a:pPr lvl="1"/>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a:t>
            </a:r>
            <a:endParaRPr lang="en-US" dirty="0"/>
          </a:p>
        </p:txBody>
      </p:sp>
      <p:sp>
        <p:nvSpPr>
          <p:cNvPr id="3" name="Content Placeholder 2"/>
          <p:cNvSpPr>
            <a:spLocks noGrp="1"/>
          </p:cNvSpPr>
          <p:nvPr>
            <p:ph idx="1"/>
          </p:nvPr>
        </p:nvSpPr>
        <p:spPr>
          <a:xfrm>
            <a:off x="381000" y="1600200"/>
            <a:ext cx="8153400" cy="4724400"/>
          </a:xfrm>
        </p:spPr>
        <p:txBody>
          <a:bodyPr lIns="91440" tIns="0" bIns="0"/>
          <a:lstStyle/>
          <a:p>
            <a:pPr lvl="0"/>
            <a:r>
              <a:rPr lang="en-US" altLang="zh-CN" dirty="0" smtClean="0"/>
              <a:t>[1]</a:t>
            </a:r>
            <a:r>
              <a:rPr lang="en-GB" altLang="zh-CN" dirty="0" smtClean="0"/>
              <a:t> 11-14-0165-01-0hew-802-11-hew-sg-proposed-par</a:t>
            </a:r>
            <a:endParaRPr lang="zh-CN" altLang="zh-CN" dirty="0" smtClean="0"/>
          </a:p>
          <a:p>
            <a:r>
              <a:rPr lang="en-US" altLang="zh-CN" dirty="0" smtClean="0"/>
              <a:t>[2] 11-09-1036-00-00ac-uplink-mu-mimo-sensitivity-to-power-differences-and-synchronization-errors</a:t>
            </a:r>
          </a:p>
          <a:p>
            <a:r>
              <a:rPr lang="en-US" altLang="zh-CN" dirty="0" smtClean="0"/>
              <a:t>[3] 11-14-0802-00-00ax-consideration-on-ul-mu-transmission</a:t>
            </a:r>
          </a:p>
          <a:p>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t>In the 11ax PAR, it is said that “the project may include the capability to handle multiple simultaneous communications in both the spatial and frequency domains, in both the uplink (UL) and downlink (DL) direction”, [1].</a:t>
            </a:r>
            <a:endParaRPr lang="en-US" dirty="0" smtClean="0"/>
          </a:p>
          <a:p>
            <a:pPr lvl="1"/>
            <a:r>
              <a:rPr lang="en-US" altLang="zh-CN" dirty="0" smtClean="0">
                <a:ea typeface="宋体" charset="-122"/>
              </a:rPr>
              <a:t>DL MU-MIMO has already been supported in 11ac.</a:t>
            </a:r>
            <a:endParaRPr lang="en-US" altLang="zh-CN" dirty="0" smtClean="0"/>
          </a:p>
          <a:p>
            <a:pPr lvl="1"/>
            <a:r>
              <a:rPr lang="en-US" altLang="zh-CN" dirty="0" smtClean="0"/>
              <a:t>UL multi-user transmission was discussed in previous meetings, including UL MU-MIMO and UL OFDMA.</a:t>
            </a:r>
            <a:endParaRPr lang="en-US" dirty="0" smtClean="0"/>
          </a:p>
          <a:p>
            <a:pPr lvl="1"/>
            <a:r>
              <a:rPr lang="en-US" dirty="0" smtClean="0"/>
              <a:t>UL MU transmission is</a:t>
            </a:r>
            <a:r>
              <a:rPr lang="en-US" altLang="zh-CN" dirty="0" smtClean="0"/>
              <a:t> </a:t>
            </a:r>
            <a:r>
              <a:rPr lang="en-US" altLang="zh-CN" dirty="0" smtClean="0">
                <a:ea typeface="宋体" charset="-122"/>
              </a:rPr>
              <a:t>identified as a </a:t>
            </a:r>
            <a:r>
              <a:rPr lang="en-US" altLang="zh-CN" dirty="0" smtClean="0"/>
              <a:t>candidate</a:t>
            </a:r>
            <a:r>
              <a:rPr lang="en-US" altLang="zh-CN" dirty="0" smtClean="0">
                <a:ea typeface="宋体" charset="-122"/>
              </a:rPr>
              <a:t> technology to improve the network </a:t>
            </a:r>
            <a:r>
              <a:rPr lang="en-US" altLang="zh-CN" dirty="0" smtClean="0"/>
              <a:t>efficiency in dense deployment case.</a:t>
            </a:r>
          </a:p>
          <a:p>
            <a:pPr lvl="2">
              <a:buFont typeface="Arial" pitchFamily="34" charset="0"/>
              <a:buChar char="•"/>
            </a:pPr>
            <a:r>
              <a:rPr lang="en-US" altLang="zh-CN" dirty="0" smtClean="0">
                <a:ea typeface="宋体" charset="-122"/>
              </a:rPr>
              <a:t>The feasibility of  </a:t>
            </a:r>
            <a:r>
              <a:rPr lang="en-US" altLang="ko-KR" dirty="0" smtClean="0"/>
              <a:t>supporting OFDMA and UL MU-MIMO has been analyzed in [2] and [3].</a:t>
            </a:r>
            <a:endParaRPr lang="en-US" altLang="zh-CN" dirty="0" smtClean="0">
              <a:ea typeface="宋体" charset="-122"/>
            </a:endParaRPr>
          </a:p>
          <a:p>
            <a:pPr>
              <a:buNone/>
            </a:pP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altLang="ko-KR" dirty="0" smtClean="0"/>
              <a:t>Motivation</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solidFill>
                  <a:srgbClr val="000000"/>
                </a:solidFill>
              </a:rPr>
              <a:t> A general UL MU transmission procedure has been introduced in [3].</a:t>
            </a:r>
          </a:p>
          <a:p>
            <a:pPr lvl="0"/>
            <a:r>
              <a:rPr lang="en-US" altLang="zh-CN" dirty="0" smtClean="0">
                <a:solidFill>
                  <a:srgbClr val="000000"/>
                </a:solidFill>
              </a:rPr>
              <a:t>However the detailed scheme for UL MU transmission has not been discussed yet, </a:t>
            </a:r>
            <a:r>
              <a:rPr lang="en-US" altLang="zh-CN" dirty="0" smtClean="0"/>
              <a:t>in particular:</a:t>
            </a:r>
          </a:p>
          <a:p>
            <a:pPr lvl="1"/>
            <a:r>
              <a:rPr lang="en-US" altLang="zh-CN" dirty="0" smtClean="0">
                <a:solidFill>
                  <a:srgbClr val="000000"/>
                </a:solidFill>
              </a:rPr>
              <a:t>Multi-user polling and information indication</a:t>
            </a:r>
          </a:p>
          <a:p>
            <a:pPr lvl="1"/>
            <a:r>
              <a:rPr lang="en-US" altLang="zh-CN" dirty="0" smtClean="0">
                <a:solidFill>
                  <a:srgbClr val="000000"/>
                </a:solidFill>
              </a:rPr>
              <a:t>The policy for multiple frame transmission in a UL MU TXOP</a:t>
            </a:r>
          </a:p>
          <a:p>
            <a:pPr lvl="1"/>
            <a:r>
              <a:rPr lang="en-US" altLang="zh-CN" dirty="0" smtClean="0">
                <a:solidFill>
                  <a:srgbClr val="000000"/>
                </a:solidFill>
              </a:rPr>
              <a:t>Multi-user acknowledgement</a:t>
            </a:r>
          </a:p>
          <a:p>
            <a:pPr lvl="1"/>
            <a:r>
              <a:rPr lang="en-US" altLang="zh-CN" dirty="0" smtClean="0">
                <a:solidFill>
                  <a:srgbClr val="000000"/>
                </a:solidFill>
              </a:rPr>
              <a:t>Error recovery</a:t>
            </a:r>
          </a:p>
          <a:p>
            <a:r>
              <a:rPr lang="en-US" altLang="ko-KR" dirty="0" smtClean="0"/>
              <a:t>In this contribution, we propose the rules for UL MU transmission in a TXOP.</a:t>
            </a: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altLang="ko-KR" dirty="0" smtClean="0"/>
              <a:t>Analysis</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solidFill>
                  <a:srgbClr val="000000"/>
                </a:solidFill>
              </a:rPr>
              <a:t>The following issues should be considered to define a complete UL MU transmission protocol</a:t>
            </a:r>
          </a:p>
          <a:p>
            <a:pPr lvl="1"/>
            <a:r>
              <a:rPr lang="en-US" altLang="zh-CN" dirty="0" smtClean="0">
                <a:solidFill>
                  <a:srgbClr val="000000"/>
                </a:solidFill>
              </a:rPr>
              <a:t>Multiple UL MU transmission procedure in a TXOP</a:t>
            </a:r>
          </a:p>
          <a:p>
            <a:pPr lvl="2"/>
            <a:r>
              <a:rPr lang="en-US" altLang="zh-CN" dirty="0" smtClean="0">
                <a:solidFill>
                  <a:srgbClr val="000000"/>
                </a:solidFill>
              </a:rPr>
              <a:t>How to schedule multiple frame transmission in a UL MU TXOP, and control the procedure with less overhead</a:t>
            </a:r>
          </a:p>
          <a:p>
            <a:pPr lvl="1"/>
            <a:r>
              <a:rPr lang="en-US" altLang="zh-CN" dirty="0" smtClean="0">
                <a:solidFill>
                  <a:srgbClr val="000000"/>
                </a:solidFill>
              </a:rPr>
              <a:t>Multi-user acknowledgement</a:t>
            </a:r>
          </a:p>
          <a:p>
            <a:pPr lvl="2"/>
            <a:r>
              <a:rPr lang="en-US" altLang="zh-CN" dirty="0" smtClean="0">
                <a:solidFill>
                  <a:srgbClr val="000000"/>
                </a:solidFill>
              </a:rPr>
              <a:t>When AP receive multiple STAs’ UL frame, how to send the acknowledgement frame ?  Sending in </a:t>
            </a:r>
            <a:r>
              <a:rPr lang="en-US" altLang="zh-CN" dirty="0" smtClean="0"/>
              <a:t>parallel or serial ?</a:t>
            </a:r>
            <a:endParaRPr lang="en-US" altLang="zh-CN" dirty="0" smtClean="0">
              <a:solidFill>
                <a:srgbClr val="000000"/>
              </a:solidFill>
            </a:endParaRPr>
          </a:p>
          <a:p>
            <a:pPr lvl="1"/>
            <a:r>
              <a:rPr lang="en-US" altLang="zh-CN" dirty="0" smtClean="0">
                <a:solidFill>
                  <a:srgbClr val="000000"/>
                </a:solidFill>
              </a:rPr>
              <a:t>Error recovery</a:t>
            </a:r>
          </a:p>
          <a:p>
            <a:pPr lvl="2"/>
            <a:r>
              <a:rPr lang="en-US" altLang="zh-CN" dirty="0" smtClean="0">
                <a:solidFill>
                  <a:srgbClr val="000000"/>
                </a:solidFill>
              </a:rPr>
              <a:t>When UL MU data fails, STA  or AP which one initials the error recovery procedure?  Is error indication  needed?</a:t>
            </a:r>
          </a:p>
          <a:p>
            <a:pPr lvl="1"/>
            <a:r>
              <a:rPr lang="en-US" altLang="zh-CN" dirty="0" smtClean="0">
                <a:solidFill>
                  <a:srgbClr val="000000"/>
                </a:solidFill>
              </a:rPr>
              <a:t>Flexible UL MU transmission scheduling </a:t>
            </a:r>
          </a:p>
          <a:p>
            <a:pPr lvl="2"/>
            <a:r>
              <a:rPr lang="en-US" dirty="0" smtClean="0">
                <a:solidFill>
                  <a:srgbClr val="000000"/>
                </a:solidFill>
              </a:rPr>
              <a:t>How to schedule new STAs during a UL MU TXOP</a:t>
            </a: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Considerations for UL MU transmission control </a:t>
            </a:r>
            <a:endParaRPr lang="en-US" dirty="0"/>
          </a:p>
        </p:txBody>
      </p:sp>
      <p:sp>
        <p:nvSpPr>
          <p:cNvPr id="3" name="Content Placeholder 2"/>
          <p:cNvSpPr>
            <a:spLocks noGrp="1"/>
          </p:cNvSpPr>
          <p:nvPr>
            <p:ph idx="1"/>
          </p:nvPr>
        </p:nvSpPr>
        <p:spPr>
          <a:xfrm>
            <a:off x="381000" y="1447800"/>
            <a:ext cx="8153400" cy="4876800"/>
          </a:xfrm>
        </p:spPr>
        <p:txBody>
          <a:bodyPr lIns="91440" tIns="0" bIns="0">
            <a:normAutofit lnSpcReduction="10000"/>
          </a:bodyPr>
          <a:lstStyle/>
          <a:p>
            <a:r>
              <a:rPr lang="en-US" dirty="0" smtClean="0"/>
              <a:t>AP’s </a:t>
            </a:r>
            <a:r>
              <a:rPr lang="en-US" altLang="zh-CN" dirty="0" smtClean="0"/>
              <a:t>responsibility in UL MU transmission</a:t>
            </a:r>
          </a:p>
          <a:p>
            <a:pPr lvl="1"/>
            <a:r>
              <a:rPr lang="en-US" altLang="zh-CN" dirty="0" smtClean="0"/>
              <a:t>Schedule or contend channel time for UL MU transmission</a:t>
            </a:r>
          </a:p>
          <a:p>
            <a:pPr lvl="1"/>
            <a:r>
              <a:rPr lang="en-US" altLang="zh-CN" dirty="0" smtClean="0"/>
              <a:t>Poll multiple STAs’ UL data and sending </a:t>
            </a:r>
            <a:r>
              <a:rPr lang="en-US" altLang="zh-CN" dirty="0" err="1" smtClean="0"/>
              <a:t>ack</a:t>
            </a:r>
            <a:r>
              <a:rPr lang="en-US" altLang="zh-CN" dirty="0" smtClean="0"/>
              <a:t> to multiple STAs.</a:t>
            </a:r>
          </a:p>
          <a:p>
            <a:pPr lvl="1"/>
            <a:r>
              <a:rPr lang="en-US" altLang="zh-CN" dirty="0" smtClean="0"/>
              <a:t>Initiate the error recovery procedure</a:t>
            </a:r>
          </a:p>
          <a:p>
            <a:pPr lvl="1"/>
            <a:r>
              <a:rPr lang="en-US" altLang="zh-CN" dirty="0" smtClean="0"/>
              <a:t>Provision assistant information for UL MU transmission</a:t>
            </a:r>
          </a:p>
          <a:p>
            <a:pPr lvl="2">
              <a:buFont typeface="Arial" pitchFamily="34" charset="0"/>
              <a:buChar char="•"/>
            </a:pPr>
            <a:r>
              <a:rPr lang="en-US" altLang="zh-CN" dirty="0" smtClean="0"/>
              <a:t>Power control</a:t>
            </a:r>
          </a:p>
          <a:p>
            <a:pPr lvl="2">
              <a:buFont typeface="Arial" pitchFamily="34" charset="0"/>
              <a:buChar char="•"/>
            </a:pPr>
            <a:r>
              <a:rPr lang="en-US" altLang="zh-CN" dirty="0" smtClean="0"/>
              <a:t> Time and frequency synchronization</a:t>
            </a:r>
          </a:p>
          <a:p>
            <a:r>
              <a:rPr lang="en-US" altLang="zh-CN" dirty="0" smtClean="0"/>
              <a:t>STA’s responsibility in UL MU transmission</a:t>
            </a:r>
          </a:p>
          <a:p>
            <a:pPr lvl="1"/>
            <a:r>
              <a:rPr lang="en-US" altLang="zh-CN" dirty="0" smtClean="0"/>
              <a:t>Waiting AP’s polling before UL MU transmission</a:t>
            </a:r>
          </a:p>
          <a:p>
            <a:pPr lvl="1"/>
            <a:r>
              <a:rPr lang="en-US" altLang="zh-CN" dirty="0" smtClean="0"/>
              <a:t>Send UL PPDU with power/time/frequency adjustment if AP indicated these information to the STA</a:t>
            </a:r>
          </a:p>
          <a:p>
            <a:pPr lvl="1"/>
            <a:r>
              <a:rPr lang="en-US" altLang="zh-CN" dirty="0" smtClean="0"/>
              <a:t>send UL PPDU with a time length which is determined by AP</a:t>
            </a:r>
          </a:p>
          <a:p>
            <a:pPr lvl="2"/>
            <a:r>
              <a:rPr lang="en-US" altLang="zh-CN" dirty="0" smtClean="0"/>
              <a:t>Easy for AP to control the transmission within the TXOP limit</a:t>
            </a:r>
          </a:p>
          <a:p>
            <a:pPr lvl="2"/>
            <a:r>
              <a:rPr lang="en-US" altLang="zh-CN" dirty="0" smtClean="0"/>
              <a:t>Easy for AP to acknowledge multiple STAs at a same time</a:t>
            </a:r>
          </a:p>
          <a:p>
            <a:pPr lvl="1"/>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Multi-user acknowledgement and Polling</a:t>
            </a:r>
            <a:endParaRPr lang="en-US" dirty="0"/>
          </a:p>
        </p:txBody>
      </p:sp>
      <p:sp>
        <p:nvSpPr>
          <p:cNvPr id="3" name="Content Placeholder 2"/>
          <p:cNvSpPr>
            <a:spLocks noGrp="1"/>
          </p:cNvSpPr>
          <p:nvPr>
            <p:ph idx="1"/>
          </p:nvPr>
        </p:nvSpPr>
        <p:spPr>
          <a:xfrm>
            <a:off x="533400" y="1600200"/>
            <a:ext cx="8153400" cy="4800600"/>
          </a:xfrm>
        </p:spPr>
        <p:txBody>
          <a:bodyPr lIns="91440" tIns="0" bIns="0">
            <a:normAutofit fontScale="85000" lnSpcReduction="20000"/>
          </a:bodyPr>
          <a:lstStyle/>
          <a:p>
            <a:r>
              <a:rPr lang="en-US" dirty="0" smtClean="0"/>
              <a:t>A  scheme is needed to allow multiple UL MU transmissions  with purposes such as:</a:t>
            </a:r>
          </a:p>
          <a:p>
            <a:pPr lvl="1"/>
            <a:r>
              <a:rPr lang="en-US" dirty="0" smtClean="0"/>
              <a:t> acknowledgement</a:t>
            </a:r>
          </a:p>
          <a:p>
            <a:pPr lvl="1"/>
            <a:r>
              <a:rPr lang="en-US" dirty="0" smtClean="0"/>
              <a:t>Polling and resource allocation</a:t>
            </a:r>
          </a:p>
          <a:p>
            <a:pPr lvl="1"/>
            <a:r>
              <a:rPr lang="en-US" altLang="zh-CN" dirty="0" smtClean="0"/>
              <a:t>error indication</a:t>
            </a:r>
          </a:p>
          <a:p>
            <a:pPr lvl="1"/>
            <a:r>
              <a:rPr lang="en-US" altLang="zh-CN" dirty="0" smtClean="0"/>
              <a:t>transmission control indication </a:t>
            </a:r>
            <a:r>
              <a:rPr lang="en-US" altLang="zh-CN" dirty="0" err="1" smtClean="0"/>
              <a:t>eg</a:t>
            </a:r>
            <a:r>
              <a:rPr lang="en-US" altLang="zh-CN" dirty="0" smtClean="0"/>
              <a:t>. time/frequency/power adjustment </a:t>
            </a:r>
          </a:p>
          <a:p>
            <a:pPr lvl="1"/>
            <a:endParaRPr lang="en-US" altLang="zh-CN" dirty="0" smtClean="0">
              <a:solidFill>
                <a:srgbClr val="0070C0"/>
              </a:solidFill>
            </a:endParaRPr>
          </a:p>
          <a:p>
            <a:r>
              <a:rPr lang="en-US" altLang="zh-CN" dirty="0" smtClean="0"/>
              <a:t>Principle and justice</a:t>
            </a:r>
          </a:p>
          <a:p>
            <a:pPr lvl="1"/>
            <a:r>
              <a:rPr lang="en-US" altLang="zh-CN" dirty="0" smtClean="0"/>
              <a:t>To achieve the above purposes with less overhead</a:t>
            </a:r>
          </a:p>
          <a:p>
            <a:pPr lvl="1"/>
            <a:r>
              <a:rPr lang="en-US" altLang="zh-CN" dirty="0" smtClean="0"/>
              <a:t>To keep compatibility with legacy devices</a:t>
            </a:r>
          </a:p>
          <a:p>
            <a:pPr lvl="1"/>
            <a:endParaRPr lang="en-US" altLang="zh-CN" dirty="0" smtClean="0"/>
          </a:p>
          <a:p>
            <a:r>
              <a:rPr lang="en-US" altLang="zh-CN" dirty="0" smtClean="0"/>
              <a:t>A scheme using multi-user </a:t>
            </a:r>
            <a:r>
              <a:rPr lang="en-US" altLang="zh-CN" dirty="0" err="1" smtClean="0"/>
              <a:t>BA+Poll</a:t>
            </a:r>
            <a:r>
              <a:rPr lang="en-US" altLang="zh-CN" dirty="0" smtClean="0"/>
              <a:t> frame is introduced</a:t>
            </a:r>
          </a:p>
          <a:p>
            <a:pPr lvl="1"/>
            <a:r>
              <a:rPr lang="en-US" altLang="zh-CN" dirty="0" smtClean="0"/>
              <a:t>The multi-user BA + Poll frame combines the functions of BA, scheduling control  error indication</a:t>
            </a:r>
          </a:p>
          <a:p>
            <a:pPr lvl="1"/>
            <a:r>
              <a:rPr lang="en-US" altLang="zh-CN" dirty="0" smtClean="0"/>
              <a:t>The multi-user BA + Poll frame can reuse the current BA frame structure </a:t>
            </a:r>
          </a:p>
          <a:p>
            <a:pPr lvl="1"/>
            <a:r>
              <a:rPr lang="en-US" altLang="zh-CN" dirty="0" smtClean="0"/>
              <a:t>The multi-user BA + Poll frame can be sent in non-HT format   </a:t>
            </a:r>
          </a:p>
          <a:p>
            <a:pPr lvl="1"/>
            <a:r>
              <a:rPr lang="en-US" altLang="zh-CN" dirty="0" smtClean="0"/>
              <a:t>No additional scheduling/poll frame needed </a:t>
            </a:r>
          </a:p>
          <a:p>
            <a:pPr lvl="1"/>
            <a:endParaRPr lang="en-US" altLang="zh-CN" dirty="0" smtClean="0"/>
          </a:p>
          <a:p>
            <a:pPr lvl="1"/>
            <a:endParaRPr lang="en-US" altLang="zh-CN"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Multi-user acknowledgement and Polling</a:t>
            </a:r>
            <a:endParaRPr lang="en-US" dirty="0"/>
          </a:p>
        </p:txBody>
      </p:sp>
      <p:sp>
        <p:nvSpPr>
          <p:cNvPr id="3" name="Content Placeholder 2"/>
          <p:cNvSpPr>
            <a:spLocks noGrp="1"/>
          </p:cNvSpPr>
          <p:nvPr>
            <p:ph idx="1"/>
          </p:nvPr>
        </p:nvSpPr>
        <p:spPr>
          <a:xfrm>
            <a:off x="533400" y="4267200"/>
            <a:ext cx="8153400" cy="2133600"/>
          </a:xfrm>
        </p:spPr>
        <p:txBody>
          <a:bodyPr lIns="91440" tIns="0" bIns="0">
            <a:normAutofit fontScale="92500"/>
          </a:bodyPr>
          <a:lstStyle/>
          <a:p>
            <a:endParaRPr lang="en-US" altLang="zh-CN" dirty="0" smtClean="0"/>
          </a:p>
          <a:p>
            <a:r>
              <a:rPr lang="en-US" altLang="zh-CN" dirty="0" smtClean="0"/>
              <a:t>The multi-user </a:t>
            </a:r>
            <a:r>
              <a:rPr lang="en-US" altLang="zh-CN" dirty="0" err="1" smtClean="0"/>
              <a:t>BA+Poll</a:t>
            </a:r>
            <a:r>
              <a:rPr lang="en-US" altLang="zh-CN" dirty="0" smtClean="0"/>
              <a:t> frame used during a UL MU TXOP can: </a:t>
            </a:r>
          </a:p>
          <a:p>
            <a:pPr lvl="1"/>
            <a:r>
              <a:rPr lang="en-US" altLang="zh-CN" dirty="0" smtClean="0"/>
              <a:t>acknowledgement the previous UL MU transmission </a:t>
            </a:r>
          </a:p>
          <a:p>
            <a:pPr lvl="1"/>
            <a:r>
              <a:rPr lang="en-US" altLang="zh-CN" dirty="0" smtClean="0"/>
              <a:t>schedule the next UL transmission for the current group </a:t>
            </a:r>
          </a:p>
          <a:p>
            <a:pPr lvl="2"/>
            <a:r>
              <a:rPr lang="en-US" altLang="zh-CN" dirty="0" smtClean="0"/>
              <a:t>The Duration/ID field can be reused for the next UL MU PPDU </a:t>
            </a:r>
            <a:r>
              <a:rPr lang="en-US" altLang="zh-CN" dirty="0" err="1" smtClean="0"/>
              <a:t>TxTime</a:t>
            </a:r>
            <a:r>
              <a:rPr lang="en-US" altLang="zh-CN" dirty="0" smtClean="0"/>
              <a:t> calculation</a:t>
            </a:r>
          </a:p>
          <a:p>
            <a:pPr lvl="1"/>
            <a:endParaRPr lang="en-US" altLang="zh-CN"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graphicFrame>
        <p:nvGraphicFramePr>
          <p:cNvPr id="2051" name="Object 3"/>
          <p:cNvGraphicFramePr>
            <a:graphicFrameLocks noChangeAspect="1"/>
          </p:cNvGraphicFramePr>
          <p:nvPr/>
        </p:nvGraphicFramePr>
        <p:xfrm>
          <a:off x="1219200" y="1447800"/>
          <a:ext cx="6400800" cy="2826057"/>
        </p:xfrm>
        <a:graphic>
          <a:graphicData uri="http://schemas.openxmlformats.org/presentationml/2006/ole">
            <p:oleObj spid="_x0000_s16386" name="Visio" r:id="rId3" imgW="5708626" imgH="2792657"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Error Recovery</a:t>
            </a:r>
            <a:endParaRPr lang="en-US" dirty="0"/>
          </a:p>
        </p:txBody>
      </p:sp>
      <p:sp>
        <p:nvSpPr>
          <p:cNvPr id="3" name="Content Placeholder 2"/>
          <p:cNvSpPr>
            <a:spLocks noGrp="1"/>
          </p:cNvSpPr>
          <p:nvPr>
            <p:ph idx="1"/>
          </p:nvPr>
        </p:nvSpPr>
        <p:spPr>
          <a:xfrm>
            <a:off x="533400" y="4038600"/>
            <a:ext cx="8153400" cy="2362200"/>
          </a:xfrm>
        </p:spPr>
        <p:txBody>
          <a:bodyPr lIns="91440" tIns="0" bIns="0">
            <a:normAutofit fontScale="92500" lnSpcReduction="10000"/>
          </a:bodyPr>
          <a:lstStyle/>
          <a:p>
            <a:r>
              <a:rPr lang="en-US" dirty="0" smtClean="0"/>
              <a:t>When one of the UL MU STAs’ data fails, AP can use the multi-user BA+ Poll frame for error recovery</a:t>
            </a:r>
            <a:endParaRPr lang="en-US" altLang="zh-CN" dirty="0" smtClean="0"/>
          </a:p>
          <a:p>
            <a:pPr lvl="1"/>
            <a:r>
              <a:rPr lang="en-US" altLang="zh-CN" dirty="0" smtClean="0"/>
              <a:t>indicate receiving failure to the transmitter, a null BA information field can be used as shown in slide 12</a:t>
            </a:r>
          </a:p>
          <a:p>
            <a:pPr lvl="1"/>
            <a:r>
              <a:rPr lang="en-US" altLang="zh-CN" dirty="0" smtClean="0"/>
              <a:t>both error indication and scheduling can be combined in same BA +Poll frame</a:t>
            </a:r>
          </a:p>
          <a:p>
            <a:pPr lvl="1"/>
            <a:r>
              <a:rPr lang="en-US" altLang="zh-CN" dirty="0" smtClean="0"/>
              <a:t>a STA can trigger retransmission in the next UL MU transmission when receiving the failure indication </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graphicFrame>
        <p:nvGraphicFramePr>
          <p:cNvPr id="1031" name="Object 7"/>
          <p:cNvGraphicFramePr>
            <a:graphicFrameLocks noChangeAspect="1"/>
          </p:cNvGraphicFramePr>
          <p:nvPr/>
        </p:nvGraphicFramePr>
        <p:xfrm>
          <a:off x="2057400" y="1295400"/>
          <a:ext cx="5216525" cy="2724150"/>
        </p:xfrm>
        <a:graphic>
          <a:graphicData uri="http://schemas.openxmlformats.org/presentationml/2006/ole">
            <p:oleObj spid="_x0000_s1031" name="Visio" r:id="rId3" imgW="5216366" imgH="2724077"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Schedule new user(s) during the UL MU TXOP</a:t>
            </a:r>
            <a:endParaRPr lang="en-US" dirty="0"/>
          </a:p>
        </p:txBody>
      </p:sp>
      <p:sp>
        <p:nvSpPr>
          <p:cNvPr id="3" name="Content Placeholder 2"/>
          <p:cNvSpPr>
            <a:spLocks noGrp="1"/>
          </p:cNvSpPr>
          <p:nvPr>
            <p:ph idx="1"/>
          </p:nvPr>
        </p:nvSpPr>
        <p:spPr>
          <a:xfrm>
            <a:off x="381000" y="5029200"/>
            <a:ext cx="8153400" cy="1295400"/>
          </a:xfrm>
        </p:spPr>
        <p:txBody>
          <a:bodyPr lIns="91440" tIns="0" bIns="0">
            <a:normAutofit fontScale="85000" lnSpcReduction="20000"/>
          </a:bodyPr>
          <a:lstStyle/>
          <a:p>
            <a:r>
              <a:rPr lang="en-US" altLang="zh-CN" dirty="0" smtClean="0"/>
              <a:t>AP can use the multi-user BA+ Poll frame to poll a new STA within the UL MU TXOP   </a:t>
            </a:r>
          </a:p>
          <a:p>
            <a:pPr lvl="1"/>
            <a:r>
              <a:rPr lang="en-US" altLang="zh-CN" dirty="0" smtClean="0"/>
              <a:t>Poll new STA(s) for UL MU transmission </a:t>
            </a:r>
          </a:p>
          <a:p>
            <a:pPr lvl="1"/>
            <a:r>
              <a:rPr lang="en-US" altLang="zh-CN" dirty="0" smtClean="0"/>
              <a:t>Indicate the </a:t>
            </a:r>
            <a:r>
              <a:rPr lang="en-US" altLang="ko-KR" dirty="0" smtClean="0"/>
              <a:t>time/frequency/power adjustment information and UL resource allocation for the new</a:t>
            </a:r>
            <a:r>
              <a:rPr lang="en-US" altLang="zh-CN" dirty="0" smtClean="0"/>
              <a:t> STA(s)</a:t>
            </a:r>
          </a:p>
          <a:p>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graphicFrame>
        <p:nvGraphicFramePr>
          <p:cNvPr id="4098" name="Object 2"/>
          <p:cNvGraphicFramePr>
            <a:graphicFrameLocks noChangeAspect="1"/>
          </p:cNvGraphicFramePr>
          <p:nvPr/>
        </p:nvGraphicFramePr>
        <p:xfrm>
          <a:off x="1447800" y="1219200"/>
          <a:ext cx="6700451" cy="3843670"/>
        </p:xfrm>
        <a:graphic>
          <a:graphicData uri="http://schemas.openxmlformats.org/presentationml/2006/ole">
            <p:oleObj spid="_x0000_s4098" name="Visio" r:id="rId3" imgW="5518239" imgH="3092791"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82574</TotalTime>
  <Words>1024</Words>
  <Application>Microsoft Office PowerPoint</Application>
  <PresentationFormat>全屏显示(4:3)</PresentationFormat>
  <Paragraphs>114</Paragraphs>
  <Slides>14</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6" baseType="lpstr">
      <vt:lpstr>1_Extend Submission Template</vt:lpstr>
      <vt:lpstr>Visio</vt:lpstr>
      <vt:lpstr>Frame Exchange Control  for Uplink Multi-user transmission</vt:lpstr>
      <vt:lpstr>Background</vt:lpstr>
      <vt:lpstr>Motivation</vt:lpstr>
      <vt:lpstr>Analysis</vt:lpstr>
      <vt:lpstr>Considerations for UL MU transmission control </vt:lpstr>
      <vt:lpstr>Multi-user acknowledgement and Polling</vt:lpstr>
      <vt:lpstr>Multi-user acknowledgement and Polling</vt:lpstr>
      <vt:lpstr>Error Recovery</vt:lpstr>
      <vt:lpstr>Schedule new user(s) during the UL MU TXOP</vt:lpstr>
      <vt:lpstr>Scheduling STAs at the beginning of a TXOP</vt:lpstr>
      <vt:lpstr>Example of multi-user BA+Poll frame structure</vt:lpstr>
      <vt:lpstr>Example of null BA information fields</vt:lpstr>
      <vt:lpstr>Conclusion</vt:lpstr>
      <vt:lpstr>Reference</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frame-exchange-control-for-uplink-multi-user</dc:title>
  <dc:creator>xing.weimin@zte.com.cn</dc:creator>
  <cp:lastModifiedBy>lky</cp:lastModifiedBy>
  <cp:revision>3062</cp:revision>
  <cp:lastPrinted>1998-02-10T13:28:06Z</cp:lastPrinted>
  <dcterms:created xsi:type="dcterms:W3CDTF">2009-12-02T19:05:24Z</dcterms:created>
  <dcterms:modified xsi:type="dcterms:W3CDTF">2014-09-15T06:47:37Z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