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73" r:id="rId3"/>
    <p:sldId id="274" r:id="rId4"/>
    <p:sldId id="277" r:id="rId5"/>
    <p:sldId id="275" r:id="rId6"/>
    <p:sldId id="281" r:id="rId7"/>
    <p:sldId id="284" r:id="rId8"/>
    <p:sldId id="266" r:id="rId9"/>
    <p:sldId id="267" r:id="rId10"/>
    <p:sldId id="268" r:id="rId11"/>
    <p:sldId id="269" r:id="rId12"/>
    <p:sldId id="287" r:id="rId13"/>
    <p:sldId id="280" r:id="rId14"/>
    <p:sldId id="283" r:id="rId15"/>
    <p:sldId id="285" r:id="rId16"/>
    <p:sldId id="286" r:id="rId17"/>
    <p:sldId id="264" r:id="rId1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75" d="100"/>
          <a:sy n="75" d="100"/>
        </p:scale>
        <p:origin x="-798"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802.11-14/1188r0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September 2014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Guido R. Hiertz, Ericsson et al.</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802.11-14/1188r0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September 2014</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Guido R. Hiertz, Ericsson et al.</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802.11-14/1188r0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Guido R. Hiertz, Ericsson et al.</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802.11-14/1188r0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Guido R. Hiertz, Ericsson et al.</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17</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Guido R. Hiertz, Ericsson et al.</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2014</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September 2014</a:t>
            </a:r>
            <a:endParaRPr lang="en-GB"/>
          </a:p>
        </p:txBody>
      </p:sp>
      <p:sp>
        <p:nvSpPr>
          <p:cNvPr id="6" name="Footer Placeholder 5"/>
          <p:cNvSpPr>
            <a:spLocks noGrp="1"/>
          </p:cNvSpPr>
          <p:nvPr>
            <p:ph type="ftr" idx="11"/>
          </p:nvPr>
        </p:nvSpPr>
        <p:spPr/>
        <p:txBody>
          <a:bodyPr/>
          <a:lstStyle>
            <a:lvl1pPr>
              <a:defRPr/>
            </a:lvl1pPr>
          </a:lstStyle>
          <a:p>
            <a:r>
              <a:rPr lang="en-GB" smtClean="0"/>
              <a:t>Guido R. Hiertz, Ericsson et al.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September 2014</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Guido R. Hiertz, Ericsson et al.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September 2014</a:t>
            </a:r>
            <a:endParaRPr lang="en-GB"/>
          </a:p>
        </p:txBody>
      </p:sp>
      <p:sp>
        <p:nvSpPr>
          <p:cNvPr id="4" name="Footer Placeholder 3"/>
          <p:cNvSpPr>
            <a:spLocks noGrp="1"/>
          </p:cNvSpPr>
          <p:nvPr>
            <p:ph type="ftr" idx="11"/>
          </p:nvPr>
        </p:nvSpPr>
        <p:spPr/>
        <p:txBody>
          <a:bodyPr/>
          <a:lstStyle>
            <a:lvl1pPr>
              <a:defRPr/>
            </a:lvl1pPr>
          </a:lstStyle>
          <a:p>
            <a:r>
              <a:rPr lang="en-GB" smtClean="0"/>
              <a:t>Guido R. Hiertz, Ericsson et al.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September 2014</a:t>
            </a:r>
            <a:endParaRPr lang="en-GB"/>
          </a:p>
        </p:txBody>
      </p:sp>
      <p:sp>
        <p:nvSpPr>
          <p:cNvPr id="3" name="Footer Placeholder 2"/>
          <p:cNvSpPr>
            <a:spLocks noGrp="1"/>
          </p:cNvSpPr>
          <p:nvPr>
            <p:ph type="ftr" idx="11"/>
          </p:nvPr>
        </p:nvSpPr>
        <p:spPr/>
        <p:txBody>
          <a:bodyPr/>
          <a:lstStyle>
            <a:lvl1pPr>
              <a:defRPr/>
            </a:lvl1pPr>
          </a:lstStyle>
          <a:p>
            <a:r>
              <a:rPr lang="en-GB" smtClean="0"/>
              <a:t>Guido R. Hiertz, Ericsson et al.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Guido R. </a:t>
            </a:r>
            <a:r>
              <a:rPr lang="en-GB" dirty="0" err="1" smtClean="0"/>
              <a:t>Hiertz</a:t>
            </a:r>
            <a:r>
              <a:rPr lang="en-GB" dirty="0" smtClean="0"/>
              <a:t>, Ericsson et al.</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802.11-14/1188r0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Human_evolution.svg" TargetMode="External"/><Relationship Id="rId7" Type="http://schemas.openxmlformats.org/officeDocument/2006/relationships/hyperlink" Target="http://www.ieeeexplore.com/xpl/articleDetails.jsp?tp=&amp;arnumber=44764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flickr.com/photos/acurt14/8442428103" TargetMode="External"/><Relationship Id="rId5" Type="http://schemas.openxmlformats.org/officeDocument/2006/relationships/hyperlink" Target="https://www.flickr.com/photos/sdasmarchives/8126348190" TargetMode="External"/><Relationship Id="rId4" Type="http://schemas.openxmlformats.org/officeDocument/2006/relationships/hyperlink" Target="https://www.abiresearch.com/press/wi-fi-chipset-shipments-will-near-18-billion-chi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Guido R. Hiertz, Ericsson et 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Lifecycle management</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2014-09-13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400297203"/>
              </p:ext>
            </p:extLst>
          </p:nvPr>
        </p:nvGraphicFramePr>
        <p:xfrm>
          <a:off x="514350" y="2286000"/>
          <a:ext cx="7958138" cy="3486150"/>
        </p:xfrm>
        <a:graphic>
          <a:graphicData uri="http://schemas.openxmlformats.org/presentationml/2006/ole">
            <mc:AlternateContent xmlns:mc="http://schemas.openxmlformats.org/markup-compatibility/2006">
              <mc:Choice xmlns:v="urn:schemas-microsoft-com:vml" Requires="v">
                <p:oleObj spid="_x0000_s3106" name="Document" r:id="rId5" imgW="8424194" imgH="3697588" progId="Word.Document.8">
                  <p:embed/>
                </p:oleObj>
              </mc:Choice>
              <mc:Fallback>
                <p:oleObj name="Document" r:id="rId5" imgW="8424194" imgH="3697588" progId="Word.Document.8">
                  <p:embed/>
                  <p:pic>
                    <p:nvPicPr>
                      <p:cNvPr id="0" name="Picture 3"/>
                      <p:cNvPicPr>
                        <a:picLocks noChangeAspect="1" noChangeArrowheads="1"/>
                      </p:cNvPicPr>
                      <p:nvPr/>
                    </p:nvPicPr>
                    <p:blipFill>
                      <a:blip r:embed="rId6"/>
                      <a:srcRect/>
                      <a:stretch>
                        <a:fillRect/>
                      </a:stretch>
                    </p:blipFill>
                    <p:spPr bwMode="auto">
                      <a:xfrm>
                        <a:off x="514350" y="2286000"/>
                        <a:ext cx="7958138" cy="3486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981201"/>
            <a:ext cx="3808413" cy="2455911"/>
          </a:xfrm>
          <a:noFill/>
          <a:ln w="9525">
            <a:noFill/>
            <a:round/>
            <a:headEnd/>
            <a:tailEnd/>
          </a:ln>
          <a:effectLst/>
        </p:spPr>
        <p:txBody>
          <a:bodyPr vert="horz" wrap="square" lIns="92160" tIns="46080" rIns="92160" bIns="46080" numCol="1" anchor="t" anchorCtr="0" compatLnSpc="1">
            <a:prstTxWarp prst="textNoShape">
              <a:avLst/>
            </a:prstTxWarp>
            <a:normAutofit fontScale="62500" lnSpcReduction="20000"/>
          </a:bodyPr>
          <a:lstStyle/>
          <a:p>
            <a:pPr marL="457200" indent="-457200">
              <a:buFont typeface="Arial" panose="020B0604020202020204" pitchFamily="34" charset="0"/>
              <a:buChar char="•"/>
            </a:pPr>
            <a:r>
              <a:rPr lang="en-US" dirty="0"/>
              <a:t>Entities may decide to deprecate a technology</a:t>
            </a:r>
          </a:p>
          <a:p>
            <a:pPr marL="800100" lvl="1" indent="-342900">
              <a:buFont typeface="Arial" panose="020B0604020202020204" pitchFamily="34" charset="0"/>
              <a:buChar char="•"/>
            </a:pPr>
            <a:r>
              <a:rPr lang="en-US" dirty="0"/>
              <a:t>Governments</a:t>
            </a:r>
          </a:p>
          <a:p>
            <a:pPr marL="800100" lvl="1" indent="-342900">
              <a:buFont typeface="Arial" panose="020B0604020202020204" pitchFamily="34" charset="0"/>
              <a:buChar char="•"/>
            </a:pPr>
            <a:r>
              <a:rPr lang="en-US" dirty="0"/>
              <a:t>International bodies (e.g. ITU)</a:t>
            </a:r>
          </a:p>
          <a:p>
            <a:pPr marL="800100" lvl="1" indent="-342900">
              <a:buFont typeface="Arial" panose="020B0604020202020204" pitchFamily="34" charset="0"/>
              <a:buChar char="•"/>
            </a:pPr>
            <a:r>
              <a:rPr lang="en-US" dirty="0"/>
              <a:t>Regulatory authorities</a:t>
            </a:r>
          </a:p>
          <a:p>
            <a:pPr marL="800100" lvl="1" indent="-342900">
              <a:buFont typeface="Arial" panose="020B0604020202020204" pitchFamily="34" charset="0"/>
              <a:buChar char="•"/>
            </a:pPr>
            <a:r>
              <a:rPr lang="en-US" dirty="0"/>
              <a:t>Commercial </a:t>
            </a:r>
          </a:p>
          <a:p>
            <a:pPr marL="800100" lvl="1" indent="-342900">
              <a:buFont typeface="Arial" panose="020B0604020202020204" pitchFamily="34" charset="0"/>
              <a:buChar char="•"/>
            </a:pPr>
            <a:r>
              <a:rPr lang="en-US" dirty="0"/>
              <a:t>SDOs</a:t>
            </a:r>
          </a:p>
          <a:p>
            <a:pPr marL="457200" indent="-457200">
              <a:buFont typeface="Arial" panose="020B0604020202020204" pitchFamily="34" charset="0"/>
              <a:buChar char="•"/>
            </a:pPr>
            <a:r>
              <a:rPr lang="en-US" dirty="0"/>
              <a:t>Permission to operate a technology might be limited</a:t>
            </a:r>
          </a:p>
        </p:txBody>
      </p:sp>
      <p:sp>
        <p:nvSpPr>
          <p:cNvPr id="3" name="Content Placeholder 2"/>
          <p:cNvSpPr>
            <a:spLocks noGrp="1"/>
          </p:cNvSpPr>
          <p:nvPr>
            <p:ph sz="half" idx="2"/>
          </p:nvPr>
        </p:nvSpPr>
        <p:spPr>
          <a:noFill/>
          <a:ln w="9525">
            <a:noFill/>
            <a:round/>
            <a:headEnd/>
            <a:tailEnd/>
          </a:ln>
          <a:effectLst/>
        </p:spPr>
        <p:txBody>
          <a:bodyPr vert="horz" wrap="square" lIns="92160" tIns="46080" rIns="92160" bIns="46080" numCol="1" anchor="t" anchorCtr="0" compatLnSpc="1">
            <a:prstTxWarp prst="textNoShape">
              <a:avLst/>
            </a:prstTxWarp>
            <a:normAutofit fontScale="62500" lnSpcReduction="20000"/>
          </a:bodyPr>
          <a:lstStyle/>
          <a:p>
            <a:pPr marL="0" indent="0"/>
            <a:r>
              <a:rPr lang="en-US" dirty="0"/>
              <a:t>Examples</a:t>
            </a:r>
          </a:p>
          <a:p>
            <a:pPr marL="457200" indent="-457200">
              <a:buFont typeface="Arial" panose="020B0604020202020204" pitchFamily="34" charset="0"/>
              <a:buChar char="•"/>
            </a:pPr>
            <a:r>
              <a:rPr lang="en-US" dirty="0"/>
              <a:t>Government</a:t>
            </a:r>
          </a:p>
          <a:p>
            <a:pPr marL="857250" lvl="1" indent="-457200">
              <a:buFont typeface="Arial" panose="020B0604020202020204" pitchFamily="34" charset="0"/>
              <a:buChar char="•"/>
            </a:pPr>
            <a:r>
              <a:rPr lang="en-US" dirty="0"/>
              <a:t>Leaded fuel </a:t>
            </a:r>
            <a:r>
              <a:rPr lang="en-US" dirty="0" smtClean="0"/>
              <a:t>ban</a:t>
            </a:r>
          </a:p>
          <a:p>
            <a:pPr marL="1257300" lvl="2" indent="-457200">
              <a:buFont typeface="Arial" panose="020B0604020202020204" pitchFamily="34" charset="0"/>
              <a:buChar char="•"/>
            </a:pPr>
            <a:r>
              <a:rPr lang="en-US" dirty="0" smtClean="0"/>
              <a:t>Even banned </a:t>
            </a:r>
            <a:r>
              <a:rPr lang="en-US" dirty="0"/>
              <a:t>in </a:t>
            </a:r>
            <a:r>
              <a:rPr lang="en-US" dirty="0" err="1"/>
              <a:t>Nascar</a:t>
            </a:r>
            <a:r>
              <a:rPr lang="en-US" dirty="0"/>
              <a:t> </a:t>
            </a:r>
            <a:r>
              <a:rPr lang="en-US" dirty="0" smtClean="0"/>
              <a:t> (2008) …</a:t>
            </a:r>
            <a:endParaRPr lang="en-US" dirty="0"/>
          </a:p>
          <a:p>
            <a:pPr marL="800100" lvl="1" indent="-342900">
              <a:buFont typeface="Arial" panose="020B0604020202020204" pitchFamily="34" charset="0"/>
              <a:buChar char="•"/>
            </a:pPr>
            <a:r>
              <a:rPr lang="en-US" dirty="0"/>
              <a:t>Analogue TV turned off</a:t>
            </a:r>
          </a:p>
          <a:p>
            <a:pPr marL="800100" lvl="1" indent="-342900">
              <a:buFont typeface="Arial" panose="020B0604020202020204" pitchFamily="34" charset="0"/>
              <a:buChar char="•"/>
            </a:pPr>
            <a:r>
              <a:rPr lang="en-US" dirty="0"/>
              <a:t>CT1+ &amp; CT2 cordless phones banned in Germany from 2009</a:t>
            </a:r>
          </a:p>
          <a:p>
            <a:pPr marL="800100" lvl="1" indent="-342900">
              <a:buFont typeface="Arial" panose="020B0604020202020204" pitchFamily="34" charset="0"/>
              <a:buChar char="•"/>
            </a:pPr>
            <a:r>
              <a:rPr lang="en-US" dirty="0"/>
              <a:t>FCC limits GMRS licenses to 5 years</a:t>
            </a:r>
          </a:p>
          <a:p>
            <a:pPr marL="800100" lvl="1" indent="-342900">
              <a:buFont typeface="Arial" panose="020B0604020202020204" pitchFamily="34" charset="0"/>
              <a:buChar char="•"/>
            </a:pPr>
            <a:r>
              <a:rPr lang="en-US" dirty="0"/>
              <a:t>EU banned incandescent light bulbs</a:t>
            </a:r>
          </a:p>
          <a:p>
            <a:pPr marL="457200" indent="-457200">
              <a:buFont typeface="Arial" panose="020B0604020202020204" pitchFamily="34" charset="0"/>
              <a:buChar char="•"/>
            </a:pPr>
            <a:r>
              <a:rPr lang="en-US" dirty="0"/>
              <a:t>IEEE 802.11</a:t>
            </a:r>
          </a:p>
          <a:p>
            <a:pPr marL="800100" lvl="1" indent="-342900">
              <a:buFont typeface="Arial" panose="020B0604020202020204" pitchFamily="34" charset="0"/>
              <a:buChar char="•"/>
            </a:pPr>
            <a:r>
              <a:rPr lang="en-US" dirty="0" smtClean="0"/>
              <a:t>WEP, TKIP, IR PHY etc.</a:t>
            </a:r>
            <a:endParaRPr lang="en-US" dirty="0"/>
          </a:p>
          <a:p>
            <a:pPr marL="457200" indent="-457200">
              <a:buFont typeface="Arial" panose="020B0604020202020204" pitchFamily="34" charset="0"/>
              <a:buChar char="•"/>
            </a:pPr>
            <a:r>
              <a:rPr lang="en-US" dirty="0"/>
              <a:t>IEEE 802</a:t>
            </a:r>
          </a:p>
          <a:p>
            <a:pPr marL="800100" lvl="1" indent="-342900">
              <a:buFont typeface="Arial" panose="020B0604020202020204" pitchFamily="34" charset="0"/>
              <a:buChar char="•"/>
            </a:pPr>
            <a:r>
              <a:rPr lang="en-US" dirty="0"/>
              <a:t>Token Bus (802.4), Token Ring (802.5), Cable Modem (802.14) etc.</a:t>
            </a:r>
          </a:p>
        </p:txBody>
      </p:sp>
      <p:sp>
        <p:nvSpPr>
          <p:cNvPr id="4" name="Title 3"/>
          <p:cNvSpPr>
            <a:spLocks noGrp="1"/>
          </p:cNvSpPr>
          <p:nvPr>
            <p:ph type="title"/>
          </p:nvPr>
        </p:nvSpPr>
        <p:spPr/>
        <p:txBody>
          <a:bodyPr/>
          <a:lstStyle/>
          <a:p>
            <a:r>
              <a:rPr lang="en-US" dirty="0" smtClean="0"/>
              <a:t>Decisions by different entities</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10</a:t>
            </a:fld>
            <a:endParaRPr lang="en-GB"/>
          </a:p>
        </p:txBody>
      </p:sp>
      <p:pic>
        <p:nvPicPr>
          <p:cNvPr id="10242" name="Picture 2" descr="C:\Users\eguihie\Downloads\8442428103_82116a1aa8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000" y="4338664"/>
            <a:ext cx="3064360" cy="20349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75856" y="6158146"/>
            <a:ext cx="864096" cy="215444"/>
          </a:xfrm>
          <a:prstGeom prst="rect">
            <a:avLst/>
          </a:prstGeom>
          <a:noFill/>
        </p:spPr>
        <p:txBody>
          <a:bodyPr wrap="square" rtlCol="0">
            <a:spAutoFit/>
          </a:bodyPr>
          <a:lstStyle/>
          <a:p>
            <a:pPr algn="r"/>
            <a:r>
              <a:rPr lang="en-US" sz="800" dirty="0" smtClean="0">
                <a:solidFill>
                  <a:schemeClr val="tx1"/>
                </a:solidFill>
              </a:rPr>
              <a:t>Picture from [4]</a:t>
            </a:r>
            <a:endParaRPr lang="en-US" sz="800" dirty="0">
              <a:solidFill>
                <a:schemeClr val="tx1"/>
              </a:solidFill>
            </a:endParaRPr>
          </a:p>
        </p:txBody>
      </p:sp>
    </p:spTree>
    <p:extLst>
      <p:ext uri="{BB962C8B-B14F-4D97-AF65-F5344CB8AC3E}">
        <p14:creationId xmlns:p14="http://schemas.microsoft.com/office/powerpoint/2010/main" val="3397494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6613" y="1981201"/>
            <a:ext cx="3810000" cy="3175991"/>
          </a:xfrm>
          <a:noFill/>
          <a:ln w="9525">
            <a:noFill/>
            <a:round/>
            <a:headEnd/>
            <a:tailEnd/>
          </a:ln>
          <a:effectLst/>
        </p:spPr>
        <p:txBody>
          <a:bodyPr vert="horz" wrap="square" lIns="92160" tIns="46080" rIns="92160" bIns="46080" numCol="1" anchor="t" anchorCtr="0" compatLnSpc="1">
            <a:prstTxWarp prst="textNoShape">
              <a:avLst/>
            </a:prstTxWarp>
            <a:normAutofit fontScale="85000" lnSpcReduction="20000"/>
          </a:bodyPr>
          <a:lstStyle/>
          <a:p>
            <a:pPr marL="0" indent="0"/>
            <a:r>
              <a:rPr lang="en-US" dirty="0"/>
              <a:t>Examples</a:t>
            </a:r>
          </a:p>
          <a:p>
            <a:pPr marL="457200" indent="-457200">
              <a:buFont typeface="Arial" panose="020B0604020202020204" pitchFamily="34" charset="0"/>
              <a:buChar char="•"/>
            </a:pPr>
            <a:r>
              <a:rPr lang="en-US" dirty="0"/>
              <a:t>HD-DVD</a:t>
            </a:r>
          </a:p>
          <a:p>
            <a:pPr marL="457200" indent="-457200">
              <a:buFont typeface="Arial" panose="020B0604020202020204" pitchFamily="34" charset="0"/>
              <a:buChar char="•"/>
            </a:pPr>
            <a:r>
              <a:rPr lang="en-US" dirty="0" err="1"/>
              <a:t>MultiMediaCard</a:t>
            </a:r>
            <a:r>
              <a:rPr lang="en-US" dirty="0"/>
              <a:t> (MMC), </a:t>
            </a:r>
            <a:r>
              <a:rPr lang="en-US" dirty="0" err="1"/>
              <a:t>SmartMedia</a:t>
            </a:r>
            <a:endParaRPr lang="en-US" dirty="0"/>
          </a:p>
          <a:p>
            <a:pPr marL="457200" indent="-457200">
              <a:buFont typeface="Arial" panose="020B0604020202020204" pitchFamily="34" charset="0"/>
              <a:buChar char="•"/>
            </a:pPr>
            <a:r>
              <a:rPr lang="en-US" dirty="0"/>
              <a:t>Windows XP support discontinued after </a:t>
            </a:r>
            <a:r>
              <a:rPr lang="en-US" dirty="0" smtClean="0"/>
              <a:t>twelve </a:t>
            </a:r>
            <a:r>
              <a:rPr lang="en-US" dirty="0"/>
              <a:t>years</a:t>
            </a:r>
          </a:p>
          <a:p>
            <a:pPr marL="457200" indent="-457200">
              <a:buFont typeface="Arial" panose="020B0604020202020204" pitchFamily="34" charset="0"/>
              <a:buChar char="•"/>
            </a:pPr>
            <a:r>
              <a:rPr lang="en-US" dirty="0"/>
              <a:t>Discontinuation of electronic components</a:t>
            </a:r>
          </a:p>
        </p:txBody>
      </p:sp>
      <p:sp>
        <p:nvSpPr>
          <p:cNvPr id="4" name="Title 3"/>
          <p:cNvSpPr>
            <a:spLocks noGrp="1"/>
          </p:cNvSpPr>
          <p:nvPr>
            <p:ph type="title"/>
          </p:nvPr>
        </p:nvSpPr>
        <p:spPr/>
        <p:txBody>
          <a:bodyPr/>
          <a:lstStyle/>
          <a:p>
            <a:r>
              <a:rPr lang="en-US" dirty="0" smtClean="0"/>
              <a:t>Economical decisions</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11</a:t>
            </a:fld>
            <a:endParaRPr lang="en-GB"/>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3688" y="3090461"/>
            <a:ext cx="2952328" cy="3938939"/>
          </a:xfrm>
          <a:prstGeom prst="rect">
            <a:avLst/>
          </a:prstGeom>
          <a:scene3d>
            <a:camera prst="isometricOffAxis1Top">
              <a:rot lat="19281154" lon="19290201" rev="3178332"/>
            </a:camera>
            <a:lightRig rig="threePt" dir="t"/>
          </a:scene3d>
        </p:spPr>
      </p:pic>
      <p:sp>
        <p:nvSpPr>
          <p:cNvPr id="2" name="Content Placeholder 1"/>
          <p:cNvSpPr>
            <a:spLocks noGrp="1"/>
          </p:cNvSpPr>
          <p:nvPr>
            <p:ph sz="half" idx="1"/>
          </p:nvPr>
        </p:nvSpPr>
        <p:spPr>
          <a:noFill/>
          <a:ln w="9525">
            <a:noFill/>
            <a:round/>
            <a:headEnd/>
            <a:tailEnd/>
          </a:ln>
          <a:effectLst/>
        </p:spPr>
        <p:txBody>
          <a:bodyPr vert="horz" wrap="square" lIns="92160" tIns="46080" rIns="92160" bIns="46080" numCol="1" anchor="t" anchorCtr="0" compatLnSpc="1">
            <a:prstTxWarp prst="textNoShape">
              <a:avLst/>
            </a:prstTxWarp>
            <a:normAutofit fontScale="85000" lnSpcReduction="20000"/>
          </a:bodyPr>
          <a:lstStyle/>
          <a:p>
            <a:pPr marL="457200" indent="-457200">
              <a:buFont typeface="Arial" panose="020B0604020202020204" pitchFamily="34" charset="0"/>
              <a:buChar char="•"/>
            </a:pPr>
            <a:r>
              <a:rPr lang="en-US" dirty="0"/>
              <a:t>Competition might cause companies to abandon a technology</a:t>
            </a:r>
          </a:p>
          <a:p>
            <a:pPr marL="457200" indent="-457200">
              <a:buFont typeface="Arial" panose="020B0604020202020204" pitchFamily="34" charset="0"/>
              <a:buChar char="•"/>
            </a:pPr>
            <a:r>
              <a:rPr lang="en-US" dirty="0"/>
              <a:t>Companies may cease to exist</a:t>
            </a:r>
          </a:p>
          <a:p>
            <a:pPr marL="800100" lvl="1" indent="-342900">
              <a:buFont typeface="Arial" panose="020B0604020202020204" pitchFamily="34" charset="0"/>
              <a:buChar char="•"/>
            </a:pPr>
            <a:r>
              <a:rPr lang="en-US" dirty="0"/>
              <a:t>Can cause severe customer problems</a:t>
            </a:r>
          </a:p>
          <a:p>
            <a:pPr marL="457200" indent="-457200">
              <a:buFont typeface="Arial" panose="020B0604020202020204" pitchFamily="34" charset="0"/>
              <a:buChar char="•"/>
            </a:pPr>
            <a:endParaRPr lang="en-US" dirty="0"/>
          </a:p>
        </p:txBody>
      </p:sp>
      <p:sp>
        <p:nvSpPr>
          <p:cNvPr id="10" name="TextBox 9"/>
          <p:cNvSpPr txBox="1"/>
          <p:nvPr/>
        </p:nvSpPr>
        <p:spPr>
          <a:xfrm>
            <a:off x="3923928" y="6056126"/>
            <a:ext cx="864096" cy="215444"/>
          </a:xfrm>
          <a:prstGeom prst="rect">
            <a:avLst/>
          </a:prstGeom>
          <a:noFill/>
        </p:spPr>
        <p:txBody>
          <a:bodyPr wrap="square" rtlCol="0">
            <a:spAutoFit/>
          </a:bodyPr>
          <a:lstStyle/>
          <a:p>
            <a:r>
              <a:rPr lang="en-US" sz="800" dirty="0" smtClean="0">
                <a:solidFill>
                  <a:schemeClr val="tx1"/>
                </a:solidFill>
              </a:rPr>
              <a:t>[5]</a:t>
            </a:r>
            <a:endParaRPr lang="en-US" sz="800" dirty="0">
              <a:solidFill>
                <a:schemeClr val="tx1"/>
              </a:solidFill>
            </a:endParaRPr>
          </a:p>
        </p:txBody>
      </p:sp>
    </p:spTree>
    <p:extLst>
      <p:ext uri="{BB962C8B-B14F-4D97-AF65-F5344CB8AC3E}">
        <p14:creationId xmlns:p14="http://schemas.microsoft.com/office/powerpoint/2010/main" val="227901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a:t>
            </a:r>
            <a:endParaRPr lang="en-US" dirty="0"/>
          </a:p>
        </p:txBody>
      </p:sp>
      <p:sp>
        <p:nvSpPr>
          <p:cNvPr id="3" name="Text Placeholder 2"/>
          <p:cNvSpPr>
            <a:spLocks noGrp="1"/>
          </p:cNvSpPr>
          <p:nvPr>
            <p:ph type="body" idx="1"/>
          </p:nvPr>
        </p:nvSpPr>
        <p:spPr/>
        <p:txBody>
          <a:bodyPr/>
          <a:lstStyle/>
          <a:p>
            <a:r>
              <a:rPr lang="en-US" dirty="0" smtClean="0"/>
              <a:t>Consequences for </a:t>
            </a:r>
            <a:r>
              <a:rPr lang="en-US" dirty="0"/>
              <a:t>802.11</a:t>
            </a:r>
          </a:p>
        </p:txBody>
      </p:sp>
      <p:sp>
        <p:nvSpPr>
          <p:cNvPr id="4" name="Date Placeholder 3"/>
          <p:cNvSpPr>
            <a:spLocks noGrp="1"/>
          </p:cNvSpPr>
          <p:nvPr>
            <p:ph type="dt" idx="10"/>
          </p:nvPr>
        </p:nvSpPr>
        <p:spPr/>
        <p:txBody>
          <a:bodyPr/>
          <a:lstStyle/>
          <a:p>
            <a:r>
              <a:rPr lang="en-US" smtClean="0"/>
              <a:t>September 2014</a:t>
            </a:r>
            <a:endParaRPr lang="en-GB"/>
          </a:p>
        </p:txBody>
      </p:sp>
      <p:sp>
        <p:nvSpPr>
          <p:cNvPr id="5" name="Footer Placeholder 4"/>
          <p:cNvSpPr>
            <a:spLocks noGrp="1"/>
          </p:cNvSpPr>
          <p:nvPr>
            <p:ph type="ftr" idx="11"/>
          </p:nvPr>
        </p:nvSpPr>
        <p:spPr/>
        <p:txBody>
          <a:bodyPr/>
          <a:lstStyle/>
          <a:p>
            <a:r>
              <a:rPr lang="en-GB" smtClean="0"/>
              <a:t>Guido R. Hiertz, Ericsson et al.</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12</a:t>
            </a:fld>
            <a:endParaRPr lang="en-GB"/>
          </a:p>
        </p:txBody>
      </p:sp>
    </p:spTree>
    <p:extLst>
      <p:ext uri="{BB962C8B-B14F-4D97-AF65-F5344CB8AC3E}">
        <p14:creationId xmlns:p14="http://schemas.microsoft.com/office/powerpoint/2010/main" val="2256367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Group m (</a:t>
            </a:r>
            <a:r>
              <a:rPr lang="en-US" dirty="0" err="1"/>
              <a:t>TGm</a:t>
            </a:r>
            <a:r>
              <a:rPr lang="en-US" dirty="0"/>
              <a:t>)</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Careful chairmanship and an experienced </a:t>
            </a:r>
            <a:r>
              <a:rPr lang="en-US" dirty="0" err="1" smtClean="0"/>
              <a:t>TGm</a:t>
            </a:r>
            <a:r>
              <a:rPr lang="en-US" dirty="0" smtClean="0"/>
              <a:t> membership have substantially improved 802.11</a:t>
            </a:r>
          </a:p>
          <a:p>
            <a:pPr lvl="1">
              <a:buFont typeface="Arial" panose="020B0604020202020204" pitchFamily="34" charset="0"/>
              <a:buChar char="•"/>
            </a:pPr>
            <a:r>
              <a:rPr lang="en-US" dirty="0" smtClean="0"/>
              <a:t>Cautious integration of amendments</a:t>
            </a:r>
          </a:p>
          <a:p>
            <a:pPr lvl="1">
              <a:buFont typeface="Arial" panose="020B0604020202020204" pitchFamily="34" charset="0"/>
              <a:buChar char="•"/>
            </a:pPr>
            <a:r>
              <a:rPr lang="en-US" dirty="0" smtClean="0"/>
              <a:t>Corrections and enhanced text</a:t>
            </a:r>
          </a:p>
          <a:p>
            <a:pPr>
              <a:buFont typeface="Arial" panose="020B0604020202020204" pitchFamily="34" charset="0"/>
              <a:buChar char="•"/>
            </a:pPr>
            <a:r>
              <a:rPr lang="en-US" dirty="0" err="1" smtClean="0"/>
              <a:t>TGm</a:t>
            </a:r>
            <a:r>
              <a:rPr lang="en-US" dirty="0" smtClean="0"/>
              <a:t> </a:t>
            </a:r>
            <a:r>
              <a:rPr lang="en-US" dirty="0"/>
              <a:t>has addressed </a:t>
            </a:r>
            <a:r>
              <a:rPr lang="en-US" dirty="0" smtClean="0"/>
              <a:t>several “legacies” related topics</a:t>
            </a:r>
          </a:p>
          <a:p>
            <a:pPr lvl="1">
              <a:buFont typeface="Arial" panose="020B0604020202020204" pitchFamily="34" charset="0"/>
              <a:buChar char="•"/>
            </a:pPr>
            <a:r>
              <a:rPr lang="en-US" dirty="0" smtClean="0"/>
              <a:t>Debates </a:t>
            </a:r>
            <a:r>
              <a:rPr lang="en-US" dirty="0"/>
              <a:t>often were highly </a:t>
            </a:r>
            <a:r>
              <a:rPr lang="en-US" dirty="0" smtClean="0"/>
              <a:t>controversial</a:t>
            </a:r>
            <a:endParaRPr lang="en-US" dirty="0"/>
          </a:p>
          <a:p>
            <a:pPr lvl="1">
              <a:buFont typeface="Arial" panose="020B0604020202020204" pitchFamily="34" charset="0"/>
              <a:buChar char="•"/>
            </a:pPr>
            <a:r>
              <a:rPr lang="en-US" dirty="0" smtClean="0"/>
              <a:t>How </a:t>
            </a:r>
            <a:r>
              <a:rPr lang="en-US" dirty="0"/>
              <a:t>could we avoid such controversies</a:t>
            </a:r>
            <a:r>
              <a:rPr lang="en-US" dirty="0" smtClean="0"/>
              <a:t>?</a:t>
            </a:r>
          </a:p>
          <a:p>
            <a:pPr>
              <a:buFont typeface="Arial" panose="020B0604020202020204" pitchFamily="34" charset="0"/>
              <a:buChar char="•"/>
            </a:pPr>
            <a:r>
              <a:rPr lang="en-US" dirty="0" smtClean="0"/>
              <a:t>Management of the standard is a case by case process</a:t>
            </a:r>
          </a:p>
          <a:p>
            <a:pPr lvl="1">
              <a:buFont typeface="Arial" panose="020B0604020202020204" pitchFamily="34" charset="0"/>
              <a:buChar char="•"/>
            </a:pPr>
            <a:r>
              <a:rPr lang="en-US" dirty="0" err="1" smtClean="0"/>
              <a:t>TGma</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TGmb</a:t>
            </a:r>
            <a:r>
              <a:rPr lang="en-US" dirty="0" smtClean="0">
                <a:sym typeface="Wingdings" panose="05000000000000000000" pitchFamily="2" charset="2"/>
              </a:rPr>
              <a:t>  </a:t>
            </a:r>
            <a:r>
              <a:rPr lang="en-US" dirty="0" err="1" smtClean="0">
                <a:sym typeface="Wingdings" panose="05000000000000000000" pitchFamily="2" charset="2"/>
              </a:rPr>
              <a:t>TGmc</a:t>
            </a:r>
            <a:endParaRPr lang="en-US" dirty="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Could we pro-actively manage the 802.11 standard?</a:t>
            </a:r>
            <a:endParaRPr lang="en-US"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spTree>
    <p:extLst>
      <p:ext uri="{BB962C8B-B14F-4D97-AF65-F5344CB8AC3E}">
        <p14:creationId xmlns:p14="http://schemas.microsoft.com/office/powerpoint/2010/main" val="3986612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70000" lnSpcReduction="20000"/>
          </a:bodyPr>
          <a:lstStyle/>
          <a:p>
            <a:pPr marL="0" indent="0"/>
            <a:r>
              <a:rPr lang="en-US" dirty="0" smtClean="0"/>
              <a:t>What is lifecycle management?</a:t>
            </a:r>
          </a:p>
          <a:p>
            <a:pPr marL="457200" indent="-457200">
              <a:buFont typeface="Arial" panose="020B0604020202020204" pitchFamily="34" charset="0"/>
              <a:buChar char="•"/>
            </a:pPr>
            <a:r>
              <a:rPr lang="en-US" dirty="0" smtClean="0"/>
              <a:t>Professional products have a well defined lifecycle</a:t>
            </a:r>
          </a:p>
          <a:p>
            <a:pPr marL="800100" lvl="1" indent="-342900">
              <a:buFont typeface="Arial" panose="020B0604020202020204" pitchFamily="34" charset="0"/>
              <a:buChar char="•"/>
            </a:pPr>
            <a:r>
              <a:rPr lang="en-US" dirty="0" smtClean="0"/>
              <a:t>End of sale notice period</a:t>
            </a:r>
          </a:p>
          <a:p>
            <a:pPr marL="800100" lvl="1" indent="-342900">
              <a:buFont typeface="Arial" panose="020B0604020202020204" pitchFamily="34" charset="0"/>
              <a:buChar char="•"/>
            </a:pPr>
            <a:r>
              <a:rPr lang="en-US" dirty="0" smtClean="0"/>
              <a:t>End of sale announcement</a:t>
            </a:r>
          </a:p>
          <a:p>
            <a:pPr marL="800100" lvl="1" indent="-342900">
              <a:buFont typeface="Arial" panose="020B0604020202020204" pitchFamily="34" charset="0"/>
              <a:buChar char="•"/>
            </a:pPr>
            <a:r>
              <a:rPr lang="en-US" dirty="0" smtClean="0"/>
              <a:t>Last order date</a:t>
            </a:r>
          </a:p>
          <a:p>
            <a:pPr marL="800100" lvl="1" indent="-342900">
              <a:buFont typeface="Arial" panose="020B0604020202020204" pitchFamily="34" charset="0"/>
              <a:buChar char="•"/>
            </a:pPr>
            <a:r>
              <a:rPr lang="en-US" dirty="0" smtClean="0"/>
              <a:t>End of support</a:t>
            </a:r>
          </a:p>
          <a:p>
            <a:pPr marL="800100" lvl="1" indent="-342900">
              <a:buFont typeface="Arial" panose="020B0604020202020204" pitchFamily="34" charset="0"/>
              <a:buChar char="•"/>
            </a:pPr>
            <a:r>
              <a:rPr lang="en-US" dirty="0" smtClean="0"/>
              <a:t>End of development</a:t>
            </a:r>
          </a:p>
          <a:p>
            <a:pPr marL="800100" lvl="1" indent="-342900">
              <a:buFont typeface="Arial" panose="020B0604020202020204" pitchFamily="34" charset="0"/>
              <a:buChar char="•"/>
            </a:pPr>
            <a:r>
              <a:rPr lang="en-US" dirty="0"/>
              <a:t>End of </a:t>
            </a:r>
            <a:r>
              <a:rPr lang="en-US" dirty="0" smtClean="0"/>
              <a:t>life (EOL)</a:t>
            </a:r>
          </a:p>
          <a:p>
            <a:pPr marL="457200" indent="-457200">
              <a:buFont typeface="Arial" panose="020B0604020202020204" pitchFamily="34" charset="0"/>
              <a:buChar char="•"/>
            </a:pPr>
            <a:r>
              <a:rPr lang="en-US" dirty="0" smtClean="0"/>
              <a:t>It is good practice to recommend a replacement product/technology for EOL products</a:t>
            </a:r>
          </a:p>
          <a:p>
            <a:pPr marL="457200" indent="-4572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Lifecycle management</a:t>
            </a:r>
            <a:endParaRPr lang="en-US" dirty="0"/>
          </a:p>
        </p:txBody>
      </p:sp>
      <p:sp>
        <p:nvSpPr>
          <p:cNvPr id="3" name="Date Placeholder 2"/>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14</a:t>
            </a:fld>
            <a:endParaRPr lang="en-GB"/>
          </a:p>
        </p:txBody>
      </p:sp>
      <p:pic>
        <p:nvPicPr>
          <p:cNvPr id="8194" name="Picture 2" descr="C:\Users\eguihie\AppData\Local\Microsoft\Windows\Temporary Internet Files\Content.IE5\W6UXFJY1\MP9003827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916832"/>
            <a:ext cx="151216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eguihie\AppData\Local\Microsoft\Windows\Temporary Internet Files\Content.IE5\YQDGEIT8\MC9004349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356992"/>
            <a:ext cx="2691954" cy="269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0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lifecycle management</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15</a:t>
            </a:fld>
            <a:endParaRPr lang="en-GB"/>
          </a:p>
        </p:txBody>
      </p:sp>
      <p:sp>
        <p:nvSpPr>
          <p:cNvPr id="8" name="Content Placeholder 4"/>
          <p:cNvSpPr>
            <a:spLocks noGrp="1"/>
          </p:cNvSpPr>
          <p:nvPr>
            <p:ph sz="half" idx="1"/>
          </p:nvPr>
        </p:nvSpPr>
        <p:spPr/>
        <p:txBody>
          <a:bodyPr>
            <a:normAutofit fontScale="62500" lnSpcReduction="20000"/>
          </a:bodyPr>
          <a:lstStyle/>
          <a:p>
            <a:pPr marL="457200" indent="-457200">
              <a:buFont typeface="Arial" panose="020B0604020202020204" pitchFamily="34" charset="0"/>
              <a:buChar char="•"/>
            </a:pPr>
            <a:r>
              <a:rPr lang="en-US" dirty="0" smtClean="0"/>
              <a:t>Lifecycle </a:t>
            </a:r>
            <a:r>
              <a:rPr lang="en-US" dirty="0"/>
              <a:t>plans educate customers</a:t>
            </a:r>
          </a:p>
          <a:p>
            <a:pPr marL="800100" lvl="1" indent="-342900">
              <a:buFont typeface="Arial" panose="020B0604020202020204" pitchFamily="34" charset="0"/>
              <a:buChar char="•"/>
            </a:pPr>
            <a:r>
              <a:rPr lang="en-US" dirty="0" smtClean="0"/>
              <a:t>Customer can plan his investments</a:t>
            </a:r>
          </a:p>
          <a:p>
            <a:pPr marL="800100" lvl="1" indent="-342900">
              <a:buFont typeface="Arial" panose="020B0604020202020204" pitchFamily="34" charset="0"/>
              <a:buChar char="•"/>
            </a:pPr>
            <a:r>
              <a:rPr lang="en-US" dirty="0" smtClean="0"/>
              <a:t>Customer and supplier on equal terms</a:t>
            </a:r>
          </a:p>
          <a:p>
            <a:pPr marL="800100" lvl="1" indent="-342900">
              <a:buFont typeface="Arial" panose="020B0604020202020204" pitchFamily="34" charset="0"/>
              <a:buChar char="•"/>
            </a:pPr>
            <a:r>
              <a:rPr lang="en-US" dirty="0" smtClean="0"/>
              <a:t>Transitioning recommendations help customers</a:t>
            </a:r>
          </a:p>
          <a:p>
            <a:pPr marL="800100" lvl="1" indent="-342900">
              <a:buFont typeface="Arial" panose="020B0604020202020204" pitchFamily="34" charset="0"/>
              <a:buChar char="•"/>
            </a:pPr>
            <a:r>
              <a:rPr lang="en-US" dirty="0" smtClean="0"/>
              <a:t>Chances to leave legacies behind</a:t>
            </a:r>
          </a:p>
          <a:p>
            <a:pPr marL="457200" indent="-457200">
              <a:buFont typeface="Arial" panose="020B0604020202020204" pitchFamily="34" charset="0"/>
              <a:buChar char="•"/>
            </a:pPr>
            <a:r>
              <a:rPr lang="en-US" dirty="0" smtClean="0"/>
              <a:t>A lifecycle plan stimulates customer feedback</a:t>
            </a:r>
          </a:p>
          <a:p>
            <a:pPr marL="800100" lvl="1" indent="-342900">
              <a:buFont typeface="Arial" panose="020B0604020202020204" pitchFamily="34" charset="0"/>
              <a:buChar char="•"/>
            </a:pPr>
            <a:r>
              <a:rPr lang="en-US" dirty="0" smtClean="0"/>
              <a:t>Potentially leading to a modified schedule</a:t>
            </a:r>
          </a:p>
          <a:p>
            <a:pPr marL="457200" indent="-457200">
              <a:buFont typeface="Arial" panose="020B0604020202020204" pitchFamily="34" charset="0"/>
              <a:buChar char="•"/>
            </a:pPr>
            <a:r>
              <a:rPr lang="en-US" dirty="0" smtClean="0"/>
              <a:t>Build trust in supply chain</a:t>
            </a:r>
          </a:p>
          <a:p>
            <a:pPr marL="800100" lvl="1" indent="-342900">
              <a:buFont typeface="Arial" panose="020B0604020202020204" pitchFamily="34" charset="0"/>
              <a:buChar char="•"/>
            </a:pPr>
            <a:r>
              <a:rPr lang="en-US" dirty="0" smtClean="0"/>
              <a:t>No surprises, no disappointments</a:t>
            </a:r>
          </a:p>
          <a:p>
            <a:pPr marL="800100" lvl="1" indent="-342900">
              <a:buFont typeface="Arial" panose="020B0604020202020204" pitchFamily="34" charset="0"/>
              <a:buChar char="•"/>
            </a:pPr>
            <a:r>
              <a:rPr lang="en-US" dirty="0" smtClean="0"/>
              <a:t>Mission critical applications need predictability</a:t>
            </a:r>
          </a:p>
        </p:txBody>
      </p:sp>
      <p:pic>
        <p:nvPicPr>
          <p:cNvPr id="11271" name="Picture 7" descr="C:\Users\eguihie\AppData\Local\Microsoft\Windows\Temporary Internet Files\Content.IE5\YQDGEIT8\MP9003096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276872"/>
            <a:ext cx="3342197" cy="238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979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pPr marL="457200" indent="-457200">
              <a:buFont typeface="Arial" panose="020B0604020202020204" pitchFamily="34" charset="0"/>
              <a:buChar char="•"/>
            </a:pPr>
            <a:r>
              <a:rPr lang="en-US" dirty="0" smtClean="0"/>
              <a:t>As a matter of fact, every technology is aging</a:t>
            </a:r>
          </a:p>
          <a:p>
            <a:pPr marL="457200" indent="-457200">
              <a:buFont typeface="Arial" panose="020B0604020202020204" pitchFamily="34" charset="0"/>
              <a:buChar char="•"/>
            </a:pPr>
            <a:r>
              <a:rPr lang="en-US" dirty="0" smtClean="0"/>
              <a:t>As a matter of fact, technologies are withdrawn or abandoned</a:t>
            </a:r>
          </a:p>
          <a:p>
            <a:pPr marL="457200" indent="-457200">
              <a:buFont typeface="Arial" panose="020B0604020202020204" pitchFamily="34" charset="0"/>
              <a:buChar char="•"/>
            </a:pPr>
            <a:r>
              <a:rPr lang="en-US" dirty="0" smtClean="0"/>
              <a:t>Abandoning a technology is a double edged sword</a:t>
            </a:r>
          </a:p>
          <a:p>
            <a:pPr marL="800100" lvl="1" indent="-342900">
              <a:buFont typeface="Arial" panose="020B0604020202020204" pitchFamily="34" charset="0"/>
              <a:buChar char="•"/>
            </a:pPr>
            <a:r>
              <a:rPr lang="en-US" dirty="0" smtClean="0"/>
              <a:t>Makes room for new</a:t>
            </a:r>
          </a:p>
          <a:p>
            <a:pPr marL="800100" lvl="1" indent="-342900">
              <a:buFont typeface="Arial" panose="020B0604020202020204" pitchFamily="34" charset="0"/>
              <a:buChar char="•"/>
            </a:pPr>
            <a:r>
              <a:rPr lang="en-US" dirty="0" smtClean="0"/>
              <a:t>Legacies might cause trouble</a:t>
            </a:r>
          </a:p>
          <a:p>
            <a:pPr marL="457200" indent="-457200">
              <a:buFont typeface="Arial" panose="020B0604020202020204" pitchFamily="34" charset="0"/>
              <a:buChar char="•"/>
            </a:pPr>
            <a:r>
              <a:rPr lang="en-US" dirty="0" smtClean="0"/>
              <a:t>It is necessary to decide on a case by case basis</a:t>
            </a:r>
          </a:p>
          <a:p>
            <a:pPr marL="800100" lvl="1" indent="-342900">
              <a:buFont typeface="Arial" panose="020B0604020202020204" pitchFamily="34" charset="0"/>
              <a:buChar char="•"/>
            </a:pPr>
            <a:r>
              <a:rPr lang="en-US" dirty="0" smtClean="0"/>
              <a:t>Compare gains vs. </a:t>
            </a:r>
            <a:r>
              <a:rPr lang="en-US" dirty="0"/>
              <a:t>investment into new equipment, </a:t>
            </a:r>
            <a:r>
              <a:rPr lang="en-US" dirty="0" smtClean="0"/>
              <a:t>cost for training, installation, disposing of old equipment etc. </a:t>
            </a:r>
          </a:p>
        </p:txBody>
      </p:sp>
      <p:sp>
        <p:nvSpPr>
          <p:cNvPr id="3" name="Content Placeholder 2"/>
          <p:cNvSpPr>
            <a:spLocks noGrp="1"/>
          </p:cNvSpPr>
          <p:nvPr>
            <p:ph sz="half" idx="2"/>
          </p:nvPr>
        </p:nvSpPr>
        <p:spPr/>
        <p:txBody>
          <a:bodyPr>
            <a:normAutofit fontScale="62500" lnSpcReduction="20000"/>
          </a:bodyPr>
          <a:lstStyle/>
          <a:p>
            <a:pPr marL="0" indent="0"/>
            <a:r>
              <a:rPr lang="en-US" dirty="0" smtClean="0"/>
              <a:t>Consequences for 802.11</a:t>
            </a:r>
          </a:p>
          <a:p>
            <a:pPr marL="457200" indent="-457200">
              <a:buFont typeface="Arial" panose="020B0604020202020204" pitchFamily="34" charset="0"/>
              <a:buChar char="•"/>
            </a:pPr>
            <a:r>
              <a:rPr lang="en-US" dirty="0" smtClean="0"/>
              <a:t>802.11 isn’t only “big business”</a:t>
            </a:r>
          </a:p>
          <a:p>
            <a:pPr marL="800100" lvl="1" indent="-342900">
              <a:buFont typeface="Arial" panose="020B0604020202020204" pitchFamily="34" charset="0"/>
              <a:buChar char="•"/>
            </a:pPr>
            <a:r>
              <a:rPr lang="en-US" dirty="0" smtClean="0"/>
              <a:t>2,600,000,000 802.11 chipsets expected to </a:t>
            </a:r>
            <a:r>
              <a:rPr lang="en-US" dirty="0"/>
              <a:t>ship </a:t>
            </a:r>
            <a:r>
              <a:rPr lang="en-US" dirty="0" smtClean="0"/>
              <a:t>in 2014 [2]</a:t>
            </a:r>
          </a:p>
          <a:p>
            <a:pPr marL="800100" lvl="1" indent="-342900">
              <a:buFont typeface="Arial" panose="020B0604020202020204" pitchFamily="34" charset="0"/>
              <a:buChar char="•"/>
            </a:pPr>
            <a:r>
              <a:rPr lang="en-US" dirty="0"/>
              <a:t>A</a:t>
            </a:r>
            <a:r>
              <a:rPr lang="en-US" dirty="0" smtClean="0"/>
              <a:t>nother 18</a:t>
            </a:r>
            <a:r>
              <a:rPr lang="de-DE" dirty="0" smtClean="0"/>
              <a:t> × 10</a:t>
            </a:r>
            <a:r>
              <a:rPr lang="de-DE" baseline="30000" dirty="0" smtClean="0"/>
              <a:t>9</a:t>
            </a:r>
            <a:r>
              <a:rPr lang="en-US" dirty="0" smtClean="0"/>
              <a:t> expected to ship from 2015 until 2019 [2]</a:t>
            </a:r>
          </a:p>
          <a:p>
            <a:pPr marL="457200" indent="-457200">
              <a:buFont typeface="Arial" panose="020B0604020202020204" pitchFamily="34" charset="0"/>
              <a:buChar char="•"/>
            </a:pPr>
            <a:r>
              <a:rPr lang="en-US" dirty="0" smtClean="0"/>
              <a:t>802.11 has tremendous responsibility</a:t>
            </a:r>
          </a:p>
          <a:p>
            <a:pPr marL="800100" lvl="1" indent="-342900">
              <a:buFont typeface="Arial" panose="020B0604020202020204" pitchFamily="34" charset="0"/>
              <a:buChar char="•"/>
            </a:pPr>
            <a:r>
              <a:rPr lang="en-US" dirty="0" smtClean="0"/>
              <a:t>802.11 is part of our infrastructure, far from being just a gadget</a:t>
            </a:r>
          </a:p>
          <a:p>
            <a:pPr marL="457200" indent="-457200">
              <a:buFont typeface="Arial" panose="020B0604020202020204" pitchFamily="34" charset="0"/>
              <a:buChar char="•"/>
            </a:pPr>
            <a:endParaRPr lang="en-US" b="1" dirty="0" smtClean="0">
              <a:solidFill>
                <a:srgbClr val="FF0000"/>
              </a:solidFill>
            </a:endParaRPr>
          </a:p>
          <a:p>
            <a:pPr marL="457200" indent="-457200">
              <a:buFont typeface="Arial" panose="020B0604020202020204" pitchFamily="34" charset="0"/>
              <a:buChar char="•"/>
            </a:pPr>
            <a:r>
              <a:rPr lang="en-US" b="1" dirty="0" smtClean="0">
                <a:solidFill>
                  <a:srgbClr val="FF0000"/>
                </a:solidFill>
              </a:rPr>
              <a:t>Thus, we believe that 802.11 and the industry would highly benefit from 802.11 providing </a:t>
            </a:r>
            <a:r>
              <a:rPr lang="en-US" b="1" dirty="0">
                <a:solidFill>
                  <a:srgbClr val="FF0000"/>
                </a:solidFill>
              </a:rPr>
              <a:t>a lifecycle </a:t>
            </a:r>
            <a:r>
              <a:rPr lang="en-US" b="1" dirty="0" smtClean="0">
                <a:solidFill>
                  <a:srgbClr val="FF0000"/>
                </a:solidFill>
              </a:rPr>
              <a:t>schedule</a:t>
            </a:r>
            <a:endParaRPr lang="en-US" b="1" dirty="0">
              <a:solidFill>
                <a:srgbClr val="FF0000"/>
              </a:solidFill>
            </a:endParaRPr>
          </a:p>
        </p:txBody>
      </p:sp>
      <p:sp>
        <p:nvSpPr>
          <p:cNvPr id="4" name="Title 3"/>
          <p:cNvSpPr>
            <a:spLocks noGrp="1"/>
          </p:cNvSpPr>
          <p:nvPr>
            <p:ph type="title"/>
          </p:nvPr>
        </p:nvSpPr>
        <p:spPr/>
        <p:txBody>
          <a:bodyPr/>
          <a:lstStyle/>
          <a:p>
            <a:r>
              <a:rPr lang="en-US" dirty="0" smtClean="0"/>
              <a:t>Conclusion</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16</a:t>
            </a:fld>
            <a:endParaRPr lang="en-GB"/>
          </a:p>
        </p:txBody>
      </p:sp>
    </p:spTree>
    <p:extLst>
      <p:ext uri="{BB962C8B-B14F-4D97-AF65-F5344CB8AC3E}">
        <p14:creationId xmlns:p14="http://schemas.microsoft.com/office/powerpoint/2010/main" val="875352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Guido R. Hiertz, Ericsson et al.</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17</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normAutofit fontScale="70000" lnSpcReduction="20000"/>
          </a:bodyPr>
          <a:lstStyle/>
          <a:p>
            <a:pPr marL="457200" indent="-457200">
              <a:buFont typeface="+mj-lt"/>
              <a:buAutoNum type="arabicPeriod"/>
            </a:pPr>
            <a:r>
              <a:rPr lang="en-US" dirty="0" smtClean="0"/>
              <a:t>Tkgd2007</a:t>
            </a:r>
            <a:r>
              <a:rPr lang="en-US" dirty="0"/>
              <a:t>, “Human evolution,” </a:t>
            </a:r>
            <a:r>
              <a:rPr lang="en-US" dirty="0" smtClean="0"/>
              <a:t>Jul. 14</a:t>
            </a:r>
            <a:r>
              <a:rPr lang="en-US" baseline="30000" dirty="0" smtClean="0"/>
              <a:t>th</a:t>
            </a:r>
            <a:r>
              <a:rPr lang="en-US" dirty="0" smtClean="0"/>
              <a:t>, 2008, file is licensed under the Creative Commons Attribution-Share Alike 3.0 </a:t>
            </a:r>
            <a:r>
              <a:rPr lang="en-US" dirty="0" err="1" smtClean="0"/>
              <a:t>Unported</a:t>
            </a:r>
            <a:r>
              <a:rPr lang="en-US" dirty="0" smtClean="0"/>
              <a:t> license. [Online]. Available: </a:t>
            </a:r>
            <a:r>
              <a:rPr lang="en-US" dirty="0" smtClean="0">
                <a:hlinkClick r:id="rId3"/>
              </a:rPr>
              <a:t>http://commons.wikimedia.org/wiki/File:Human_evolution.svg</a:t>
            </a:r>
            <a:endParaRPr lang="en-US" dirty="0" smtClean="0"/>
          </a:p>
          <a:p>
            <a:pPr marL="457200" indent="-457200">
              <a:buFont typeface="+mj-lt"/>
              <a:buAutoNum type="arabicPeriod"/>
            </a:pPr>
            <a:r>
              <a:rPr lang="en-US" dirty="0"/>
              <a:t>ABI Research, “Wi-Fi Chipset Shipments will near 18 Billion Chipsets during the Next Five Years,” May 5</a:t>
            </a:r>
            <a:r>
              <a:rPr lang="en-US" baseline="30000" dirty="0"/>
              <a:t>th</a:t>
            </a:r>
            <a:r>
              <a:rPr lang="en-US" dirty="0"/>
              <a:t>, 2014. [Online]. Available: </a:t>
            </a:r>
            <a:r>
              <a:rPr lang="en-US" dirty="0">
                <a:hlinkClick r:id="rId4"/>
              </a:rPr>
              <a:t>https://</a:t>
            </a:r>
            <a:r>
              <a:rPr lang="en-US" dirty="0" smtClean="0">
                <a:hlinkClick r:id="rId4"/>
              </a:rPr>
              <a:t>www.abiresearch.com/press/wi-fi-chipset-shipments-will-near-18-billion-chips</a:t>
            </a:r>
            <a:endParaRPr lang="en-US" dirty="0"/>
          </a:p>
          <a:p>
            <a:pPr marL="457200" indent="-457200">
              <a:buFont typeface="+mj-lt"/>
              <a:buAutoNum type="arabicPeriod"/>
            </a:pPr>
            <a:r>
              <a:rPr lang="en-US" dirty="0"/>
              <a:t>San Diego Air and Space Museum Archive, “</a:t>
            </a:r>
            <a:r>
              <a:rPr lang="en-US" dirty="0" err="1"/>
              <a:t>Convair</a:t>
            </a:r>
            <a:r>
              <a:rPr lang="en-US" dirty="0"/>
              <a:t>/General Dynamics Plant and </a:t>
            </a:r>
            <a:r>
              <a:rPr lang="en-US" dirty="0" smtClean="0"/>
              <a:t>Personnel </a:t>
            </a:r>
            <a:r>
              <a:rPr lang="en-US" dirty="0"/>
              <a:t>Corporation,” Catalog #</a:t>
            </a:r>
            <a:r>
              <a:rPr lang="en-US" dirty="0" smtClean="0"/>
              <a:t>10_0012052. [Online]. Available: </a:t>
            </a:r>
            <a:r>
              <a:rPr lang="en-US" dirty="0" smtClean="0">
                <a:hlinkClick r:id="rId5"/>
              </a:rPr>
              <a:t>https</a:t>
            </a:r>
            <a:r>
              <a:rPr lang="en-US" dirty="0">
                <a:hlinkClick r:id="rId5"/>
              </a:rPr>
              <a:t>://</a:t>
            </a:r>
            <a:r>
              <a:rPr lang="en-US" dirty="0" smtClean="0">
                <a:hlinkClick r:id="rId5"/>
              </a:rPr>
              <a:t>www.flickr.com/photos/sdasmarchives/8126348190</a:t>
            </a:r>
            <a:endParaRPr lang="en-US" dirty="0" smtClean="0"/>
          </a:p>
          <a:p>
            <a:pPr marL="457200" indent="-457200">
              <a:buFont typeface="+mj-lt"/>
              <a:buAutoNum type="arabicPeriod"/>
            </a:pPr>
            <a:r>
              <a:rPr lang="en-US" dirty="0"/>
              <a:t>acurt14, “The first cordless </a:t>
            </a:r>
            <a:r>
              <a:rPr lang="en-US" dirty="0" smtClean="0"/>
              <a:t>phone,” Feb. 2</a:t>
            </a:r>
            <a:r>
              <a:rPr lang="en-US" baseline="30000" dirty="0" smtClean="0"/>
              <a:t>nd</a:t>
            </a:r>
            <a:r>
              <a:rPr lang="en-US" dirty="0" smtClean="0"/>
              <a:t>, 2013, </a:t>
            </a:r>
            <a:r>
              <a:rPr lang="en-US" dirty="0"/>
              <a:t>file is licensed under the Creative Commons </a:t>
            </a:r>
            <a:r>
              <a:rPr lang="en-US" dirty="0" smtClean="0"/>
              <a:t>Attribution-</a:t>
            </a:r>
            <a:r>
              <a:rPr lang="en-US" dirty="0" err="1" smtClean="0"/>
              <a:t>NonCommercial</a:t>
            </a:r>
            <a:r>
              <a:rPr lang="en-US" dirty="0" smtClean="0"/>
              <a:t>-</a:t>
            </a:r>
            <a:r>
              <a:rPr lang="en-US" dirty="0" err="1" smtClean="0"/>
              <a:t>NoDerivs</a:t>
            </a:r>
            <a:r>
              <a:rPr lang="en-US" dirty="0" smtClean="0"/>
              <a:t> </a:t>
            </a:r>
            <a:r>
              <a:rPr lang="en-US" dirty="0"/>
              <a:t>2.0 </a:t>
            </a:r>
            <a:r>
              <a:rPr lang="en-US" dirty="0" smtClean="0"/>
              <a:t>Generic License. [Online]. </a:t>
            </a:r>
            <a:r>
              <a:rPr lang="en-US" dirty="0"/>
              <a:t>Available: </a:t>
            </a:r>
            <a:r>
              <a:rPr lang="en-US" dirty="0">
                <a:hlinkClick r:id="rId6"/>
              </a:rPr>
              <a:t>https://</a:t>
            </a:r>
            <a:r>
              <a:rPr lang="en-US" dirty="0" smtClean="0">
                <a:hlinkClick r:id="rId6"/>
              </a:rPr>
              <a:t>www.flickr.com/photos/acurt14/8442428103</a:t>
            </a:r>
            <a:endParaRPr lang="en-US" dirty="0" smtClean="0"/>
          </a:p>
          <a:p>
            <a:pPr marL="457200" indent="-457200">
              <a:buFont typeface="+mj-lt"/>
              <a:buAutoNum type="arabicPeriod"/>
            </a:pPr>
            <a:r>
              <a:rPr lang="en-US" dirty="0" err="1"/>
              <a:t>Sandborn</a:t>
            </a:r>
            <a:r>
              <a:rPr lang="en-US" dirty="0"/>
              <a:t>, P., </a:t>
            </a:r>
            <a:r>
              <a:rPr lang="en-US" dirty="0" smtClean="0"/>
              <a:t>“Trapped </a:t>
            </a:r>
            <a:r>
              <a:rPr lang="en-US" dirty="0"/>
              <a:t>on Technology's Edge</a:t>
            </a:r>
            <a:r>
              <a:rPr lang="en-US" dirty="0" smtClean="0"/>
              <a:t>,” </a:t>
            </a:r>
            <a:r>
              <a:rPr lang="en-US" dirty="0"/>
              <a:t>Spectrum, </a:t>
            </a:r>
            <a:r>
              <a:rPr lang="en-US" dirty="0" smtClean="0"/>
              <a:t>IEEE, </a:t>
            </a:r>
            <a:r>
              <a:rPr lang="en-US" dirty="0"/>
              <a:t>vol</a:t>
            </a:r>
            <a:r>
              <a:rPr lang="en-US" dirty="0" smtClean="0"/>
              <a:t>. 45</a:t>
            </a:r>
            <a:r>
              <a:rPr lang="en-US" dirty="0"/>
              <a:t>, no</a:t>
            </a:r>
            <a:r>
              <a:rPr lang="en-US" dirty="0" smtClean="0"/>
              <a:t>. 4</a:t>
            </a:r>
            <a:r>
              <a:rPr lang="en-US" dirty="0"/>
              <a:t>, </a:t>
            </a:r>
            <a:r>
              <a:rPr lang="en-US" dirty="0" smtClean="0"/>
              <a:t>Apr. 2008. [Online]. </a:t>
            </a:r>
            <a:r>
              <a:rPr lang="en-US" dirty="0"/>
              <a:t>Available: </a:t>
            </a:r>
            <a:r>
              <a:rPr lang="en-US" dirty="0">
                <a:hlinkClick r:id="rId7"/>
              </a:rPr>
              <a:t>http://www.ieeeexplore.com/xpl/articleDetails.jsp?tp=&amp;</a:t>
            </a:r>
            <a:r>
              <a:rPr lang="en-US" dirty="0" smtClean="0">
                <a:hlinkClick r:id="rId7"/>
              </a:rPr>
              <a:t>arnumber=4476445</a:t>
            </a: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Research and inventions identify new technological opportunities. Sometimes revolutionary new ideas overthrow existing technologies. Sometimes evolutionary improvements require existing solutions to fade out. In any case, technology </a:t>
            </a:r>
            <a:r>
              <a:rPr lang="en-US" dirty="0"/>
              <a:t>constantly changes</a:t>
            </a:r>
            <a:r>
              <a:rPr lang="en-US" dirty="0" smtClean="0"/>
              <a:t>.</a:t>
            </a:r>
            <a:endParaRPr lang="en-US" dirty="0"/>
          </a:p>
          <a:p>
            <a:pPr>
              <a:buFont typeface="Arial" panose="020B0604020202020204" pitchFamily="34" charset="0"/>
              <a:buChar char="•"/>
            </a:pPr>
            <a:r>
              <a:rPr lang="en-US" dirty="0" smtClean="0"/>
              <a:t>It is no surprise that also the IEEE 802.11 standard has evolved. It has grown from 450 pages to more than 3000 pages. Many features and functions have been added. However, it seems that there is no well defined process to review, discuss, deprecate, and remove obsolete features from the standard.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spTree>
    <p:extLst>
      <p:ext uri="{BB962C8B-B14F-4D97-AF65-F5344CB8AC3E}">
        <p14:creationId xmlns:p14="http://schemas.microsoft.com/office/powerpoint/2010/main" val="3132358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802.11 features</a:t>
            </a:r>
            <a:endParaRPr lang="en-US" dirty="0"/>
          </a:p>
        </p:txBody>
      </p:sp>
      <p:sp>
        <p:nvSpPr>
          <p:cNvPr id="3" name="Content Placeholder 2"/>
          <p:cNvSpPr>
            <a:spLocks noGrp="1"/>
          </p:cNvSpPr>
          <p:nvPr>
            <p:ph sz="half" idx="1"/>
          </p:nvPr>
        </p:nvSpPr>
        <p:spPr/>
        <p:txBody>
          <a:bodyPr numCol="1">
            <a:normAutofit lnSpcReduction="10000"/>
          </a:bodyPr>
          <a:lstStyle/>
          <a:p>
            <a:pPr>
              <a:buFont typeface="Arial" panose="020B0604020202020204" pitchFamily="34" charset="0"/>
              <a:buChar char="•"/>
            </a:pPr>
            <a:r>
              <a:rPr lang="en-US" sz="1600" dirty="0" smtClean="0"/>
              <a:t>Frequency bands</a:t>
            </a:r>
          </a:p>
          <a:p>
            <a:pPr lvl="1">
              <a:buFont typeface="Arial" panose="020B0604020202020204" pitchFamily="34" charset="0"/>
              <a:buChar char="•"/>
            </a:pPr>
            <a:r>
              <a:rPr lang="en-US" sz="1400" dirty="0" smtClean="0"/>
              <a:t>TVWS, [2.4, 3.65, 4.9, 5, 5.9, 60] GHz</a:t>
            </a:r>
          </a:p>
          <a:p>
            <a:pPr>
              <a:buFont typeface="Arial" panose="020B0604020202020204" pitchFamily="34" charset="0"/>
              <a:buChar char="•"/>
            </a:pPr>
            <a:r>
              <a:rPr lang="en-US" sz="1600" dirty="0" smtClean="0"/>
              <a:t>Bandwidths</a:t>
            </a:r>
          </a:p>
          <a:p>
            <a:pPr lvl="1">
              <a:buFont typeface="Arial" panose="020B0604020202020204" pitchFamily="34" charset="0"/>
              <a:buChar char="•"/>
            </a:pPr>
            <a:r>
              <a:rPr lang="en-US" sz="1400" dirty="0" smtClean="0"/>
              <a:t>[5, 6, 7, 8, 10, 12, 14, 16, 20, 24, 28, 32, 40, 80, 160, 6+6, 7+7, 8+8, 12+12, 14+14, 16+16, 80+80] MHz</a:t>
            </a:r>
          </a:p>
          <a:p>
            <a:pPr>
              <a:buFont typeface="Arial" panose="020B0604020202020204" pitchFamily="34" charset="0"/>
              <a:buChar char="•"/>
            </a:pPr>
            <a:r>
              <a:rPr lang="en-US" sz="1600" dirty="0" smtClean="0"/>
              <a:t>Quality of Service</a:t>
            </a:r>
          </a:p>
          <a:p>
            <a:pPr lvl="1">
              <a:buFont typeface="Arial" panose="020B0604020202020204" pitchFamily="34" charset="0"/>
              <a:buChar char="•"/>
            </a:pPr>
            <a:r>
              <a:rPr lang="en-US" sz="1200" dirty="0" smtClean="0"/>
              <a:t>Robust AV</a:t>
            </a:r>
          </a:p>
          <a:p>
            <a:pPr>
              <a:buFont typeface="Arial" panose="020B0604020202020204" pitchFamily="34" charset="0"/>
              <a:buChar char="•"/>
            </a:pPr>
            <a:r>
              <a:rPr lang="en-US" sz="1600" dirty="0" smtClean="0"/>
              <a:t>Radio measurements</a:t>
            </a:r>
          </a:p>
          <a:p>
            <a:pPr>
              <a:buFont typeface="Arial" panose="020B0604020202020204" pitchFamily="34" charset="0"/>
              <a:buChar char="•"/>
            </a:pPr>
            <a:r>
              <a:rPr lang="en-US" sz="1600" dirty="0" smtClean="0"/>
              <a:t>Security</a:t>
            </a:r>
          </a:p>
          <a:p>
            <a:pPr lvl="1">
              <a:buFont typeface="Arial" panose="020B0604020202020204" pitchFamily="34" charset="0"/>
              <a:buChar char="•"/>
            </a:pPr>
            <a:r>
              <a:rPr lang="en-US" sz="1400" dirty="0" smtClean="0"/>
              <a:t>WEP, TKIP, CCMP, GCMP, SAE, protected management frames, faster roaming</a:t>
            </a:r>
          </a:p>
          <a:p>
            <a:pPr>
              <a:buFont typeface="Arial" panose="020B0604020202020204" pitchFamily="34" charset="0"/>
              <a:buChar char="•"/>
            </a:pPr>
            <a:r>
              <a:rPr lang="en-US" sz="1600" dirty="0" smtClean="0"/>
              <a:t>Direct link and mesh communication</a:t>
            </a:r>
          </a:p>
          <a:p>
            <a:pPr>
              <a:buFont typeface="Arial" panose="020B0604020202020204" pitchFamily="34" charset="0"/>
              <a:buChar char="•"/>
            </a:pPr>
            <a:r>
              <a:rPr lang="en-US" sz="1600" dirty="0" smtClean="0"/>
              <a:t>External networks</a:t>
            </a:r>
          </a:p>
        </p:txBody>
      </p:sp>
      <p:sp>
        <p:nvSpPr>
          <p:cNvPr id="7" name="Content Placeholder 6"/>
          <p:cNvSpPr>
            <a:spLocks noGrp="1"/>
          </p:cNvSpPr>
          <p:nvPr>
            <p:ph sz="half" idx="2"/>
          </p:nvPr>
        </p:nvSpPr>
        <p:spPr/>
        <p:txBody>
          <a:bodyPr/>
          <a:lstStyle/>
          <a:p>
            <a:pPr>
              <a:buFont typeface="Arial" panose="020B0604020202020204" pitchFamily="34" charset="0"/>
              <a:buChar char="•"/>
            </a:pPr>
            <a:r>
              <a:rPr lang="en-US" sz="1600" dirty="0"/>
              <a:t>Substantial growth of the standard</a:t>
            </a:r>
          </a:p>
          <a:p>
            <a:pPr lvl="1">
              <a:buFont typeface="Arial" panose="020B0604020202020204" pitchFamily="34" charset="0"/>
              <a:buChar char="•"/>
            </a:pPr>
            <a:r>
              <a:rPr lang="en-US" sz="1200" dirty="0"/>
              <a:t>Number of pages doubling every six years</a:t>
            </a:r>
            <a:r>
              <a:rPr lang="en-US" sz="1200" dirty="0" smtClean="0"/>
              <a:t>?</a:t>
            </a:r>
            <a:endParaRPr lang="en-US" sz="1200" dirty="0"/>
          </a:p>
        </p:txBody>
      </p:sp>
      <p:sp>
        <p:nvSpPr>
          <p:cNvPr id="6" name="Date Placeholder 5"/>
          <p:cNvSpPr>
            <a:spLocks noGrp="1"/>
          </p:cNvSpPr>
          <p:nvPr>
            <p:ph type="dt" idx="10"/>
          </p:nvPr>
        </p:nvSpPr>
        <p:spPr/>
        <p:txBody>
          <a:bodyPr/>
          <a:lstStyle/>
          <a:p>
            <a:r>
              <a:rPr lang="en-US" smtClean="0"/>
              <a:t>September 2014</a:t>
            </a:r>
            <a:endParaRPr lang="en-GB" dirty="0"/>
          </a:p>
        </p:txBody>
      </p:sp>
      <p:sp>
        <p:nvSpPr>
          <p:cNvPr id="5" name="Footer Placeholder 4"/>
          <p:cNvSpPr>
            <a:spLocks noGrp="1"/>
          </p:cNvSpPr>
          <p:nvPr>
            <p:ph type="ftr" idx="11"/>
          </p:nvPr>
        </p:nvSpPr>
        <p:spPr/>
        <p:txBody>
          <a:bodyPr/>
          <a:lstStyle/>
          <a:p>
            <a:r>
              <a:rPr lang="en-GB" smtClean="0"/>
              <a:t>Guido R. Hiertz, Ericsson et al.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852936"/>
            <a:ext cx="3687681" cy="338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329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a:xfrm>
            <a:off x="685801" y="1981200"/>
            <a:ext cx="4534271" cy="4113213"/>
          </a:xfrm>
        </p:spPr>
        <p:txBody>
          <a:bodyPr/>
          <a:lstStyle/>
          <a:p>
            <a:pPr>
              <a:buFont typeface="Arial" panose="020B0604020202020204" pitchFamily="34" charset="0"/>
              <a:buChar char="•"/>
            </a:pPr>
            <a:r>
              <a:rPr lang="en-US" dirty="0" smtClean="0"/>
              <a:t>Even once simple ideas can become difficult to handle if many cases need to be considered</a:t>
            </a:r>
          </a:p>
          <a:p>
            <a:pPr lvl="1">
              <a:buFont typeface="Arial" panose="020B0604020202020204" pitchFamily="34" charset="0"/>
              <a:buChar char="•"/>
            </a:pPr>
            <a:r>
              <a:rPr lang="en-US" dirty="0" smtClean="0"/>
              <a:t>Different aspects</a:t>
            </a:r>
            <a:endParaRPr lang="en-US" dirty="0"/>
          </a:p>
          <a:p>
            <a:pPr lvl="1">
              <a:buFont typeface="Arial" panose="020B0604020202020204" pitchFamily="34" charset="0"/>
              <a:buChar char="•"/>
            </a:pPr>
            <a:r>
              <a:rPr lang="en-US" dirty="0" smtClean="0"/>
              <a:t>Many conditions to observe</a:t>
            </a:r>
          </a:p>
          <a:p>
            <a:pPr lvl="1">
              <a:buFont typeface="Arial" panose="020B0604020202020204" pitchFamily="34" charset="0"/>
              <a:buChar char="•"/>
            </a:pPr>
            <a:r>
              <a:rPr lang="en-US" dirty="0" smtClean="0"/>
              <a:t>A standard is a living thing that needs to be managed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365" y="1700808"/>
            <a:ext cx="371943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026"/>
          <a:stretch/>
        </p:blipFill>
        <p:spPr bwMode="auto">
          <a:xfrm>
            <a:off x="827584" y="5445224"/>
            <a:ext cx="4176464" cy="81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508318">
            <a:off x="7206740" y="1778062"/>
            <a:ext cx="1788383" cy="307777"/>
          </a:xfrm>
          <a:prstGeom prst="rect">
            <a:avLst/>
          </a:prstGeom>
          <a:noFill/>
        </p:spPr>
        <p:txBody>
          <a:bodyPr wrap="square" rtlCol="0">
            <a:spAutoFit/>
          </a:bodyPr>
          <a:lstStyle/>
          <a:p>
            <a:pPr algn="ctr"/>
            <a:r>
              <a:rPr lang="en-US" sz="1400" dirty="0" err="1" smtClean="0">
                <a:solidFill>
                  <a:srgbClr val="FF0000"/>
                </a:solidFill>
                <a:latin typeface="Arial Black" panose="020B0A04020102020204" pitchFamily="34" charset="0"/>
              </a:rPr>
              <a:t>REVmc</a:t>
            </a:r>
            <a:r>
              <a:rPr lang="en-US" sz="1400" dirty="0" smtClean="0">
                <a:solidFill>
                  <a:srgbClr val="FF0000"/>
                </a:solidFill>
                <a:latin typeface="Arial Black" panose="020B0A04020102020204" pitchFamily="34" charset="0"/>
              </a:rPr>
              <a:t>/D3.1</a:t>
            </a:r>
            <a:endParaRPr lang="en-US" sz="1400" dirty="0">
              <a:solidFill>
                <a:srgbClr val="FF0000"/>
              </a:solidFill>
              <a:latin typeface="Arial Black" panose="020B0A04020102020204" pitchFamily="34" charset="0"/>
            </a:endParaRPr>
          </a:p>
        </p:txBody>
      </p:sp>
      <p:sp>
        <p:nvSpPr>
          <p:cNvPr id="11" name="TextBox 10"/>
          <p:cNvSpPr txBox="1"/>
          <p:nvPr/>
        </p:nvSpPr>
        <p:spPr>
          <a:xfrm rot="20200491">
            <a:off x="23348" y="5291334"/>
            <a:ext cx="1788383" cy="307777"/>
          </a:xfrm>
          <a:prstGeom prst="rect">
            <a:avLst/>
          </a:prstGeom>
          <a:noFill/>
        </p:spPr>
        <p:txBody>
          <a:bodyPr wrap="square" rtlCol="0">
            <a:spAutoFit/>
          </a:bodyPr>
          <a:lstStyle/>
          <a:p>
            <a:pPr algn="ctr"/>
            <a:r>
              <a:rPr lang="en-US" sz="1400" dirty="0" smtClean="0">
                <a:solidFill>
                  <a:srgbClr val="FF0000"/>
                </a:solidFill>
                <a:latin typeface="Arial Black" panose="020B0A04020102020204" pitchFamily="34" charset="0"/>
              </a:rPr>
              <a:t>802.11-1999</a:t>
            </a:r>
            <a:endParaRPr lang="en-US" sz="1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824402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Interdependencies</a:t>
            </a:r>
            <a:endParaRPr lang="en-US" dirty="0"/>
          </a:p>
        </p:txBody>
      </p:sp>
      <p:sp>
        <p:nvSpPr>
          <p:cNvPr id="3" name="Content Placeholder 2"/>
          <p:cNvSpPr>
            <a:spLocks noGrp="1"/>
          </p:cNvSpPr>
          <p:nvPr>
            <p:ph sz="half" idx="1"/>
          </p:nvPr>
        </p:nvSpPr>
        <p:spPr/>
        <p:txBody>
          <a:bodyPr numCol="1">
            <a:normAutofit fontScale="85000" lnSpcReduction="20000"/>
          </a:bodyPr>
          <a:lstStyle/>
          <a:p>
            <a:pPr>
              <a:buFont typeface="Arial" panose="020B0604020202020204" pitchFamily="34" charset="0"/>
              <a:buChar char="•"/>
            </a:pPr>
            <a:r>
              <a:rPr lang="en-US" dirty="0" smtClean="0"/>
              <a:t>Many amendments added interdependencies</a:t>
            </a:r>
          </a:p>
          <a:p>
            <a:pPr lvl="1">
              <a:buFont typeface="Arial" panose="020B0604020202020204" pitchFamily="34" charset="0"/>
              <a:buChar char="•"/>
            </a:pPr>
            <a:r>
              <a:rPr lang="en-US" dirty="0" smtClean="0"/>
              <a:t>“If A and B, then shall not use X. If only A use Y, otherwise use Z.”</a:t>
            </a:r>
          </a:p>
          <a:p>
            <a:pPr>
              <a:buFont typeface="Arial" panose="020B0604020202020204" pitchFamily="34" charset="0"/>
              <a:buChar char="•"/>
            </a:pPr>
            <a:r>
              <a:rPr lang="en-US" dirty="0" smtClean="0"/>
              <a:t>Complexity of 802.11 standard increases</a:t>
            </a:r>
          </a:p>
          <a:p>
            <a:pPr lvl="1">
              <a:buFont typeface="Arial" panose="020B0604020202020204" pitchFamily="34" charset="0"/>
              <a:buChar char="•"/>
            </a:pPr>
            <a:r>
              <a:rPr lang="en-US" dirty="0" smtClean="0"/>
              <a:t>Should a newbie read </a:t>
            </a:r>
            <a:r>
              <a:rPr lang="en-US" dirty="0"/>
              <a:t>802.11REVmc/D3.1 </a:t>
            </a:r>
            <a:r>
              <a:rPr lang="en-US" dirty="0" smtClean="0"/>
              <a:t>to understand the 802.11 standard?</a:t>
            </a:r>
          </a:p>
          <a:p>
            <a:pPr lvl="1">
              <a:buFont typeface="Arial" panose="020B0604020202020204" pitchFamily="34" charset="0"/>
              <a:buChar char="•"/>
            </a:pPr>
            <a:r>
              <a:rPr lang="en-US" dirty="0" smtClean="0"/>
              <a:t>Or would you recommend to start with 802.11-1997/1999?</a:t>
            </a:r>
          </a:p>
        </p:txBody>
      </p:sp>
      <p:sp>
        <p:nvSpPr>
          <p:cNvPr id="6" name="Date Placeholder 5"/>
          <p:cNvSpPr>
            <a:spLocks noGrp="1"/>
          </p:cNvSpPr>
          <p:nvPr>
            <p:ph type="dt" idx="10"/>
          </p:nvPr>
        </p:nvSpPr>
        <p:spPr/>
        <p:txBody>
          <a:bodyPr/>
          <a:lstStyle/>
          <a:p>
            <a:r>
              <a:rPr lang="en-US" smtClean="0"/>
              <a:t>September 2014</a:t>
            </a:r>
            <a:endParaRPr lang="en-GB" dirty="0"/>
          </a:p>
        </p:txBody>
      </p:sp>
      <p:sp>
        <p:nvSpPr>
          <p:cNvPr id="5" name="Footer Placeholder 4"/>
          <p:cNvSpPr>
            <a:spLocks noGrp="1"/>
          </p:cNvSpPr>
          <p:nvPr>
            <p:ph type="ftr" idx="11"/>
          </p:nvPr>
        </p:nvSpPr>
        <p:spPr/>
        <p:txBody>
          <a:bodyPr/>
          <a:lstStyle/>
          <a:p>
            <a:r>
              <a:rPr lang="en-GB" smtClean="0"/>
              <a:t>Guido R. Hiertz, Ericsson et al.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pic>
        <p:nvPicPr>
          <p:cNvPr id="6146" name="Picture 2" descr="C:\Users\eguihie\AppData\Local\Microsoft\Windows\Temporary Internet Files\Content.IE5\PGYUFSTJ\MP9004491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492896"/>
            <a:ext cx="3613572" cy="271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4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Deprecation</a:t>
            </a:r>
            <a:endParaRPr lang="en-US" dirty="0"/>
          </a:p>
        </p:txBody>
      </p:sp>
      <p:sp>
        <p:nvSpPr>
          <p:cNvPr id="3" name="Content Placeholder 2"/>
          <p:cNvSpPr>
            <a:spLocks noGrp="1"/>
          </p:cNvSpPr>
          <p:nvPr>
            <p:ph idx="1"/>
          </p:nvPr>
        </p:nvSpPr>
        <p:spPr/>
        <p:txBody>
          <a:bodyPr numCol="2"/>
          <a:lstStyle/>
          <a:p>
            <a:pPr>
              <a:buFont typeface="Arial" panose="020B0604020202020204" pitchFamily="34" charset="0"/>
              <a:buChar char="•"/>
            </a:pPr>
            <a:r>
              <a:rPr lang="en-US" dirty="0" smtClean="0"/>
              <a:t>IEEE 802.11 has deprecated various elements of its standard</a:t>
            </a:r>
          </a:p>
          <a:p>
            <a:pPr lvl="1">
              <a:buFont typeface="Arial" panose="020B0604020202020204" pitchFamily="34" charset="0"/>
              <a:buChar char="•"/>
            </a:pPr>
            <a:r>
              <a:rPr lang="en-US" dirty="0" smtClean="0"/>
              <a:t>WEP, TKIP</a:t>
            </a:r>
            <a:endParaRPr lang="en-US" dirty="0"/>
          </a:p>
          <a:p>
            <a:pPr lvl="1">
              <a:buFont typeface="Arial" panose="020B0604020202020204" pitchFamily="34" charset="0"/>
              <a:buChar char="•"/>
            </a:pPr>
            <a:r>
              <a:rPr lang="en-US" dirty="0" smtClean="0"/>
              <a:t>Dual CTS protection</a:t>
            </a:r>
          </a:p>
          <a:p>
            <a:pPr lvl="1">
              <a:buFont typeface="Arial" panose="020B0604020202020204" pitchFamily="34" charset="0"/>
              <a:buChar char="•"/>
            </a:pPr>
            <a:r>
              <a:rPr lang="en-US" dirty="0" smtClean="0"/>
              <a:t>Phased Coexistence Operation</a:t>
            </a:r>
          </a:p>
          <a:p>
            <a:pPr lvl="1">
              <a:buFont typeface="Arial" panose="020B0604020202020204" pitchFamily="34" charset="0"/>
              <a:buChar char="•"/>
            </a:pPr>
            <a:r>
              <a:rPr lang="en-US" dirty="0" smtClean="0"/>
              <a:t>PCF, RIFS</a:t>
            </a:r>
            <a:endParaRPr lang="en-US" dirty="0"/>
          </a:p>
          <a:p>
            <a:pPr lvl="1">
              <a:buFont typeface="Arial" panose="020B0604020202020204" pitchFamily="34" charset="0"/>
              <a:buChar char="•"/>
            </a:pPr>
            <a:r>
              <a:rPr lang="en-US" dirty="0" smtClean="0"/>
              <a:t>IR &amp; FHSS </a:t>
            </a:r>
            <a:r>
              <a:rPr lang="en-US" dirty="0"/>
              <a:t>PHY</a:t>
            </a:r>
          </a:p>
          <a:p>
            <a:pPr lvl="1">
              <a:buFont typeface="Arial" panose="020B0604020202020204" pitchFamily="34" charset="0"/>
              <a:buChar char="•"/>
            </a:pPr>
            <a:r>
              <a:rPr lang="en-US" dirty="0" smtClean="0"/>
              <a:t>Formal MAC description (SDL)</a:t>
            </a:r>
          </a:p>
          <a:p>
            <a:pPr>
              <a:buFont typeface="Arial" panose="020B0604020202020204" pitchFamily="34" charset="0"/>
              <a:buChar char="•"/>
            </a:pPr>
            <a:r>
              <a:rPr lang="en-US" dirty="0" smtClean="0"/>
              <a:t>Often, debates about abandoning a mechanism are controversial</a:t>
            </a:r>
          </a:p>
          <a:p>
            <a:pPr lvl="1">
              <a:buFont typeface="Arial" panose="020B0604020202020204" pitchFamily="34" charset="0"/>
              <a:buChar char="•"/>
            </a:pPr>
            <a:r>
              <a:rPr lang="en-US" dirty="0" smtClean="0"/>
              <a:t>Conflicting interests</a:t>
            </a:r>
          </a:p>
          <a:p>
            <a:pPr>
              <a:buFont typeface="Arial" panose="020B0604020202020204" pitchFamily="34" charset="0"/>
              <a:buChar char="•"/>
            </a:pPr>
            <a:r>
              <a:rPr lang="en-US" dirty="0" smtClean="0"/>
              <a:t>Sometimes no consensus can be achieved</a:t>
            </a:r>
          </a:p>
          <a:p>
            <a:pPr lvl="1">
              <a:buFont typeface="Arial" panose="020B0604020202020204" pitchFamily="34" charset="0"/>
              <a:buChar char="•"/>
            </a:pPr>
            <a:r>
              <a:rPr lang="en-US" dirty="0" smtClean="0"/>
              <a:t>E.g., Quality of Service Enhancements Study Group (2007) discussing to align 802.11e with Wi-Fi Multimedia (WMM)</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spTree>
    <p:extLst>
      <p:ext uri="{BB962C8B-B14F-4D97-AF65-F5344CB8AC3E}">
        <p14:creationId xmlns:p14="http://schemas.microsoft.com/office/powerpoint/2010/main" val="3822445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learn from others?</a:t>
            </a:r>
            <a:endParaRPr lang="en-US" dirty="0"/>
          </a:p>
        </p:txBody>
      </p:sp>
      <p:sp>
        <p:nvSpPr>
          <p:cNvPr id="3" name="Content Placeholder 2"/>
          <p:cNvSpPr>
            <a:spLocks noGrp="1"/>
          </p:cNvSpPr>
          <p:nvPr>
            <p:ph sz="half" idx="1"/>
          </p:nvPr>
        </p:nvSpPr>
        <p:spPr>
          <a:xfrm>
            <a:off x="685800" y="1981200"/>
            <a:ext cx="4174232" cy="4113213"/>
          </a:xfrm>
        </p:spPr>
        <p:txBody>
          <a:bodyPr/>
          <a:lstStyle/>
          <a:p>
            <a:pPr>
              <a:buFont typeface="Arial" panose="020B0604020202020204" pitchFamily="34" charset="0"/>
              <a:buChar char="•"/>
            </a:pPr>
            <a:r>
              <a:rPr lang="en-US" dirty="0" smtClean="0"/>
              <a:t>How are other bodies &amp; entities evolving their technologies?</a:t>
            </a:r>
          </a:p>
          <a:p>
            <a:pPr>
              <a:buFont typeface="Arial" panose="020B0604020202020204" pitchFamily="34" charset="0"/>
              <a:buChar char="•"/>
            </a:pPr>
            <a:r>
              <a:rPr lang="en-US" dirty="0" smtClean="0"/>
              <a:t>Let’s have a look at how technology changes</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147616" y="2847180"/>
            <a:ext cx="5308997" cy="3318123"/>
          </a:xfrm>
        </p:spPr>
      </p:pic>
      <p:sp>
        <p:nvSpPr>
          <p:cNvPr id="6" name="Date Placeholder 5"/>
          <p:cNvSpPr>
            <a:spLocks noGrp="1"/>
          </p:cNvSpPr>
          <p:nvPr>
            <p:ph type="dt" idx="10"/>
          </p:nvPr>
        </p:nvSpPr>
        <p:spPr/>
        <p:txBody>
          <a:bodyPr/>
          <a:lstStyle/>
          <a:p>
            <a:r>
              <a:rPr lang="en-US" smtClean="0"/>
              <a:t>September 2014</a:t>
            </a:r>
            <a:endParaRPr lang="en-GB" dirty="0"/>
          </a:p>
        </p:txBody>
      </p:sp>
      <p:sp>
        <p:nvSpPr>
          <p:cNvPr id="5" name="Footer Placeholder 4"/>
          <p:cNvSpPr>
            <a:spLocks noGrp="1"/>
          </p:cNvSpPr>
          <p:nvPr>
            <p:ph type="ftr" idx="11"/>
          </p:nvPr>
        </p:nvSpPr>
        <p:spPr/>
        <p:txBody>
          <a:bodyPr/>
          <a:lstStyle/>
          <a:p>
            <a:r>
              <a:rPr lang="en-GB" smtClean="0"/>
              <a:t>Guido R. Hiertz, Ericsson et al.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9" name="TextBox 8"/>
          <p:cNvSpPr txBox="1"/>
          <p:nvPr/>
        </p:nvSpPr>
        <p:spPr>
          <a:xfrm>
            <a:off x="7596336" y="6021288"/>
            <a:ext cx="864096" cy="215444"/>
          </a:xfrm>
          <a:prstGeom prst="rect">
            <a:avLst/>
          </a:prstGeom>
          <a:noFill/>
        </p:spPr>
        <p:txBody>
          <a:bodyPr wrap="square" rtlCol="0">
            <a:spAutoFit/>
          </a:bodyPr>
          <a:lstStyle/>
          <a:p>
            <a:pPr algn="r"/>
            <a:r>
              <a:rPr lang="en-US" sz="800" dirty="0" smtClean="0">
                <a:solidFill>
                  <a:schemeClr val="tx1"/>
                </a:solidFill>
              </a:rPr>
              <a:t>Picture from [1]</a:t>
            </a:r>
            <a:endParaRPr lang="en-US" sz="800" dirty="0">
              <a:solidFill>
                <a:schemeClr val="tx1"/>
              </a:solidFill>
            </a:endParaRPr>
          </a:p>
        </p:txBody>
      </p:sp>
    </p:spTree>
    <p:extLst>
      <p:ext uri="{BB962C8B-B14F-4D97-AF65-F5344CB8AC3E}">
        <p14:creationId xmlns:p14="http://schemas.microsoft.com/office/powerpoint/2010/main" val="3919119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technological change</a:t>
            </a:r>
            <a:endParaRPr lang="en-US" dirty="0"/>
          </a:p>
        </p:txBody>
      </p:sp>
      <p:sp>
        <p:nvSpPr>
          <p:cNvPr id="3" name="Text Placeholder 2"/>
          <p:cNvSpPr>
            <a:spLocks noGrp="1"/>
          </p:cNvSpPr>
          <p:nvPr>
            <p:ph type="body" idx="1"/>
          </p:nvPr>
        </p:nvSpPr>
        <p:spPr/>
        <p:txBody>
          <a:bodyPr/>
          <a:lstStyle/>
          <a:p>
            <a:r>
              <a:rPr lang="en-US" dirty="0" smtClean="0"/>
              <a:t>Abandoned and withdrawn technologies</a:t>
            </a:r>
            <a:endParaRPr lang="en-US" dirty="0"/>
          </a:p>
        </p:txBody>
      </p:sp>
      <p:sp>
        <p:nvSpPr>
          <p:cNvPr id="4" name="Date Placeholder 3"/>
          <p:cNvSpPr>
            <a:spLocks noGrp="1"/>
          </p:cNvSpPr>
          <p:nvPr>
            <p:ph type="dt" idx="10"/>
          </p:nvPr>
        </p:nvSpPr>
        <p:spPr/>
        <p:txBody>
          <a:bodyPr/>
          <a:lstStyle/>
          <a:p>
            <a:r>
              <a:rPr lang="en-US" smtClean="0"/>
              <a:t>September 2014</a:t>
            </a:r>
            <a:endParaRPr lang="en-GB"/>
          </a:p>
        </p:txBody>
      </p:sp>
      <p:sp>
        <p:nvSpPr>
          <p:cNvPr id="5" name="Footer Placeholder 4"/>
          <p:cNvSpPr>
            <a:spLocks noGrp="1"/>
          </p:cNvSpPr>
          <p:nvPr>
            <p:ph type="ftr" idx="11"/>
          </p:nvPr>
        </p:nvSpPr>
        <p:spPr/>
        <p:txBody>
          <a:bodyPr/>
          <a:lstStyle/>
          <a:p>
            <a:r>
              <a:rPr lang="en-GB" smtClean="0"/>
              <a:t>Guido R. Hiertz, Ericsson et al.</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8</a:t>
            </a:fld>
            <a:endParaRPr lang="en-GB"/>
          </a:p>
        </p:txBody>
      </p:sp>
    </p:spTree>
    <p:extLst>
      <p:ext uri="{BB962C8B-B14F-4D97-AF65-F5344CB8AC3E}">
        <p14:creationId xmlns:p14="http://schemas.microsoft.com/office/powerpoint/2010/main" val="4216446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pPr marL="457200" indent="-457200">
              <a:buFont typeface="Arial" panose="020B0604020202020204" pitchFamily="34" charset="0"/>
              <a:buChar char="•"/>
            </a:pPr>
            <a:r>
              <a:rPr lang="en-US" dirty="0" smtClean="0"/>
              <a:t>Even once </a:t>
            </a:r>
            <a:r>
              <a:rPr lang="en-US" dirty="0"/>
              <a:t>dominant technologies can quickly </a:t>
            </a:r>
            <a:r>
              <a:rPr lang="en-US" dirty="0" smtClean="0"/>
              <a:t>disappear</a:t>
            </a:r>
          </a:p>
          <a:p>
            <a:pPr marL="800100" lvl="1" indent="-342900">
              <a:buFont typeface="Arial" panose="020B0604020202020204" pitchFamily="34" charset="0"/>
              <a:buChar char="•"/>
            </a:pPr>
            <a:r>
              <a:rPr lang="en-US" dirty="0" smtClean="0"/>
              <a:t>Sometimes without any immediate successor</a:t>
            </a:r>
          </a:p>
        </p:txBody>
      </p:sp>
      <p:sp>
        <p:nvSpPr>
          <p:cNvPr id="3" name="Content Placeholder 2"/>
          <p:cNvSpPr>
            <a:spLocks noGrp="1"/>
          </p:cNvSpPr>
          <p:nvPr>
            <p:ph sz="half" idx="2"/>
          </p:nvPr>
        </p:nvSpPr>
        <p:spPr/>
        <p:txBody>
          <a:bodyPr>
            <a:normAutofit fontScale="62500" lnSpcReduction="20000"/>
          </a:bodyPr>
          <a:lstStyle/>
          <a:p>
            <a:pPr marL="0" indent="0"/>
            <a:r>
              <a:rPr lang="en-US" dirty="0" smtClean="0"/>
              <a:t>Examples</a:t>
            </a:r>
          </a:p>
          <a:p>
            <a:pPr marL="457200" indent="-457200">
              <a:buFont typeface="Arial" panose="020B0604020202020204" pitchFamily="34" charset="0"/>
              <a:buChar char="•"/>
            </a:pPr>
            <a:r>
              <a:rPr lang="en-US" dirty="0" smtClean="0"/>
              <a:t>Video Tape Recorders</a:t>
            </a:r>
          </a:p>
          <a:p>
            <a:pPr marL="800100" lvl="1" indent="-342900">
              <a:buFont typeface="Arial" panose="020B0604020202020204" pitchFamily="34" charset="0"/>
              <a:buChar char="•"/>
            </a:pPr>
            <a:r>
              <a:rPr lang="en-US" dirty="0" smtClean="0"/>
              <a:t>Video </a:t>
            </a:r>
            <a:r>
              <a:rPr lang="en-US" dirty="0"/>
              <a:t>Home System (</a:t>
            </a:r>
            <a:r>
              <a:rPr lang="en-US" dirty="0" smtClean="0"/>
              <a:t>VHS), Super VHS (S-VHS), </a:t>
            </a:r>
            <a:r>
              <a:rPr lang="en-US" dirty="0"/>
              <a:t>Video </a:t>
            </a:r>
            <a:r>
              <a:rPr lang="en-US" dirty="0" smtClean="0"/>
              <a:t>2000, Video </a:t>
            </a:r>
            <a:r>
              <a:rPr lang="en-US" dirty="0"/>
              <a:t>8, Hi8, </a:t>
            </a:r>
            <a:r>
              <a:rPr lang="en-US" dirty="0" smtClean="0"/>
              <a:t>Digital8</a:t>
            </a:r>
            <a:r>
              <a:rPr lang="en-US" dirty="0"/>
              <a:t>, MiniDV</a:t>
            </a:r>
          </a:p>
          <a:p>
            <a:pPr marL="457200" indent="-457200">
              <a:buFont typeface="Arial" panose="020B0604020202020204" pitchFamily="34" charset="0"/>
              <a:buChar char="•"/>
            </a:pPr>
            <a:r>
              <a:rPr lang="en-US" dirty="0"/>
              <a:t>Cathode ray tube </a:t>
            </a:r>
            <a:r>
              <a:rPr lang="en-US" dirty="0" smtClean="0"/>
              <a:t>(CRT) monitors</a:t>
            </a:r>
          </a:p>
          <a:p>
            <a:pPr marL="457200" indent="-457200">
              <a:buFont typeface="Arial" panose="020B0604020202020204" pitchFamily="34" charset="0"/>
              <a:buChar char="•"/>
            </a:pPr>
            <a:r>
              <a:rPr lang="en-US" dirty="0" smtClean="0"/>
              <a:t>Internal &amp; external peripherals</a:t>
            </a:r>
          </a:p>
          <a:p>
            <a:pPr marL="800100" lvl="1" indent="-342900">
              <a:buFont typeface="Arial" panose="020B0604020202020204" pitchFamily="34" charset="0"/>
              <a:buChar char="•"/>
            </a:pPr>
            <a:r>
              <a:rPr lang="en-US" dirty="0" smtClean="0"/>
              <a:t>RS-232</a:t>
            </a:r>
            <a:r>
              <a:rPr lang="en-US" dirty="0"/>
              <a:t>, PS/2, </a:t>
            </a:r>
            <a:r>
              <a:rPr lang="en-US" dirty="0" smtClean="0"/>
              <a:t>IEEE 1284 printer </a:t>
            </a:r>
            <a:r>
              <a:rPr lang="en-US" dirty="0"/>
              <a:t>port, SCSI, </a:t>
            </a:r>
            <a:r>
              <a:rPr lang="en-US" dirty="0" smtClean="0"/>
              <a:t>IDE/ATA, ISA</a:t>
            </a:r>
            <a:r>
              <a:rPr lang="en-US" dirty="0"/>
              <a:t>, EISA, PCI </a:t>
            </a:r>
            <a:r>
              <a:rPr lang="en-US" dirty="0" smtClean="0"/>
              <a:t>bus</a:t>
            </a:r>
            <a:endParaRPr lang="en-US" dirty="0"/>
          </a:p>
          <a:p>
            <a:pPr marL="457200" indent="-457200">
              <a:buFont typeface="Arial" panose="020B0604020202020204" pitchFamily="34" charset="0"/>
              <a:buChar char="•"/>
            </a:pPr>
            <a:r>
              <a:rPr lang="en-US" dirty="0" smtClean="0"/>
              <a:t>Digital audio media</a:t>
            </a:r>
          </a:p>
          <a:p>
            <a:pPr marL="800100" lvl="1" indent="-342900">
              <a:buFont typeface="Arial" panose="020B0604020202020204" pitchFamily="34" charset="0"/>
              <a:buChar char="•"/>
            </a:pPr>
            <a:r>
              <a:rPr lang="en-US" dirty="0" err="1" smtClean="0"/>
              <a:t>MiniDisc</a:t>
            </a:r>
            <a:r>
              <a:rPr lang="en-US" dirty="0"/>
              <a:t>, </a:t>
            </a:r>
            <a:r>
              <a:rPr lang="en-US" dirty="0" smtClean="0"/>
              <a:t>Digital Audio Tape (DAT), </a:t>
            </a:r>
            <a:r>
              <a:rPr lang="en-US" dirty="0"/>
              <a:t>Digital Compact Cassette (DCC</a:t>
            </a:r>
            <a:r>
              <a:rPr lang="en-US" dirty="0" smtClean="0"/>
              <a:t>)</a:t>
            </a:r>
          </a:p>
          <a:p>
            <a:pPr marL="457200" indent="-457200">
              <a:buFont typeface="Arial" panose="020B0604020202020204" pitchFamily="34" charset="0"/>
              <a:buChar char="•"/>
            </a:pPr>
            <a:r>
              <a:rPr lang="en-US" dirty="0"/>
              <a:t>Photographic film</a:t>
            </a:r>
          </a:p>
          <a:p>
            <a:pPr marL="800100" lvl="1" indent="-342900">
              <a:buFont typeface="Arial" panose="020B0604020202020204" pitchFamily="34" charset="0"/>
              <a:buChar char="•"/>
            </a:pPr>
            <a:r>
              <a:rPr lang="en-US" dirty="0"/>
              <a:t>Polaroid instant film </a:t>
            </a:r>
            <a:r>
              <a:rPr lang="en-US" dirty="0" smtClean="0"/>
              <a:t>cameras</a:t>
            </a:r>
            <a:endParaRPr lang="en-US" dirty="0"/>
          </a:p>
        </p:txBody>
      </p:sp>
      <p:sp>
        <p:nvSpPr>
          <p:cNvPr id="4" name="Title 3"/>
          <p:cNvSpPr>
            <a:spLocks noGrp="1"/>
          </p:cNvSpPr>
          <p:nvPr>
            <p:ph type="title"/>
          </p:nvPr>
        </p:nvSpPr>
        <p:spPr/>
        <p:txBody>
          <a:bodyPr/>
          <a:lstStyle/>
          <a:p>
            <a:r>
              <a:rPr lang="en-US" dirty="0" smtClean="0"/>
              <a:t>Technological advances</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9</a:t>
            </a:fld>
            <a:endParaRPr lang="en-GB"/>
          </a:p>
        </p:txBody>
      </p:sp>
      <p:pic>
        <p:nvPicPr>
          <p:cNvPr id="9219" name="Picture 3" descr="C:\Users\eguihie\Downloads\8126348190_f1c2edb32f_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429000"/>
            <a:ext cx="3384376" cy="26865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03848" y="6115566"/>
            <a:ext cx="864096" cy="215444"/>
          </a:xfrm>
          <a:prstGeom prst="rect">
            <a:avLst/>
          </a:prstGeom>
          <a:noFill/>
        </p:spPr>
        <p:txBody>
          <a:bodyPr wrap="square" rtlCol="0">
            <a:spAutoFit/>
          </a:bodyPr>
          <a:lstStyle/>
          <a:p>
            <a:pPr algn="r"/>
            <a:r>
              <a:rPr lang="en-US" sz="800" dirty="0" smtClean="0">
                <a:solidFill>
                  <a:schemeClr val="tx1"/>
                </a:solidFill>
              </a:rPr>
              <a:t>Picture from [3]</a:t>
            </a:r>
            <a:endParaRPr lang="en-US" sz="800" dirty="0">
              <a:solidFill>
                <a:schemeClr val="tx1"/>
              </a:solidFill>
            </a:endParaRPr>
          </a:p>
        </p:txBody>
      </p:sp>
    </p:spTree>
    <p:extLst>
      <p:ext uri="{BB962C8B-B14F-4D97-AF65-F5344CB8AC3E}">
        <p14:creationId xmlns:p14="http://schemas.microsoft.com/office/powerpoint/2010/main" val="817804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6117</TotalTime>
  <Words>1322</Words>
  <Application>Microsoft Office PowerPoint</Application>
  <PresentationFormat>On-screen Show (4:3)</PresentationFormat>
  <Paragraphs>210</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802-11-Submission</vt:lpstr>
      <vt:lpstr>Document</vt:lpstr>
      <vt:lpstr>Lifecycle management</vt:lpstr>
      <vt:lpstr>Introduction</vt:lpstr>
      <vt:lpstr>Example 802.11 features</vt:lpstr>
      <vt:lpstr>Complexity</vt:lpstr>
      <vt:lpstr>Interdependencies</vt:lpstr>
      <vt:lpstr>Deprecation</vt:lpstr>
      <vt:lpstr>Can we learn from others?</vt:lpstr>
      <vt:lpstr>Examples of technological change</vt:lpstr>
      <vt:lpstr>Technological advances</vt:lpstr>
      <vt:lpstr>Decisions by different entities</vt:lpstr>
      <vt:lpstr>Economical decisions</vt:lpstr>
      <vt:lpstr>Way Forward?</vt:lpstr>
      <vt:lpstr>Task Group m (TGm)</vt:lpstr>
      <vt:lpstr>Lifecycle management</vt:lpstr>
      <vt:lpstr>Benefits of lifecycle management</vt:lpstr>
      <vt:lpstr>Conclusion</vt:lpstr>
      <vt:lpstr>References</vt:lpstr>
    </vt:vector>
  </TitlesOfParts>
  <Company>Ericsson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Lifecycle management</dc:title>
  <dc:creator>Dr. Guido R. Hiertz</dc:creator>
  <cp:lastModifiedBy>Dr. Guido R. Hiertz</cp:lastModifiedBy>
  <cp:revision>61</cp:revision>
  <cp:lastPrinted>1601-01-01T00:00:00Z</cp:lastPrinted>
  <dcterms:created xsi:type="dcterms:W3CDTF">2014-09-04T15:30:18Z</dcterms:created>
  <dcterms:modified xsi:type="dcterms:W3CDTF">2014-09-13T20:30:39Z</dcterms:modified>
</cp:coreProperties>
</file>