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9"/>
  </p:notesMasterIdLst>
  <p:handoutMasterIdLst>
    <p:handoutMasterId r:id="rId20"/>
  </p:handoutMasterIdLst>
  <p:sldIdLst>
    <p:sldId id="534" r:id="rId2"/>
    <p:sldId id="535" r:id="rId3"/>
    <p:sldId id="550" r:id="rId4"/>
    <p:sldId id="551" r:id="rId5"/>
    <p:sldId id="552" r:id="rId6"/>
    <p:sldId id="553" r:id="rId7"/>
    <p:sldId id="559" r:id="rId8"/>
    <p:sldId id="565" r:id="rId9"/>
    <p:sldId id="560" r:id="rId10"/>
    <p:sldId id="566" r:id="rId11"/>
    <p:sldId id="567" r:id="rId12"/>
    <p:sldId id="562" r:id="rId13"/>
    <p:sldId id="563" r:id="rId14"/>
    <p:sldId id="555" r:id="rId15"/>
    <p:sldId id="569" r:id="rId16"/>
    <p:sldId id="557" r:id="rId17"/>
    <p:sldId id="568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31" autoAdjust="0"/>
    <p:restoredTop sz="87914" autoAdjust="0"/>
  </p:normalViewPr>
  <p:slideViewPr>
    <p:cSldViewPr>
      <p:cViewPr>
        <p:scale>
          <a:sx n="100" d="100"/>
          <a:sy n="100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514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253321" y="6477000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253321" y="6477000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901456" y="225052"/>
            <a:ext cx="256910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802.11-14/1187r1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2014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253321" y="6477000"/>
            <a:ext cx="1309654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76399" y="394156"/>
            <a:ext cx="256910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802.11-14/1187r1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2014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8600" y="8382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kern="0" dirty="0" smtClean="0">
                <a:latin typeface="Times New Roman" pitchFamily="18" charset="0"/>
                <a:ea typeface="굴림" pitchFamily="34" charset="-127"/>
              </a:rPr>
              <a:t>The Effect of Preamble Error Model on MAC Simulator</a:t>
            </a:r>
            <a:endParaRPr lang="en-US" altLang="ko-KR" sz="2400" kern="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667000" y="20574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ko-KR" sz="1800" kern="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kern="0" dirty="0" smtClean="0"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1800" b="0" kern="0" dirty="0" smtClean="0">
                <a:latin typeface="Times New Roman" pitchFamily="18" charset="0"/>
                <a:ea typeface="굴림" pitchFamily="34" charset="-127"/>
              </a:rPr>
              <a:t>2014-09-11</a:t>
            </a:r>
            <a:endParaRPr lang="en-US" altLang="ko-KR" sz="1800" b="0" kern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868183"/>
              </p:ext>
            </p:extLst>
          </p:nvPr>
        </p:nvGraphicFramePr>
        <p:xfrm>
          <a:off x="762000" y="2895600"/>
          <a:ext cx="77724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990600"/>
                <a:gridCol w="2133600"/>
                <a:gridCol w="1295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po-kai.huang@intel.com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 Stacey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robert.stacey@intel.com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Rongzhen Yang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rongzhen.yang@intel.com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Qinghua Li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qinghua.li@intel.com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44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</a:t>
            </a:r>
            <a:r>
              <a:rPr lang="en-US" dirty="0"/>
              <a:t>Transmission with RTS/CTS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924299" cy="2943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004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</a:t>
            </a:r>
            <a:r>
              <a:rPr lang="en-US" dirty="0"/>
              <a:t>Transmission </a:t>
            </a:r>
            <a:r>
              <a:rPr lang="en-US" dirty="0" smtClean="0"/>
              <a:t>without </a:t>
            </a:r>
            <a:r>
              <a:rPr lang="en-US" dirty="0"/>
              <a:t>RTS/CTS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14600"/>
            <a:ext cx="3901226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814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Suppose STA1 and STA3 can not sense each other</a:t>
            </a:r>
          </a:p>
          <a:p>
            <a:r>
              <a:rPr lang="en-US" sz="1600" dirty="0" smtClean="0"/>
              <a:t>Assume that STA1 has higher power level than STA3</a:t>
            </a:r>
          </a:p>
          <a:p>
            <a:pPr marL="0" indent="0">
              <a:buNone/>
            </a:pPr>
            <a:r>
              <a:rPr lang="en-US" sz="1600" dirty="0" smtClean="0"/>
              <a:t>      to STA2</a:t>
            </a:r>
          </a:p>
          <a:p>
            <a:r>
              <a:rPr lang="en-US" sz="1600" dirty="0" smtClean="0"/>
              <a:t>Consider the following situation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Under PEM model 1, STA2 defers for both STA1 PPDU and STA3 PPDU, which leads to different throughput performance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6477000" y="1981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6294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620000" y="1981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77724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7620000" y="2743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686800" y="1981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88392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8686800" y="2743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24600" y="16002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467600" y="16141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610600" y="16280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STA3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979649" y="5514201"/>
            <a:ext cx="4557325" cy="56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818986" y="5339436"/>
            <a:ext cx="546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1979649" y="4135780"/>
            <a:ext cx="9526" cy="13421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2351124" y="4267200"/>
            <a:ext cx="1762125" cy="12470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 PPDU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503648" y="4961751"/>
            <a:ext cx="2347525" cy="5524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 PPDU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741267" y="4516144"/>
            <a:ext cx="1063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Level</a:t>
            </a:r>
          </a:p>
          <a:p>
            <a:r>
              <a:rPr lang="en-US" dirty="0" smtClean="0"/>
              <a:t>To STA2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09158" y="3276600"/>
            <a:ext cx="1455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Operation</a:t>
            </a:r>
          </a:p>
          <a:p>
            <a:r>
              <a:rPr lang="en-US" dirty="0"/>
              <a:t>u</a:t>
            </a:r>
            <a:r>
              <a:rPr lang="en-US" dirty="0" smtClean="0"/>
              <a:t>nder correct model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2351124" y="3361077"/>
            <a:ext cx="1762125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 for STA1 PPDU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3249" y="3361077"/>
            <a:ext cx="747325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Backoff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860574" y="3361077"/>
            <a:ext cx="2819400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Transmit on top of STA3 PPDU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9158" y="3737612"/>
            <a:ext cx="1455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Operation</a:t>
            </a:r>
          </a:p>
          <a:p>
            <a:r>
              <a:rPr lang="en-US" dirty="0"/>
              <a:t>u</a:t>
            </a:r>
            <a:r>
              <a:rPr lang="en-US" dirty="0" smtClean="0"/>
              <a:t>nder PEM1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2351124" y="3822089"/>
            <a:ext cx="1762125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 for STA1 PPDU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613174" y="3810000"/>
            <a:ext cx="1997426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Transmit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13249" y="3822089"/>
            <a:ext cx="1762125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 for STA3 PPDU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865849" y="3815714"/>
            <a:ext cx="747325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Backoff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1979649" y="4961751"/>
            <a:ext cx="15239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>
            <a:off x="2041176" y="4267200"/>
            <a:ext cx="3099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376579" y="4806858"/>
            <a:ext cx="81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-72 </a:t>
            </a:r>
            <a:r>
              <a:rPr lang="en-US" dirty="0" err="1" smtClean="0"/>
              <a:t>dBm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374003" y="4114800"/>
            <a:ext cx="81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-67 </a:t>
            </a:r>
            <a:r>
              <a:rPr lang="en-US" dirty="0" err="1" smtClean="0"/>
              <a:t>dBm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781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/>
              <a:t>preamble error </a:t>
            </a:r>
            <a:r>
              <a:rPr lang="en-US" dirty="0" smtClean="0"/>
              <a:t>models can lead to different throughput performance.</a:t>
            </a:r>
          </a:p>
          <a:p>
            <a:endParaRPr lang="en-US" dirty="0"/>
          </a:p>
          <a:p>
            <a:pPr marL="342900" lvl="1" indent="-342900">
              <a:buFontTx/>
              <a:buChar char="•"/>
            </a:pPr>
            <a:r>
              <a:rPr lang="en-US" sz="2400" b="1" dirty="0" smtClean="0">
                <a:ea typeface="+mn-ea"/>
                <a:cs typeface="+mn-cs"/>
              </a:rPr>
              <a:t>Propose </a:t>
            </a:r>
            <a:r>
              <a:rPr lang="en-US" sz="2400" b="1" dirty="0">
                <a:ea typeface="+mn-ea"/>
                <a:cs typeface="+mn-cs"/>
              </a:rPr>
              <a:t>to model the preamble error </a:t>
            </a:r>
            <a:r>
              <a:rPr lang="en-US" sz="2400" b="1" dirty="0" smtClean="0">
                <a:ea typeface="+mn-ea"/>
                <a:cs typeface="+mn-cs"/>
              </a:rPr>
              <a:t>based on the 802.11 spec to </a:t>
            </a:r>
            <a:r>
              <a:rPr lang="en-US" sz="2400" b="1" dirty="0">
                <a:ea typeface="+mn-ea"/>
                <a:cs typeface="+mn-cs"/>
              </a:rPr>
              <a:t>evaluate the performance gain of OBSS </a:t>
            </a:r>
            <a:r>
              <a:rPr lang="en-US" sz="2400" b="1" dirty="0" smtClean="0">
                <a:ea typeface="+mn-ea"/>
                <a:cs typeface="+mn-cs"/>
              </a:rPr>
              <a:t>techniques.</a:t>
            </a:r>
            <a:endParaRPr lang="en-US" sz="2400" b="1" dirty="0"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3596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11-14-0980-02, Simulation Scenarios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11-14-0800-17, Box 1 and Box 2 Calibration Results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5881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- MAC Simulator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 Calibration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esults </a:t>
            </a:r>
            <a:r>
              <a:rPr lang="en-US" dirty="0"/>
              <a:t>for Box1 are aligned with most of the </a:t>
            </a:r>
            <a:r>
              <a:rPr lang="en-US" dirty="0" smtClean="0"/>
              <a:t>companies [2]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MAC Calibration</a:t>
            </a:r>
          </a:p>
          <a:p>
            <a:pPr lvl="1"/>
            <a:r>
              <a:rPr lang="en-US" dirty="0" smtClean="0"/>
              <a:t>Results are shared with the MAC calibration thread.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19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- MCS table </a:t>
            </a:r>
            <a:r>
              <a:rPr lang="en-US" dirty="0"/>
              <a:t>for Channel D with impairments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MPDU size = 1500 bytes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758689"/>
              </p:ext>
            </p:extLst>
          </p:nvPr>
        </p:nvGraphicFramePr>
        <p:xfrm>
          <a:off x="228600" y="2286000"/>
          <a:ext cx="86868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245327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273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SINR(dB)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10.2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17.5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29.5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31.5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915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Genie MCS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a TX transmits packet, it checks the interference at the RX and </a:t>
            </a:r>
            <a:r>
              <a:rPr lang="en-US" dirty="0" smtClean="0"/>
              <a:t>uses </a:t>
            </a:r>
            <a:r>
              <a:rPr lang="en-US" dirty="0"/>
              <a:t>the value to select the best MCS with 10% PER.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6724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Wi-Fi transmission is asynchronous.</a:t>
            </a:r>
          </a:p>
          <a:p>
            <a:endParaRPr lang="en-US" sz="2000" dirty="0" smtClean="0"/>
          </a:p>
          <a:p>
            <a:r>
              <a:rPr lang="en-US" sz="2000" dirty="0" smtClean="0"/>
              <a:t>The receiver relies on the preamble to detect the start of a packet, determine the packet duration, decode desired transmission, or defer for undesired transmission.</a:t>
            </a:r>
          </a:p>
          <a:p>
            <a:endParaRPr lang="en-US" sz="1600" dirty="0" smtClean="0"/>
          </a:p>
          <a:p>
            <a:r>
              <a:rPr lang="en-US" sz="2000" dirty="0" smtClean="0"/>
              <a:t>This contribution focuses on using the MAC simulator to understand the performance of different preamble error models and shows that the performance could be different. </a:t>
            </a:r>
          </a:p>
          <a:p>
            <a:pPr lvl="1"/>
            <a:r>
              <a:rPr lang="en-US" dirty="0" smtClean="0"/>
              <a:t>Propose to model the preamble error correctly to evaluate the performance gain of OBSS techniques</a:t>
            </a:r>
            <a:endParaRPr lang="en-US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37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for CS/CCA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 IEEE </a:t>
            </a:r>
            <a:r>
              <a:rPr lang="en-US" sz="1600" dirty="0" err="1"/>
              <a:t>Std</a:t>
            </a:r>
            <a:r>
              <a:rPr lang="en-US" sz="1600" dirty="0"/>
              <a:t> 802.11-2012 clause 18.3.10. 6, we have the following description for CS/CCA </a:t>
            </a:r>
            <a:r>
              <a:rPr lang="en-US" sz="1600" i="1" dirty="0"/>
              <a:t>with 20 MHz channel </a:t>
            </a:r>
            <a:r>
              <a:rPr lang="en-US" sz="1600" i="1" dirty="0" smtClean="0"/>
              <a:t>spacing</a:t>
            </a:r>
          </a:p>
          <a:p>
            <a:endParaRPr lang="en-US" sz="1600" i="1" dirty="0"/>
          </a:p>
          <a:p>
            <a:pPr marL="0" indent="0">
              <a:buNone/>
            </a:pPr>
            <a:r>
              <a:rPr lang="en-US" sz="1400" b="0" i="1" dirty="0"/>
              <a:t>The start of a valid OFDM transmission at a receive level equal to or greater than the minimum modulation and coding rate sensitivity (</a:t>
            </a:r>
            <a:r>
              <a:rPr lang="en-US" sz="1400" b="0" i="1" dirty="0">
                <a:solidFill>
                  <a:srgbClr val="FF0000"/>
                </a:solidFill>
              </a:rPr>
              <a:t>–82 </a:t>
            </a:r>
            <a:r>
              <a:rPr lang="en-US" sz="1400" b="0" i="1" dirty="0" err="1">
                <a:solidFill>
                  <a:srgbClr val="FF0000"/>
                </a:solidFill>
              </a:rPr>
              <a:t>dBm</a:t>
            </a:r>
            <a:r>
              <a:rPr lang="en-US" sz="1400" b="0" i="1" dirty="0">
                <a:solidFill>
                  <a:srgbClr val="FF0000"/>
                </a:solidFill>
              </a:rPr>
              <a:t> </a:t>
            </a:r>
            <a:r>
              <a:rPr lang="en-US" sz="1400" b="0" i="1" dirty="0"/>
              <a:t>for 20 MHz channel spacing,…) shall cause CS/CCA to indicate busy </a:t>
            </a:r>
            <a:r>
              <a:rPr lang="en-US" sz="1400" b="0" i="1" dirty="0" smtClean="0"/>
              <a:t>…. If </a:t>
            </a:r>
            <a:r>
              <a:rPr lang="en-US" sz="1400" b="0" i="1" dirty="0"/>
              <a:t>the preamble portion </a:t>
            </a:r>
            <a:r>
              <a:rPr lang="en-US" sz="1400" b="0" i="1" dirty="0">
                <a:solidFill>
                  <a:srgbClr val="FF0000"/>
                </a:solidFill>
              </a:rPr>
              <a:t>was missed</a:t>
            </a:r>
            <a:r>
              <a:rPr lang="en-US" sz="1400" b="0" i="1" dirty="0"/>
              <a:t>, the receiver shall hold the </a:t>
            </a:r>
            <a:r>
              <a:rPr lang="en-US" sz="1400" b="0" i="1" dirty="0">
                <a:solidFill>
                  <a:srgbClr val="FF0000"/>
                </a:solidFill>
              </a:rPr>
              <a:t>CCA signal busy for any signal 20 dB above</a:t>
            </a:r>
            <a:r>
              <a:rPr lang="en-US" sz="1400" b="0" i="1" dirty="0"/>
              <a:t> the minimum modulation and coding rate sensitivity (</a:t>
            </a:r>
            <a:r>
              <a:rPr lang="en-US" sz="1400" b="0" i="1" dirty="0">
                <a:solidFill>
                  <a:srgbClr val="FF0000"/>
                </a:solidFill>
              </a:rPr>
              <a:t>–62 </a:t>
            </a:r>
            <a:r>
              <a:rPr lang="en-US" sz="1400" b="0" i="1" dirty="0" err="1">
                <a:solidFill>
                  <a:srgbClr val="FF0000"/>
                </a:solidFill>
              </a:rPr>
              <a:t>dBm</a:t>
            </a:r>
            <a:r>
              <a:rPr lang="en-US" sz="1400" b="0" i="1" dirty="0">
                <a:solidFill>
                  <a:srgbClr val="FF0000"/>
                </a:solidFill>
              </a:rPr>
              <a:t> </a:t>
            </a:r>
            <a:r>
              <a:rPr lang="en-US" sz="1400" b="0" i="1" dirty="0"/>
              <a:t>for 20 MHz channel spacing, </a:t>
            </a:r>
            <a:r>
              <a:rPr lang="en-US" sz="1400" b="0" i="1" dirty="0" smtClean="0"/>
              <a:t>…).</a:t>
            </a:r>
          </a:p>
          <a:p>
            <a:pPr marL="0" indent="0">
              <a:buNone/>
            </a:pPr>
            <a:endParaRPr lang="en-US" sz="1400" b="0" i="1" dirty="0"/>
          </a:p>
          <a:p>
            <a:r>
              <a:rPr lang="en-US" sz="1600" dirty="0"/>
              <a:t>Further, in clause 18.3.12, we have </a:t>
            </a:r>
          </a:p>
          <a:p>
            <a:pPr marL="0" indent="0">
              <a:buNone/>
            </a:pPr>
            <a:r>
              <a:rPr lang="en-US" sz="1400" b="0" i="1" dirty="0"/>
              <a:t>If…the SIGNAL field is completely recognizable and supported), </a:t>
            </a:r>
            <a:r>
              <a:rPr lang="en-US" sz="1400" b="0" i="1" dirty="0" smtClean="0"/>
              <a:t>…, </a:t>
            </a:r>
            <a:r>
              <a:rPr lang="en-US" sz="1400" b="0" i="1" dirty="0"/>
              <a:t>the OFDM PHY shall ensure that the CCA indicates </a:t>
            </a:r>
            <a:r>
              <a:rPr lang="en-US" sz="1400" b="0" i="1" dirty="0">
                <a:solidFill>
                  <a:srgbClr val="FF0000"/>
                </a:solidFill>
              </a:rPr>
              <a:t>a busy medium for the intended duration of the transmitted frame</a:t>
            </a:r>
            <a:r>
              <a:rPr lang="en-US" sz="1400" b="0" i="1" dirty="0"/>
              <a:t>…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400" b="0" i="1" dirty="0"/>
              <a:t>If the indicated rate in the </a:t>
            </a:r>
            <a:r>
              <a:rPr lang="en-US" sz="1400" b="0" i="1" dirty="0" smtClean="0"/>
              <a:t>SIGNAL field </a:t>
            </a:r>
            <a:r>
              <a:rPr lang="en-US" sz="1400" b="0" i="1" dirty="0"/>
              <a:t>is not receivable, </a:t>
            </a:r>
            <a:r>
              <a:rPr lang="en-US" sz="1400" b="0" i="1" dirty="0" smtClean="0"/>
              <a:t>… The </a:t>
            </a:r>
            <a:r>
              <a:rPr lang="en-US" sz="1400" b="0" i="1" dirty="0"/>
              <a:t>PHY shall </a:t>
            </a:r>
            <a:r>
              <a:rPr lang="en-US" sz="1400" b="0" i="1" dirty="0" smtClean="0"/>
              <a:t>… </a:t>
            </a:r>
            <a:r>
              <a:rPr lang="en-US" sz="1400" b="0" i="1" dirty="0">
                <a:solidFill>
                  <a:srgbClr val="FF0000"/>
                </a:solidFill>
              </a:rPr>
              <a:t>hold CCA busy for the calculated duration of the PPDU</a:t>
            </a:r>
            <a:r>
              <a:rPr lang="en-US" sz="1400" b="0" i="1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940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CS/CCA for 20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If the signal strength of a Wi-Fi transmission is above -82 </a:t>
            </a:r>
            <a:r>
              <a:rPr lang="en-US" sz="1600" dirty="0" err="1" smtClean="0"/>
              <a:t>dBm</a:t>
            </a:r>
            <a:r>
              <a:rPr lang="en-US" sz="1600" dirty="0" smtClean="0"/>
              <a:t>, receiver can start to detect the signal.</a:t>
            </a:r>
          </a:p>
          <a:p>
            <a:pPr lvl="1"/>
            <a:r>
              <a:rPr lang="en-US" sz="1600" dirty="0" smtClean="0"/>
              <a:t>If the SIG field of the preamble is correct, the receiver can choose to</a:t>
            </a:r>
          </a:p>
          <a:p>
            <a:pPr lvl="2"/>
            <a:r>
              <a:rPr lang="en-US" sz="1600" dirty="0" smtClean="0"/>
              <a:t>defer for the entire transmission duration</a:t>
            </a:r>
          </a:p>
          <a:p>
            <a:pPr lvl="2"/>
            <a:r>
              <a:rPr lang="en-US" sz="1600" dirty="0"/>
              <a:t>or decode the entire packet</a:t>
            </a:r>
          </a:p>
          <a:p>
            <a:pPr lvl="2"/>
            <a:endParaRPr lang="en-US" sz="1600" dirty="0"/>
          </a:p>
          <a:p>
            <a:pPr lvl="1"/>
            <a:r>
              <a:rPr lang="en-US" sz="1600" dirty="0" smtClean="0"/>
              <a:t>If the SIG field of the preamble has errors, the receiver uses -62 </a:t>
            </a:r>
            <a:r>
              <a:rPr lang="en-US" sz="1600" dirty="0" err="1" smtClean="0"/>
              <a:t>dBm</a:t>
            </a:r>
            <a:r>
              <a:rPr lang="en-US" sz="1600" dirty="0" smtClean="0"/>
              <a:t> to determine if the medium is busy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9757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</a:t>
            </a:r>
            <a:r>
              <a:rPr lang="en-US" dirty="0"/>
              <a:t>E</a:t>
            </a:r>
            <a:r>
              <a:rPr lang="en-US" dirty="0" smtClean="0"/>
              <a:t>rror Model (PEM)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001000" cy="4114800"/>
          </a:xfrm>
        </p:spPr>
        <p:txBody>
          <a:bodyPr/>
          <a:lstStyle/>
          <a:p>
            <a:r>
              <a:rPr lang="en-US" sz="1600" dirty="0" smtClean="0"/>
              <a:t>For all models, </a:t>
            </a:r>
          </a:p>
          <a:p>
            <a:pPr lvl="1"/>
            <a:r>
              <a:rPr lang="en-US" sz="1600" dirty="0"/>
              <a:t>If the signal strength is above -82 </a:t>
            </a:r>
            <a:r>
              <a:rPr lang="en-US" sz="1600" dirty="0" err="1"/>
              <a:t>dBm</a:t>
            </a:r>
            <a:r>
              <a:rPr lang="en-US" sz="1600" dirty="0"/>
              <a:t>, receiver can detect the signal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/>
              <a:t>If the SIG field of the preamble is correct, the receiver can </a:t>
            </a:r>
            <a:r>
              <a:rPr lang="en-US" sz="1600" dirty="0" smtClean="0"/>
              <a:t>choose to</a:t>
            </a:r>
            <a:endParaRPr lang="en-US" sz="1600" dirty="0"/>
          </a:p>
          <a:p>
            <a:pPr lvl="2"/>
            <a:r>
              <a:rPr lang="en-US" sz="1600" dirty="0"/>
              <a:t>defer for the entire transmission duration</a:t>
            </a:r>
          </a:p>
          <a:p>
            <a:pPr lvl="2"/>
            <a:r>
              <a:rPr lang="en-US" sz="1600" dirty="0"/>
              <a:t>or decode the entire packet based on </a:t>
            </a:r>
            <a:r>
              <a:rPr lang="en-US" sz="1600" dirty="0" smtClean="0"/>
              <a:t>SINR</a:t>
            </a:r>
            <a:endParaRPr lang="en-US" sz="1600" dirty="0"/>
          </a:p>
          <a:p>
            <a:r>
              <a:rPr lang="en-US" sz="1600" dirty="0" smtClean="0"/>
              <a:t>The difference occurs when preamble has errors (, i.e., SIG field has errors)</a:t>
            </a:r>
          </a:p>
          <a:p>
            <a:pPr marL="685800" lvl="1"/>
            <a:r>
              <a:rPr lang="en-US" sz="1600" dirty="0" smtClean="0"/>
              <a:t>Correct </a:t>
            </a:r>
            <a:r>
              <a:rPr lang="en-US" sz="1600" dirty="0"/>
              <a:t>model</a:t>
            </a:r>
          </a:p>
          <a:p>
            <a:pPr marL="1028700" lvl="2"/>
            <a:r>
              <a:rPr lang="en-US" sz="1400" dirty="0" smtClean="0"/>
              <a:t>the </a:t>
            </a:r>
            <a:r>
              <a:rPr lang="en-US" sz="1400" dirty="0"/>
              <a:t>receiver uses -62 </a:t>
            </a:r>
            <a:r>
              <a:rPr lang="en-US" sz="1400" dirty="0" err="1"/>
              <a:t>dBm</a:t>
            </a:r>
            <a:r>
              <a:rPr lang="en-US" sz="1400" dirty="0"/>
              <a:t> to determine if the medium is </a:t>
            </a:r>
            <a:r>
              <a:rPr lang="en-US" sz="1400" dirty="0" smtClean="0"/>
              <a:t>busy</a:t>
            </a:r>
            <a:endParaRPr lang="en-US" sz="1600" dirty="0" smtClean="0"/>
          </a:p>
          <a:p>
            <a:pPr lvl="1"/>
            <a:r>
              <a:rPr lang="en-US" sz="1600" dirty="0"/>
              <a:t>PEM model 2 (</a:t>
            </a:r>
            <a:r>
              <a:rPr lang="en-US" sz="1600" dirty="0">
                <a:solidFill>
                  <a:srgbClr val="FF0000"/>
                </a:solidFill>
              </a:rPr>
              <a:t>excluded by MAC test 2b</a:t>
            </a:r>
            <a:r>
              <a:rPr lang="en-US" sz="1600" dirty="0"/>
              <a:t>)</a:t>
            </a:r>
          </a:p>
          <a:p>
            <a:pPr marL="1028700" lvl="2" indent="-285750"/>
            <a:r>
              <a:rPr lang="en-US" sz="1400" dirty="0"/>
              <a:t>Assume that STA can still defer for the entire transmission duration</a:t>
            </a:r>
          </a:p>
          <a:p>
            <a:pPr marL="1028700" lvl="2" indent="-285750"/>
            <a:r>
              <a:rPr lang="en-US" sz="1400" dirty="0"/>
              <a:t>If the packets is for the STA, decode each MPDU based on the </a:t>
            </a:r>
            <a:r>
              <a:rPr lang="en-US" sz="1400" dirty="0" smtClean="0"/>
              <a:t>SINR</a:t>
            </a:r>
            <a:endParaRPr lang="en-US" sz="1600" dirty="0" smtClean="0"/>
          </a:p>
          <a:p>
            <a:pPr lvl="1"/>
            <a:r>
              <a:rPr lang="en-US" sz="1600" dirty="0" smtClean="0"/>
              <a:t>PEM model 1</a:t>
            </a:r>
          </a:p>
          <a:p>
            <a:pPr lvl="2"/>
            <a:r>
              <a:rPr lang="en-US" sz="1400" dirty="0" smtClean="0"/>
              <a:t>Assume that STA can still defer for the entire transmission duration</a:t>
            </a:r>
          </a:p>
          <a:p>
            <a:pPr lvl="2"/>
            <a:r>
              <a:rPr lang="en-US" sz="1400" dirty="0" smtClean="0"/>
              <a:t>If the packet is for the STA, all MPDU have errors</a:t>
            </a:r>
          </a:p>
          <a:p>
            <a:pPr marL="285750"/>
            <a:r>
              <a:rPr lang="en-US" sz="1600" dirty="0" smtClean="0">
                <a:solidFill>
                  <a:srgbClr val="FF0000"/>
                </a:solidFill>
              </a:rPr>
              <a:t>We will only compare PEM model 1 with Correct Model</a:t>
            </a:r>
            <a:endParaRPr lang="en-US" sz="1600" dirty="0">
              <a:solidFill>
                <a:srgbClr val="FF0000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7147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Early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 11ah, a mechanism called color bits is introduced</a:t>
            </a:r>
          </a:p>
          <a:p>
            <a:pPr lvl="1"/>
            <a:r>
              <a:rPr lang="en-US" sz="1800" dirty="0" smtClean="0"/>
              <a:t>If the transmission is from other BSSs, then the RX can terminate the reception process.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>
                <a:solidFill>
                  <a:srgbClr val="FF0000"/>
                </a:solidFill>
              </a:rPr>
              <a:t>Adopt the assumption of </a:t>
            </a:r>
            <a:r>
              <a:rPr lang="en-US" sz="1800" dirty="0" smtClean="0">
                <a:solidFill>
                  <a:srgbClr val="FF0000"/>
                </a:solidFill>
              </a:rPr>
              <a:t>color </a:t>
            </a:r>
            <a:r>
              <a:rPr lang="en-US" sz="1800" dirty="0">
                <a:solidFill>
                  <a:srgbClr val="FF0000"/>
                </a:solidFill>
              </a:rPr>
              <a:t>bits in our MAC simulator</a:t>
            </a:r>
            <a:r>
              <a:rPr lang="en-US" sz="1800" dirty="0"/>
              <a:t>, </a:t>
            </a:r>
            <a:r>
              <a:rPr lang="en-US" sz="1800" dirty="0" smtClean="0"/>
              <a:t>so the STA can terminate the reception process if the packet is from other BSSs.</a:t>
            </a:r>
          </a:p>
          <a:p>
            <a:endParaRPr lang="en-US" sz="1800" dirty="0"/>
          </a:p>
          <a:p>
            <a:r>
              <a:rPr lang="en-US" sz="1800" dirty="0" smtClean="0"/>
              <a:t>Packet </a:t>
            </a:r>
            <a:r>
              <a:rPr lang="en-US" sz="1800" dirty="0"/>
              <a:t>Early Termination frees the receiver to decode the desired packet if possible.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412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– Scenario </a:t>
            </a:r>
            <a:r>
              <a:rPr lang="en-US" dirty="0" smtClean="0"/>
              <a:t>1 [1]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3733800" cy="411480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2.4GHz </a:t>
            </a:r>
            <a:r>
              <a:rPr lang="en-US" sz="1600" dirty="0"/>
              <a:t>with 20 MHz bandwidth</a:t>
            </a:r>
          </a:p>
          <a:p>
            <a:r>
              <a:rPr lang="en-US" sz="1600" dirty="0"/>
              <a:t>TXOP: 4ms</a:t>
            </a:r>
          </a:p>
          <a:p>
            <a:r>
              <a:rPr lang="en-US" sz="1600" dirty="0"/>
              <a:t>P</a:t>
            </a:r>
            <a:r>
              <a:rPr lang="en-US" sz="1600" dirty="0" smtClean="0"/>
              <a:t>ath </a:t>
            </a:r>
            <a:r>
              <a:rPr lang="en-US" sz="1600" dirty="0"/>
              <a:t>loss with 5 dB shadowing</a:t>
            </a:r>
          </a:p>
          <a:p>
            <a:r>
              <a:rPr lang="en-US" sz="1600" dirty="0"/>
              <a:t>1x1, STA antenna gain -2 dB</a:t>
            </a:r>
          </a:p>
          <a:p>
            <a:r>
              <a:rPr lang="en-US" sz="1600" dirty="0" smtClean="0"/>
              <a:t>Full </a:t>
            </a:r>
            <a:r>
              <a:rPr lang="en-US" sz="1600" dirty="0"/>
              <a:t>buffer traffic </a:t>
            </a:r>
          </a:p>
          <a:p>
            <a:r>
              <a:rPr lang="en-US" sz="1600" dirty="0"/>
              <a:t>MSDU size: </a:t>
            </a:r>
            <a:r>
              <a:rPr lang="en-US" sz="1600" dirty="0" smtClean="0"/>
              <a:t>1500 bytes</a:t>
            </a:r>
          </a:p>
          <a:p>
            <a:r>
              <a:rPr lang="en-US" sz="1600" dirty="0" smtClean="0"/>
              <a:t>Three channels (random selection per AP)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7526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r>
              <a:rPr lang="en-US" sz="1600" kern="0" dirty="0" smtClean="0"/>
              <a:t>Simulation Time: </a:t>
            </a:r>
            <a:r>
              <a:rPr lang="en-US" sz="1600" kern="0" dirty="0"/>
              <a:t>3</a:t>
            </a:r>
            <a:r>
              <a:rPr lang="en-US" sz="1600" kern="0" dirty="0" smtClean="0"/>
              <a:t>0s</a:t>
            </a:r>
          </a:p>
          <a:p>
            <a:r>
              <a:rPr lang="en-US" sz="1600" kern="0" dirty="0"/>
              <a:t>1</a:t>
            </a:r>
            <a:r>
              <a:rPr lang="en-US" sz="1600" kern="0" dirty="0" smtClean="0"/>
              <a:t>0 STAs per apartment</a:t>
            </a:r>
          </a:p>
          <a:p>
            <a:r>
              <a:rPr lang="en-US" sz="1600" kern="0" dirty="0" smtClean="0"/>
              <a:t>Power of STA: 15 </a:t>
            </a:r>
            <a:r>
              <a:rPr lang="en-US" sz="1600" kern="0" dirty="0" err="1" smtClean="0"/>
              <a:t>dBm</a:t>
            </a:r>
            <a:endParaRPr lang="en-US" sz="1600" kern="0" dirty="0" smtClean="0"/>
          </a:p>
          <a:p>
            <a:r>
              <a:rPr lang="en-US" sz="1600" kern="0" dirty="0" smtClean="0"/>
              <a:t>Power of AP: 20 </a:t>
            </a:r>
            <a:r>
              <a:rPr lang="en-US" sz="1600" kern="0" dirty="0" err="1" smtClean="0"/>
              <a:t>dBm</a:t>
            </a:r>
            <a:endParaRPr lang="en-US" sz="1600" kern="0" dirty="0" smtClean="0"/>
          </a:p>
          <a:p>
            <a:r>
              <a:rPr lang="en-US" sz="1600" kern="0" dirty="0" smtClean="0"/>
              <a:t>Genie MCS selection </a:t>
            </a:r>
          </a:p>
          <a:p>
            <a:r>
              <a:rPr lang="en-US" sz="1600" kern="0" dirty="0" smtClean="0">
                <a:solidFill>
                  <a:srgbClr val="FF0000"/>
                </a:solidFill>
              </a:rPr>
              <a:t>MPDU error based on SINR to PER mapping from LLS for channel D</a:t>
            </a:r>
          </a:p>
          <a:p>
            <a:r>
              <a:rPr lang="en-US" sz="1600" kern="0" dirty="0" smtClean="0">
                <a:solidFill>
                  <a:srgbClr val="FF0000"/>
                </a:solidFill>
              </a:rPr>
              <a:t>Preamble error if SINR</a:t>
            </a:r>
            <a:r>
              <a:rPr lang="en-US" sz="1600" kern="0" dirty="0" smtClean="0">
                <a:solidFill>
                  <a:srgbClr val="FF0000"/>
                </a:solidFill>
                <a:latin typeface="Verdana"/>
                <a:ea typeface="Verdana"/>
                <a:cs typeface="Verdana"/>
              </a:rPr>
              <a:t>≤</a:t>
            </a:r>
            <a:r>
              <a:rPr lang="en-US" sz="1600" kern="0" dirty="0" smtClean="0">
                <a:solidFill>
                  <a:srgbClr val="FF0000"/>
                </a:solidFill>
              </a:rPr>
              <a:t>0 dB</a:t>
            </a:r>
          </a:p>
          <a:p>
            <a:pPr marL="0" indent="0">
              <a:buNone/>
            </a:pPr>
            <a:endParaRPr lang="en-US" sz="1600" kern="0" dirty="0" smtClean="0"/>
          </a:p>
          <a:p>
            <a:endParaRPr lang="en-US" sz="1600" kern="0" dirty="0" smtClean="0"/>
          </a:p>
          <a:p>
            <a:endParaRPr lang="fr-FR" sz="1600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3429116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(Note that this figure is presented in 2D mode.)</a:t>
            </a:r>
          </a:p>
          <a:p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59263"/>
            <a:ext cx="8763000" cy="206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24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 Transmission with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493" y="2438400"/>
            <a:ext cx="3865386" cy="2895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1518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Transmission </a:t>
            </a:r>
            <a:r>
              <a:rPr lang="en-US" dirty="0" smtClean="0"/>
              <a:t>without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787130" cy="2840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959832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90489</TotalTime>
  <Words>1064</Words>
  <Application>Microsoft Office PowerPoint</Application>
  <PresentationFormat>On-screen Show (4:3)</PresentationFormat>
  <Paragraphs>219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1_802.11-09/0091r0</vt:lpstr>
      <vt:lpstr>PowerPoint Presentation</vt:lpstr>
      <vt:lpstr>Abstract</vt:lpstr>
      <vt:lpstr>Background for CS/CCA</vt:lpstr>
      <vt:lpstr>Summary of CS/CCA for 20 MHz</vt:lpstr>
      <vt:lpstr>Preamble Error Model (PEM)</vt:lpstr>
      <vt:lpstr>Packet Early Termination</vt:lpstr>
      <vt:lpstr>Simulation Setup – Scenario 1 [1]</vt:lpstr>
      <vt:lpstr>DL Transmission with RTS/CTS</vt:lpstr>
      <vt:lpstr>DL Transmission without RTS/CTS</vt:lpstr>
      <vt:lpstr>UL Transmission with RTS/CTS</vt:lpstr>
      <vt:lpstr>UL Transmission without RTS/CTS</vt:lpstr>
      <vt:lpstr>Discussion</vt:lpstr>
      <vt:lpstr>Conclusion</vt:lpstr>
      <vt:lpstr>Reference</vt:lpstr>
      <vt:lpstr>Appendix - MAC Simulator Calibration</vt:lpstr>
      <vt:lpstr>Appendix - MCS table for Channel D with impairments </vt:lpstr>
      <vt:lpstr>Appendix – Genie MCS Selection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1763</cp:revision>
  <cp:lastPrinted>1998-02-10T13:28:06Z</cp:lastPrinted>
  <dcterms:created xsi:type="dcterms:W3CDTF">2008-03-19T13:28:15Z</dcterms:created>
  <dcterms:modified xsi:type="dcterms:W3CDTF">2014-09-15T14:17:06Z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