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257" r:id="rId6"/>
    <p:sldId id="279" r:id="rId7"/>
    <p:sldId id="280" r:id="rId8"/>
    <p:sldId id="282" r:id="rId9"/>
    <p:sldId id="299" r:id="rId10"/>
    <p:sldId id="285" r:id="rId11"/>
    <p:sldId id="287" r:id="rId12"/>
    <p:sldId id="293" r:id="rId13"/>
    <p:sldId id="288" r:id="rId14"/>
    <p:sldId id="278" r:id="rId15"/>
    <p:sldId id="289" r:id="rId16"/>
    <p:sldId id="290" r:id="rId17"/>
    <p:sldId id="296" r:id="rId18"/>
    <p:sldId id="297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Xia, Pengfei" initials="XP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6C21"/>
    <a:srgbClr val="FF3300"/>
    <a:srgbClr val="FF66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4" autoAdjust="0"/>
    <p:restoredTop sz="85099" autoAdjust="0"/>
  </p:normalViewPr>
  <p:slideViewPr>
    <p:cSldViewPr>
      <p:cViewPr varScale="1">
        <p:scale>
          <a:sx n="78" d="100"/>
          <a:sy n="78" d="100"/>
        </p:scale>
        <p:origin x="-1614" y="-84"/>
      </p:cViewPr>
      <p:guideLst>
        <p:guide orient="horz" pos="120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-380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0949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2846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5689E5-2AA3-4F64-8E4B-B1B2BC2C913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3343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9322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5689E5-2AA3-4F64-8E4B-B1B2BC2C913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948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Interdigital Communications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Interdigital Communications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8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Pengfei Xia, Interdigital Communications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802.11-14/1186r0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Pengfei Xia, Interdigital </a:t>
            </a:r>
            <a:r>
              <a:rPr lang="en-GB" dirty="0"/>
              <a:t>Communications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-304800" y="685800"/>
            <a:ext cx="9982200" cy="1524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chemeClr val="tx1"/>
                </a:solidFill>
              </a:rPr>
              <a:t>Comparisons </a:t>
            </a:r>
            <a:r>
              <a:rPr lang="en-US" dirty="0">
                <a:solidFill>
                  <a:schemeClr val="tx1"/>
                </a:solidFill>
              </a:rPr>
              <a:t>of </a:t>
            </a:r>
            <a:r>
              <a:rPr lang="en-US" dirty="0" smtClean="0">
                <a:solidFill>
                  <a:schemeClr val="tx1"/>
                </a:solidFill>
              </a:rPr>
              <a:t> Simultaneous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Downlink Transmissions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3463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2014-09-12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3084140"/>
              </p:ext>
            </p:extLst>
          </p:nvPr>
        </p:nvGraphicFramePr>
        <p:xfrm>
          <a:off x="520700" y="3121025"/>
          <a:ext cx="8032750" cy="251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3" name="Document" r:id="rId5" imgW="8267030" imgH="2585244" progId="Word.Document.8">
                  <p:embed/>
                </p:oleObj>
              </mc:Choice>
              <mc:Fallback>
                <p:oleObj name="Document" r:id="rId5" imgW="8267030" imgH="25852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3121025"/>
                        <a:ext cx="8032750" cy="25177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209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76400"/>
            <a:ext cx="8382000" cy="4418013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DL OFDMA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Demonstrates an advantage for transmission of small packets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Low </a:t>
            </a:r>
            <a:r>
              <a:rPr lang="en-US" sz="2000" dirty="0" smtClean="0">
                <a:solidFill>
                  <a:schemeClr val="tx1"/>
                </a:solidFill>
              </a:rPr>
              <a:t>overhead, robust </a:t>
            </a:r>
            <a:r>
              <a:rPr lang="en-US" sz="2000" dirty="0">
                <a:solidFill>
                  <a:schemeClr val="tx1"/>
                </a:solidFill>
              </a:rPr>
              <a:t>performance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Performance using large packets is acceptable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Observations for improvements over single user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Overhead savings are the primary contribution to improvements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A larger improvement may be observed if a more efficient control frame design  (e.g. simultaneous ACK) is considered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DL MU-MIMO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Suitable for high SNR scenarios and large packet payloads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May be sensitive to quality of CSI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952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September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86400" y="6475413"/>
            <a:ext cx="3055938" cy="230187"/>
          </a:xfrm>
        </p:spPr>
        <p:txBody>
          <a:bodyPr/>
          <a:lstStyle/>
          <a:p>
            <a:r>
              <a:rPr lang="en-GB" dirty="0"/>
              <a:t>Pengfei Xia, Interdigital Communications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5800" y="1676400"/>
            <a:ext cx="7772400" cy="46329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kern="0" dirty="0" smtClean="0">
                <a:solidFill>
                  <a:schemeClr val="tx1"/>
                </a:solidFill>
              </a:rPr>
              <a:t>IEEE 802.11-14/0839r1</a:t>
            </a:r>
            <a:r>
              <a:rPr lang="en-US" sz="1600" kern="0" dirty="0">
                <a:solidFill>
                  <a:schemeClr val="tx1"/>
                </a:solidFill>
              </a:rPr>
              <a:t>, Discussion on OFDMA in IEEE 802.11ax, </a:t>
            </a:r>
            <a:r>
              <a:rPr lang="en-US" sz="1600" kern="0" dirty="0" err="1">
                <a:solidFill>
                  <a:schemeClr val="tx1"/>
                </a:solidFill>
              </a:rPr>
              <a:t>Yonsei</a:t>
            </a:r>
            <a:r>
              <a:rPr lang="en-US" sz="1600" kern="0" dirty="0">
                <a:solidFill>
                  <a:schemeClr val="tx1"/>
                </a:solidFill>
              </a:rPr>
              <a:t> University, July 2014</a:t>
            </a:r>
            <a:r>
              <a:rPr lang="en-US" sz="1600" kern="0" dirty="0" smtClean="0">
                <a:solidFill>
                  <a:schemeClr val="tx1"/>
                </a:solidFill>
              </a:rPr>
              <a:t>.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kern="0" dirty="0">
                <a:solidFill>
                  <a:schemeClr val="tx1"/>
                </a:solidFill>
              </a:rPr>
              <a:t>IEEE 802.11-13/1382r0, Discussion on OFDMA in HEW, LG, November 2013</a:t>
            </a:r>
            <a:r>
              <a:rPr lang="en-US" sz="1600" kern="0" dirty="0" smtClean="0">
                <a:solidFill>
                  <a:schemeClr val="tx1"/>
                </a:solidFill>
              </a:rPr>
              <a:t>.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dirty="0"/>
              <a:t>IEEE </a:t>
            </a:r>
            <a:r>
              <a:rPr lang="en-US" sz="1600" dirty="0" smtClean="0"/>
              <a:t>802.11-14/0804r1, </a:t>
            </a:r>
            <a:r>
              <a:rPr lang="en-US" sz="1600" dirty="0"/>
              <a:t>Envisioning 11ax PHY Structure - Part </a:t>
            </a:r>
            <a:r>
              <a:rPr lang="en-US" sz="1600" dirty="0" smtClean="0"/>
              <a:t>I, </a:t>
            </a:r>
            <a:r>
              <a:rPr lang="en-US" sz="1600" dirty="0"/>
              <a:t>LG, July 2014.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dirty="0" smtClean="0"/>
              <a:t>IEEE 802.11-14/0801r0, Envisioning </a:t>
            </a:r>
            <a:r>
              <a:rPr lang="en-US" sz="1600" dirty="0"/>
              <a:t>11ax PHY Structure - Part </a:t>
            </a:r>
            <a:r>
              <a:rPr lang="en-US" sz="1600" dirty="0" smtClean="0"/>
              <a:t>II, LG, July 2014.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dirty="0"/>
              <a:t>IEEE 802.11-13/1395r2, Simultaneous Transmission Technologies for HEW, NTT, November 2013</a:t>
            </a:r>
            <a:r>
              <a:rPr lang="en-US" sz="1600" dirty="0" smtClean="0"/>
              <a:t>.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dirty="0" smtClean="0"/>
              <a:t>IEEE 802.11-14/0571r3, Evaluation Methodology, Broadcom et. al, July 2014.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dirty="0" smtClean="0"/>
              <a:t>G. Bianchi, </a:t>
            </a:r>
            <a:r>
              <a:rPr lang="en-US" sz="1600" dirty="0"/>
              <a:t>Performance analysis of the IEEE 802.11 distributed coordination </a:t>
            </a:r>
            <a:r>
              <a:rPr lang="en-US" sz="1600" dirty="0" smtClean="0"/>
              <a:t>function, IEEE JSAC, vol. 18, no. 3, August 2000.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dirty="0" smtClean="0"/>
              <a:t>IEEE 802.11-14/0980r2,  Simulation Scenarios, Qualcomm et. al, July 2014.</a:t>
            </a:r>
            <a:endParaRPr lang="en-US" sz="1600" dirty="0"/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endParaRPr lang="en-US" sz="1600" dirty="0" smtClean="0"/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endParaRPr lang="en-US" sz="160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7312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895600"/>
            <a:ext cx="7770813" cy="1065213"/>
          </a:xfrm>
        </p:spPr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107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305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cs typeface="Arial" panose="020B0604020202020204" pitchFamily="34" charset="0"/>
              </a:rPr>
              <a:t>Number of simultaneous users: 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cs typeface="Arial" panose="020B0604020202020204" pitchFamily="34" charset="0"/>
              </a:rPr>
              <a:t>Four/Eight transmit antennas (AP)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cs typeface="Arial" panose="020B0604020202020204" pitchFamily="34" charset="0"/>
              </a:rPr>
              <a:t>One receive antenna (STA)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cs typeface="Arial" panose="020B0604020202020204" pitchFamily="34" charset="0"/>
              </a:rPr>
              <a:t>MSDU size: 36/1508 bytes [6] </a:t>
            </a:r>
            <a:endParaRPr lang="en-US" sz="2000" dirty="0"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cs typeface="Arial" panose="020B0604020202020204" pitchFamily="34" charset="0"/>
              </a:rPr>
              <a:t>Number of MPDUs in AMPDU: 1</a:t>
            </a:r>
            <a:endParaRPr lang="en-US" sz="2000" dirty="0"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cs typeface="Arial" panose="020B0604020202020204" pitchFamily="34" charset="0"/>
              </a:rPr>
              <a:t>Operation Bandwidth: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dirty="0">
                <a:cs typeface="Arial" panose="020B0604020202020204" pitchFamily="34" charset="0"/>
              </a:rPr>
              <a:t>20 MHz total BW and 5 MHz per user for OFDMA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dirty="0">
                <a:cs typeface="Arial" panose="020B0604020202020204" pitchFamily="34" charset="0"/>
              </a:rPr>
              <a:t>Or, 80 MHz total BW and 20 </a:t>
            </a:r>
            <a:r>
              <a:rPr lang="en-US" b="1" dirty="0" smtClean="0">
                <a:cs typeface="Arial" panose="020B0604020202020204" pitchFamily="34" charset="0"/>
              </a:rPr>
              <a:t>MHz </a:t>
            </a:r>
            <a:r>
              <a:rPr lang="en-US" b="1" dirty="0">
                <a:cs typeface="Arial" panose="020B0604020202020204" pitchFamily="34" charset="0"/>
              </a:rPr>
              <a:t>per user for OFDMA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cs typeface="Arial" panose="020B0604020202020204" pitchFamily="34" charset="0"/>
              </a:rPr>
              <a:t>Average </a:t>
            </a:r>
            <a:r>
              <a:rPr lang="en-US" sz="2000" dirty="0" err="1">
                <a:cs typeface="Arial" panose="020B0604020202020204" pitchFamily="34" charset="0"/>
              </a:rPr>
              <a:t>backoff</a:t>
            </a:r>
            <a:r>
              <a:rPr lang="en-US" sz="2000" dirty="0">
                <a:cs typeface="Arial" panose="020B0604020202020204" pitchFamily="34" charset="0"/>
              </a:rPr>
              <a:t> time: 3 time slots (27 </a:t>
            </a:r>
            <a:r>
              <a:rPr lang="en-US" sz="2000" dirty="0" err="1">
                <a:latin typeface="Symbol" panose="05050102010706020507" pitchFamily="18" charset="2"/>
                <a:cs typeface="Arial" panose="020B0604020202020204" pitchFamily="34" charset="0"/>
              </a:rPr>
              <a:t>m</a:t>
            </a:r>
            <a:r>
              <a:rPr lang="en-US" sz="2000" dirty="0" err="1">
                <a:cs typeface="Arial" panose="020B0604020202020204" pitchFamily="34" charset="0"/>
              </a:rPr>
              <a:t>s</a:t>
            </a:r>
            <a:r>
              <a:rPr lang="en-US" sz="2000" dirty="0" smtClean="0">
                <a:cs typeface="Arial" panose="020B0604020202020204" pitchFamily="34" charset="0"/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cs typeface="Arial" panose="020B0604020202020204" pitchFamily="34" charset="0"/>
              </a:rPr>
              <a:t>Control frame: MCS 0</a:t>
            </a:r>
            <a:endParaRPr lang="en-US" sz="20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cs typeface="Arial" panose="020B0604020202020204" pitchFamily="34" charset="0"/>
              </a:rPr>
              <a:t>MCS selection based on ideal conditions without channel impairments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2014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529304"/>
              </p:ext>
            </p:extLst>
          </p:nvPr>
        </p:nvGraphicFramePr>
        <p:xfrm>
          <a:off x="5562600" y="2133600"/>
          <a:ext cx="3352800" cy="19507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78710"/>
                <a:gridCol w="1074090"/>
              </a:tblGrid>
              <a:tr h="243841"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b="0" spc="-5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Parameters</a:t>
                      </a:r>
                      <a:endParaRPr lang="en-US" sz="1600" b="0" spc="-5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b="0" spc="-5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  <a:endParaRPr lang="en-US" sz="1600" b="0" spc="-5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1348"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b="0" spc="-5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 </a:t>
                      </a:r>
                      <a:r>
                        <a:rPr lang="en-US" sz="1600" b="0" spc="-5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(bytes)</a:t>
                      </a:r>
                      <a:endParaRPr lang="en-US" sz="1600" b="0" spc="-5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b="0" spc="-5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en-US" sz="1600" b="0" spc="-5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1348"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b="0" spc="-5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BAR (bytes)</a:t>
                      </a:r>
                      <a:endParaRPr lang="en-US" sz="1600" b="0" spc="-5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b="0" spc="-5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24</a:t>
                      </a:r>
                      <a:endParaRPr lang="en-US" sz="1600" b="0" spc="-5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1348"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b="0" spc="-5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ACK (bytes)</a:t>
                      </a:r>
                      <a:endParaRPr lang="en-US" sz="1600" b="0" spc="-5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b="0" spc="-5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n-US" sz="1600" b="0" spc="-5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1348"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b="0" spc="-5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DIFS </a:t>
                      </a:r>
                      <a:r>
                        <a:rPr lang="en-US" sz="1600" b="0" spc="-5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600" b="0" spc="-5" dirty="0" smtClean="0">
                          <a:solidFill>
                            <a:schemeClr val="tx1"/>
                          </a:solidFill>
                          <a:effectLst/>
                          <a:latin typeface="Symbol" panose="05050102010706020507" pitchFamily="18" charset="2"/>
                          <a:cs typeface="Arial" panose="020B0604020202020204" pitchFamily="34" charset="0"/>
                        </a:rPr>
                        <a:t>m</a:t>
                      </a:r>
                      <a:r>
                        <a:rPr lang="en-US" sz="1600" b="0" spc="-5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en-US" sz="1600" b="0" spc="-5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600" b="0" spc="-5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b="0" spc="-5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en-US" sz="1600" b="0" spc="-5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1348"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b="0" spc="-5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SIFS </a:t>
                      </a:r>
                      <a:r>
                        <a:rPr lang="en-US" sz="1600" b="0" spc="-5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600" b="0" spc="-5" dirty="0" smtClean="0">
                          <a:solidFill>
                            <a:schemeClr val="tx1"/>
                          </a:solidFill>
                          <a:effectLst/>
                          <a:latin typeface="Symbol" panose="05050102010706020507" pitchFamily="18" charset="2"/>
                          <a:cs typeface="Arial" panose="020B0604020202020204" pitchFamily="34" charset="0"/>
                        </a:rPr>
                        <a:t>m</a:t>
                      </a:r>
                      <a:r>
                        <a:rPr lang="en-US" sz="1600" b="0" spc="-5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en-US" sz="1600" b="0" spc="-5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600" b="0" spc="-5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b="0" spc="-5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en-US" sz="1600" b="0" spc="-5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1348"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b="0" spc="-5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MCS</a:t>
                      </a:r>
                      <a:endParaRPr lang="en-US" sz="1600" b="0" spc="-5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b="0" spc="-5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0~8</a:t>
                      </a:r>
                      <a:endParaRPr lang="en-US" sz="1600" b="0" spc="-5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8141"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b="0" spc="-5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PPDU format</a:t>
                      </a:r>
                      <a:endParaRPr lang="en-US" sz="1600" b="0" spc="-5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b="0" spc="-5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VHT</a:t>
                      </a:r>
                      <a:endParaRPr lang="en-US" sz="1600" b="0" spc="-5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444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4356100"/>
            <a:ext cx="8229600" cy="21971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Small </a:t>
            </a:r>
            <a:r>
              <a:rPr lang="en-US" sz="2000" dirty="0" smtClean="0"/>
              <a:t>packet @ 20 MHz</a:t>
            </a:r>
            <a:endParaRPr lang="en-US" sz="2000" dirty="0"/>
          </a:p>
          <a:p>
            <a:pPr marL="800100" lvl="1" indent="-342900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DL OFDMA shows advantage in the entire SNR range vs </a:t>
            </a:r>
            <a:r>
              <a:rPr lang="en-US" dirty="0" smtClean="0"/>
              <a:t>the others</a:t>
            </a:r>
          </a:p>
          <a:p>
            <a:pPr marL="1200150" lvl="2" indent="-342900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Lower overhead, robust </a:t>
            </a:r>
            <a:r>
              <a:rPr lang="en-US" dirty="0" smtClean="0"/>
              <a:t>performance</a:t>
            </a:r>
          </a:p>
          <a:p>
            <a:pPr marL="800100" lvl="1" indent="-342900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DL </a:t>
            </a:r>
            <a:r>
              <a:rPr lang="en-US" dirty="0"/>
              <a:t>MU-MIMO performance </a:t>
            </a:r>
            <a:r>
              <a:rPr lang="en-US" dirty="0" smtClean="0"/>
              <a:t>good at high SNR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 smtClean="0"/>
              <a:t>20 </a:t>
            </a:r>
            <a:r>
              <a:rPr lang="en-US" dirty="0"/>
              <a:t>MHZ BW, Small Packet </a:t>
            </a:r>
            <a:r>
              <a:rPr lang="en-US" dirty="0" smtClean="0"/>
              <a:t>36 </a:t>
            </a:r>
            <a:r>
              <a:rPr lang="en-US" dirty="0"/>
              <a:t>Bytes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September 2014</a:t>
            </a:r>
            <a:endParaRPr lang="en-GB" dirty="0"/>
          </a:p>
        </p:txBody>
      </p:sp>
      <p:pic>
        <p:nvPicPr>
          <p:cNvPr id="10245" name="Picture 5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447800"/>
            <a:ext cx="3809111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535" y="1447800"/>
            <a:ext cx="3818865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820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4419600"/>
            <a:ext cx="8229600" cy="2006600"/>
          </a:xfrm>
        </p:spPr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Large packet @ 20 MHz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OFDMA shows advantage in low/medium SNR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MU-MIMO best in high SNR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With </a:t>
            </a:r>
            <a:r>
              <a:rPr lang="en-US" dirty="0"/>
              <a:t>realistic channel impairments and limited number of antennas, DL MU-MIMO may suffer more significantly than DL </a:t>
            </a:r>
            <a:r>
              <a:rPr lang="en-US" dirty="0" smtClean="0"/>
              <a:t>OFDMA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OFDMA is Saturated </a:t>
            </a:r>
            <a:r>
              <a:rPr lang="en-US" dirty="0"/>
              <a:t>at high SNR due to the limitation of one receive antenna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 MHz BW, </a:t>
            </a:r>
            <a:r>
              <a:rPr lang="en-US" dirty="0"/>
              <a:t>Large Packet </a:t>
            </a:r>
            <a:r>
              <a:rPr lang="en-US" dirty="0" smtClean="0"/>
              <a:t>1508 </a:t>
            </a:r>
            <a:r>
              <a:rPr lang="en-US" dirty="0"/>
              <a:t>Bytes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September 2014</a:t>
            </a:r>
            <a:endParaRPr lang="en-GB" dirty="0"/>
          </a:p>
        </p:txBody>
      </p:sp>
      <p:pic>
        <p:nvPicPr>
          <p:cNvPr id="7172" name="Picture 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" y="1676400"/>
            <a:ext cx="384048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5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270" y="1676400"/>
            <a:ext cx="384048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139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September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Pengfei Xia, Interdigital </a:t>
            </a:r>
            <a:r>
              <a:rPr lang="en-GB" dirty="0"/>
              <a:t>Communications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r>
              <a:rPr lang="en-US" b="0" i="1" smtClean="0"/>
              <a:t>	</a:t>
            </a:r>
            <a:r>
              <a:rPr lang="en-US" smtClean="0"/>
              <a:t>Downlink </a:t>
            </a:r>
            <a:r>
              <a:rPr lang="en-US" dirty="0"/>
              <a:t>simultaneous transmissions is an important candidate </a:t>
            </a:r>
            <a:r>
              <a:rPr lang="en-US" dirty="0" smtClean="0"/>
              <a:t>technology and </a:t>
            </a:r>
            <a:r>
              <a:rPr lang="en-US" dirty="0"/>
              <a:t>may be required to achieve </a:t>
            </a:r>
            <a:r>
              <a:rPr lang="en-US" dirty="0" smtClean="0"/>
              <a:t>improved </a:t>
            </a:r>
            <a:r>
              <a:rPr lang="en-US" dirty="0"/>
              <a:t>spectral efficiency in dense network environments. </a:t>
            </a:r>
          </a:p>
          <a:p>
            <a:r>
              <a:rPr lang="en-US" dirty="0"/>
              <a:t>	We </a:t>
            </a:r>
            <a:r>
              <a:rPr lang="en-US" dirty="0" smtClean="0"/>
              <a:t>perform a </a:t>
            </a:r>
            <a:r>
              <a:rPr lang="en-US" dirty="0"/>
              <a:t>comparison of  transmission overhead for downlink MU-MIMO, OFDMA, and single user transmissions in IEEE 802.11. </a:t>
            </a:r>
          </a:p>
          <a:p>
            <a:endParaRPr lang="en-US" b="0" i="1" dirty="0"/>
          </a:p>
          <a:p>
            <a:endParaRPr lang="en-US" b="0" i="1" dirty="0"/>
          </a:p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i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065213"/>
          </a:xfrm>
        </p:spPr>
        <p:txBody>
          <a:bodyPr/>
          <a:lstStyle/>
          <a:p>
            <a:r>
              <a:rPr lang="en-US" dirty="0"/>
              <a:t>Downlink Simultaneous Transmissions (DST)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6587"/>
            <a:ext cx="8686800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Downlink MU-MIMO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Spatial domain multiple user separation (ZF, MMSE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First introduced </a:t>
            </a:r>
            <a:r>
              <a:rPr lang="en-US" dirty="0"/>
              <a:t>in IEEE 802.11ac </a:t>
            </a:r>
            <a:endParaRPr lang="en-US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Requires </a:t>
            </a:r>
            <a:r>
              <a:rPr lang="en-US" dirty="0"/>
              <a:t>multiple transmit antennas </a:t>
            </a:r>
            <a:endParaRPr lang="en-US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Requires high </a:t>
            </a:r>
            <a:r>
              <a:rPr lang="en-US" dirty="0"/>
              <a:t>precision CSIT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Downlink </a:t>
            </a:r>
            <a:r>
              <a:rPr lang="en-US" dirty="0" smtClean="0"/>
              <a:t>OFDMA 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Frequency domain multiple user separation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Has been discussed as a possible technology in several contributions [1-5]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Relaxed requirement for multiple antennas </a:t>
            </a:r>
            <a:endParaRPr lang="en-US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No need for CSIT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399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DST Channel Access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200400"/>
            <a:ext cx="8915400" cy="2894013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Same ‘example’ channel access scheme for MU-MIMO/OFDMA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DL MU-MIMO/OFDMA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MPDU + BA + BAR + BA exchange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Control frames (BA, BAR) are transmitted over the entire bandwidth </a:t>
            </a:r>
            <a:endParaRPr lang="en-US" sz="2000" dirty="0" smtClean="0"/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dirty="0" smtClean="0"/>
              <a:t>Motivation for this example:</a:t>
            </a:r>
          </a:p>
          <a:p>
            <a:pPr marL="857250" lvl="1">
              <a:buFont typeface="Arial" panose="020B0604020202020204" pitchFamily="34" charset="0"/>
              <a:buChar char="•"/>
            </a:pPr>
            <a:r>
              <a:rPr lang="en-US" dirty="0" smtClean="0"/>
              <a:t>To enable a high level comparison between the transmission methods</a:t>
            </a:r>
          </a:p>
          <a:p>
            <a:pPr marL="857250" lvl="1">
              <a:buFont typeface="Arial" panose="020B0604020202020204" pitchFamily="34" charset="0"/>
              <a:buChar char="•"/>
            </a:pPr>
            <a:r>
              <a:rPr lang="en-US" dirty="0" smtClean="0"/>
              <a:t>This may be considered a worst case example                                              (e.g. control frame design could be more efficient)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2014</a:t>
            </a:r>
            <a:endParaRPr lang="en-GB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7834470"/>
              </p:ext>
            </p:extLst>
          </p:nvPr>
        </p:nvGraphicFramePr>
        <p:xfrm>
          <a:off x="2286000" y="1260475"/>
          <a:ext cx="4183063" cy="201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1" name="Visio" r:id="rId4" imgW="5391043" imgH="2597130" progId="Visio.Drawing.11">
                  <p:embed/>
                </p:oleObj>
              </mc:Choice>
              <mc:Fallback>
                <p:oleObj name="Visio" r:id="rId4" imgW="5391043" imgH="2597130" progId="Visio.Drawing.11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1260475"/>
                        <a:ext cx="4183063" cy="20161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330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6593" y="1905000"/>
            <a:ext cx="8076407" cy="4267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Link level PER simulation results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MU-MIMO: ZF transmit beamforming per subcarrier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OFDMA/SU: Single user transmit beamforming per subcarrier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Comparison methodology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For each SNR point, consider the maximum MCS which satisfies the PER constraint: PER&lt;=1%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Determine the TXOP duration by taking into account the maximum MCS which is supported including the overhead: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BA, BAR, SIFS, DIFS, ACK,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Throughput= </a:t>
            </a:r>
            <a:r>
              <a:rPr lang="en-US" dirty="0">
                <a:cs typeface="Arial" panose="020B0604020202020204" pitchFamily="34" charset="0"/>
              </a:rPr>
              <a:t>Data Packet Size/TXOP duration * (1-PER)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59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Comparison Methodologies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029200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 simplicity, we assume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Same channel access scheme for MU-MIMO/OFDMA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Same single stream transmission per user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Same number of transmit </a:t>
            </a:r>
            <a:r>
              <a:rPr lang="en-US" dirty="0" smtClean="0"/>
              <a:t>antennas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A four transmit antenna example: MU-MIMO supports four users simultaneously with 4x1x4 ZF transmit beamforming, OFDMA supports four users individually with 4x1 transmit beamforming per user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Same number of simultaneous users for </a:t>
            </a:r>
            <a:r>
              <a:rPr lang="en-US" dirty="0" smtClean="0"/>
              <a:t>MU-MIMO/OFDMA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Allowing different </a:t>
            </a:r>
            <a:r>
              <a:rPr lang="en-US" sz="2000" dirty="0" err="1" smtClean="0"/>
              <a:t>simul</a:t>
            </a:r>
            <a:r>
              <a:rPr lang="en-US" sz="2000" dirty="0" smtClean="0"/>
              <a:t>. users for MU-MIMO/OFDMA is possible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 smtClean="0"/>
              <a:t>Similar comparison trend is expected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Fixed random </a:t>
            </a:r>
            <a:r>
              <a:rPr lang="en-US" dirty="0" err="1" smtClean="0"/>
              <a:t>backoff</a:t>
            </a:r>
            <a:r>
              <a:rPr lang="en-US" dirty="0" smtClean="0"/>
              <a:t> overhead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A more rigorous </a:t>
            </a:r>
            <a:r>
              <a:rPr lang="en-US" sz="2000" dirty="0" err="1" smtClean="0"/>
              <a:t>analyis</a:t>
            </a:r>
            <a:r>
              <a:rPr lang="en-US" sz="2000" dirty="0" smtClean="0"/>
              <a:t> following [7] indicates that it is network dependent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CSI feedback overhead not included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29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3669" y="4495800"/>
            <a:ext cx="8686800" cy="1682036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Small </a:t>
            </a:r>
            <a:r>
              <a:rPr lang="en-US" dirty="0" smtClean="0"/>
              <a:t>packet of 36 bytes (voice MSDU IPV4 [6])</a:t>
            </a:r>
          </a:p>
          <a:p>
            <a:pPr marL="800100" lvl="1" indent="-342900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DL </a:t>
            </a:r>
            <a:r>
              <a:rPr lang="en-US" dirty="0"/>
              <a:t>OFDMA shows </a:t>
            </a:r>
            <a:r>
              <a:rPr lang="en-US" dirty="0" smtClean="0"/>
              <a:t>an advantage over </a:t>
            </a:r>
            <a:r>
              <a:rPr lang="en-US" dirty="0"/>
              <a:t>the entire SNR </a:t>
            </a:r>
            <a:r>
              <a:rPr lang="en-US" dirty="0" smtClean="0"/>
              <a:t>operation range </a:t>
            </a:r>
          </a:p>
          <a:p>
            <a:pPr marL="800100" lvl="1" indent="-342900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DL </a:t>
            </a:r>
            <a:r>
              <a:rPr lang="en-US" dirty="0"/>
              <a:t>MU-MIMO performance </a:t>
            </a:r>
            <a:r>
              <a:rPr lang="en-US" dirty="0" smtClean="0"/>
              <a:t>is better for high SNR operation</a:t>
            </a:r>
          </a:p>
          <a:p>
            <a:pPr marL="1200150" lvl="2" indent="-342900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With realistic channel impairments and limited number of antennas, DL MU-MIMO may suffer more significantly than DL OFDMA</a:t>
            </a:r>
          </a:p>
          <a:p>
            <a:pPr marL="800100" lvl="1" indent="-342900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 MHz BW, </a:t>
            </a:r>
            <a:r>
              <a:rPr lang="en-US" dirty="0"/>
              <a:t>Small Packet </a:t>
            </a:r>
            <a:r>
              <a:rPr lang="en-US" dirty="0" smtClean="0"/>
              <a:t>36 Bytes</a:t>
            </a:r>
            <a:endParaRPr lang="en-US" dirty="0"/>
          </a:p>
        </p:txBody>
      </p:sp>
      <p:pic>
        <p:nvPicPr>
          <p:cNvPr id="6151" name="Picture 7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13" y="1595438"/>
            <a:ext cx="384048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595438"/>
            <a:ext cx="4630272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187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4508500"/>
            <a:ext cx="8229600" cy="1739900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Large packet </a:t>
            </a:r>
            <a:r>
              <a:rPr lang="en-US" dirty="0" smtClean="0"/>
              <a:t>size 1508 bytes [8]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OFDMA shows an advantage for low to medium SNR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MU-MIMO performs much better for </a:t>
            </a:r>
            <a:r>
              <a:rPr lang="en-US" dirty="0"/>
              <a:t>high </a:t>
            </a:r>
            <a:r>
              <a:rPr lang="en-US" dirty="0" smtClean="0"/>
              <a:t>SNR operation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With realistic channel impairments and limited number of antennas, DL MU-MIMO may suffer more significantly than DL OFDMA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 MHz BW, </a:t>
            </a:r>
            <a:r>
              <a:rPr lang="en-US" dirty="0"/>
              <a:t>Large Packet </a:t>
            </a:r>
            <a:r>
              <a:rPr lang="en-US" dirty="0" smtClean="0"/>
              <a:t>1508 </a:t>
            </a:r>
            <a:r>
              <a:rPr lang="en-US" dirty="0"/>
              <a:t>Bytes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September 2014</a:t>
            </a:r>
            <a:endParaRPr lang="en-GB" dirty="0"/>
          </a:p>
        </p:txBody>
      </p:sp>
      <p:pic>
        <p:nvPicPr>
          <p:cNvPr id="5124" name="Picture 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" y="1621064"/>
            <a:ext cx="384048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3728" y="1600200"/>
            <a:ext cx="4630272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647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1"/>
          <p:cNvSpPr txBox="1">
            <a:spLocks/>
          </p:cNvSpPr>
          <p:nvPr/>
        </p:nvSpPr>
        <p:spPr bwMode="auto">
          <a:xfrm>
            <a:off x="685800" y="3733800"/>
            <a:ext cx="8382000" cy="2208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OFDMA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Demonstrates </a:t>
            </a:r>
            <a:r>
              <a:rPr lang="en-US" dirty="0">
                <a:solidFill>
                  <a:schemeClr val="tx1"/>
                </a:solidFill>
              </a:rPr>
              <a:t>an advantage for transmission of small </a:t>
            </a:r>
            <a:r>
              <a:rPr lang="en-US" dirty="0" smtClean="0">
                <a:solidFill>
                  <a:schemeClr val="tx1"/>
                </a:solidFill>
              </a:rPr>
              <a:t>packets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Performance </a:t>
            </a:r>
            <a:r>
              <a:rPr lang="en-US" dirty="0">
                <a:solidFill>
                  <a:schemeClr val="tx1"/>
                </a:solidFill>
              </a:rPr>
              <a:t>using large packets is </a:t>
            </a:r>
            <a:r>
              <a:rPr lang="en-US" dirty="0" smtClean="0">
                <a:solidFill>
                  <a:schemeClr val="tx1"/>
                </a:solidFill>
              </a:rPr>
              <a:t>acceptable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DL MU-MIMO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Suitable for high SNR scenarios and large packet </a:t>
            </a:r>
            <a:r>
              <a:rPr lang="en-US" dirty="0" smtClean="0">
                <a:solidFill>
                  <a:schemeClr val="tx1"/>
                </a:solidFill>
              </a:rPr>
              <a:t>payloads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May be sensitive to CSI quality</a:t>
            </a:r>
            <a:endParaRPr lang="en-US" dirty="0">
              <a:solidFill>
                <a:schemeClr val="tx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kern="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0813" cy="1065213"/>
          </a:xfrm>
        </p:spPr>
        <p:txBody>
          <a:bodyPr/>
          <a:lstStyle/>
          <a:p>
            <a:r>
              <a:rPr lang="en-US" dirty="0" smtClean="0"/>
              <a:t>Throughput Improvement Ratio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5615184"/>
              </p:ext>
            </p:extLst>
          </p:nvPr>
        </p:nvGraphicFramePr>
        <p:xfrm>
          <a:off x="686595" y="1371600"/>
          <a:ext cx="7770810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135"/>
                <a:gridCol w="1295135"/>
                <a:gridCol w="1295135"/>
                <a:gridCol w="1295135"/>
                <a:gridCol w="1295135"/>
                <a:gridCol w="1295135"/>
              </a:tblGrid>
              <a:tr h="2590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OFDMA vs SU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MU-MIMO vs</a:t>
                      </a:r>
                      <a:r>
                        <a:rPr lang="en-US" baseline="0" dirty="0" smtClean="0"/>
                        <a:t> SU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 dB</a:t>
                      </a:r>
                      <a:endParaRPr lang="en-US" dirty="0"/>
                    </a:p>
                  </a:txBody>
                  <a:tcPr/>
                </a:tc>
              </a:tr>
              <a:tr h="44196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Small packets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 </a:t>
                      </a:r>
                      <a:r>
                        <a:rPr lang="en-US" dirty="0" err="1" smtClean="0"/>
                        <a:t>Tx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l.6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0</a:t>
                      </a:r>
                      <a:r>
                        <a:rPr lang="en-US" baseline="30000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</a:t>
                      </a:r>
                      <a:r>
                        <a:rPr lang="en-US" dirty="0" err="1" smtClean="0"/>
                        <a:t>Tx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Large packets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 </a:t>
                      </a:r>
                      <a:r>
                        <a:rPr lang="en-US" dirty="0" err="1" smtClean="0"/>
                        <a:t>Tx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1.4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0</a:t>
                      </a:r>
                      <a:r>
                        <a:rPr lang="en-US" baseline="30000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</a:t>
                      </a:r>
                      <a:r>
                        <a:rPr lang="en-US" dirty="0" err="1" smtClean="0"/>
                        <a:t>Tx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1.7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6248400"/>
            <a:ext cx="46346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aseline="30000" dirty="0" smtClean="0">
                <a:solidFill>
                  <a:schemeClr val="tx1"/>
                </a:solidFill>
              </a:rPr>
              <a:t>*: this SNR point is not high enough to support ZF beamforming with PER &lt; 1%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206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-14-xxxx-00-xxxx-name-here (2)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15b5d2f7a3e1084effea4196ba30bcf6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7D349836-D2CF-49D1-84E1-491FA3321BD8}">
  <ds:schemaRefs>
    <ds:schemaRef ds:uri="http://purl.org/dc/elements/1.1/"/>
    <ds:schemaRef ds:uri="http://purl.org/dc/dcmitype/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E7C6251-F865-47EF-B8F7-49968B7C67C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91622EE-9100-4276-89A7-6EBD712418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11-14-xxxx-00-xxxx-name-here (2)</Template>
  <TotalTime>4515</TotalTime>
  <Words>1108</Words>
  <Application>Microsoft Office PowerPoint</Application>
  <PresentationFormat>On-screen Show (4:3)</PresentationFormat>
  <Paragraphs>216</Paragraphs>
  <Slides>15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11-14-xxxx-00-xxxx-name-here (2)</vt:lpstr>
      <vt:lpstr>Document</vt:lpstr>
      <vt:lpstr>Visio</vt:lpstr>
      <vt:lpstr>Comparisons of  Simultaneous  Downlink Transmissions</vt:lpstr>
      <vt:lpstr>Abstract</vt:lpstr>
      <vt:lpstr>Downlink Simultaneous Transmissions (DST)</vt:lpstr>
      <vt:lpstr>DST Channel Access</vt:lpstr>
      <vt:lpstr>Comparison Methodology</vt:lpstr>
      <vt:lpstr>Comparison Methodologies Cont’d</vt:lpstr>
      <vt:lpstr>80 MHz BW, Small Packet 36 Bytes</vt:lpstr>
      <vt:lpstr>80 MHz BW, Large Packet 1508 Bytes</vt:lpstr>
      <vt:lpstr>Throughput Improvement Ratio</vt:lpstr>
      <vt:lpstr>Summary</vt:lpstr>
      <vt:lpstr>References</vt:lpstr>
      <vt:lpstr>Appendix</vt:lpstr>
      <vt:lpstr>Analysis Parameters</vt:lpstr>
      <vt:lpstr>20 MHZ BW, Small Packet 36 Bytes</vt:lpstr>
      <vt:lpstr>20 MHz BW, Large Packet 1508 Bytes</vt:lpstr>
    </vt:vector>
  </TitlesOfParts>
  <Company>InterDigital Communications, LLC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11-14-1186-00ax-Comparisons-of-Simultaneous-Downlink-Transmissions</dc:title>
  <dc:creator>Pengfei.Xia@InterDigital.com</dc:creator>
  <cp:lastModifiedBy>Xia, Pengfei</cp:lastModifiedBy>
  <cp:revision>317</cp:revision>
  <cp:lastPrinted>1601-01-01T00:00:00Z</cp:lastPrinted>
  <dcterms:created xsi:type="dcterms:W3CDTF">2014-07-10T21:52:48Z</dcterms:created>
  <dcterms:modified xsi:type="dcterms:W3CDTF">2014-09-15T07:46:18Z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