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69" r:id="rId2"/>
    <p:sldId id="272" r:id="rId3"/>
    <p:sldId id="306" r:id="rId4"/>
    <p:sldId id="300" r:id="rId5"/>
    <p:sldId id="307" r:id="rId6"/>
    <p:sldId id="301" r:id="rId7"/>
    <p:sldId id="308" r:id="rId8"/>
    <p:sldId id="302" r:id="rId9"/>
    <p:sldId id="309" r:id="rId10"/>
    <p:sldId id="303" r:id="rId11"/>
    <p:sldId id="310" r:id="rId12"/>
    <p:sldId id="304" r:id="rId13"/>
    <p:sldId id="311" r:id="rId14"/>
    <p:sldId id="312" r:id="rId15"/>
    <p:sldId id="315" r:id="rId16"/>
    <p:sldId id="316" r:id="rId17"/>
    <p:sldId id="305" r:id="rId1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37" autoAdjust="0"/>
  </p:normalViewPr>
  <p:slideViewPr>
    <p:cSldViewPr>
      <p:cViewPr>
        <p:scale>
          <a:sx n="100" d="100"/>
          <a:sy n="100" d="100"/>
        </p:scale>
        <p:origin x="-5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a:t>doc.: IEEE 802.11-09/0840r0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t>July 2009</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a:t>David Bagby, Calypso Ventures, Inc.</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US"/>
              <a:t>Page </a:t>
            </a:r>
            <a:fld id="{C5F82844-D3D8-4E2F-BC31-F893CF7EFBD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a:t>doc.: IEEE 802.11-09/0840r0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t>July 2009</a:t>
            </a:r>
          </a:p>
        </p:txBody>
      </p:sp>
      <p:sp>
        <p:nvSpPr>
          <p:cNvPr id="18436"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defRPr/>
            </a:pPr>
            <a:r>
              <a:rPr lang="en-US"/>
              <a:t>David Bagby, Calypso Ventures, Inc.</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a:t>Page </a:t>
            </a:r>
            <a:fld id="{A8AE28EE-710A-423D-918F-3472049856C0}"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smtClean="0"/>
              <a:t>doc.: IEEE 802.11-09/0840r0</a:t>
            </a:r>
          </a:p>
        </p:txBody>
      </p:sp>
      <p:sp>
        <p:nvSpPr>
          <p:cNvPr id="19459" name="Rectangle 3"/>
          <p:cNvSpPr>
            <a:spLocks noGrp="1" noChangeArrowheads="1"/>
          </p:cNvSpPr>
          <p:nvPr>
            <p:ph type="dt" sz="quarter" idx="1"/>
          </p:nvPr>
        </p:nvSpPr>
        <p:spPr>
          <a:noFill/>
        </p:spPr>
        <p:txBody>
          <a:bodyPr/>
          <a:lstStyle/>
          <a:p>
            <a:r>
              <a:rPr lang="en-US" smtClean="0"/>
              <a:t>July 2009</a:t>
            </a:r>
          </a:p>
        </p:txBody>
      </p:sp>
      <p:sp>
        <p:nvSpPr>
          <p:cNvPr id="19460" name="Rectangle 6"/>
          <p:cNvSpPr>
            <a:spLocks noGrp="1" noChangeArrowheads="1"/>
          </p:cNvSpPr>
          <p:nvPr>
            <p:ph type="ftr" sz="quarter" idx="4"/>
          </p:nvPr>
        </p:nvSpPr>
        <p:spPr>
          <a:noFill/>
        </p:spPr>
        <p:txBody>
          <a:bodyPr/>
          <a:lstStyle/>
          <a:p>
            <a:pPr lvl="4"/>
            <a:r>
              <a:rPr lang="en-US" smtClean="0"/>
              <a:t>David Bagby, Calypso Ventures, Inc.</a:t>
            </a:r>
          </a:p>
        </p:txBody>
      </p:sp>
      <p:sp>
        <p:nvSpPr>
          <p:cNvPr id="19461" name="Rectangle 7"/>
          <p:cNvSpPr>
            <a:spLocks noGrp="1" noChangeArrowheads="1"/>
          </p:cNvSpPr>
          <p:nvPr>
            <p:ph type="sldNum" sz="quarter" idx="5"/>
          </p:nvPr>
        </p:nvSpPr>
        <p:spPr>
          <a:noFill/>
        </p:spPr>
        <p:txBody>
          <a:bodyPr/>
          <a:lstStyle/>
          <a:p>
            <a:r>
              <a:rPr lang="en-US" smtClean="0"/>
              <a:t>Page </a:t>
            </a:r>
            <a:fld id="{7441BA8B-EA44-4BCB-8894-4A698C9D9ECD}" type="slidenum">
              <a:rPr lang="en-US" smtClean="0"/>
              <a:pPr/>
              <a:t>1</a:t>
            </a:fld>
            <a:endParaRPr lang="en-US" smtClean="0"/>
          </a:p>
        </p:txBody>
      </p:sp>
      <p:sp>
        <p:nvSpPr>
          <p:cNvPr id="19462" name="Rectangle 2"/>
          <p:cNvSpPr>
            <a:spLocks noGrp="1" noRot="1" noChangeAspect="1" noChangeArrowheads="1" noTextEdit="1"/>
          </p:cNvSpPr>
          <p:nvPr>
            <p:ph type="sldImg"/>
          </p:nvPr>
        </p:nvSpPr>
        <p:spPr>
          <a:xfrm>
            <a:off x="1154113" y="701675"/>
            <a:ext cx="4625975" cy="3468688"/>
          </a:xfrm>
          <a:ln/>
        </p:spPr>
      </p:sp>
      <p:sp>
        <p:nvSpPr>
          <p:cNvPr id="194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5880" y="95706"/>
            <a:ext cx="2195858" cy="215444"/>
          </a:xfrm>
          <a:ln/>
        </p:spPr>
        <p:txBody>
          <a:bodyPr/>
          <a:lstStyle/>
          <a:p>
            <a:r>
              <a:rPr lang="en-US">
                <a:solidFill>
                  <a:prstClr val="black"/>
                </a:solidFill>
              </a:rPr>
              <a:t>doc.: IEEE 802.11-yy/xxxxr0</a:t>
            </a:r>
          </a:p>
        </p:txBody>
      </p:sp>
      <p:sp>
        <p:nvSpPr>
          <p:cNvPr id="5" name="Rectangle 3"/>
          <p:cNvSpPr>
            <a:spLocks noGrp="1" noChangeArrowheads="1"/>
          </p:cNvSpPr>
          <p:nvPr>
            <p:ph type="dt" idx="1"/>
          </p:nvPr>
        </p:nvSpPr>
        <p:spPr>
          <a:xfrm>
            <a:off x="654050" y="95706"/>
            <a:ext cx="916020" cy="215444"/>
          </a:xfrm>
          <a:ln/>
        </p:spPr>
        <p:txBody>
          <a:bodyPr/>
          <a:lstStyle/>
          <a:p>
            <a:r>
              <a:rPr lang="en-US">
                <a:solidFill>
                  <a:prstClr val="black"/>
                </a:solidFill>
              </a:rPr>
              <a:t>Month Year</a:t>
            </a:r>
          </a:p>
        </p:txBody>
      </p:sp>
      <p:sp>
        <p:nvSpPr>
          <p:cNvPr id="6" name="Rectangle 6"/>
          <p:cNvSpPr>
            <a:spLocks noGrp="1" noChangeArrowheads="1"/>
          </p:cNvSpPr>
          <p:nvPr>
            <p:ph type="ftr" sz="quarter" idx="4"/>
          </p:nvPr>
        </p:nvSpPr>
        <p:spPr>
          <a:xfrm>
            <a:off x="4168980" y="8985250"/>
            <a:ext cx="2112758" cy="184666"/>
          </a:xfrm>
          <a:ln/>
        </p:spPr>
        <p:txBody>
          <a:bodyPr/>
          <a:lstStyle/>
          <a:p>
            <a:pPr lvl="4"/>
            <a:r>
              <a:rPr lang="en-US">
                <a:solidFill>
                  <a:prstClr val="black"/>
                </a:solidFill>
              </a:rPr>
              <a:t>John Doe, Some Company</a:t>
            </a:r>
          </a:p>
        </p:txBody>
      </p:sp>
      <p:sp>
        <p:nvSpPr>
          <p:cNvPr id="7" name="Rectangle 7"/>
          <p:cNvSpPr>
            <a:spLocks noGrp="1" noChangeArrowheads="1"/>
          </p:cNvSpPr>
          <p:nvPr>
            <p:ph type="sldNum" sz="quarter" idx="5"/>
          </p:nvPr>
        </p:nvSpPr>
        <p:spPr>
          <a:xfrm>
            <a:off x="3320211" y="8985250"/>
            <a:ext cx="415177" cy="184666"/>
          </a:xfrm>
          <a:ln/>
        </p:spPr>
        <p:txBody>
          <a:bodyPr/>
          <a:lstStyle/>
          <a:p>
            <a:r>
              <a:rPr lang="en-US">
                <a:solidFill>
                  <a:prstClr val="black"/>
                </a:solidFill>
              </a:rPr>
              <a:t>Page </a:t>
            </a:r>
            <a:fld id="{EA791B8C-DE7D-40F6-8B3C-FD3AEB187B7A}" type="slidenum">
              <a:rPr lang="en-US">
                <a:solidFill>
                  <a:prstClr val="black"/>
                </a:solidFill>
              </a:rPr>
              <a:pPr/>
              <a:t>15</a:t>
            </a:fld>
            <a:endParaRPr lang="en-US">
              <a:solidFill>
                <a:prstClr val="black"/>
              </a:solidFill>
            </a:endParaRPr>
          </a:p>
        </p:txBody>
      </p:sp>
      <p:sp>
        <p:nvSpPr>
          <p:cNvPr id="157698" name="Rectangle 2"/>
          <p:cNvSpPr>
            <a:spLocks noGrp="1" noRot="1" noChangeAspect="1" noChangeArrowheads="1" noTextEdit="1"/>
          </p:cNvSpPr>
          <p:nvPr>
            <p:ph type="sldImg"/>
          </p:nvPr>
        </p:nvSpPr>
        <p:spPr>
          <a:xfrm>
            <a:off x="1149350" y="696913"/>
            <a:ext cx="4637088" cy="3479800"/>
          </a:xfrm>
          <a:ln/>
        </p:spPr>
      </p:sp>
      <p:sp>
        <p:nvSpPr>
          <p:cNvPr id="157699" name="Rectangle 3"/>
          <p:cNvSpPr>
            <a:spLocks noGrp="1" noChangeArrowheads="1"/>
          </p:cNvSpPr>
          <p:nvPr>
            <p:ph type="body" idx="1"/>
          </p:nvPr>
        </p:nvSpPr>
        <p:spPr>
          <a:xfrm>
            <a:off x="693739" y="4408489"/>
            <a:ext cx="5546725" cy="4175125"/>
          </a:xfrm>
        </p:spPr>
        <p:txBody>
          <a:bodyPr/>
          <a:lstStyle/>
          <a:p>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5880" y="95706"/>
            <a:ext cx="2195858" cy="215444"/>
          </a:xfrm>
          <a:ln/>
        </p:spPr>
        <p:txBody>
          <a:bodyPr/>
          <a:lstStyle/>
          <a:p>
            <a:r>
              <a:rPr lang="en-US"/>
              <a:t>doc.: IEEE 802.11-yy/xxxxr0</a:t>
            </a:r>
          </a:p>
        </p:txBody>
      </p:sp>
      <p:sp>
        <p:nvSpPr>
          <p:cNvPr id="5" name="Rectangle 3"/>
          <p:cNvSpPr>
            <a:spLocks noGrp="1" noChangeArrowheads="1"/>
          </p:cNvSpPr>
          <p:nvPr>
            <p:ph type="dt" idx="1"/>
          </p:nvPr>
        </p:nvSpPr>
        <p:spPr>
          <a:xfrm>
            <a:off x="654050" y="95706"/>
            <a:ext cx="916020" cy="215444"/>
          </a:xfrm>
          <a:ln/>
        </p:spPr>
        <p:txBody>
          <a:bodyPr/>
          <a:lstStyle/>
          <a:p>
            <a:r>
              <a:rPr lang="en-US"/>
              <a:t>Month Year</a:t>
            </a:r>
          </a:p>
        </p:txBody>
      </p:sp>
      <p:sp>
        <p:nvSpPr>
          <p:cNvPr id="6" name="Rectangle 6"/>
          <p:cNvSpPr>
            <a:spLocks noGrp="1" noChangeArrowheads="1"/>
          </p:cNvSpPr>
          <p:nvPr>
            <p:ph type="ftr" sz="quarter" idx="4"/>
          </p:nvPr>
        </p:nvSpPr>
        <p:spPr>
          <a:xfrm>
            <a:off x="4168980" y="8985250"/>
            <a:ext cx="2112758" cy="184666"/>
          </a:xfrm>
          <a:ln/>
        </p:spPr>
        <p:txBody>
          <a:bodyPr/>
          <a:lstStyle/>
          <a:p>
            <a:pPr lvl="4"/>
            <a:r>
              <a:rPr lang="en-US"/>
              <a:t>John Doe, Some Company</a:t>
            </a:r>
          </a:p>
        </p:txBody>
      </p:sp>
      <p:sp>
        <p:nvSpPr>
          <p:cNvPr id="7" name="Rectangle 7"/>
          <p:cNvSpPr>
            <a:spLocks noGrp="1" noChangeArrowheads="1"/>
          </p:cNvSpPr>
          <p:nvPr>
            <p:ph type="sldNum" sz="quarter" idx="5"/>
          </p:nvPr>
        </p:nvSpPr>
        <p:spPr>
          <a:xfrm>
            <a:off x="3320211" y="8985250"/>
            <a:ext cx="415177" cy="184666"/>
          </a:xfrm>
          <a:ln/>
        </p:spPr>
        <p:txBody>
          <a:bodyPr/>
          <a:lstStyle/>
          <a:p>
            <a:r>
              <a:rPr lang="en-US"/>
              <a:t>Page </a:t>
            </a:r>
            <a:fld id="{E19F048C-3C00-4162-9C17-B3E03CF8FE11}" type="slidenum">
              <a:rPr lang="en-US"/>
              <a:pPr/>
              <a:t>17</a:t>
            </a:fld>
            <a:endParaRPr lang="en-US"/>
          </a:p>
        </p:txBody>
      </p:sp>
      <p:sp>
        <p:nvSpPr>
          <p:cNvPr id="139266" name="Rectangle 2"/>
          <p:cNvSpPr>
            <a:spLocks noGrp="1" noRot="1" noChangeAspect="1" noChangeArrowheads="1" noTextEdit="1"/>
          </p:cNvSpPr>
          <p:nvPr>
            <p:ph type="sldImg"/>
          </p:nvPr>
        </p:nvSpPr>
        <p:spPr>
          <a:xfrm>
            <a:off x="1149350" y="696913"/>
            <a:ext cx="4637088" cy="3479800"/>
          </a:xfrm>
          <a:ln/>
        </p:spPr>
      </p:sp>
      <p:sp>
        <p:nvSpPr>
          <p:cNvPr id="139267" name="Rectangle 3"/>
          <p:cNvSpPr>
            <a:spLocks noGrp="1" noChangeArrowheads="1"/>
          </p:cNvSpPr>
          <p:nvPr>
            <p:ph type="body" idx="1"/>
          </p:nvPr>
        </p:nvSpPr>
        <p:spPr>
          <a:xfrm>
            <a:off x="693739" y="4408489"/>
            <a:ext cx="5546725" cy="417512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smtClean="0"/>
              <a:t>doc.: IEEE 802.11-08/1455r0</a:t>
            </a:r>
          </a:p>
        </p:txBody>
      </p:sp>
      <p:sp>
        <p:nvSpPr>
          <p:cNvPr id="20483" name="Rectangle 3"/>
          <p:cNvSpPr>
            <a:spLocks noGrp="1" noChangeArrowheads="1"/>
          </p:cNvSpPr>
          <p:nvPr>
            <p:ph type="dt" sz="quarter" idx="1"/>
          </p:nvPr>
        </p:nvSpPr>
        <p:spPr>
          <a:noFill/>
        </p:spPr>
        <p:txBody>
          <a:bodyPr/>
          <a:lstStyle/>
          <a:p>
            <a:r>
              <a:rPr lang="en-US" smtClean="0"/>
              <a:t>Jan 2009</a:t>
            </a:r>
          </a:p>
        </p:txBody>
      </p:sp>
      <p:sp>
        <p:nvSpPr>
          <p:cNvPr id="20484" name="Rectangle 6"/>
          <p:cNvSpPr>
            <a:spLocks noGrp="1" noChangeArrowheads="1"/>
          </p:cNvSpPr>
          <p:nvPr>
            <p:ph type="ftr" sz="quarter" idx="4"/>
          </p:nvPr>
        </p:nvSpPr>
        <p:spPr>
          <a:noFill/>
        </p:spPr>
        <p:txBody>
          <a:bodyPr/>
          <a:lstStyle/>
          <a:p>
            <a:pPr lvl="4"/>
            <a:r>
              <a:rPr lang="en-US" smtClean="0"/>
              <a:t>David Bagby, Calypso Ventures, Inc.</a:t>
            </a:r>
          </a:p>
        </p:txBody>
      </p:sp>
      <p:sp>
        <p:nvSpPr>
          <p:cNvPr id="20485" name="Rectangle 7"/>
          <p:cNvSpPr>
            <a:spLocks noGrp="1" noChangeArrowheads="1"/>
          </p:cNvSpPr>
          <p:nvPr>
            <p:ph type="sldNum" sz="quarter" idx="5"/>
          </p:nvPr>
        </p:nvSpPr>
        <p:spPr>
          <a:noFill/>
        </p:spPr>
        <p:txBody>
          <a:bodyPr/>
          <a:lstStyle/>
          <a:p>
            <a:r>
              <a:rPr lang="en-US" smtClean="0"/>
              <a:t>Page </a:t>
            </a:r>
            <a:fld id="{F12C820A-A132-4231-BE0A-AC79B82FD720}" type="slidenum">
              <a:rPr lang="en-US" smtClean="0"/>
              <a:pPr/>
              <a:t>2</a:t>
            </a:fld>
            <a:endParaRPr lang="en-US" smtClean="0"/>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802.11-yy/xxxxr0</a:t>
            </a:r>
          </a:p>
        </p:txBody>
      </p:sp>
      <p:sp>
        <p:nvSpPr>
          <p:cNvPr id="5" name="Rectangle 3"/>
          <p:cNvSpPr>
            <a:spLocks noGrp="1" noChangeArrowheads="1"/>
          </p:cNvSpPr>
          <p:nvPr>
            <p:ph type="dt" idx="1"/>
          </p:nvPr>
        </p:nvSpPr>
        <p:spPr>
          <a:ln/>
        </p:spPr>
        <p:txBody>
          <a:bodyPr/>
          <a:lstStyle/>
          <a:p>
            <a:r>
              <a:rPr lang="en-US"/>
              <a:t>Month Year</a:t>
            </a:r>
          </a:p>
        </p:txBody>
      </p:sp>
      <p:sp>
        <p:nvSpPr>
          <p:cNvPr id="6" name="Rectangle 6"/>
          <p:cNvSpPr>
            <a:spLocks noGrp="1" noChangeArrowheads="1"/>
          </p:cNvSpPr>
          <p:nvPr>
            <p:ph type="ftr" sz="quarter" idx="4"/>
          </p:nvPr>
        </p:nvSpPr>
        <p:spPr>
          <a:ln/>
        </p:spPr>
        <p:txBody>
          <a:bodyPr/>
          <a:lstStyle/>
          <a:p>
            <a:pPr lvl="4"/>
            <a:r>
              <a:rPr lang="en-US"/>
              <a:t>John Doe, Some Company</a:t>
            </a:r>
          </a:p>
        </p:txBody>
      </p:sp>
      <p:sp>
        <p:nvSpPr>
          <p:cNvPr id="7" name="Rectangle 7"/>
          <p:cNvSpPr>
            <a:spLocks noGrp="1" noChangeArrowheads="1"/>
          </p:cNvSpPr>
          <p:nvPr>
            <p:ph type="sldNum" sz="quarter" idx="5"/>
          </p:nvPr>
        </p:nvSpPr>
        <p:spPr>
          <a:ln/>
        </p:spPr>
        <p:txBody>
          <a:bodyPr/>
          <a:lstStyle/>
          <a:p>
            <a:r>
              <a:rPr lang="en-US"/>
              <a:t>Page </a:t>
            </a:r>
            <a:fld id="{EA791B8C-DE7D-40F6-8B3C-FD3AEB187B7A}" type="slidenum">
              <a:rPr lang="en-US"/>
              <a:pPr/>
              <a:t>3</a:t>
            </a:fld>
            <a:endParaRPr lang="en-US"/>
          </a:p>
        </p:txBody>
      </p:sp>
      <p:sp>
        <p:nvSpPr>
          <p:cNvPr id="157698" name="Rectangle 2"/>
          <p:cNvSpPr>
            <a:spLocks noGrp="1" noRot="1" noChangeAspect="1" noChangeArrowheads="1" noTextEdit="1"/>
          </p:cNvSpPr>
          <p:nvPr>
            <p:ph type="sldImg"/>
          </p:nvPr>
        </p:nvSpPr>
        <p:spPr>
          <a:xfrm>
            <a:off x="1147763" y="696913"/>
            <a:ext cx="4640262" cy="3479800"/>
          </a:xfrm>
          <a:ln/>
        </p:spPr>
      </p:sp>
      <p:sp>
        <p:nvSpPr>
          <p:cNvPr id="157699" name="Rectangle 3"/>
          <p:cNvSpPr>
            <a:spLocks noGrp="1" noChangeArrowheads="1"/>
          </p:cNvSpPr>
          <p:nvPr>
            <p:ph type="body" idx="1"/>
          </p:nvPr>
        </p:nvSpPr>
        <p:spPr>
          <a:xfrm>
            <a:off x="693738" y="4408488"/>
            <a:ext cx="5546725" cy="4175125"/>
          </a:xfrm>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802.11-yy/xxxxr0</a:t>
            </a:r>
          </a:p>
        </p:txBody>
      </p:sp>
      <p:sp>
        <p:nvSpPr>
          <p:cNvPr id="5" name="Rectangle 3"/>
          <p:cNvSpPr>
            <a:spLocks noGrp="1" noChangeArrowheads="1"/>
          </p:cNvSpPr>
          <p:nvPr>
            <p:ph type="dt" idx="1"/>
          </p:nvPr>
        </p:nvSpPr>
        <p:spPr>
          <a:ln/>
        </p:spPr>
        <p:txBody>
          <a:bodyPr/>
          <a:lstStyle/>
          <a:p>
            <a:r>
              <a:rPr lang="en-US"/>
              <a:t>Month Year</a:t>
            </a:r>
          </a:p>
        </p:txBody>
      </p:sp>
      <p:sp>
        <p:nvSpPr>
          <p:cNvPr id="6" name="Rectangle 6"/>
          <p:cNvSpPr>
            <a:spLocks noGrp="1" noChangeArrowheads="1"/>
          </p:cNvSpPr>
          <p:nvPr>
            <p:ph type="ftr" sz="quarter" idx="4"/>
          </p:nvPr>
        </p:nvSpPr>
        <p:spPr>
          <a:ln/>
        </p:spPr>
        <p:txBody>
          <a:bodyPr/>
          <a:lstStyle/>
          <a:p>
            <a:pPr lvl="4"/>
            <a:r>
              <a:rPr lang="en-US"/>
              <a:t>John Doe, Some Company</a:t>
            </a:r>
          </a:p>
        </p:txBody>
      </p:sp>
      <p:sp>
        <p:nvSpPr>
          <p:cNvPr id="7" name="Rectangle 7"/>
          <p:cNvSpPr>
            <a:spLocks noGrp="1" noChangeArrowheads="1"/>
          </p:cNvSpPr>
          <p:nvPr>
            <p:ph type="sldNum" sz="quarter" idx="5"/>
          </p:nvPr>
        </p:nvSpPr>
        <p:spPr>
          <a:ln/>
        </p:spPr>
        <p:txBody>
          <a:bodyPr/>
          <a:lstStyle/>
          <a:p>
            <a:r>
              <a:rPr lang="en-US"/>
              <a:t>Page </a:t>
            </a:r>
            <a:fld id="{EA791B8C-DE7D-40F6-8B3C-FD3AEB187B7A}" type="slidenum">
              <a:rPr lang="en-US"/>
              <a:pPr/>
              <a:t>5</a:t>
            </a:fld>
            <a:endParaRPr lang="en-US"/>
          </a:p>
        </p:txBody>
      </p:sp>
      <p:sp>
        <p:nvSpPr>
          <p:cNvPr id="157698" name="Rectangle 2"/>
          <p:cNvSpPr>
            <a:spLocks noGrp="1" noRot="1" noChangeAspect="1" noChangeArrowheads="1" noTextEdit="1"/>
          </p:cNvSpPr>
          <p:nvPr>
            <p:ph type="sldImg"/>
          </p:nvPr>
        </p:nvSpPr>
        <p:spPr>
          <a:xfrm>
            <a:off x="1147763" y="696913"/>
            <a:ext cx="4640262" cy="3479800"/>
          </a:xfrm>
          <a:ln/>
        </p:spPr>
      </p:sp>
      <p:sp>
        <p:nvSpPr>
          <p:cNvPr id="157699" name="Rectangle 3"/>
          <p:cNvSpPr>
            <a:spLocks noGrp="1" noChangeArrowheads="1"/>
          </p:cNvSpPr>
          <p:nvPr>
            <p:ph type="body" idx="1"/>
          </p:nvPr>
        </p:nvSpPr>
        <p:spPr>
          <a:xfrm>
            <a:off x="693738" y="4408488"/>
            <a:ext cx="5546725" cy="4175125"/>
          </a:xfrm>
        </p:spPr>
        <p:txBody>
          <a:bodyPr/>
          <a:lstStyle/>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802.11-yy/xxxxr0</a:t>
            </a:r>
          </a:p>
        </p:txBody>
      </p:sp>
      <p:sp>
        <p:nvSpPr>
          <p:cNvPr id="5" name="Rectangle 3"/>
          <p:cNvSpPr>
            <a:spLocks noGrp="1" noChangeArrowheads="1"/>
          </p:cNvSpPr>
          <p:nvPr>
            <p:ph type="dt" idx="1"/>
          </p:nvPr>
        </p:nvSpPr>
        <p:spPr>
          <a:ln/>
        </p:spPr>
        <p:txBody>
          <a:bodyPr/>
          <a:lstStyle/>
          <a:p>
            <a:r>
              <a:rPr lang="en-US"/>
              <a:t>Month Year</a:t>
            </a:r>
          </a:p>
        </p:txBody>
      </p:sp>
      <p:sp>
        <p:nvSpPr>
          <p:cNvPr id="6" name="Rectangle 6"/>
          <p:cNvSpPr>
            <a:spLocks noGrp="1" noChangeArrowheads="1"/>
          </p:cNvSpPr>
          <p:nvPr>
            <p:ph type="ftr" sz="quarter" idx="4"/>
          </p:nvPr>
        </p:nvSpPr>
        <p:spPr>
          <a:ln/>
        </p:spPr>
        <p:txBody>
          <a:bodyPr/>
          <a:lstStyle/>
          <a:p>
            <a:pPr lvl="4"/>
            <a:r>
              <a:rPr lang="en-US"/>
              <a:t>John Doe, Some Company</a:t>
            </a:r>
          </a:p>
        </p:txBody>
      </p:sp>
      <p:sp>
        <p:nvSpPr>
          <p:cNvPr id="7" name="Rectangle 7"/>
          <p:cNvSpPr>
            <a:spLocks noGrp="1" noChangeArrowheads="1"/>
          </p:cNvSpPr>
          <p:nvPr>
            <p:ph type="sldNum" sz="quarter" idx="5"/>
          </p:nvPr>
        </p:nvSpPr>
        <p:spPr>
          <a:ln/>
        </p:spPr>
        <p:txBody>
          <a:bodyPr/>
          <a:lstStyle/>
          <a:p>
            <a:r>
              <a:rPr lang="en-US"/>
              <a:t>Page </a:t>
            </a:r>
            <a:fld id="{EA791B8C-DE7D-40F6-8B3C-FD3AEB187B7A}" type="slidenum">
              <a:rPr lang="en-US"/>
              <a:pPr/>
              <a:t>7</a:t>
            </a:fld>
            <a:endParaRPr lang="en-US"/>
          </a:p>
        </p:txBody>
      </p:sp>
      <p:sp>
        <p:nvSpPr>
          <p:cNvPr id="157698" name="Rectangle 2"/>
          <p:cNvSpPr>
            <a:spLocks noGrp="1" noRot="1" noChangeAspect="1" noChangeArrowheads="1" noTextEdit="1"/>
          </p:cNvSpPr>
          <p:nvPr>
            <p:ph type="sldImg"/>
          </p:nvPr>
        </p:nvSpPr>
        <p:spPr>
          <a:xfrm>
            <a:off x="1147763" y="696913"/>
            <a:ext cx="4640262" cy="3479800"/>
          </a:xfrm>
          <a:ln/>
        </p:spPr>
      </p:sp>
      <p:sp>
        <p:nvSpPr>
          <p:cNvPr id="157699" name="Rectangle 3"/>
          <p:cNvSpPr>
            <a:spLocks noGrp="1" noChangeArrowheads="1"/>
          </p:cNvSpPr>
          <p:nvPr>
            <p:ph type="body" idx="1"/>
          </p:nvPr>
        </p:nvSpPr>
        <p:spPr>
          <a:xfrm>
            <a:off x="693738" y="4408488"/>
            <a:ext cx="5546725" cy="4175125"/>
          </a:xfrm>
        </p:spPr>
        <p:txBody>
          <a:bodyPr/>
          <a:lstStyle/>
          <a:p>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802.11-yy/xxxxr0</a:t>
            </a:r>
          </a:p>
        </p:txBody>
      </p:sp>
      <p:sp>
        <p:nvSpPr>
          <p:cNvPr id="5" name="Rectangle 3"/>
          <p:cNvSpPr>
            <a:spLocks noGrp="1" noChangeArrowheads="1"/>
          </p:cNvSpPr>
          <p:nvPr>
            <p:ph type="dt" idx="1"/>
          </p:nvPr>
        </p:nvSpPr>
        <p:spPr>
          <a:ln/>
        </p:spPr>
        <p:txBody>
          <a:bodyPr/>
          <a:lstStyle/>
          <a:p>
            <a:r>
              <a:rPr lang="en-US"/>
              <a:t>Month Year</a:t>
            </a:r>
          </a:p>
        </p:txBody>
      </p:sp>
      <p:sp>
        <p:nvSpPr>
          <p:cNvPr id="6" name="Rectangle 6"/>
          <p:cNvSpPr>
            <a:spLocks noGrp="1" noChangeArrowheads="1"/>
          </p:cNvSpPr>
          <p:nvPr>
            <p:ph type="ftr" sz="quarter" idx="4"/>
          </p:nvPr>
        </p:nvSpPr>
        <p:spPr>
          <a:ln/>
        </p:spPr>
        <p:txBody>
          <a:bodyPr/>
          <a:lstStyle/>
          <a:p>
            <a:pPr lvl="4"/>
            <a:r>
              <a:rPr lang="en-US"/>
              <a:t>John Doe, Some Company</a:t>
            </a:r>
          </a:p>
        </p:txBody>
      </p:sp>
      <p:sp>
        <p:nvSpPr>
          <p:cNvPr id="7" name="Rectangle 7"/>
          <p:cNvSpPr>
            <a:spLocks noGrp="1" noChangeArrowheads="1"/>
          </p:cNvSpPr>
          <p:nvPr>
            <p:ph type="sldNum" sz="quarter" idx="5"/>
          </p:nvPr>
        </p:nvSpPr>
        <p:spPr>
          <a:ln/>
        </p:spPr>
        <p:txBody>
          <a:bodyPr/>
          <a:lstStyle/>
          <a:p>
            <a:r>
              <a:rPr lang="en-US"/>
              <a:t>Page </a:t>
            </a:r>
            <a:fld id="{EA791B8C-DE7D-40F6-8B3C-FD3AEB187B7A}" type="slidenum">
              <a:rPr lang="en-US"/>
              <a:pPr/>
              <a:t>9</a:t>
            </a:fld>
            <a:endParaRPr lang="en-US"/>
          </a:p>
        </p:txBody>
      </p:sp>
      <p:sp>
        <p:nvSpPr>
          <p:cNvPr id="157698" name="Rectangle 2"/>
          <p:cNvSpPr>
            <a:spLocks noGrp="1" noRot="1" noChangeAspect="1" noChangeArrowheads="1" noTextEdit="1"/>
          </p:cNvSpPr>
          <p:nvPr>
            <p:ph type="sldImg"/>
          </p:nvPr>
        </p:nvSpPr>
        <p:spPr>
          <a:xfrm>
            <a:off x="1147763" y="696913"/>
            <a:ext cx="4640262" cy="3479800"/>
          </a:xfrm>
          <a:ln/>
        </p:spPr>
      </p:sp>
      <p:sp>
        <p:nvSpPr>
          <p:cNvPr id="157699" name="Rectangle 3"/>
          <p:cNvSpPr>
            <a:spLocks noGrp="1" noChangeArrowheads="1"/>
          </p:cNvSpPr>
          <p:nvPr>
            <p:ph type="body" idx="1"/>
          </p:nvPr>
        </p:nvSpPr>
        <p:spPr>
          <a:xfrm>
            <a:off x="693738" y="4408488"/>
            <a:ext cx="5546725" cy="4175125"/>
          </a:xfrm>
        </p:spPr>
        <p:txBody>
          <a:bodyPr/>
          <a:lstStyle/>
          <a:p>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802.11-yy/xxxxr0</a:t>
            </a:r>
          </a:p>
        </p:txBody>
      </p:sp>
      <p:sp>
        <p:nvSpPr>
          <p:cNvPr id="5" name="Rectangle 3"/>
          <p:cNvSpPr>
            <a:spLocks noGrp="1" noChangeArrowheads="1"/>
          </p:cNvSpPr>
          <p:nvPr>
            <p:ph type="dt" idx="1"/>
          </p:nvPr>
        </p:nvSpPr>
        <p:spPr>
          <a:ln/>
        </p:spPr>
        <p:txBody>
          <a:bodyPr/>
          <a:lstStyle/>
          <a:p>
            <a:r>
              <a:rPr lang="en-US"/>
              <a:t>Month Year</a:t>
            </a:r>
          </a:p>
        </p:txBody>
      </p:sp>
      <p:sp>
        <p:nvSpPr>
          <p:cNvPr id="6" name="Rectangle 6"/>
          <p:cNvSpPr>
            <a:spLocks noGrp="1" noChangeArrowheads="1"/>
          </p:cNvSpPr>
          <p:nvPr>
            <p:ph type="ftr" sz="quarter" idx="4"/>
          </p:nvPr>
        </p:nvSpPr>
        <p:spPr>
          <a:ln/>
        </p:spPr>
        <p:txBody>
          <a:bodyPr/>
          <a:lstStyle/>
          <a:p>
            <a:pPr lvl="4"/>
            <a:r>
              <a:rPr lang="en-US"/>
              <a:t>John Doe, Some Company</a:t>
            </a:r>
          </a:p>
        </p:txBody>
      </p:sp>
      <p:sp>
        <p:nvSpPr>
          <p:cNvPr id="7" name="Rectangle 7"/>
          <p:cNvSpPr>
            <a:spLocks noGrp="1" noChangeArrowheads="1"/>
          </p:cNvSpPr>
          <p:nvPr>
            <p:ph type="sldNum" sz="quarter" idx="5"/>
          </p:nvPr>
        </p:nvSpPr>
        <p:spPr>
          <a:ln/>
        </p:spPr>
        <p:txBody>
          <a:bodyPr/>
          <a:lstStyle/>
          <a:p>
            <a:r>
              <a:rPr lang="en-US"/>
              <a:t>Page </a:t>
            </a:r>
            <a:fld id="{EA791B8C-DE7D-40F6-8B3C-FD3AEB187B7A}" type="slidenum">
              <a:rPr lang="en-US"/>
              <a:pPr/>
              <a:t>11</a:t>
            </a:fld>
            <a:endParaRPr lang="en-US"/>
          </a:p>
        </p:txBody>
      </p:sp>
      <p:sp>
        <p:nvSpPr>
          <p:cNvPr id="157698" name="Rectangle 2"/>
          <p:cNvSpPr>
            <a:spLocks noGrp="1" noRot="1" noChangeAspect="1" noChangeArrowheads="1" noTextEdit="1"/>
          </p:cNvSpPr>
          <p:nvPr>
            <p:ph type="sldImg"/>
          </p:nvPr>
        </p:nvSpPr>
        <p:spPr>
          <a:xfrm>
            <a:off x="1147763" y="696913"/>
            <a:ext cx="4640262" cy="3479800"/>
          </a:xfrm>
          <a:ln/>
        </p:spPr>
      </p:sp>
      <p:sp>
        <p:nvSpPr>
          <p:cNvPr id="157699" name="Rectangle 3"/>
          <p:cNvSpPr>
            <a:spLocks noGrp="1" noChangeArrowheads="1"/>
          </p:cNvSpPr>
          <p:nvPr>
            <p:ph type="body" idx="1"/>
          </p:nvPr>
        </p:nvSpPr>
        <p:spPr>
          <a:xfrm>
            <a:off x="693738" y="4408488"/>
            <a:ext cx="5546725" cy="4175125"/>
          </a:xfrm>
        </p:spPr>
        <p:txBody>
          <a:body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p:txBody>
          <a:bodyPr/>
          <a:lstStyle/>
          <a:p>
            <a:pPr>
              <a:defRPr/>
            </a:pPr>
            <a:r>
              <a:rPr lang="en-US" altLang="zh-CN" smtClean="0"/>
              <a:t>doc.: IEEE 802.11-yy/xxxxr0</a:t>
            </a:r>
          </a:p>
        </p:txBody>
      </p:sp>
      <p:sp>
        <p:nvSpPr>
          <p:cNvPr id="45059" name="Rectangle 3"/>
          <p:cNvSpPr>
            <a:spLocks noGrp="1" noChangeArrowheads="1"/>
          </p:cNvSpPr>
          <p:nvPr>
            <p:ph type="dt" sz="quarter" idx="1"/>
          </p:nvPr>
        </p:nvSpPr>
        <p:spPr/>
        <p:txBody>
          <a:bodyPr/>
          <a:lstStyle/>
          <a:p>
            <a:pPr>
              <a:defRPr/>
            </a:pPr>
            <a:r>
              <a:rPr lang="en-US" altLang="zh-CN" smtClean="0"/>
              <a:t>Month Year</a:t>
            </a:r>
          </a:p>
        </p:txBody>
      </p:sp>
      <p:sp>
        <p:nvSpPr>
          <p:cNvPr id="45060" name="Rectangle 6"/>
          <p:cNvSpPr>
            <a:spLocks noGrp="1" noChangeArrowheads="1"/>
          </p:cNvSpPr>
          <p:nvPr>
            <p:ph type="ftr" sz="quarter" idx="4"/>
          </p:nvPr>
        </p:nvSpPr>
        <p:spPr/>
        <p:txBody>
          <a:bodyPr/>
          <a:lstStyle/>
          <a:p>
            <a:pPr lvl="4">
              <a:defRPr/>
            </a:pPr>
            <a:r>
              <a:rPr lang="en-US" altLang="zh-CN" smtClean="0"/>
              <a:t>John Doe, Some Company</a:t>
            </a:r>
          </a:p>
        </p:txBody>
      </p:sp>
      <p:sp>
        <p:nvSpPr>
          <p:cNvPr id="45061" name="Rectangle 7"/>
          <p:cNvSpPr>
            <a:spLocks noGrp="1" noChangeArrowheads="1"/>
          </p:cNvSpPr>
          <p:nvPr>
            <p:ph type="sldNum" sz="quarter" idx="5"/>
          </p:nvPr>
        </p:nvSpPr>
        <p:spPr/>
        <p:txBody>
          <a:bodyPr/>
          <a:lstStyle/>
          <a:p>
            <a:pPr>
              <a:defRPr/>
            </a:pPr>
            <a:r>
              <a:rPr lang="en-US" altLang="zh-CN" smtClean="0"/>
              <a:t>Page </a:t>
            </a:r>
            <a:fld id="{6C5D5991-639A-4D79-8553-709A5041CC28}" type="slidenum">
              <a:rPr lang="en-US" altLang="zh-CN" smtClean="0"/>
              <a:pPr>
                <a:defRPr/>
              </a:pPr>
              <a:t>13</a:t>
            </a:fld>
            <a:endParaRPr lang="en-US" altLang="zh-CN" smtClean="0"/>
          </a:p>
        </p:txBody>
      </p:sp>
      <p:sp>
        <p:nvSpPr>
          <p:cNvPr id="16390" name="Rectangle 2"/>
          <p:cNvSpPr>
            <a:spLocks noGrp="1" noRot="1" noChangeAspect="1" noChangeArrowheads="1" noTextEdit="1"/>
          </p:cNvSpPr>
          <p:nvPr>
            <p:ph type="sldImg"/>
          </p:nvPr>
        </p:nvSpPr>
        <p:spPr>
          <a:xfrm>
            <a:off x="1147763" y="696913"/>
            <a:ext cx="4640262" cy="3479800"/>
          </a:xfrm>
          <a:ln/>
        </p:spPr>
      </p:sp>
      <p:sp>
        <p:nvSpPr>
          <p:cNvPr id="16391" name="Rectangle 3"/>
          <p:cNvSpPr>
            <a:spLocks noGrp="1" noChangeArrowheads="1"/>
          </p:cNvSpPr>
          <p:nvPr>
            <p:ph type="body" idx="1"/>
          </p:nvPr>
        </p:nvSpPr>
        <p:spPr bwMode="auto">
          <a:xfrm>
            <a:off x="693738" y="4408488"/>
            <a:ext cx="5546725" cy="4175125"/>
          </a:xfrm>
          <a:prstGeom prst="rect">
            <a:avLst/>
          </a:prstGeom>
          <a:noFill/>
          <a:ln>
            <a:miter lim="800000"/>
            <a:headEnd/>
            <a:tailEnd/>
          </a:ln>
        </p:spPr>
        <p:txBody>
          <a:bodyPr/>
          <a:lstStyle/>
          <a:p>
            <a:endParaRPr lang="en-AU"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4113" y="701675"/>
            <a:ext cx="4625975" cy="3468688"/>
          </a:xfrm>
          <a:ln/>
        </p:spPr>
      </p:sp>
      <p:sp>
        <p:nvSpPr>
          <p:cNvPr id="17411" name="Notes Placeholder 2"/>
          <p:cNvSpPr>
            <a:spLocks noGrp="1"/>
          </p:cNvSpPr>
          <p:nvPr>
            <p:ph type="body" idx="1"/>
          </p:nvPr>
        </p:nvSpPr>
        <p:spPr bwMode="auto">
          <a:xfrm>
            <a:off x="693738" y="4408488"/>
            <a:ext cx="5546725" cy="4175125"/>
          </a:xfrm>
          <a:prstGeom prst="rect">
            <a:avLst/>
          </a:prstGeom>
          <a:noFill/>
          <a:ln>
            <a:miter lim="800000"/>
            <a:headEnd/>
            <a:tailEnd/>
          </a:ln>
        </p:spPr>
        <p:txBody>
          <a:bodyPr/>
          <a:lstStyle/>
          <a:p>
            <a:endParaRPr lang="en-US" altLang="zh-CN" dirty="0" smtClean="0"/>
          </a:p>
        </p:txBody>
      </p:sp>
      <p:sp>
        <p:nvSpPr>
          <p:cNvPr id="4" name="Slide Number Placeholder 3"/>
          <p:cNvSpPr>
            <a:spLocks noGrp="1"/>
          </p:cNvSpPr>
          <p:nvPr>
            <p:ph type="sldNum" sz="quarter" idx="5"/>
          </p:nvPr>
        </p:nvSpPr>
        <p:spPr>
          <a:xfrm>
            <a:off x="3659188" y="8985250"/>
            <a:ext cx="76200" cy="184150"/>
          </a:xfrm>
        </p:spPr>
        <p:txBody>
          <a:bodyPr/>
          <a:lstStyle/>
          <a:p>
            <a:pPr>
              <a:defRPr/>
            </a:pPr>
            <a:fld id="{10AA3FB7-D51D-4180-8ECF-07F86CCF8394}"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Mark Hamilton, Polycom, Inc.</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F657D9E5-F02D-4AA7-B795-6D72BFD3543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B6276E39-D40D-45EE-BB98-AEEAB1C41561}" type="slidenum">
              <a:rPr lang="en-US"/>
              <a:pPr>
                <a:defRPr/>
              </a:pPr>
              <a:t>‹#›</a:t>
            </a:fld>
            <a:endParaRPr lang="en-US"/>
          </a:p>
        </p:txBody>
      </p:sp>
      <p:sp>
        <p:nvSpPr>
          <p:cNvPr id="7"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xfrm>
            <a:off x="7453818" y="6475413"/>
            <a:ext cx="1090107" cy="369332"/>
          </a:xfrm>
        </p:spPr>
        <p:txBody>
          <a:bodyPr/>
          <a:lstStyle>
            <a:lvl1pPr>
              <a:defRPr/>
            </a:lvl1pPr>
          </a:lstStyle>
          <a:p>
            <a:pPr>
              <a:defRPr/>
            </a:pPr>
            <a:r>
              <a:rPr lang="en-US" dirty="0" smtClean="0"/>
              <a:t>Rob Sun, </a:t>
            </a:r>
            <a:r>
              <a:rPr lang="en-US" dirty="0" err="1" smtClean="0"/>
              <a:t>Huawei</a:t>
            </a:r>
            <a:endParaRPr lang="en-US" dirty="0" smtClean="0"/>
          </a:p>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A177F988-3EF9-4784-AC86-CD5C16932E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91C974D1-5F66-4D5B-932A-2DC0BB21FC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BA4BE456-3FE8-4C7D-BA70-D8903C2AAAE2}" type="slidenum">
              <a:rPr lang="en-US"/>
              <a:pPr>
                <a:defRPr/>
              </a:pPr>
              <a:t>‹#›</a:t>
            </a:fld>
            <a:endParaRPr lang="en-US"/>
          </a:p>
        </p:txBody>
      </p:sp>
      <p:sp>
        <p:nvSpPr>
          <p:cNvPr id="51"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6"/>
          <p:cNvSpPr>
            <a:spLocks noGrp="1" noChangeArrowheads="1"/>
          </p:cNvSpPr>
          <p:nvPr>
            <p:ph type="sldNum" sz="quarter" idx="12"/>
          </p:nvPr>
        </p:nvSpPr>
        <p:spPr/>
        <p:txBody>
          <a:bodyPr/>
          <a:lstStyle>
            <a:lvl1pPr>
              <a:defRPr/>
            </a:lvl1pPr>
          </a:lstStyle>
          <a:p>
            <a:pPr>
              <a:defRPr/>
            </a:pPr>
            <a:r>
              <a:rPr lang="en-US"/>
              <a:t>Slide </a:t>
            </a:r>
            <a:fld id="{BFEB95BF-DBFA-4D98-8EC1-D3D333DB61AE}" type="slidenum">
              <a:rPr lang="en-US"/>
              <a:pPr>
                <a:defRPr/>
              </a:pPr>
              <a:t>‹#›</a:t>
            </a:fld>
            <a:endParaRPr lang="en-US"/>
          </a:p>
        </p:txBody>
      </p:sp>
      <p:sp>
        <p:nvSpPr>
          <p:cNvPr id="10"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2"/>
          </p:nvPr>
        </p:nvSpPr>
        <p:spPr/>
        <p:txBody>
          <a:bodyPr/>
          <a:lstStyle>
            <a:lvl1pPr>
              <a:defRPr/>
            </a:lvl1pPr>
          </a:lstStyle>
          <a:p>
            <a:pPr>
              <a:defRPr/>
            </a:pPr>
            <a:r>
              <a:rPr lang="en-US"/>
              <a:t>Slide </a:t>
            </a:r>
            <a:fld id="{CB3995D0-4C8C-441F-8566-9B527D4A87D1}" type="slidenum">
              <a:rPr lang="en-US"/>
              <a:pPr>
                <a:defRPr/>
              </a:pPr>
              <a:t>‹#›</a:t>
            </a:fld>
            <a:endParaRPr lang="en-US"/>
          </a:p>
        </p:txBody>
      </p:sp>
      <p:sp>
        <p:nvSpPr>
          <p:cNvPr id="6"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pPr>
              <a:defRPr/>
            </a:pPr>
            <a:r>
              <a:rPr lang="en-US"/>
              <a:t>Slide </a:t>
            </a:r>
            <a:fld id="{2878DC56-3D4A-4DDC-A5FE-22F351A5EA02}" type="slidenum">
              <a:rPr lang="en-US"/>
              <a:pPr>
                <a:defRPr/>
              </a:pPr>
              <a:t>‹#›</a:t>
            </a:fld>
            <a:endParaRPr lang="en-US"/>
          </a:p>
        </p:txBody>
      </p:sp>
      <p:sp>
        <p:nvSpPr>
          <p:cNvPr id="5"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B5DD4CD7-45B6-4358-B054-C482FA7F6BE7}" type="slidenum">
              <a:rPr lang="en-US"/>
              <a:pPr>
                <a:defRPr/>
              </a:pPr>
              <a:t>‹#›</a:t>
            </a:fld>
            <a:endParaRPr lang="en-US"/>
          </a:p>
        </p:txBody>
      </p:sp>
      <p:sp>
        <p:nvSpPr>
          <p:cNvPr id="8"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0D15DCF0-9B53-4E58-859A-C01E67303803}" type="slidenum">
              <a:rPr lang="en-US"/>
              <a:pPr>
                <a:defRPr/>
              </a:pPr>
              <a:t>‹#›</a:t>
            </a:fld>
            <a:endParaRPr lang="en-US"/>
          </a:p>
        </p:txBody>
      </p:sp>
      <p:sp>
        <p:nvSpPr>
          <p:cNvPr id="8"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7415411" y="6475413"/>
            <a:ext cx="112851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US" dirty="0" smtClean="0"/>
              <a:t>Rob Sun, </a:t>
            </a:r>
            <a:r>
              <a:rPr lang="en-US" dirty="0" err="1" smtClean="0"/>
              <a:t>Huawei</a:t>
            </a:r>
            <a:r>
              <a:rPr lang="en-US" dirty="0" smtClean="0"/>
              <a:t>.</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a:t>Slide </a:t>
            </a:r>
            <a:fld id="{64FC8E84-0027-4A6F-9976-1DEB9BE0973E}" type="slidenum">
              <a:rPr lang="en-US"/>
              <a:pPr>
                <a:defRPr/>
              </a:pPr>
              <a:t>‹#›</a:t>
            </a:fld>
            <a:endParaRPr lang="en-US"/>
          </a:p>
        </p:txBody>
      </p:sp>
      <p:sp>
        <p:nvSpPr>
          <p:cNvPr id="1031" name="Rectangle 7"/>
          <p:cNvSpPr>
            <a:spLocks noChangeArrowheads="1"/>
          </p:cNvSpPr>
          <p:nvPr/>
        </p:nvSpPr>
        <p:spPr bwMode="auto">
          <a:xfrm>
            <a:off x="685801" y="332601"/>
            <a:ext cx="7759700" cy="276999"/>
          </a:xfrm>
          <a:prstGeom prst="rect">
            <a:avLst/>
          </a:prstGeom>
          <a:noFill/>
          <a:ln w="9525">
            <a:noFill/>
            <a:miter lim="800000"/>
            <a:headEnd/>
            <a:tailEnd/>
          </a:ln>
          <a:effectLst/>
        </p:spPr>
        <p:txBody>
          <a:bodyPr wrap="square" lIns="0" tIns="0" rIns="0" bIns="0" numCol="1" anchor="t" anchorCtr="0">
            <a:spAutoFit/>
          </a:bodyPr>
          <a:lstStyle/>
          <a:p>
            <a:pPr marL="0" lvl="4" algn="just">
              <a:tabLst>
                <a:tab pos="4846320" algn="l"/>
              </a:tabLst>
              <a:defRPr/>
            </a:pPr>
            <a:r>
              <a:rPr lang="en-US" sz="1800" b="1" dirty="0" smtClean="0"/>
              <a:t>Aug 2014	doc</a:t>
            </a:r>
            <a:r>
              <a:rPr lang="en-US" sz="1800" b="1" dirty="0"/>
              <a:t>.: IEEE </a:t>
            </a:r>
            <a:r>
              <a:rPr lang="en-US" sz="1800" b="1" dirty="0" smtClean="0"/>
              <a:t>802.11-14/1185r0</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isco.com/c/en/us/products/collateral/switches/catalyst-6500-series-switches/prod_white_paper0900aecd801c5cd7.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hyperlink" Target="http://www.businessinsider.com/smartphone-and-tablet-penetration-2013-10" TargetMode="Externa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45B9BDB0-C63C-4C25-8424-3805F41840B1}" type="slidenum">
              <a:rPr lang="en-US" smtClean="0"/>
              <a:pPr/>
              <a:t>1</a:t>
            </a:fld>
            <a:endParaRPr lang="en-US" smtClean="0"/>
          </a:p>
        </p:txBody>
      </p:sp>
      <p:sp>
        <p:nvSpPr>
          <p:cNvPr id="1030" name="Rectangle 2"/>
          <p:cNvSpPr>
            <a:spLocks noGrp="1" noChangeArrowheads="1"/>
          </p:cNvSpPr>
          <p:nvPr>
            <p:ph type="title"/>
          </p:nvPr>
        </p:nvSpPr>
        <p:spPr>
          <a:xfrm>
            <a:off x="685800" y="762000"/>
            <a:ext cx="7772400" cy="1066800"/>
          </a:xfrm>
          <a:noFill/>
        </p:spPr>
        <p:txBody>
          <a:bodyPr/>
          <a:lstStyle/>
          <a:p>
            <a:r>
              <a:rPr lang="en-US" dirty="0" smtClean="0"/>
              <a:t>NG 60 </a:t>
            </a:r>
            <a:r>
              <a:rPr lang="en-US" smtClean="0"/>
              <a:t>Usage Models</a:t>
            </a:r>
            <a:endParaRPr lang="en-US" dirty="0" smtClean="0"/>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2014-08-13</a:t>
            </a:r>
          </a:p>
        </p:txBody>
      </p:sp>
      <p:graphicFrame>
        <p:nvGraphicFramePr>
          <p:cNvPr id="1026" name="Object 11"/>
          <p:cNvGraphicFramePr>
            <a:graphicFrameLocks noChangeAspect="1"/>
          </p:cNvGraphicFramePr>
          <p:nvPr/>
        </p:nvGraphicFramePr>
        <p:xfrm>
          <a:off x="504825" y="2286000"/>
          <a:ext cx="7753350" cy="2609850"/>
        </p:xfrm>
        <a:graphic>
          <a:graphicData uri="http://schemas.openxmlformats.org/presentationml/2006/ole">
            <p:oleObj spid="_x0000_s1026" name="Document" r:id="rId4" imgW="8258040" imgH="2787355" progId="Word.Document.8">
              <p:embed/>
            </p:oleObj>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8"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rot="385429">
            <a:off x="4417376" y="2973153"/>
            <a:ext cx="4339003" cy="2104846"/>
          </a:xfrm>
          <a:prstGeom prst="ellipse">
            <a:avLst/>
          </a:prstGeom>
          <a:solidFill>
            <a:srgbClr val="00B050"/>
          </a:solidFill>
          <a:scene3d>
            <a:camera prst="orthographicFront"/>
            <a:lightRig rig="sunrise" dir="t"/>
          </a:scene3d>
          <a:sp3d prstMaterial="matte">
            <a:bevelT w="50800"/>
            <a:bevelB w="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3" descr="C:\Users\r00903747\AppData\Local\Microsoft\Windows\Temporary Internet Files\Content.IE5\X36HEJJ2\MC900441793[1].png"/>
          <p:cNvPicPr>
            <a:picLocks noChangeAspect="1" noChangeArrowheads="1"/>
          </p:cNvPicPr>
          <p:nvPr/>
        </p:nvPicPr>
        <p:blipFill>
          <a:blip r:embed="rId2" cstate="print"/>
          <a:srcRect/>
          <a:stretch>
            <a:fillRect/>
          </a:stretch>
        </p:blipFill>
        <p:spPr bwMode="auto">
          <a:xfrm>
            <a:off x="5385899" y="3708076"/>
            <a:ext cx="848124" cy="1169732"/>
          </a:xfrm>
          <a:prstGeom prst="rect">
            <a:avLst/>
          </a:prstGeom>
          <a:noFill/>
        </p:spPr>
      </p:pic>
      <p:sp>
        <p:nvSpPr>
          <p:cNvPr id="2" name="Title 1"/>
          <p:cNvSpPr>
            <a:spLocks noGrp="1"/>
          </p:cNvSpPr>
          <p:nvPr>
            <p:ph type="title"/>
          </p:nvPr>
        </p:nvSpPr>
        <p:spPr/>
        <p:txBody>
          <a:bodyPr>
            <a:normAutofit/>
          </a:bodyPr>
          <a:lstStyle/>
          <a:p>
            <a:r>
              <a:rPr lang="en-US" dirty="0" smtClean="0"/>
              <a:t>Usage Model 4: Wireless Backhaul</a:t>
            </a:r>
            <a:endParaRPr lang="en-US" dirty="0"/>
          </a:p>
        </p:txBody>
      </p:sp>
      <p:sp>
        <p:nvSpPr>
          <p:cNvPr id="3" name="Content Placeholder 2"/>
          <p:cNvSpPr>
            <a:spLocks noGrp="1"/>
          </p:cNvSpPr>
          <p:nvPr>
            <p:ph idx="1"/>
          </p:nvPr>
        </p:nvSpPr>
        <p:spPr>
          <a:xfrm>
            <a:off x="457199" y="1600200"/>
            <a:ext cx="4019910" cy="4912743"/>
          </a:xfrm>
        </p:spPr>
        <p:txBody>
          <a:bodyPr>
            <a:normAutofit fontScale="85000" lnSpcReduction="20000"/>
          </a:bodyPr>
          <a:lstStyle/>
          <a:p>
            <a:r>
              <a:rPr lang="en-US" sz="1600" dirty="0" smtClean="0"/>
              <a:t> Building to Building in LOS (Line of Sight) and the NG60 based antenna  installed on the roof tops and aligned precisely.</a:t>
            </a:r>
          </a:p>
          <a:p>
            <a:r>
              <a:rPr lang="en-US" sz="1600" dirty="0" smtClean="0"/>
              <a:t>Requirements</a:t>
            </a:r>
          </a:p>
          <a:p>
            <a:pPr>
              <a:buNone/>
            </a:pPr>
            <a:r>
              <a:rPr lang="en-US" sz="1600" dirty="0" smtClean="0"/>
              <a:t>        - Provides full rate  30+Gbps ,  less than 300m</a:t>
            </a:r>
          </a:p>
          <a:p>
            <a:pPr>
              <a:buNone/>
            </a:pPr>
            <a:r>
              <a:rPr lang="en-US" sz="1600" dirty="0" smtClean="0"/>
              <a:t>@60Ghz band </a:t>
            </a:r>
          </a:p>
          <a:p>
            <a:pPr>
              <a:buNone/>
            </a:pPr>
            <a:r>
              <a:rPr lang="en-US" sz="1600" dirty="0" smtClean="0"/>
              <a:t>        -Low latency &lt;50usec</a:t>
            </a:r>
          </a:p>
          <a:p>
            <a:pPr>
              <a:buNone/>
            </a:pPr>
            <a:r>
              <a:rPr lang="en-US" sz="1600" dirty="0" smtClean="0"/>
              <a:t>        - Highly secure </a:t>
            </a:r>
          </a:p>
          <a:p>
            <a:pPr>
              <a:buNone/>
            </a:pPr>
            <a:r>
              <a:rPr lang="en-US" sz="1600" dirty="0" smtClean="0"/>
              <a:t>        - All outdoor installation is subject to the environmental effects (rain/fog/snow) and altitude /temperature effects</a:t>
            </a:r>
          </a:p>
          <a:p>
            <a:pPr>
              <a:buNone/>
            </a:pPr>
            <a:r>
              <a:rPr lang="en-US" sz="1600" dirty="0" smtClean="0"/>
              <a:t>        - Quick auto re- connectivity  in response to the obstructions in LOS (trees, light poles, birds etc)</a:t>
            </a:r>
          </a:p>
          <a:p>
            <a:pPr>
              <a:buNone/>
            </a:pPr>
            <a:r>
              <a:rPr lang="en-US" sz="1600" dirty="0" smtClean="0"/>
              <a:t>        - 99.999% of high availability</a:t>
            </a:r>
          </a:p>
          <a:p>
            <a:pPr>
              <a:buNone/>
            </a:pPr>
            <a:r>
              <a:rPr lang="en-US" sz="1600" dirty="0" smtClean="0"/>
              <a:t>        - Complies with FCC regulations</a:t>
            </a:r>
          </a:p>
          <a:p>
            <a:r>
              <a:rPr lang="en-US" sz="1600" dirty="0" smtClean="0"/>
              <a:t>Applications</a:t>
            </a:r>
          </a:p>
          <a:p>
            <a:pPr lvl="1"/>
            <a:r>
              <a:rPr lang="en-US" sz="1200" dirty="0" smtClean="0"/>
              <a:t>High Capacity WAN/MAN from POPs to nearby building</a:t>
            </a:r>
          </a:p>
          <a:p>
            <a:pPr lvl="1"/>
            <a:r>
              <a:rPr lang="en-US" sz="1200" dirty="0" smtClean="0"/>
              <a:t>Campus LAN between buildings for low cost </a:t>
            </a:r>
          </a:p>
          <a:p>
            <a:pPr lvl="1"/>
            <a:r>
              <a:rPr lang="en-US" sz="1200" dirty="0" smtClean="0"/>
              <a:t>Centralized IT, VPNs, Video Conferencing</a:t>
            </a:r>
          </a:p>
          <a:p>
            <a:pPr lvl="1"/>
            <a:r>
              <a:rPr lang="en-US" sz="1200" dirty="0" smtClean="0"/>
              <a:t>As backup path for Fiber connectivity.   </a:t>
            </a:r>
          </a:p>
          <a:p>
            <a:pPr>
              <a:buNone/>
            </a:pPr>
            <a:r>
              <a:rPr lang="en-US" sz="1600" dirty="0" smtClean="0"/>
              <a:t>        </a:t>
            </a:r>
          </a:p>
          <a:p>
            <a:endParaRPr lang="en-US" sz="1600" dirty="0" smtClean="0"/>
          </a:p>
          <a:p>
            <a:pPr>
              <a:buNone/>
            </a:pPr>
            <a:r>
              <a:rPr lang="en-US" sz="1600" dirty="0" smtClean="0"/>
              <a:t>[1] FCC Part 15</a:t>
            </a:r>
            <a:endParaRPr lang="en-US" sz="1600" dirty="0"/>
          </a:p>
        </p:txBody>
      </p:sp>
      <p:pic>
        <p:nvPicPr>
          <p:cNvPr id="1030" name="Picture 6" descr="C:\Users\r00903747\AppData\Local\Microsoft\Windows\Temporary Internet Files\Content.IE5\3HA51TZ1\MM900283197[1].gif"/>
          <p:cNvPicPr>
            <a:picLocks noChangeAspect="1" noChangeArrowheads="1" noCrop="1"/>
          </p:cNvPicPr>
          <p:nvPr/>
        </p:nvPicPr>
        <p:blipFill>
          <a:blip r:embed="rId3" cstate="print"/>
          <a:srcRect/>
          <a:stretch>
            <a:fillRect/>
          </a:stretch>
        </p:blipFill>
        <p:spPr bwMode="auto">
          <a:xfrm>
            <a:off x="5281612" y="1495964"/>
            <a:ext cx="368690" cy="360732"/>
          </a:xfrm>
          <a:prstGeom prst="rect">
            <a:avLst/>
          </a:prstGeom>
          <a:noFill/>
        </p:spPr>
      </p:pic>
      <p:pic>
        <p:nvPicPr>
          <p:cNvPr id="1031" name="Picture 7" descr="C:\Users\r00903747\AppData\Local\Microsoft\Windows\Temporary Internet Files\Content.IE5\3HA51TZ1\MM900283197[1].gif"/>
          <p:cNvPicPr>
            <a:picLocks noChangeAspect="1" noChangeArrowheads="1" noCrop="1"/>
          </p:cNvPicPr>
          <p:nvPr/>
        </p:nvPicPr>
        <p:blipFill>
          <a:blip r:embed="rId4" cstate="print"/>
          <a:srcRect/>
          <a:stretch>
            <a:fillRect/>
          </a:stretch>
        </p:blipFill>
        <p:spPr bwMode="auto">
          <a:xfrm flipH="1">
            <a:off x="6866834" y="1483743"/>
            <a:ext cx="413859" cy="404927"/>
          </a:xfrm>
          <a:prstGeom prst="rect">
            <a:avLst/>
          </a:prstGeom>
          <a:noFill/>
        </p:spPr>
      </p:pic>
      <p:pic>
        <p:nvPicPr>
          <p:cNvPr id="1034" name="Picture 10" descr="C:\Users\r00903747\AppData\Local\Microsoft\Windows\Temporary Internet Files\Content.IE5\X36HEJJ2\MC900434847[1].png"/>
          <p:cNvPicPr>
            <a:picLocks noChangeAspect="1" noChangeArrowheads="1"/>
          </p:cNvPicPr>
          <p:nvPr/>
        </p:nvPicPr>
        <p:blipFill>
          <a:blip r:embed="rId5" cstate="print"/>
          <a:srcRect/>
          <a:stretch>
            <a:fillRect/>
          </a:stretch>
        </p:blipFill>
        <p:spPr bwMode="auto">
          <a:xfrm>
            <a:off x="4560139" y="1726360"/>
            <a:ext cx="1714500" cy="1714500"/>
          </a:xfrm>
          <a:prstGeom prst="rect">
            <a:avLst/>
          </a:prstGeom>
          <a:noFill/>
        </p:spPr>
      </p:pic>
      <p:pic>
        <p:nvPicPr>
          <p:cNvPr id="20" name="Picture 10" descr="C:\Users\r00903747\AppData\Local\Microsoft\Windows\Temporary Internet Files\Content.IE5\X36HEJJ2\MC900434847[1].png"/>
          <p:cNvPicPr>
            <a:picLocks noChangeAspect="1" noChangeArrowheads="1"/>
          </p:cNvPicPr>
          <p:nvPr/>
        </p:nvPicPr>
        <p:blipFill>
          <a:blip r:embed="rId5" cstate="print"/>
          <a:srcRect/>
          <a:stretch>
            <a:fillRect/>
          </a:stretch>
        </p:blipFill>
        <p:spPr bwMode="auto">
          <a:xfrm>
            <a:off x="6506833" y="1827003"/>
            <a:ext cx="1714500" cy="1714500"/>
          </a:xfrm>
          <a:prstGeom prst="rect">
            <a:avLst/>
          </a:prstGeom>
          <a:noFill/>
        </p:spPr>
      </p:pic>
      <p:pic>
        <p:nvPicPr>
          <p:cNvPr id="21" name="Picture 10" descr="C:\Users\r00903747\AppData\Local\Microsoft\Windows\Temporary Internet Files\Content.IE5\X36HEJJ2\MC900434847[1].png"/>
          <p:cNvPicPr>
            <a:picLocks noChangeAspect="1" noChangeArrowheads="1"/>
          </p:cNvPicPr>
          <p:nvPr/>
        </p:nvPicPr>
        <p:blipFill>
          <a:blip r:embed="rId5" cstate="print"/>
          <a:srcRect/>
          <a:stretch>
            <a:fillRect/>
          </a:stretch>
        </p:blipFill>
        <p:spPr bwMode="auto">
          <a:xfrm>
            <a:off x="5762086" y="3609796"/>
            <a:ext cx="1714500" cy="1714500"/>
          </a:xfrm>
          <a:prstGeom prst="rect">
            <a:avLst/>
          </a:prstGeom>
          <a:noFill/>
        </p:spPr>
      </p:pic>
      <p:pic>
        <p:nvPicPr>
          <p:cNvPr id="22" name="Picture 7" descr="C:\Users\r00903747\AppData\Local\Microsoft\Windows\Temporary Internet Files\Content.IE5\3HA51TZ1\MM900283197[1].gif"/>
          <p:cNvPicPr>
            <a:picLocks noChangeAspect="1" noChangeArrowheads="1" noCrop="1"/>
          </p:cNvPicPr>
          <p:nvPr/>
        </p:nvPicPr>
        <p:blipFill>
          <a:blip r:embed="rId4" cstate="print"/>
          <a:srcRect/>
          <a:stretch>
            <a:fillRect/>
          </a:stretch>
        </p:blipFill>
        <p:spPr bwMode="auto">
          <a:xfrm>
            <a:off x="6452556" y="3416060"/>
            <a:ext cx="334820" cy="341666"/>
          </a:xfrm>
          <a:prstGeom prst="rect">
            <a:avLst/>
          </a:prstGeom>
          <a:noFill/>
        </p:spPr>
      </p:pic>
      <p:cxnSp>
        <p:nvCxnSpPr>
          <p:cNvPr id="26" name="Straight Connector 25"/>
          <p:cNvCxnSpPr>
            <a:stCxn id="1030" idx="3"/>
            <a:endCxn id="1031" idx="3"/>
          </p:cNvCxnSpPr>
          <p:nvPr/>
        </p:nvCxnSpPr>
        <p:spPr>
          <a:xfrm>
            <a:off x="5650302" y="1676330"/>
            <a:ext cx="1216532" cy="9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777487" y="1733909"/>
            <a:ext cx="391064" cy="1621697"/>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4" name="Picture 13" descr="C:\Users\r00903747\AppData\Local\Microsoft\Windows\Temporary Internet Files\Content.IE5\X36HEJJ2\MC900441793[1].png"/>
          <p:cNvPicPr>
            <a:picLocks noChangeAspect="1" noChangeArrowheads="1"/>
          </p:cNvPicPr>
          <p:nvPr/>
        </p:nvPicPr>
        <p:blipFill>
          <a:blip r:embed="rId6" cstate="print"/>
          <a:srcRect/>
          <a:stretch>
            <a:fillRect/>
          </a:stretch>
        </p:blipFill>
        <p:spPr bwMode="auto">
          <a:xfrm>
            <a:off x="7505121" y="2635457"/>
            <a:ext cx="799242" cy="928260"/>
          </a:xfrm>
          <a:prstGeom prst="rect">
            <a:avLst/>
          </a:prstGeom>
          <a:noFill/>
        </p:spPr>
      </p:pic>
      <p:pic>
        <p:nvPicPr>
          <p:cNvPr id="41" name="Picture 13" descr="C:\Users\r00903747\AppData\Local\Microsoft\Windows\Temporary Internet Files\Content.IE5\X36HEJJ2\MC900441793[1].png"/>
          <p:cNvPicPr>
            <a:picLocks noChangeAspect="1" noChangeArrowheads="1"/>
          </p:cNvPicPr>
          <p:nvPr/>
        </p:nvPicPr>
        <p:blipFill>
          <a:blip r:embed="rId7" cstate="print"/>
          <a:srcRect/>
          <a:stretch>
            <a:fillRect/>
          </a:stretch>
        </p:blipFill>
        <p:spPr bwMode="auto">
          <a:xfrm>
            <a:off x="4580765" y="2832338"/>
            <a:ext cx="715854" cy="878027"/>
          </a:xfrm>
          <a:prstGeom prst="rect">
            <a:avLst/>
          </a:prstGeom>
          <a:noFill/>
        </p:spPr>
      </p:pic>
      <p:cxnSp>
        <p:nvCxnSpPr>
          <p:cNvPr id="46" name="Straight Connector 45"/>
          <p:cNvCxnSpPr>
            <a:stCxn id="22" idx="1"/>
          </p:cNvCxnSpPr>
          <p:nvPr/>
        </p:nvCxnSpPr>
        <p:spPr>
          <a:xfrm flipH="1" flipV="1">
            <a:off x="5552536" y="1653397"/>
            <a:ext cx="900020" cy="1933496"/>
          </a:xfrm>
          <a:prstGeom prst="line">
            <a:avLst/>
          </a:prstGeom>
          <a:ln w="762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r>
              <a:rPr lang="en-US"/>
              <a:t>Slide </a:t>
            </a:r>
            <a:fld id="{0765F521-5368-45DA-9FB6-28E7E6D711EF}" type="slidenum">
              <a:rPr lang="en-US"/>
              <a:pPr/>
              <a:t>11</a:t>
            </a:fld>
            <a:endParaRPr lang="en-US"/>
          </a:p>
        </p:txBody>
      </p:sp>
      <p:sp>
        <p:nvSpPr>
          <p:cNvPr id="156675" name="Rectangle 2"/>
          <p:cNvSpPr>
            <a:spLocks noGrp="1" noChangeArrowheads="1"/>
          </p:cNvSpPr>
          <p:nvPr>
            <p:ph type="title" idx="4294967295"/>
          </p:nvPr>
        </p:nvSpPr>
        <p:spPr/>
        <p:txBody>
          <a:bodyPr lIns="91440" tIns="45720" rIns="91440" bIns="45720"/>
          <a:lstStyle/>
          <a:p>
            <a:r>
              <a:rPr lang="en-US" sz="2800" dirty="0"/>
              <a:t>Usage Model </a:t>
            </a:r>
            <a:r>
              <a:rPr lang="en-US" sz="2800" dirty="0" smtClean="0"/>
              <a:t>5: Video Kiosk</a:t>
            </a:r>
            <a:endParaRPr lang="en-US" sz="2800" dirty="0"/>
          </a:p>
        </p:txBody>
      </p:sp>
      <p:sp>
        <p:nvSpPr>
          <p:cNvPr id="20" name="TextBox 19"/>
          <p:cNvSpPr txBox="1"/>
          <p:nvPr/>
        </p:nvSpPr>
        <p:spPr>
          <a:xfrm>
            <a:off x="5016500" y="1682750"/>
            <a:ext cx="3697288" cy="4093428"/>
          </a:xfrm>
          <a:prstGeom prst="rect">
            <a:avLst/>
          </a:prstGeom>
          <a:noFill/>
        </p:spPr>
        <p:txBody>
          <a:bodyPr>
            <a:spAutoFit/>
          </a:bodyPr>
          <a:lstStyle/>
          <a:p>
            <a:pPr>
              <a:buFont typeface="Arial" charset="0"/>
              <a:buNone/>
            </a:pPr>
            <a:r>
              <a:rPr lang="en-US" sz="1400" b="1" u="sng" dirty="0">
                <a:latin typeface="Arial" charset="0"/>
                <a:ea typeface="ＭＳ Ｐゴシック" charset="-128"/>
              </a:rPr>
              <a:t>Traffic Conditions:</a:t>
            </a:r>
            <a:r>
              <a:rPr lang="en-US" sz="1400" dirty="0">
                <a:latin typeface="Arial" charset="0"/>
                <a:ea typeface="ＭＳ Ｐゴシック" charset="-128"/>
              </a:rPr>
              <a:t> </a:t>
            </a:r>
          </a:p>
          <a:p>
            <a:pPr>
              <a:buFont typeface="Arial" pitchFamily="34" charset="0"/>
              <a:buChar char="•"/>
            </a:pPr>
            <a:r>
              <a:rPr lang="en-US" sz="1400" dirty="0">
                <a:latin typeface="Arial" charset="0"/>
                <a:ea typeface="ＭＳ Ｐゴシック" charset="-128"/>
              </a:rPr>
              <a:t>Potential interference from </a:t>
            </a:r>
            <a:r>
              <a:rPr lang="en-US" sz="1400" dirty="0" smtClean="0">
                <a:latin typeface="Arial" charset="0"/>
                <a:ea typeface="ＭＳ Ｐゴシック" charset="-128"/>
              </a:rPr>
              <a:t>environmental factors and obstruction of the LOS.</a:t>
            </a:r>
          </a:p>
          <a:p>
            <a:pPr>
              <a:buFont typeface="Arial" pitchFamily="34" charset="0"/>
              <a:buChar char="•"/>
            </a:pPr>
            <a:r>
              <a:rPr lang="en-US" altLang="zh-CN" sz="1400" dirty="0" smtClean="0">
                <a:latin typeface="Arial" charset="0"/>
              </a:rPr>
              <a:t>The devices might be stationary or might be used with low-mobility during usage. </a:t>
            </a:r>
          </a:p>
          <a:p>
            <a:endParaRPr lang="en-US" sz="1400" dirty="0">
              <a:latin typeface="Arial" charset="0"/>
              <a:ea typeface="ＭＳ Ｐゴシック" charset="-128"/>
            </a:endParaRPr>
          </a:p>
          <a:p>
            <a:pPr>
              <a:buFont typeface="Arial" charset="0"/>
              <a:buNone/>
            </a:pPr>
            <a:r>
              <a:rPr lang="en-US" sz="1400" b="1" u="sng" dirty="0">
                <a:latin typeface="Arial" charset="0"/>
                <a:ea typeface="ＭＳ Ｐゴシック" charset="-128"/>
              </a:rPr>
              <a:t>Use Case:</a:t>
            </a:r>
          </a:p>
          <a:p>
            <a:pPr>
              <a:buFontTx/>
              <a:buAutoNum type="arabicPeriod"/>
            </a:pPr>
            <a:r>
              <a:rPr lang="en-US" sz="1400" dirty="0" smtClean="0">
                <a:latin typeface="Arial" charset="0"/>
                <a:ea typeface="ＭＳ Ｐゴシック" charset="-128"/>
              </a:rPr>
              <a:t> Passenger A is ready to board and realizes he wants to get some UHD movies and music for the next 15 hours of flight</a:t>
            </a:r>
          </a:p>
          <a:p>
            <a:pPr>
              <a:buFontTx/>
              <a:buAutoNum type="arabicPeriod"/>
            </a:pPr>
            <a:r>
              <a:rPr lang="en-US" sz="1400" dirty="0" smtClean="0">
                <a:latin typeface="Arial" charset="0"/>
                <a:ea typeface="ＭＳ Ｐゴシック" charset="-128"/>
              </a:rPr>
              <a:t> The Multimedia Kiosk is just 5 meters from him, he just tap the connect with the Kiosk and searched the titles</a:t>
            </a:r>
          </a:p>
          <a:p>
            <a:pPr>
              <a:buFontTx/>
              <a:buAutoNum type="arabicPeriod"/>
            </a:pPr>
            <a:r>
              <a:rPr lang="en-US" sz="1400" dirty="0" smtClean="0">
                <a:latin typeface="Arial" charset="0"/>
                <a:ea typeface="ＭＳ Ｐゴシック" charset="-128"/>
              </a:rPr>
              <a:t>  He decides to download 5 movies </a:t>
            </a:r>
          </a:p>
          <a:p>
            <a:pPr>
              <a:buFontTx/>
              <a:buAutoNum type="arabicPeriod"/>
            </a:pPr>
            <a:r>
              <a:rPr lang="en-US" sz="1400" dirty="0" smtClean="0">
                <a:latin typeface="Arial" charset="0"/>
                <a:ea typeface="ＭＳ Ｐゴシック" charset="-128"/>
              </a:rPr>
              <a:t> Also in his back, another passenger B is also using the same service. </a:t>
            </a:r>
          </a:p>
          <a:p>
            <a:pPr>
              <a:buFontTx/>
              <a:buAutoNum type="arabicPeriod"/>
            </a:pPr>
            <a:r>
              <a:rPr lang="en-US" sz="1400" dirty="0" smtClean="0">
                <a:latin typeface="Arial" charset="0"/>
                <a:ea typeface="ＭＳ Ｐゴシック" charset="-128"/>
              </a:rPr>
              <a:t>Once the movie download is finished in 1sec, he is ready to hop on to the plane.</a:t>
            </a:r>
            <a:endParaRPr lang="en-US" sz="1400" dirty="0">
              <a:latin typeface="Arial" charset="0"/>
              <a:ea typeface="ＭＳ Ｐゴシック" charset="-128"/>
            </a:endParaRPr>
          </a:p>
          <a:p>
            <a:pPr>
              <a:buFont typeface="Arial" charset="0"/>
              <a:buNone/>
            </a:pPr>
            <a:endParaRPr lang="en-US" sz="800" dirty="0">
              <a:latin typeface="Arial" charset="0"/>
              <a:ea typeface="ＭＳ Ｐゴシック" charset="-128"/>
            </a:endParaRPr>
          </a:p>
        </p:txBody>
      </p:sp>
      <p:sp>
        <p:nvSpPr>
          <p:cNvPr id="156677" name="Text Box 5"/>
          <p:cNvSpPr txBox="1">
            <a:spLocks noChangeArrowheads="1"/>
          </p:cNvSpPr>
          <p:nvPr/>
        </p:nvSpPr>
        <p:spPr bwMode="auto">
          <a:xfrm>
            <a:off x="366713" y="1682750"/>
            <a:ext cx="4546600" cy="4308872"/>
          </a:xfrm>
          <a:prstGeom prst="rect">
            <a:avLst/>
          </a:prstGeom>
          <a:noFill/>
          <a:ln w="19050" algn="ctr">
            <a:noFill/>
            <a:miter lim="800000"/>
            <a:headEnd/>
            <a:tailEnd/>
          </a:ln>
          <a:effectLst/>
        </p:spPr>
        <p:txBody>
          <a:bodyPr>
            <a:spAutoFit/>
          </a:bodyPr>
          <a:lstStyle/>
          <a:p>
            <a:r>
              <a:rPr lang="en-US" sz="1400" b="1" u="sng" dirty="0">
                <a:latin typeface="Arial" charset="0"/>
                <a:ea typeface="ＭＳ Ｐゴシック" charset="-128"/>
              </a:rPr>
              <a:t>Pre-Conditions:</a:t>
            </a:r>
            <a:r>
              <a:rPr lang="en-US" sz="1400" dirty="0">
                <a:latin typeface="Arial" charset="0"/>
                <a:ea typeface="ＭＳ Ｐゴシック" charset="-128"/>
              </a:rPr>
              <a:t>  </a:t>
            </a:r>
          </a:p>
          <a:p>
            <a:r>
              <a:rPr lang="en-US" sz="1400" dirty="0" smtClean="0">
                <a:latin typeface="Arial" charset="0"/>
                <a:ea typeface="ＭＳ Ｐゴシック" charset="-128"/>
              </a:rPr>
              <a:t>Movie and Music rental is becoming more popular but the length of waiting time for a downloading is not really ideal for the passengers at the airport or train station which has very little time to wait</a:t>
            </a:r>
            <a:endParaRPr lang="en-US" sz="1400" dirty="0">
              <a:latin typeface="Arial" charset="0"/>
              <a:ea typeface="ＭＳ Ｐゴシック" charset="-128"/>
            </a:endParaRPr>
          </a:p>
          <a:p>
            <a:endParaRPr lang="en-US" sz="1400" dirty="0">
              <a:latin typeface="Arial" charset="0"/>
              <a:ea typeface="ＭＳ Ｐゴシック" charset="-128"/>
            </a:endParaRPr>
          </a:p>
          <a:p>
            <a:r>
              <a:rPr lang="en-US" sz="1400" b="1" u="sng" dirty="0">
                <a:latin typeface="Arial" charset="0"/>
                <a:ea typeface="ＭＳ Ｐゴシック" charset="-128"/>
              </a:rPr>
              <a:t>Application:</a:t>
            </a:r>
            <a:r>
              <a:rPr lang="en-US" sz="1400" dirty="0">
                <a:latin typeface="Arial" charset="0"/>
                <a:ea typeface="ＭＳ Ｐゴシック" charset="-128"/>
              </a:rPr>
              <a:t> </a:t>
            </a:r>
          </a:p>
          <a:p>
            <a:r>
              <a:rPr lang="en-US" sz="1400" dirty="0" smtClean="0">
                <a:latin typeface="Arial" charset="0"/>
                <a:ea typeface="ＭＳ Ｐゴシック" charset="-128"/>
              </a:rPr>
              <a:t>Passengers tend to download a couple of UHD movies to his/her tablet/laptop before boarding.  As the service kiosk, it has to support multiple user simultaneous downloading</a:t>
            </a:r>
          </a:p>
          <a:p>
            <a:endParaRPr lang="en-US" sz="1400" dirty="0" smtClean="0">
              <a:latin typeface="Arial" charset="0"/>
              <a:ea typeface="ＭＳ Ｐゴシック" charset="-128"/>
            </a:endParaRPr>
          </a:p>
          <a:p>
            <a:r>
              <a:rPr lang="en-US" sz="1400" dirty="0" smtClean="0">
                <a:solidFill>
                  <a:srgbClr val="000000"/>
                </a:solidFill>
                <a:latin typeface="Arial" charset="0"/>
                <a:ea typeface="ＭＳ Ｐゴシック" charset="-128"/>
              </a:rPr>
              <a:t>The data transfers at ~30 </a:t>
            </a:r>
            <a:r>
              <a:rPr lang="en-US" sz="1400" dirty="0" err="1" smtClean="0">
                <a:solidFill>
                  <a:srgbClr val="000000"/>
                </a:solidFill>
                <a:latin typeface="Arial" charset="0"/>
                <a:ea typeface="ＭＳ Ｐゴシック" charset="-128"/>
              </a:rPr>
              <a:t>Gps</a:t>
            </a:r>
            <a:r>
              <a:rPr lang="en-US" sz="1400" dirty="0" smtClean="0">
                <a:solidFill>
                  <a:srgbClr val="000000"/>
                </a:solidFill>
                <a:latin typeface="Arial" charset="0"/>
                <a:ea typeface="ＭＳ Ｐゴシック" charset="-128"/>
              </a:rPr>
              <a:t> with link aggregation,  the downloading time &lt;1sec</a:t>
            </a:r>
            <a:endParaRPr lang="en-US" sz="400" dirty="0">
              <a:latin typeface="Arial" charset="0"/>
              <a:ea typeface="ＭＳ Ｐゴシック" charset="-128"/>
            </a:endParaRPr>
          </a:p>
          <a:p>
            <a:endParaRPr lang="en-US" sz="800" dirty="0">
              <a:latin typeface="Arial" charset="0"/>
              <a:ea typeface="ＭＳ Ｐゴシック" charset="-128"/>
            </a:endParaRPr>
          </a:p>
          <a:p>
            <a:r>
              <a:rPr lang="en-US" sz="1400" b="1" u="sng" dirty="0">
                <a:latin typeface="Arial" charset="0"/>
                <a:ea typeface="ＭＳ Ｐゴシック" charset="-128"/>
              </a:rPr>
              <a:t>Environment:</a:t>
            </a:r>
            <a:r>
              <a:rPr lang="en-US" sz="1400" dirty="0">
                <a:latin typeface="Arial" charset="0"/>
                <a:ea typeface="ＭＳ Ｐゴシック" charset="-128"/>
              </a:rPr>
              <a:t> </a:t>
            </a:r>
          </a:p>
          <a:p>
            <a:r>
              <a:rPr lang="en-US" sz="1400" dirty="0" smtClean="0">
                <a:latin typeface="Arial" charset="0"/>
                <a:ea typeface="ＭＳ Ｐゴシック" charset="-128"/>
              </a:rPr>
              <a:t>Devices are operating in indoor / outdoor environment in proximity with the devices.  Distance between buildings  are &lt;10m</a:t>
            </a:r>
          </a:p>
          <a:p>
            <a:r>
              <a:rPr lang="en-US" sz="1400" dirty="0" smtClean="0">
                <a:latin typeface="Arial" charset="0"/>
                <a:ea typeface="ＭＳ Ｐゴシック" charset="-128"/>
              </a:rPr>
              <a:t> </a:t>
            </a:r>
            <a:endParaRPr lang="en-US" sz="1400" dirty="0">
              <a:latin typeface="Arial" charset="0"/>
              <a:ea typeface="ＭＳ Ｐゴシック" charset="-128"/>
            </a:endParaRPr>
          </a:p>
        </p:txBody>
      </p:sp>
      <p:sp>
        <p:nvSpPr>
          <p:cNvPr id="6"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video kiosk.png"/>
          <p:cNvPicPr>
            <a:picLocks noChangeAspect="1"/>
          </p:cNvPicPr>
          <p:nvPr/>
        </p:nvPicPr>
        <p:blipFill>
          <a:blip r:embed="rId2" cstate="print"/>
          <a:stretch>
            <a:fillRect/>
          </a:stretch>
        </p:blipFill>
        <p:spPr>
          <a:xfrm>
            <a:off x="6045229" y="1606939"/>
            <a:ext cx="2143125" cy="2143125"/>
          </a:xfrm>
          <a:prstGeom prst="rect">
            <a:avLst/>
          </a:prstGeom>
        </p:spPr>
      </p:pic>
      <p:sp>
        <p:nvSpPr>
          <p:cNvPr id="2" name="Title 1"/>
          <p:cNvSpPr>
            <a:spLocks noGrp="1"/>
          </p:cNvSpPr>
          <p:nvPr>
            <p:ph type="title"/>
          </p:nvPr>
        </p:nvSpPr>
        <p:spPr/>
        <p:txBody>
          <a:bodyPr/>
          <a:lstStyle/>
          <a:p>
            <a:r>
              <a:rPr lang="en-US" dirty="0" smtClean="0"/>
              <a:t>Usage Model 5: Video Kiosk @ Airport</a:t>
            </a:r>
            <a:endParaRPr lang="en-US" dirty="0"/>
          </a:p>
        </p:txBody>
      </p:sp>
      <p:pic>
        <p:nvPicPr>
          <p:cNvPr id="2055" name="Picture 7" descr="C:\Users\r00903747\AppData\Local\Microsoft\Windows\Temporary Internet Files\Content.IE5\VAWH0MUC\MC900440633[1].wmf"/>
          <p:cNvPicPr>
            <a:picLocks noChangeAspect="1" noChangeArrowheads="1"/>
          </p:cNvPicPr>
          <p:nvPr/>
        </p:nvPicPr>
        <p:blipFill>
          <a:blip r:embed="rId3" cstate="print"/>
          <a:srcRect/>
          <a:stretch>
            <a:fillRect/>
          </a:stretch>
        </p:blipFill>
        <p:spPr bwMode="auto">
          <a:xfrm>
            <a:off x="5270739" y="2109158"/>
            <a:ext cx="655607" cy="655607"/>
          </a:xfrm>
          <a:prstGeom prst="rect">
            <a:avLst/>
          </a:prstGeom>
          <a:noFill/>
        </p:spPr>
      </p:pic>
      <p:pic>
        <p:nvPicPr>
          <p:cNvPr id="2056" name="Picture 8" descr="C:\Users\r00903747\AppData\Local\Microsoft\Windows\Temporary Internet Files\Content.IE5\1YP9XJT3\MC900439808[1].png"/>
          <p:cNvPicPr>
            <a:picLocks noChangeAspect="1" noChangeArrowheads="1"/>
          </p:cNvPicPr>
          <p:nvPr/>
        </p:nvPicPr>
        <p:blipFill>
          <a:blip r:embed="rId4" cstate="print"/>
          <a:srcRect/>
          <a:stretch>
            <a:fillRect/>
          </a:stretch>
        </p:blipFill>
        <p:spPr bwMode="auto">
          <a:xfrm>
            <a:off x="6288658" y="2708695"/>
            <a:ext cx="923026" cy="923026"/>
          </a:xfrm>
          <a:prstGeom prst="rect">
            <a:avLst/>
          </a:prstGeom>
          <a:noFill/>
        </p:spPr>
      </p:pic>
      <p:pic>
        <p:nvPicPr>
          <p:cNvPr id="16" name="Picture 8" descr="C:\Users\r00903747\AppData\Local\Microsoft\Windows\Temporary Internet Files\Content.IE5\1YP9XJT3\MC900439808[1].png"/>
          <p:cNvPicPr>
            <a:picLocks noChangeAspect="1" noChangeArrowheads="1"/>
          </p:cNvPicPr>
          <p:nvPr/>
        </p:nvPicPr>
        <p:blipFill>
          <a:blip r:embed="rId4" cstate="print"/>
          <a:srcRect/>
          <a:stretch>
            <a:fillRect/>
          </a:stretch>
        </p:blipFill>
        <p:spPr bwMode="auto">
          <a:xfrm rot="3447171">
            <a:off x="6001110" y="2032958"/>
            <a:ext cx="629727" cy="629727"/>
          </a:xfrm>
          <a:prstGeom prst="rect">
            <a:avLst/>
          </a:prstGeom>
          <a:noFill/>
        </p:spPr>
      </p:pic>
      <p:pic>
        <p:nvPicPr>
          <p:cNvPr id="17" name="Picture 8" descr="C:\Users\r00903747\AppData\Local\Microsoft\Windows\Temporary Internet Files\Content.IE5\1YP9XJT3\MC900439808[1].png"/>
          <p:cNvPicPr>
            <a:picLocks noChangeAspect="1" noChangeArrowheads="1"/>
          </p:cNvPicPr>
          <p:nvPr/>
        </p:nvPicPr>
        <p:blipFill>
          <a:blip r:embed="rId4" cstate="print"/>
          <a:srcRect/>
          <a:stretch>
            <a:fillRect/>
          </a:stretch>
        </p:blipFill>
        <p:spPr bwMode="auto">
          <a:xfrm rot="17004575">
            <a:off x="7197931" y="2434284"/>
            <a:ext cx="1179652" cy="1179652"/>
          </a:xfrm>
          <a:prstGeom prst="rect">
            <a:avLst/>
          </a:prstGeom>
          <a:noFill/>
        </p:spPr>
      </p:pic>
      <p:pic>
        <p:nvPicPr>
          <p:cNvPr id="2057" name="Picture 9" descr="C:\Users\r00903747\AppData\Local\Microsoft\Windows\Temporary Internet Files\Content.IE5\VAWH0MUC\MC900432653[1].png"/>
          <p:cNvPicPr>
            <a:picLocks noGrp="1" noChangeAspect="1" noChangeArrowheads="1"/>
          </p:cNvPicPr>
          <p:nvPr>
            <p:ph idx="1"/>
          </p:nvPr>
        </p:nvPicPr>
        <p:blipFill>
          <a:blip r:embed="rId5" cstate="print"/>
          <a:srcRect/>
          <a:stretch>
            <a:fillRect/>
          </a:stretch>
        </p:blipFill>
        <p:spPr bwMode="auto">
          <a:xfrm rot="18067206">
            <a:off x="6435345" y="2884225"/>
            <a:ext cx="566340" cy="566340"/>
          </a:xfrm>
          <a:prstGeom prst="rect">
            <a:avLst/>
          </a:prstGeom>
          <a:noFill/>
        </p:spPr>
      </p:pic>
      <p:pic>
        <p:nvPicPr>
          <p:cNvPr id="19" name="Picture 9" descr="C:\Users\r00903747\AppData\Local\Microsoft\Windows\Temporary Internet Files\Content.IE5\VAWH0MUC\MC900432653[1].png"/>
          <p:cNvPicPr>
            <a:picLocks noChangeAspect="1" noChangeArrowheads="1"/>
          </p:cNvPicPr>
          <p:nvPr/>
        </p:nvPicPr>
        <p:blipFill>
          <a:blip r:embed="rId5" cstate="print"/>
          <a:srcRect/>
          <a:stretch>
            <a:fillRect/>
          </a:stretch>
        </p:blipFill>
        <p:spPr bwMode="auto">
          <a:xfrm rot="378655">
            <a:off x="6001148" y="1932444"/>
            <a:ext cx="566340" cy="566340"/>
          </a:xfrm>
          <a:prstGeom prst="rect">
            <a:avLst/>
          </a:prstGeom>
          <a:noFill/>
        </p:spPr>
      </p:pic>
      <p:pic>
        <p:nvPicPr>
          <p:cNvPr id="2058" name="Picture 10" descr="C:\Users\r00903747\AppData\Local\Microsoft\Windows\Temporary Internet Files\Content.IE5\7P0QD0WD\MC900441798[1].png"/>
          <p:cNvPicPr>
            <a:picLocks noChangeAspect="1" noChangeArrowheads="1"/>
          </p:cNvPicPr>
          <p:nvPr/>
        </p:nvPicPr>
        <p:blipFill>
          <a:blip r:embed="rId6" cstate="print"/>
          <a:srcRect/>
          <a:stretch>
            <a:fillRect/>
          </a:stretch>
        </p:blipFill>
        <p:spPr bwMode="auto">
          <a:xfrm rot="1513120">
            <a:off x="7407206" y="2464215"/>
            <a:ext cx="767045" cy="767045"/>
          </a:xfrm>
          <a:prstGeom prst="rect">
            <a:avLst/>
          </a:prstGeom>
          <a:noFill/>
        </p:spPr>
      </p:pic>
      <p:sp>
        <p:nvSpPr>
          <p:cNvPr id="21" name="Content Placeholder 2"/>
          <p:cNvSpPr txBox="1">
            <a:spLocks/>
          </p:cNvSpPr>
          <p:nvPr/>
        </p:nvSpPr>
        <p:spPr>
          <a:xfrm>
            <a:off x="457199" y="1600200"/>
            <a:ext cx="3933645" cy="4525963"/>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 Multimedia Kiosk for super-fast HD Movie/ music downloading and streaming </a:t>
            </a:r>
          </a:p>
          <a:p>
            <a:pPr marL="342900" lvl="0" indent="-342900" eaLnBrk="1" fontAlgn="auto" hangingPunct="1">
              <a:spcBef>
                <a:spcPct val="20000"/>
              </a:spcBef>
              <a:spcAft>
                <a:spcPts val="0"/>
              </a:spcAft>
              <a:buFont typeface="Arial" pitchFamily="34" charset="0"/>
              <a:buChar char="•"/>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Kiosk</a:t>
            </a:r>
            <a:r>
              <a:rPr kumimoji="0" lang="en-US" sz="1600" b="0" i="0" u="none" strike="noStrike" kern="1200" cap="none" spc="0" normalizeH="0" noProof="0" dirty="0" smtClean="0">
                <a:ln>
                  <a:noFill/>
                </a:ln>
                <a:solidFill>
                  <a:schemeClr val="tx1"/>
                </a:solidFill>
                <a:effectLst/>
                <a:uLnTx/>
                <a:uFillTx/>
                <a:latin typeface="+mn-lt"/>
                <a:ea typeface="+mn-ea"/>
                <a:cs typeface="+mn-cs"/>
              </a:rPr>
              <a:t> are for the passengers who is short of </a:t>
            </a:r>
            <a:r>
              <a:rPr lang="en-US" sz="1600" dirty="0" smtClean="0">
                <a:latin typeface="+mn-lt"/>
              </a:rPr>
              <a:t>time </a:t>
            </a:r>
            <a:r>
              <a:rPr kumimoji="0" lang="en-US" sz="1600" b="0" i="0" u="none" strike="noStrike" kern="1200" cap="none" spc="0" normalizeH="0" noProof="0" dirty="0" smtClean="0">
                <a:ln>
                  <a:noFill/>
                </a:ln>
                <a:solidFill>
                  <a:schemeClr val="tx1"/>
                </a:solidFill>
                <a:effectLst/>
                <a:uLnTx/>
                <a:uFillTx/>
                <a:latin typeface="+mn-lt"/>
                <a:ea typeface="+mn-ea"/>
                <a:cs typeface="+mn-cs"/>
              </a:rPr>
              <a:t>for waiting for the movie downloading  before boarding</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Requirements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 Provides full</a:t>
            </a:r>
            <a:r>
              <a:rPr kumimoji="0" lang="en-US" sz="1600" b="0" i="0" u="none" strike="noStrike" kern="1200" cap="none" spc="0" normalizeH="0" noProof="0" dirty="0" smtClean="0">
                <a:ln>
                  <a:noFill/>
                </a:ln>
                <a:solidFill>
                  <a:schemeClr val="tx1"/>
                </a:solidFill>
                <a:effectLst/>
                <a:uLnTx/>
                <a:uFillTx/>
                <a:latin typeface="+mn-lt"/>
                <a:ea typeface="+mn-ea"/>
                <a:cs typeface="+mn-cs"/>
              </a:rPr>
              <a:t> Super HD (4K) movie and </a:t>
            </a:r>
            <a:r>
              <a:rPr lang="en-US" sz="1600" dirty="0" smtClean="0"/>
              <a:t>HD music </a:t>
            </a:r>
            <a:r>
              <a:rPr kumimoji="0" lang="en-US" sz="1600" b="0" i="0" u="none" strike="noStrike" kern="1200" cap="none" spc="0" normalizeH="0" noProof="0" dirty="0" smtClean="0">
                <a:ln>
                  <a:noFill/>
                </a:ln>
                <a:solidFill>
                  <a:schemeClr val="tx1"/>
                </a:solidFill>
                <a:effectLst/>
                <a:uLnTx/>
                <a:uFillTx/>
                <a:latin typeface="+mn-lt"/>
                <a:ea typeface="+mn-ea"/>
                <a:cs typeface="+mn-cs"/>
              </a:rPr>
              <a:t>downloading /streaming at speed of 30+ </a:t>
            </a:r>
            <a:r>
              <a:rPr kumimoji="0" lang="en-US" sz="1600" b="0" i="0" u="none" strike="noStrike" kern="1200" cap="none" spc="0" normalizeH="0" noProof="0" dirty="0" err="1" smtClean="0">
                <a:ln>
                  <a:noFill/>
                </a:ln>
                <a:solidFill>
                  <a:schemeClr val="tx1"/>
                </a:solidFill>
                <a:effectLst/>
                <a:uLnTx/>
                <a:uFillTx/>
                <a:latin typeface="+mn-lt"/>
                <a:ea typeface="+mn-ea"/>
                <a:cs typeface="+mn-cs"/>
              </a:rPr>
              <a:t>Gbps</a:t>
            </a:r>
            <a:r>
              <a:rPr lang="en-US" sz="1600" dirty="0" smtClean="0"/>
              <a:t> for less than 1 sec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smtClean="0"/>
              <a:t>        - Fast association and authentication for “Tap-and –Go” user experience.</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  Distance</a:t>
            </a:r>
            <a:r>
              <a:rPr kumimoji="0" lang="en-US" sz="1600" b="0" i="0" u="none" strike="noStrike" kern="1200" cap="none" spc="0" normalizeH="0" noProof="0" dirty="0" smtClean="0">
                <a:ln>
                  <a:noFill/>
                </a:ln>
                <a:solidFill>
                  <a:schemeClr val="tx1"/>
                </a:solidFill>
                <a:effectLst/>
                <a:uLnTx/>
                <a:uFillTx/>
                <a:latin typeface="+mn-lt"/>
                <a:ea typeface="+mn-ea"/>
                <a:cs typeface="+mn-cs"/>
              </a:rPr>
              <a:t> should  be of  0-10 meters range with multiple (&gt;=2) simultaneous downloading. (Over a single beam or collections of beams)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smtClean="0"/>
              <a:t>         - Highly secure to protect user’s privacy  (Payment, Contents etc)</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Applications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Redbox</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Movie</a:t>
            </a:r>
            <a:r>
              <a:rPr kumimoji="0" lang="en-US" sz="1200" b="0" i="0" u="none" strike="noStrike" kern="1200" cap="none" spc="0" normalizeH="0" noProof="0" dirty="0" smtClean="0">
                <a:ln>
                  <a:noFill/>
                </a:ln>
                <a:solidFill>
                  <a:schemeClr val="tx1"/>
                </a:solidFill>
                <a:effectLst/>
                <a:uLnTx/>
                <a:uFillTx/>
                <a:latin typeface="+mn-lt"/>
                <a:ea typeface="+mn-ea"/>
                <a:cs typeface="+mn-cs"/>
              </a:rPr>
              <a:t> Rental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200" noProof="0" dirty="0" smtClean="0"/>
              <a:t> Airport , Train station Video/music/</a:t>
            </a:r>
            <a:r>
              <a:rPr lang="en-US" sz="1200" noProof="0" dirty="0" err="1" smtClean="0"/>
              <a:t>ebook</a:t>
            </a:r>
            <a:r>
              <a:rPr lang="en-US" sz="1200" noProof="0" dirty="0" smtClean="0"/>
              <a:t> kiosk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2" name="Picture 10" descr="C:\Users\r00903747\AppData\Local\Microsoft\Windows\Temporary Internet Files\Content.IE5\7P0QD0WD\MC900441798[1].png"/>
          <p:cNvPicPr>
            <a:picLocks noChangeAspect="1" noChangeArrowheads="1"/>
          </p:cNvPicPr>
          <p:nvPr/>
        </p:nvPicPr>
        <p:blipFill>
          <a:blip r:embed="rId7" cstate="print"/>
          <a:srcRect/>
          <a:stretch>
            <a:fillRect/>
          </a:stretch>
        </p:blipFill>
        <p:spPr bwMode="auto">
          <a:xfrm rot="19024689">
            <a:off x="5924486" y="1846286"/>
            <a:ext cx="433700" cy="433700"/>
          </a:xfrm>
          <a:prstGeom prst="rect">
            <a:avLst/>
          </a:prstGeom>
          <a:noFill/>
        </p:spPr>
      </p:pic>
      <p:pic>
        <p:nvPicPr>
          <p:cNvPr id="2053" name="Picture 5" descr="C:\Users\r00903747\AppData\Local\Microsoft\Windows\Temporary Internet Files\Content.IE5\NHD3BZKR\MC900440631[1].wmf"/>
          <p:cNvPicPr>
            <a:picLocks noChangeAspect="1" noChangeArrowheads="1"/>
          </p:cNvPicPr>
          <p:nvPr/>
        </p:nvPicPr>
        <p:blipFill>
          <a:blip r:embed="rId8" cstate="print"/>
          <a:srcRect/>
          <a:stretch>
            <a:fillRect/>
          </a:stretch>
        </p:blipFill>
        <p:spPr bwMode="auto">
          <a:xfrm>
            <a:off x="7797591" y="3109133"/>
            <a:ext cx="1005666" cy="1005666"/>
          </a:xfrm>
          <a:prstGeom prst="rect">
            <a:avLst/>
          </a:prstGeom>
          <a:noFill/>
        </p:spPr>
      </p:pic>
      <p:pic>
        <p:nvPicPr>
          <p:cNvPr id="2059" name="Picture 11" descr="C:\Users\r00903747\AppData\Local\Microsoft\Windows\Temporary Internet Files\Content.IE5\BU1R1G1W\MC900440629[1].wmf"/>
          <p:cNvPicPr>
            <a:picLocks noChangeAspect="1" noChangeArrowheads="1"/>
          </p:cNvPicPr>
          <p:nvPr/>
        </p:nvPicPr>
        <p:blipFill>
          <a:blip r:embed="rId9" cstate="print"/>
          <a:srcRect/>
          <a:stretch>
            <a:fillRect/>
          </a:stretch>
        </p:blipFill>
        <p:spPr bwMode="auto">
          <a:xfrm>
            <a:off x="5087308" y="3462816"/>
            <a:ext cx="2096261" cy="2092596"/>
          </a:xfrm>
          <a:prstGeom prst="rect">
            <a:avLst/>
          </a:prstGeom>
          <a:noFill/>
        </p:spPr>
      </p:pic>
      <p:sp>
        <p:nvSpPr>
          <p:cNvPr id="15"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1"/>
          </p:nvPr>
        </p:nvSpPr>
        <p:spPr>
          <a:xfrm>
            <a:off x="4267200" y="6477000"/>
            <a:ext cx="1090042" cy="184666"/>
          </a:xfrm>
          <a:noFill/>
        </p:spPr>
        <p:txBody>
          <a:bodyPr/>
          <a:lstStyle/>
          <a:p>
            <a:r>
              <a:rPr lang="en-US" altLang="zh-CN" dirty="0" smtClean="0">
                <a:ea typeface="宋体" pitchFamily="2" charset="-122"/>
              </a:rPr>
              <a:t>Slide </a:t>
            </a:r>
            <a:fld id="{665FA2FD-7052-4429-BF56-DBE6E889CF9A}" type="slidenum">
              <a:rPr lang="en-US" altLang="zh-CN" smtClean="0">
                <a:ea typeface="宋体" pitchFamily="2" charset="-122"/>
              </a:rPr>
              <a:pPr/>
              <a:t>13</a:t>
            </a:fld>
            <a:endParaRPr lang="en-US" altLang="zh-CN" dirty="0" smtClean="0">
              <a:ea typeface="宋体" pitchFamily="2" charset="-122"/>
            </a:endParaRPr>
          </a:p>
        </p:txBody>
      </p:sp>
      <p:sp>
        <p:nvSpPr>
          <p:cNvPr id="13316" name="Rectangle 2"/>
          <p:cNvSpPr>
            <a:spLocks noGrp="1" noChangeArrowheads="1"/>
          </p:cNvSpPr>
          <p:nvPr>
            <p:ph type="title" idx="4294967295"/>
          </p:nvPr>
        </p:nvSpPr>
        <p:spPr>
          <a:xfrm>
            <a:off x="685800" y="609600"/>
            <a:ext cx="7772400" cy="1066800"/>
          </a:xfrm>
        </p:spPr>
        <p:txBody>
          <a:bodyPr lIns="91440" tIns="45720" rIns="91440" bIns="45720"/>
          <a:lstStyle/>
          <a:p>
            <a:r>
              <a:rPr lang="en-US" altLang="zh-CN" sz="2600" dirty="0" smtClean="0">
                <a:ea typeface="宋体" pitchFamily="2" charset="-122"/>
              </a:rPr>
              <a:t>Usage Model 6: Video/Mass-Data Distribution/Video on Demand System</a:t>
            </a:r>
            <a:endParaRPr lang="en-US" altLang="zh-CN" sz="2600" dirty="0" smtClean="0">
              <a:solidFill>
                <a:srgbClr val="FF0000"/>
              </a:solidFill>
              <a:ea typeface="宋体" pitchFamily="2" charset="-122"/>
            </a:endParaRPr>
          </a:p>
        </p:txBody>
      </p:sp>
      <p:sp>
        <p:nvSpPr>
          <p:cNvPr id="13317" name="TextBox 19"/>
          <p:cNvSpPr txBox="1">
            <a:spLocks noChangeArrowheads="1"/>
          </p:cNvSpPr>
          <p:nvPr/>
        </p:nvSpPr>
        <p:spPr bwMode="auto">
          <a:xfrm>
            <a:off x="4800600" y="1585913"/>
            <a:ext cx="3962400" cy="3576637"/>
          </a:xfrm>
          <a:prstGeom prst="rect">
            <a:avLst/>
          </a:prstGeom>
          <a:noFill/>
          <a:ln w="9525">
            <a:noFill/>
            <a:miter lim="800000"/>
            <a:headEnd/>
            <a:tailEnd/>
          </a:ln>
        </p:spPr>
        <p:txBody>
          <a:bodyPr>
            <a:spAutoFit/>
          </a:bodyPr>
          <a:lstStyle/>
          <a:p>
            <a:pPr eaLnBrk="0" hangingPunct="0">
              <a:lnSpc>
                <a:spcPct val="95000"/>
              </a:lnSpc>
              <a:buFont typeface="Arial" charset="0"/>
              <a:buNone/>
            </a:pPr>
            <a:r>
              <a:rPr lang="en-US" altLang="zh-CN" sz="1400" b="1" u="sng" dirty="0">
                <a:latin typeface="Arial" charset="0"/>
                <a:ea typeface="MS PGothic" pitchFamily="34" charset="-128"/>
              </a:rPr>
              <a:t>Traffic Conditions:</a:t>
            </a:r>
            <a:r>
              <a:rPr lang="en-US" altLang="zh-CN" sz="1400" dirty="0">
                <a:latin typeface="Arial" charset="0"/>
                <a:ea typeface="MS PGothic" pitchFamily="34" charset="-128"/>
              </a:rPr>
              <a:t> </a:t>
            </a:r>
          </a:p>
          <a:p>
            <a:pPr eaLnBrk="0" hangingPunct="0">
              <a:lnSpc>
                <a:spcPct val="95000"/>
              </a:lnSpc>
              <a:buFont typeface="Arial" charset="0"/>
              <a:buChar char="•"/>
            </a:pPr>
            <a:r>
              <a:rPr lang="en-US" altLang="zh-CN" dirty="0">
                <a:latin typeface="Arial" charset="0"/>
                <a:ea typeface="MS PGothic" pitchFamily="34" charset="-128"/>
              </a:rPr>
              <a:t>One or more </a:t>
            </a:r>
            <a:r>
              <a:rPr lang="en-GB" altLang="zh-CN" dirty="0">
                <a:latin typeface="Arial" charset="0"/>
                <a:ea typeface="MS PGothic" pitchFamily="34" charset="-128"/>
              </a:rPr>
              <a:t>devices </a:t>
            </a:r>
            <a:r>
              <a:rPr lang="en-US" altLang="zh-CN" dirty="0">
                <a:latin typeface="Arial" charset="0"/>
                <a:ea typeface="MS PGothic" pitchFamily="34" charset="-128"/>
              </a:rPr>
              <a:t>can access to a NG60 interface to form a service set. Multiple links and data streams have varying </a:t>
            </a:r>
            <a:r>
              <a:rPr lang="en-US" altLang="zh-CN" dirty="0" err="1">
                <a:latin typeface="Arial" charset="0"/>
                <a:ea typeface="MS PGothic" pitchFamily="34" charset="-128"/>
              </a:rPr>
              <a:t>QoS</a:t>
            </a:r>
            <a:r>
              <a:rPr lang="en-US" altLang="zh-CN" dirty="0">
                <a:latin typeface="Arial" charset="0"/>
                <a:ea typeface="MS PGothic" pitchFamily="34" charset="-128"/>
              </a:rPr>
              <a:t>, reliability, and throughput requirements, some with simply best-effort rates (downloading), others with a certain data rate and </a:t>
            </a:r>
            <a:r>
              <a:rPr lang="en-US" altLang="zh-CN" dirty="0" err="1">
                <a:latin typeface="Arial" charset="0"/>
                <a:ea typeface="MS PGothic" pitchFamily="34" charset="-128"/>
              </a:rPr>
              <a:t>QoS</a:t>
            </a:r>
            <a:r>
              <a:rPr lang="en-US" altLang="zh-CN" dirty="0">
                <a:latin typeface="Arial" charset="0"/>
                <a:ea typeface="MS PGothic" pitchFamily="34" charset="-128"/>
              </a:rPr>
              <a:t> requirements(video, VoIP, etc.) </a:t>
            </a:r>
          </a:p>
          <a:p>
            <a:pPr eaLnBrk="0" hangingPunct="0">
              <a:buFont typeface="Arial" charset="0"/>
              <a:buChar char="•"/>
            </a:pPr>
            <a:r>
              <a:rPr lang="en-US" altLang="zh-CN" dirty="0">
                <a:latin typeface="Arial" charset="0"/>
                <a:ea typeface="MS PGothic" pitchFamily="34" charset="-128"/>
              </a:rPr>
              <a:t>Data steam can be broadcast (one point to multiple point).</a:t>
            </a:r>
          </a:p>
          <a:p>
            <a:pPr eaLnBrk="0" hangingPunct="0">
              <a:buFont typeface="Arial" charset="0"/>
              <a:buChar char="•"/>
            </a:pPr>
            <a:r>
              <a:rPr lang="en-US" altLang="zh-CN" dirty="0">
                <a:latin typeface="Arial" charset="0"/>
              </a:rPr>
              <a:t>The devices might be stationary or might be used with low-mobility during usage. </a:t>
            </a:r>
          </a:p>
          <a:p>
            <a:pPr eaLnBrk="0" hangingPunct="0">
              <a:buFont typeface="Arial" charset="0"/>
              <a:buChar char="•"/>
            </a:pPr>
            <a:endParaRPr lang="en-US" altLang="zh-CN" dirty="0">
              <a:latin typeface="Arial" charset="0"/>
              <a:cs typeface="Arial" charset="0"/>
            </a:endParaRPr>
          </a:p>
          <a:p>
            <a:pPr eaLnBrk="0" hangingPunct="0">
              <a:lnSpc>
                <a:spcPct val="95000"/>
              </a:lnSpc>
            </a:pPr>
            <a:endParaRPr lang="en-US" altLang="zh-CN" dirty="0">
              <a:latin typeface="Arial" charset="0"/>
              <a:ea typeface="MS PGothic" pitchFamily="34" charset="-128"/>
            </a:endParaRPr>
          </a:p>
          <a:p>
            <a:pPr eaLnBrk="0" hangingPunct="0">
              <a:lnSpc>
                <a:spcPct val="95000"/>
              </a:lnSpc>
              <a:buFont typeface="Arial" charset="0"/>
              <a:buNone/>
            </a:pPr>
            <a:r>
              <a:rPr lang="en-US" altLang="zh-CN" sz="1400" b="1" u="sng" dirty="0">
                <a:latin typeface="Arial" charset="0"/>
                <a:ea typeface="MS PGothic" pitchFamily="34" charset="-128"/>
              </a:rPr>
              <a:t>Use Case:</a:t>
            </a:r>
          </a:p>
          <a:p>
            <a:pPr eaLnBrk="0" hangingPunct="0">
              <a:buFontTx/>
              <a:buAutoNum type="arabicPeriod"/>
            </a:pPr>
            <a:r>
              <a:rPr lang="en-US" altLang="zh-CN" dirty="0">
                <a:latin typeface="Arial" charset="0"/>
                <a:ea typeface="MS PGothic" pitchFamily="34" charset="-128"/>
              </a:rPr>
              <a:t> One or more communication links are set up between  user devices and NG60 interfaces.</a:t>
            </a:r>
          </a:p>
          <a:p>
            <a:pPr eaLnBrk="0" hangingPunct="0">
              <a:buFontTx/>
              <a:buAutoNum type="arabicPeriod"/>
            </a:pPr>
            <a:r>
              <a:rPr lang="en-US" altLang="zh-CN" dirty="0">
                <a:latin typeface="Arial" charset="0"/>
                <a:ea typeface="MS PGothic" pitchFamily="34" charset="-128"/>
              </a:rPr>
              <a:t>Users receive the same video/massive-data in broadcast mode or request video/video gaming/audio via </a:t>
            </a:r>
            <a:r>
              <a:rPr lang="en-US" altLang="zh-CN" dirty="0" err="1">
                <a:latin typeface="Arial" charset="0"/>
                <a:ea typeface="MS PGothic" pitchFamily="34" charset="-128"/>
              </a:rPr>
              <a:t>VOD</a:t>
            </a:r>
            <a:r>
              <a:rPr lang="en-US" altLang="zh-CN" dirty="0">
                <a:latin typeface="Arial" charset="0"/>
                <a:ea typeface="MS PGothic" pitchFamily="34" charset="-128"/>
              </a:rPr>
              <a:t> system respectively.</a:t>
            </a:r>
          </a:p>
        </p:txBody>
      </p:sp>
      <p:sp>
        <p:nvSpPr>
          <p:cNvPr id="13318" name="Text Box 5"/>
          <p:cNvSpPr txBox="1">
            <a:spLocks noChangeArrowheads="1"/>
          </p:cNvSpPr>
          <p:nvPr/>
        </p:nvSpPr>
        <p:spPr bwMode="auto">
          <a:xfrm>
            <a:off x="265113" y="1524000"/>
            <a:ext cx="4546600" cy="5032375"/>
          </a:xfrm>
          <a:prstGeom prst="rect">
            <a:avLst/>
          </a:prstGeom>
          <a:noFill/>
          <a:ln w="19050" algn="ctr">
            <a:noFill/>
            <a:miter lim="800000"/>
            <a:headEnd/>
            <a:tailEnd/>
          </a:ln>
        </p:spPr>
        <p:txBody>
          <a:bodyPr>
            <a:spAutoFit/>
          </a:bodyPr>
          <a:lstStyle/>
          <a:p>
            <a:pPr eaLnBrk="0" hangingPunct="0">
              <a:lnSpc>
                <a:spcPct val="95000"/>
              </a:lnSpc>
            </a:pPr>
            <a:r>
              <a:rPr lang="en-US" altLang="zh-CN" b="1" u="sng" dirty="0">
                <a:latin typeface="Arial" charset="0"/>
                <a:ea typeface="MS PGothic" pitchFamily="34" charset="-128"/>
              </a:rPr>
              <a:t>Pre-Conditions:</a:t>
            </a:r>
            <a:r>
              <a:rPr lang="en-US" altLang="zh-CN" dirty="0">
                <a:latin typeface="Arial" charset="0"/>
                <a:ea typeface="MS PGothic" pitchFamily="34" charset="-128"/>
              </a:rPr>
              <a:t>  </a:t>
            </a:r>
          </a:p>
          <a:p>
            <a:pPr>
              <a:buFont typeface="Arial" charset="0"/>
              <a:buChar char="•"/>
            </a:pPr>
            <a:r>
              <a:rPr lang="en-US" altLang="zh-CN" dirty="0">
                <a:latin typeface="Arial" charset="0"/>
                <a:ea typeface="MS PGothic" pitchFamily="34" charset="-128"/>
              </a:rPr>
              <a:t>The </a:t>
            </a:r>
            <a:r>
              <a:rPr lang="en-US" altLang="zh-CN" dirty="0" err="1">
                <a:latin typeface="Arial" charset="0"/>
                <a:ea typeface="MS PGothic" pitchFamily="34" charset="-128"/>
              </a:rPr>
              <a:t>NG60</a:t>
            </a:r>
            <a:r>
              <a:rPr lang="en-US" altLang="zh-CN" dirty="0">
                <a:latin typeface="Arial" charset="0"/>
                <a:ea typeface="MS PGothic" pitchFamily="34" charset="-128"/>
              </a:rPr>
              <a:t> interfaces are deployed in ceilings of large room/space.</a:t>
            </a:r>
          </a:p>
          <a:p>
            <a:pPr>
              <a:buFont typeface="Arial" charset="0"/>
              <a:buChar char="•"/>
            </a:pPr>
            <a:r>
              <a:rPr lang="en-US" altLang="zh-CN" dirty="0">
                <a:latin typeface="Arial" charset="0"/>
                <a:ea typeface="MS PGothic" pitchFamily="34" charset="-128"/>
              </a:rPr>
              <a:t>Multiple users</a:t>
            </a:r>
            <a:r>
              <a:rPr lang="en-GB" altLang="zh-CN" dirty="0">
                <a:latin typeface="Arial" charset="0"/>
                <a:ea typeface="MS PGothic" pitchFamily="34" charset="-128"/>
              </a:rPr>
              <a:t> have </a:t>
            </a:r>
            <a:r>
              <a:rPr lang="en-GB" altLang="zh-CN" dirty="0" err="1">
                <a:latin typeface="Arial" charset="0"/>
                <a:ea typeface="MS PGothic" pitchFamily="34" charset="-128"/>
              </a:rPr>
              <a:t>NG60</a:t>
            </a:r>
            <a:r>
              <a:rPr lang="en-GB" altLang="zh-CN" dirty="0">
                <a:latin typeface="Arial" charset="0"/>
                <a:ea typeface="MS PGothic" pitchFamily="34" charset="-128"/>
              </a:rPr>
              <a:t> </a:t>
            </a:r>
            <a:r>
              <a:rPr lang="en-US" altLang="zh-CN" dirty="0">
                <a:latin typeface="Arial" charset="0"/>
                <a:ea typeface="MS PGothic" pitchFamily="34" charset="-128"/>
              </a:rPr>
              <a:t>connectivity between user-</a:t>
            </a:r>
            <a:r>
              <a:rPr lang="en-GB" altLang="zh-CN" dirty="0">
                <a:latin typeface="Arial" charset="0"/>
                <a:ea typeface="MS PGothic" pitchFamily="34" charset="-128"/>
              </a:rPr>
              <a:t>devices (fixed or portable) and </a:t>
            </a:r>
            <a:r>
              <a:rPr lang="en-US" altLang="zh-CN" dirty="0">
                <a:latin typeface="Arial" charset="0"/>
                <a:ea typeface="MS PGothic" pitchFamily="34" charset="-128"/>
              </a:rPr>
              <a:t>The </a:t>
            </a:r>
            <a:r>
              <a:rPr lang="en-US" altLang="zh-CN" dirty="0" err="1">
                <a:latin typeface="Arial" charset="0"/>
                <a:ea typeface="MS PGothic" pitchFamily="34" charset="-128"/>
              </a:rPr>
              <a:t>NG60</a:t>
            </a:r>
            <a:r>
              <a:rPr lang="en-US" altLang="zh-CN" dirty="0">
                <a:latin typeface="Arial" charset="0"/>
                <a:ea typeface="MS PGothic" pitchFamily="34" charset="-128"/>
              </a:rPr>
              <a:t> interfaces</a:t>
            </a:r>
            <a:r>
              <a:rPr lang="en-GB" altLang="zh-CN" dirty="0">
                <a:latin typeface="Arial" charset="0"/>
                <a:ea typeface="MS PGothic" pitchFamily="34" charset="-128"/>
              </a:rPr>
              <a:t>.</a:t>
            </a:r>
            <a:endParaRPr lang="en-US" altLang="zh-CN" dirty="0"/>
          </a:p>
          <a:p>
            <a:pPr eaLnBrk="0" hangingPunct="0">
              <a:lnSpc>
                <a:spcPct val="95000"/>
              </a:lnSpc>
            </a:pPr>
            <a:endParaRPr lang="en-US" altLang="zh-CN" dirty="0">
              <a:latin typeface="Arial" charset="0"/>
              <a:ea typeface="MS PGothic" pitchFamily="34" charset="-128"/>
            </a:endParaRPr>
          </a:p>
          <a:p>
            <a:pPr eaLnBrk="0" hangingPunct="0">
              <a:lnSpc>
                <a:spcPct val="95000"/>
              </a:lnSpc>
            </a:pPr>
            <a:r>
              <a:rPr lang="en-US" altLang="zh-CN" dirty="0">
                <a:latin typeface="Arial" charset="0"/>
                <a:ea typeface="MS PGothic" pitchFamily="34" charset="-128"/>
              </a:rPr>
              <a:t> </a:t>
            </a:r>
            <a:r>
              <a:rPr lang="en-US" altLang="zh-CN" b="1" u="sng" dirty="0">
                <a:latin typeface="Arial" charset="0"/>
                <a:ea typeface="MS PGothic" pitchFamily="34" charset="-128"/>
              </a:rPr>
              <a:t>Application:</a:t>
            </a:r>
            <a:r>
              <a:rPr lang="en-US" altLang="zh-CN" dirty="0">
                <a:latin typeface="Arial" charset="0"/>
                <a:ea typeface="MS PGothic" pitchFamily="34" charset="-128"/>
              </a:rPr>
              <a:t> </a:t>
            </a:r>
          </a:p>
          <a:p>
            <a:pPr eaLnBrk="0" hangingPunct="0">
              <a:buFont typeface="Arial" charset="0"/>
              <a:buChar char="•"/>
            </a:pPr>
            <a:r>
              <a:rPr lang="en-US" altLang="zh-CN" dirty="0">
                <a:latin typeface="Arial" charset="0"/>
                <a:ea typeface="MS PGothic" pitchFamily="34" charset="-128"/>
              </a:rPr>
              <a:t>The HD </a:t>
            </a:r>
            <a:r>
              <a:rPr lang="en-US" altLang="zh-CN" dirty="0" smtClean="0">
                <a:latin typeface="Arial" charset="0"/>
                <a:ea typeface="MS PGothic" pitchFamily="34" charset="-128"/>
              </a:rPr>
              <a:t>video/mass-data </a:t>
            </a:r>
            <a:r>
              <a:rPr lang="en-US" altLang="zh-CN" dirty="0">
                <a:latin typeface="Arial" charset="0"/>
                <a:ea typeface="MS PGothic" pitchFamily="34" charset="-128"/>
              </a:rPr>
              <a:t>information can be distributed to the individual users simultaneously (broadcast). For example, there are multiple screens that show the same video in a exhibition or  gymnasium. Students watch the same courseware on the screen of their own device.</a:t>
            </a:r>
          </a:p>
          <a:p>
            <a:pPr eaLnBrk="0" hangingPunct="0">
              <a:buFont typeface="Arial" charset="0"/>
              <a:buChar char="•"/>
            </a:pPr>
            <a:r>
              <a:rPr lang="en-US" altLang="zh-CN" dirty="0">
                <a:latin typeface="Arial" charset="0"/>
                <a:ea typeface="MS PGothic" pitchFamily="34" charset="-128"/>
              </a:rPr>
              <a:t>Users</a:t>
            </a:r>
            <a:r>
              <a:rPr lang="en-GB" altLang="zh-CN" dirty="0">
                <a:latin typeface="Arial" charset="0"/>
                <a:ea typeface="MS PGothic" pitchFamily="34" charset="-128"/>
              </a:rPr>
              <a:t> </a:t>
            </a:r>
            <a:r>
              <a:rPr lang="en-US" altLang="zh-CN" dirty="0">
                <a:latin typeface="Arial" charset="0"/>
                <a:cs typeface="Arial" charset="0"/>
              </a:rPr>
              <a:t>can use </a:t>
            </a:r>
            <a:r>
              <a:rPr lang="en-US" altLang="zh-CN" dirty="0" err="1">
                <a:latin typeface="Arial" charset="0"/>
                <a:cs typeface="Arial" charset="0"/>
              </a:rPr>
              <a:t>VOD</a:t>
            </a:r>
            <a:r>
              <a:rPr lang="en-US" altLang="zh-CN" dirty="0">
                <a:latin typeface="Arial" charset="0"/>
                <a:cs typeface="Arial" charset="0"/>
              </a:rPr>
              <a:t> system to watch moves/videos in which they are interested.</a:t>
            </a:r>
          </a:p>
          <a:p>
            <a:pPr eaLnBrk="0" hangingPunct="0">
              <a:lnSpc>
                <a:spcPct val="95000"/>
              </a:lnSpc>
            </a:pPr>
            <a:endParaRPr lang="en-US" altLang="zh-CN" b="1" u="sng" dirty="0">
              <a:latin typeface="Arial" charset="0"/>
              <a:ea typeface="MS PGothic" pitchFamily="34" charset="-128"/>
            </a:endParaRPr>
          </a:p>
          <a:p>
            <a:pPr eaLnBrk="0" hangingPunct="0">
              <a:lnSpc>
                <a:spcPct val="95000"/>
              </a:lnSpc>
            </a:pPr>
            <a:r>
              <a:rPr lang="en-US" altLang="zh-CN" b="1" u="sng" dirty="0">
                <a:latin typeface="Arial" charset="0"/>
                <a:ea typeface="MS PGothic" pitchFamily="34" charset="-128"/>
              </a:rPr>
              <a:t>Environment:</a:t>
            </a:r>
            <a:r>
              <a:rPr lang="en-US" altLang="zh-CN" dirty="0">
                <a:latin typeface="Arial" charset="0"/>
                <a:ea typeface="MS PGothic" pitchFamily="34" charset="-128"/>
              </a:rPr>
              <a:t> </a:t>
            </a:r>
          </a:p>
          <a:p>
            <a:pPr eaLnBrk="0" hangingPunct="0">
              <a:buFont typeface="Arial" charset="0"/>
              <a:buChar char="•"/>
            </a:pPr>
            <a:r>
              <a:rPr lang="en-US" altLang="zh-CN" dirty="0">
                <a:latin typeface="Arial" charset="0"/>
                <a:ea typeface="MS PGothic" pitchFamily="34" charset="-128"/>
              </a:rPr>
              <a:t>Environment can be highly variable, e.g. crowded public place, classroom, waiting room at train station/airport, in flight, train, ship, bus, exhibition, gymnasium, etc.</a:t>
            </a:r>
          </a:p>
          <a:p>
            <a:pPr eaLnBrk="0" hangingPunct="0">
              <a:buFont typeface="Arial" charset="0"/>
              <a:buChar char="•"/>
            </a:pPr>
            <a:r>
              <a:rPr lang="en-US" altLang="zh-CN" dirty="0">
                <a:latin typeface="Arial" charset="0"/>
              </a:rPr>
              <a:t>A ceiling installation for </a:t>
            </a:r>
            <a:r>
              <a:rPr lang="en-US" altLang="zh-CN" dirty="0" err="1">
                <a:latin typeface="Arial" charset="0"/>
              </a:rPr>
              <a:t>NG60</a:t>
            </a:r>
            <a:r>
              <a:rPr lang="en-US" altLang="zh-CN" dirty="0">
                <a:latin typeface="Arial" charset="0"/>
              </a:rPr>
              <a:t> AP is recommended because the mm-wave links might be easily blocked by obstacles such as furniture, human body on the floor.</a:t>
            </a:r>
          </a:p>
          <a:p>
            <a:pPr eaLnBrk="0" hangingPunct="0">
              <a:buFont typeface="Arial" charset="0"/>
              <a:buChar char="•"/>
            </a:pPr>
            <a:r>
              <a:rPr lang="en-US" altLang="zh-CN" dirty="0">
                <a:latin typeface="Arial" charset="0"/>
              </a:rPr>
              <a:t>The device can be a potable or mobile device, or can be fixed deployed such as large-screen TV, touch screens in the back of the seat in flight/train, etc. </a:t>
            </a:r>
          </a:p>
          <a:p>
            <a:pPr eaLnBrk="0" hangingPunct="0">
              <a:buFont typeface="Arial" charset="0"/>
              <a:buChar char="•"/>
            </a:pPr>
            <a:r>
              <a:rPr lang="en-US" altLang="zh-CN" dirty="0">
                <a:latin typeface="Arial" charset="0"/>
                <a:ea typeface="MS PGothic" pitchFamily="34" charset="-128"/>
              </a:rPr>
              <a:t>Transmissions can be LOS or </a:t>
            </a:r>
            <a:r>
              <a:rPr lang="en-US" altLang="zh-CN" dirty="0" err="1">
                <a:latin typeface="Arial" charset="0"/>
                <a:ea typeface="MS PGothic" pitchFamily="34" charset="-128"/>
              </a:rPr>
              <a:t>NLOS</a:t>
            </a:r>
            <a:r>
              <a:rPr lang="en-US" altLang="zh-CN" dirty="0">
                <a:latin typeface="Arial" charset="0"/>
                <a:ea typeface="MS PGothic" pitchFamily="34" charset="-128"/>
              </a:rPr>
              <a:t>. Distance between far corners of the room are &lt;</a:t>
            </a:r>
            <a:r>
              <a:rPr lang="en-US" altLang="zh-CN" dirty="0" err="1">
                <a:latin typeface="Arial" charset="0"/>
                <a:ea typeface="MS PGothic" pitchFamily="34" charset="-128"/>
              </a:rPr>
              <a:t>100m</a:t>
            </a:r>
            <a:r>
              <a:rPr lang="en-US" altLang="zh-CN" dirty="0">
                <a:latin typeface="Arial" charset="0"/>
                <a:ea typeface="MS PGothic" pitchFamily="34" charset="-128"/>
              </a:rPr>
              <a:t>.</a:t>
            </a:r>
          </a:p>
        </p:txBody>
      </p:sp>
      <p:sp>
        <p:nvSpPr>
          <p:cNvPr id="8" name="Rectangle 5"/>
          <p:cNvSpPr txBox="1">
            <a:spLocks noChangeArrowheads="1"/>
          </p:cNvSpPr>
          <p:nvPr/>
        </p:nvSpPr>
        <p:spPr bwMode="auto">
          <a:xfrm>
            <a:off x="7453883" y="6475413"/>
            <a:ext cx="109004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mn-cs"/>
              </a:rPr>
              <a:t>Rob Sun, Huawei</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half" idx="1"/>
          </p:nvPr>
        </p:nvSpPr>
        <p:spPr>
          <a:xfrm>
            <a:off x="368300" y="1906587"/>
            <a:ext cx="3213100" cy="4494213"/>
          </a:xfrm>
        </p:spPr>
        <p:txBody>
          <a:bodyPr/>
          <a:lstStyle/>
          <a:p>
            <a:r>
              <a:rPr lang="en-US" altLang="zh-CN" sz="1600" dirty="0" err="1" smtClean="0">
                <a:ea typeface="宋体" pitchFamily="2" charset="-122"/>
              </a:rPr>
              <a:t>APs</a:t>
            </a:r>
            <a:r>
              <a:rPr lang="en-US" altLang="zh-CN" sz="1600" dirty="0" smtClean="0">
                <a:ea typeface="宋体" pitchFamily="2" charset="-122"/>
              </a:rPr>
              <a:t> are located in ceilings and seats.</a:t>
            </a:r>
          </a:p>
          <a:p>
            <a:r>
              <a:rPr lang="en-US" altLang="zh-CN" sz="1600" dirty="0" smtClean="0">
                <a:ea typeface="宋体" pitchFamily="2" charset="-122"/>
              </a:rPr>
              <a:t>Users interact with AP through touch screens in front of them or wireless controllers.</a:t>
            </a:r>
          </a:p>
          <a:p>
            <a:r>
              <a:rPr lang="en-US" altLang="zh-CN" sz="1600" dirty="0" smtClean="0">
                <a:ea typeface="宋体" pitchFamily="2" charset="-122"/>
              </a:rPr>
              <a:t>Video streaming, </a:t>
            </a:r>
            <a:r>
              <a:rPr lang="en-US" altLang="zh-CN" sz="1600" dirty="0" err="1" smtClean="0">
                <a:ea typeface="宋体" pitchFamily="2" charset="-122"/>
              </a:rPr>
              <a:t>VOD</a:t>
            </a:r>
            <a:r>
              <a:rPr lang="en-US" altLang="zh-CN" sz="1600" dirty="0" smtClean="0">
                <a:ea typeface="宋体" pitchFamily="2" charset="-122"/>
              </a:rPr>
              <a:t>, video gaming, audio, downloading courseware in classroom, etc.</a:t>
            </a:r>
          </a:p>
          <a:p>
            <a:r>
              <a:rPr lang="en-US" altLang="zh-CN" sz="1600" dirty="0" smtClean="0">
                <a:ea typeface="宋体" pitchFamily="2" charset="-122"/>
              </a:rPr>
              <a:t>HD-Video distribution in dining-hall, exhibition etc.; in-Flight/Train/Ship/Bus entertainment.</a:t>
            </a:r>
            <a:r>
              <a:rPr lang="en-US" altLang="zh-CN" sz="1200" b="0" dirty="0" smtClean="0">
                <a:ea typeface="宋体" pitchFamily="2" charset="-122"/>
              </a:rPr>
              <a:t>[1]</a:t>
            </a:r>
          </a:p>
          <a:p>
            <a:endParaRPr lang="en-US" altLang="zh-CN" sz="2000" b="0" dirty="0" smtClean="0">
              <a:ea typeface="宋体" pitchFamily="2" charset="-122"/>
            </a:endParaRPr>
          </a:p>
          <a:p>
            <a:pPr>
              <a:buNone/>
            </a:pPr>
            <a:r>
              <a:rPr lang="en-US" altLang="zh-CN" sz="1100" b="0" dirty="0" smtClean="0">
                <a:latin typeface="Arial" charset="0"/>
                <a:ea typeface="MS PGothic" pitchFamily="34" charset="-128"/>
              </a:rPr>
              <a:t> [1] https://mentor.ieee.org/802.11/dcn/14/11-14-0606-00-</a:t>
            </a:r>
            <a:r>
              <a:rPr lang="en-US" altLang="zh-CN" sz="1100" b="0" dirty="0" err="1" smtClean="0">
                <a:latin typeface="Arial" charset="0"/>
                <a:ea typeface="MS PGothic" pitchFamily="34" charset="-128"/>
              </a:rPr>
              <a:t>0wng</a:t>
            </a:r>
            <a:r>
              <a:rPr lang="en-US" altLang="zh-CN" sz="1100" b="0" dirty="0" smtClean="0">
                <a:latin typeface="Arial" charset="0"/>
                <a:ea typeface="MS PGothic" pitchFamily="34" charset="-128"/>
              </a:rPr>
              <a:t>-next-generation-802-</a:t>
            </a:r>
            <a:r>
              <a:rPr lang="en-US" altLang="zh-CN" sz="1100" b="0" dirty="0" err="1" smtClean="0">
                <a:latin typeface="Arial" charset="0"/>
                <a:ea typeface="MS PGothic" pitchFamily="34" charset="-128"/>
              </a:rPr>
              <a:t>11ad.pptx</a:t>
            </a:r>
            <a:endParaRPr lang="en-US" altLang="zh-CN" sz="1100" b="0" dirty="0" smtClean="0">
              <a:latin typeface="Arial" charset="0"/>
              <a:ea typeface="MS PGothic" pitchFamily="34" charset="-128"/>
            </a:endParaRPr>
          </a:p>
          <a:p>
            <a:endParaRPr lang="en-US" altLang="zh-CN" sz="1800" dirty="0" smtClean="0">
              <a:ea typeface="宋体" pitchFamily="2" charset="-122"/>
            </a:endParaRPr>
          </a:p>
        </p:txBody>
      </p:sp>
      <p:sp>
        <p:nvSpPr>
          <p:cNvPr id="14341" name="Date Placeholder 7"/>
          <p:cNvSpPr>
            <a:spLocks noGrp="1"/>
          </p:cNvSpPr>
          <p:nvPr>
            <p:ph type="dt" sz="quarter" idx="4294967295"/>
          </p:nvPr>
        </p:nvSpPr>
        <p:spPr bwMode="auto">
          <a:xfrm>
            <a:off x="665163" y="301625"/>
            <a:ext cx="1874837" cy="273050"/>
          </a:xfrm>
          <a:prstGeom prst="rect">
            <a:avLst/>
          </a:prstGeom>
          <a:noFill/>
          <a:ln>
            <a:miter lim="800000"/>
            <a:headEnd/>
            <a:tailEnd/>
          </a:ln>
        </p:spPr>
        <p:txBody>
          <a:bodyPr/>
          <a:lstStyle/>
          <a:p>
            <a:r>
              <a:rPr lang="en-US" altLang="ja-JP" sz="1800" b="1"/>
              <a:t> </a:t>
            </a:r>
            <a:endParaRPr lang="en-GB" altLang="zh-CN" sz="1800" b="1"/>
          </a:p>
        </p:txBody>
      </p:sp>
      <p:sp>
        <p:nvSpPr>
          <p:cNvPr id="14342" name="Slide Number Placeholder 3"/>
          <p:cNvSpPr>
            <a:spLocks noGrp="1"/>
          </p:cNvSpPr>
          <p:nvPr>
            <p:ph type="sldNum" sz="quarter" idx="11"/>
          </p:nvPr>
        </p:nvSpPr>
        <p:spPr>
          <a:xfrm>
            <a:off x="4344988" y="6475413"/>
            <a:ext cx="528637" cy="363537"/>
          </a:xfrm>
          <a:noFill/>
        </p:spPr>
        <p:txBody>
          <a:bodyPr/>
          <a:lstStyle/>
          <a:p>
            <a:r>
              <a:rPr lang="en-GB" altLang="zh-CN" smtClean="0">
                <a:ea typeface="宋体" pitchFamily="2" charset="-122"/>
              </a:rPr>
              <a:t>Slide </a:t>
            </a:r>
            <a:fld id="{450AB166-2DB3-4424-880D-82FA801F9571}" type="slidenum">
              <a:rPr lang="en-GB" altLang="zh-CN" smtClean="0">
                <a:ea typeface="宋体" pitchFamily="2" charset="-122"/>
              </a:rPr>
              <a:pPr/>
              <a:t>14</a:t>
            </a:fld>
            <a:endParaRPr lang="en-GB" altLang="zh-CN" smtClean="0">
              <a:ea typeface="宋体" pitchFamily="2" charset="-122"/>
            </a:endParaRPr>
          </a:p>
        </p:txBody>
      </p:sp>
      <p:sp>
        <p:nvSpPr>
          <p:cNvPr id="26" name="Footer Placeholder 5"/>
          <p:cNvSpPr>
            <a:spLocks noGrp="1"/>
          </p:cNvSpPr>
          <p:nvPr>
            <p:ph type="ftr" sz="quarter" idx="4294967295"/>
          </p:nvPr>
        </p:nvSpPr>
        <p:spPr>
          <a:xfrm>
            <a:off x="5419725" y="6467475"/>
            <a:ext cx="3184525" cy="180975"/>
          </a:xfrm>
          <a:prstGeom prst="rect">
            <a:avLst/>
          </a:prstGeom>
        </p:spPr>
        <p:txBody>
          <a:bodyPr/>
          <a:lstStyle/>
          <a:p>
            <a:pPr>
              <a:defRPr/>
            </a:pPr>
            <a:r>
              <a:rPr lang="en-GB" dirty="0" smtClean="0">
                <a:ea typeface="+mn-ea"/>
              </a:rPr>
              <a:t> </a:t>
            </a:r>
            <a:endParaRPr lang="en-GB" dirty="0">
              <a:ea typeface="+mn-ea"/>
            </a:endParaRPr>
          </a:p>
        </p:txBody>
      </p:sp>
      <p:sp>
        <p:nvSpPr>
          <p:cNvPr id="20" name="Rectangle 2"/>
          <p:cNvSpPr txBox="1">
            <a:spLocks noChangeArrowheads="1"/>
          </p:cNvSpPr>
          <p:nvPr/>
        </p:nvSpPr>
        <p:spPr bwMode="auto">
          <a:xfrm>
            <a:off x="685800" y="6096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600" b="1" i="0" u="none" strike="noStrike" kern="0" cap="none" spc="0" normalizeH="0" baseline="0" noProof="0" dirty="0" smtClean="0">
                <a:ln>
                  <a:noFill/>
                </a:ln>
                <a:solidFill>
                  <a:schemeClr val="tx2"/>
                </a:solidFill>
                <a:effectLst/>
                <a:uLnTx/>
                <a:uFillTx/>
                <a:latin typeface="+mj-lt"/>
                <a:ea typeface="宋体" pitchFamily="2" charset="-122"/>
                <a:cs typeface="+mj-cs"/>
              </a:rPr>
              <a:t>Usage</a:t>
            </a:r>
            <a:r>
              <a:rPr kumimoji="0" lang="en-US" altLang="zh-CN" sz="2600" b="1" i="0" u="none" strike="noStrike" kern="0" cap="none" spc="0" normalizeH="0" noProof="0" dirty="0" smtClean="0">
                <a:ln>
                  <a:noFill/>
                </a:ln>
                <a:solidFill>
                  <a:schemeClr val="tx2"/>
                </a:solidFill>
                <a:effectLst/>
                <a:uLnTx/>
                <a:uFillTx/>
                <a:latin typeface="+mj-lt"/>
                <a:ea typeface="宋体" pitchFamily="2" charset="-122"/>
                <a:cs typeface="+mj-cs"/>
              </a:rPr>
              <a:t> Model 7</a:t>
            </a:r>
            <a:r>
              <a:rPr kumimoji="0" lang="en-US" altLang="zh-CN" sz="2600" b="1" i="0" u="none" strike="noStrike" kern="0" cap="none" spc="0" normalizeH="0" baseline="0" noProof="0" dirty="0" smtClean="0">
                <a:ln>
                  <a:noFill/>
                </a:ln>
                <a:solidFill>
                  <a:schemeClr val="tx2"/>
                </a:solidFill>
                <a:effectLst/>
                <a:uLnTx/>
                <a:uFillTx/>
                <a:latin typeface="+mj-lt"/>
                <a:ea typeface="宋体" pitchFamily="2" charset="-122"/>
                <a:cs typeface="+mj-cs"/>
              </a:rPr>
              <a:t>: Video/Mass-Data Distribution/Video on Demand System</a:t>
            </a:r>
            <a:endParaRPr kumimoji="0" lang="en-US" altLang="zh-CN" sz="2600" b="1" i="0" u="none" strike="noStrike" kern="0" cap="none" spc="0" normalizeH="0" baseline="0" noProof="0" dirty="0" smtClean="0">
              <a:ln>
                <a:noFill/>
              </a:ln>
              <a:solidFill>
                <a:srgbClr val="FF0000"/>
              </a:solidFill>
              <a:effectLst/>
              <a:uLnTx/>
              <a:uFillTx/>
              <a:latin typeface="+mj-lt"/>
              <a:ea typeface="宋体" pitchFamily="2" charset="-122"/>
              <a:cs typeface="+mj-cs"/>
            </a:endParaRPr>
          </a:p>
        </p:txBody>
      </p:sp>
      <p:sp>
        <p:nvSpPr>
          <p:cNvPr id="22" name="Content Placeholder 2"/>
          <p:cNvSpPr>
            <a:spLocks noGrp="1"/>
          </p:cNvSpPr>
          <p:nvPr>
            <p:ph sz="half" idx="1"/>
          </p:nvPr>
        </p:nvSpPr>
        <p:spPr>
          <a:xfrm>
            <a:off x="4038600" y="2971800"/>
            <a:ext cx="1371600" cy="304800"/>
          </a:xfrm>
        </p:spPr>
        <p:txBody>
          <a:bodyPr/>
          <a:lstStyle/>
          <a:p>
            <a:pPr>
              <a:buNone/>
            </a:pPr>
            <a:r>
              <a:rPr lang="en-US" altLang="zh-CN" sz="1800" dirty="0" smtClean="0">
                <a:ea typeface="宋体" pitchFamily="2" charset="-122"/>
              </a:rPr>
              <a:t>Dining-Hall</a:t>
            </a:r>
            <a:endParaRPr lang="en-US" altLang="zh-CN" sz="2400" dirty="0" smtClean="0">
              <a:ea typeface="宋体" pitchFamily="2" charset="-122"/>
            </a:endParaRPr>
          </a:p>
          <a:p>
            <a:pPr marL="800100" lvl="1" indent="-342900">
              <a:buFont typeface="Arial" charset="0"/>
              <a:buChar char="•"/>
            </a:pPr>
            <a:endParaRPr lang="en-US" altLang="zh-CN" sz="2000" dirty="0" smtClean="0">
              <a:ea typeface="宋体" pitchFamily="2" charset="-122"/>
            </a:endParaRPr>
          </a:p>
        </p:txBody>
      </p:sp>
      <p:pic>
        <p:nvPicPr>
          <p:cNvPr id="4" name="Picture 3" descr="D:\work\NG60\download.jpg"/>
          <p:cNvPicPr>
            <a:picLocks noChangeAspect="1" noChangeArrowheads="1"/>
          </p:cNvPicPr>
          <p:nvPr/>
        </p:nvPicPr>
        <p:blipFill>
          <a:blip r:embed="rId3" cstate="print"/>
          <a:srcRect/>
          <a:stretch>
            <a:fillRect/>
          </a:stretch>
        </p:blipFill>
        <p:spPr bwMode="auto">
          <a:xfrm>
            <a:off x="3733800" y="1676400"/>
            <a:ext cx="2023419" cy="1371600"/>
          </a:xfrm>
          <a:prstGeom prst="rect">
            <a:avLst/>
          </a:prstGeom>
          <a:noFill/>
        </p:spPr>
      </p:pic>
      <p:pic>
        <p:nvPicPr>
          <p:cNvPr id="14340" name="Picture 4" descr="D:\work\NG60\1262925263_RYhCic.jpg"/>
          <p:cNvPicPr>
            <a:picLocks noChangeAspect="1" noChangeArrowheads="1"/>
          </p:cNvPicPr>
          <p:nvPr/>
        </p:nvPicPr>
        <p:blipFill>
          <a:blip r:embed="rId4" cstate="print"/>
          <a:srcRect/>
          <a:stretch>
            <a:fillRect/>
          </a:stretch>
        </p:blipFill>
        <p:spPr bwMode="auto">
          <a:xfrm>
            <a:off x="6096000" y="1676400"/>
            <a:ext cx="2065663" cy="1371600"/>
          </a:xfrm>
          <a:prstGeom prst="rect">
            <a:avLst/>
          </a:prstGeom>
          <a:noFill/>
        </p:spPr>
      </p:pic>
      <p:pic>
        <p:nvPicPr>
          <p:cNvPr id="14343" name="Picture 7" descr="D:\work\NG60\201202290557207982 - 副本.jpg"/>
          <p:cNvPicPr>
            <a:picLocks noChangeAspect="1" noChangeArrowheads="1"/>
          </p:cNvPicPr>
          <p:nvPr/>
        </p:nvPicPr>
        <p:blipFill>
          <a:blip r:embed="rId5" cstate="print"/>
          <a:srcRect/>
          <a:stretch>
            <a:fillRect/>
          </a:stretch>
        </p:blipFill>
        <p:spPr bwMode="auto">
          <a:xfrm>
            <a:off x="6096000" y="3276600"/>
            <a:ext cx="2060592" cy="1460382"/>
          </a:xfrm>
          <a:prstGeom prst="rect">
            <a:avLst/>
          </a:prstGeom>
          <a:noFill/>
        </p:spPr>
      </p:pic>
      <p:pic>
        <p:nvPicPr>
          <p:cNvPr id="12" name="Picture 14"/>
          <p:cNvPicPr>
            <a:picLocks noChangeAspect="1" noChangeArrowheads="1"/>
          </p:cNvPicPr>
          <p:nvPr/>
        </p:nvPicPr>
        <p:blipFill>
          <a:blip r:embed="rId6" cstate="print"/>
          <a:srcRect/>
          <a:stretch>
            <a:fillRect/>
          </a:stretch>
        </p:blipFill>
        <p:spPr bwMode="auto">
          <a:xfrm>
            <a:off x="6172200" y="4953000"/>
            <a:ext cx="1981200" cy="1164115"/>
          </a:xfrm>
          <a:prstGeom prst="rect">
            <a:avLst/>
          </a:prstGeom>
          <a:noFill/>
          <a:ln w="9525">
            <a:noFill/>
            <a:miter lim="800000"/>
            <a:headEnd/>
            <a:tailEnd/>
          </a:ln>
        </p:spPr>
      </p:pic>
      <p:sp>
        <p:nvSpPr>
          <p:cNvPr id="36" name="Content Placeholder 2"/>
          <p:cNvSpPr>
            <a:spLocks noGrp="1"/>
          </p:cNvSpPr>
          <p:nvPr>
            <p:ph sz="half" idx="1"/>
          </p:nvPr>
        </p:nvSpPr>
        <p:spPr>
          <a:xfrm>
            <a:off x="6553200" y="2971800"/>
            <a:ext cx="1371600" cy="304800"/>
          </a:xfrm>
        </p:spPr>
        <p:txBody>
          <a:bodyPr/>
          <a:lstStyle/>
          <a:p>
            <a:pPr>
              <a:buNone/>
            </a:pPr>
            <a:r>
              <a:rPr lang="en-US" altLang="zh-CN" sz="1800" dirty="0" smtClean="0">
                <a:ea typeface="宋体" pitchFamily="2" charset="-122"/>
              </a:rPr>
              <a:t>Exhibition</a:t>
            </a:r>
          </a:p>
          <a:p>
            <a:pPr marL="800100" lvl="1" indent="-342900">
              <a:buFont typeface="Arial" charset="0"/>
              <a:buChar char="•"/>
            </a:pPr>
            <a:endParaRPr lang="en-US" altLang="zh-CN" sz="2000" dirty="0" smtClean="0">
              <a:ea typeface="宋体" pitchFamily="2" charset="-122"/>
            </a:endParaRPr>
          </a:p>
        </p:txBody>
      </p:sp>
      <p:sp>
        <p:nvSpPr>
          <p:cNvPr id="37" name="Content Placeholder 2"/>
          <p:cNvSpPr>
            <a:spLocks noGrp="1"/>
          </p:cNvSpPr>
          <p:nvPr>
            <p:ph sz="half" idx="1"/>
          </p:nvPr>
        </p:nvSpPr>
        <p:spPr>
          <a:xfrm>
            <a:off x="3962400" y="4572000"/>
            <a:ext cx="1981200" cy="304800"/>
          </a:xfrm>
        </p:spPr>
        <p:txBody>
          <a:bodyPr/>
          <a:lstStyle/>
          <a:p>
            <a:pPr>
              <a:buNone/>
            </a:pPr>
            <a:r>
              <a:rPr lang="en-US" altLang="zh-CN" sz="1800" dirty="0" smtClean="0">
                <a:ea typeface="宋体" pitchFamily="2" charset="-122"/>
              </a:rPr>
              <a:t>Conference Hall</a:t>
            </a:r>
            <a:endParaRPr lang="en-US" altLang="zh-CN" sz="2400" dirty="0" smtClean="0">
              <a:ea typeface="宋体" pitchFamily="2" charset="-122"/>
            </a:endParaRPr>
          </a:p>
          <a:p>
            <a:pPr marL="800100" lvl="1" indent="-342900">
              <a:buFont typeface="Arial" charset="0"/>
              <a:buChar char="•"/>
            </a:pPr>
            <a:endParaRPr lang="en-US" altLang="zh-CN" sz="2000" dirty="0" smtClean="0">
              <a:ea typeface="宋体" pitchFamily="2" charset="-122"/>
            </a:endParaRPr>
          </a:p>
        </p:txBody>
      </p:sp>
      <p:sp>
        <p:nvSpPr>
          <p:cNvPr id="38" name="Content Placeholder 2"/>
          <p:cNvSpPr>
            <a:spLocks noGrp="1"/>
          </p:cNvSpPr>
          <p:nvPr>
            <p:ph sz="half" idx="1"/>
          </p:nvPr>
        </p:nvSpPr>
        <p:spPr>
          <a:xfrm>
            <a:off x="6629400" y="4648200"/>
            <a:ext cx="914400" cy="304800"/>
          </a:xfrm>
        </p:spPr>
        <p:txBody>
          <a:bodyPr/>
          <a:lstStyle/>
          <a:p>
            <a:pPr>
              <a:buNone/>
            </a:pPr>
            <a:r>
              <a:rPr lang="en-US" altLang="zh-CN" sz="1800" dirty="0" smtClean="0">
                <a:ea typeface="宋体" pitchFamily="2" charset="-122"/>
              </a:rPr>
              <a:t>Flight</a:t>
            </a:r>
            <a:endParaRPr lang="en-US" altLang="zh-CN" sz="2400" dirty="0" smtClean="0">
              <a:ea typeface="宋体" pitchFamily="2" charset="-122"/>
            </a:endParaRPr>
          </a:p>
          <a:p>
            <a:pPr marL="800100" lvl="1" indent="-342900">
              <a:buFont typeface="Arial" charset="0"/>
              <a:buChar char="•"/>
            </a:pPr>
            <a:endParaRPr lang="en-US" altLang="zh-CN" sz="2000" dirty="0" smtClean="0">
              <a:ea typeface="宋体" pitchFamily="2" charset="-122"/>
            </a:endParaRPr>
          </a:p>
        </p:txBody>
      </p:sp>
      <p:sp>
        <p:nvSpPr>
          <p:cNvPr id="39" name="Content Placeholder 2"/>
          <p:cNvSpPr>
            <a:spLocks noGrp="1"/>
          </p:cNvSpPr>
          <p:nvPr>
            <p:ph sz="half" idx="1"/>
          </p:nvPr>
        </p:nvSpPr>
        <p:spPr>
          <a:xfrm>
            <a:off x="3962400" y="6096000"/>
            <a:ext cx="2286000" cy="304800"/>
          </a:xfrm>
        </p:spPr>
        <p:txBody>
          <a:bodyPr/>
          <a:lstStyle/>
          <a:p>
            <a:pPr>
              <a:buNone/>
            </a:pPr>
            <a:r>
              <a:rPr lang="en-US" altLang="zh-CN" sz="1800" dirty="0" smtClean="0">
                <a:ea typeface="宋体" pitchFamily="2" charset="-122"/>
              </a:rPr>
              <a:t>Airport Lounge</a:t>
            </a:r>
            <a:endParaRPr lang="en-US" altLang="zh-CN" sz="2400" dirty="0" smtClean="0">
              <a:ea typeface="宋体" pitchFamily="2" charset="-122"/>
            </a:endParaRPr>
          </a:p>
          <a:p>
            <a:pPr marL="800100" lvl="1" indent="-342900">
              <a:buFont typeface="Arial" charset="0"/>
              <a:buChar char="•"/>
            </a:pPr>
            <a:endParaRPr lang="en-US" altLang="zh-CN" sz="2000" dirty="0" smtClean="0">
              <a:ea typeface="宋体" pitchFamily="2" charset="-122"/>
            </a:endParaRPr>
          </a:p>
        </p:txBody>
      </p:sp>
      <p:sp>
        <p:nvSpPr>
          <p:cNvPr id="40" name="Content Placeholder 2"/>
          <p:cNvSpPr>
            <a:spLocks noGrp="1"/>
          </p:cNvSpPr>
          <p:nvPr>
            <p:ph sz="half" idx="1"/>
          </p:nvPr>
        </p:nvSpPr>
        <p:spPr>
          <a:xfrm>
            <a:off x="6934200" y="6096000"/>
            <a:ext cx="685800" cy="304800"/>
          </a:xfrm>
        </p:spPr>
        <p:txBody>
          <a:bodyPr/>
          <a:lstStyle/>
          <a:p>
            <a:pPr>
              <a:buNone/>
            </a:pPr>
            <a:r>
              <a:rPr lang="en-US" altLang="zh-CN" sz="1800" dirty="0" smtClean="0">
                <a:ea typeface="宋体" pitchFamily="2" charset="-122"/>
              </a:rPr>
              <a:t>Bus</a:t>
            </a:r>
            <a:endParaRPr lang="en-US" altLang="zh-CN" sz="2400" dirty="0" smtClean="0">
              <a:ea typeface="宋体" pitchFamily="2" charset="-122"/>
            </a:endParaRPr>
          </a:p>
          <a:p>
            <a:pPr marL="800100" lvl="1" indent="-342900">
              <a:buFont typeface="Arial" charset="0"/>
              <a:buChar char="•"/>
            </a:pPr>
            <a:endParaRPr lang="en-US" altLang="zh-CN" sz="2000" dirty="0" smtClean="0">
              <a:ea typeface="宋体" pitchFamily="2" charset="-122"/>
            </a:endParaRPr>
          </a:p>
        </p:txBody>
      </p:sp>
      <p:sp>
        <p:nvSpPr>
          <p:cNvPr id="41" name="Rectangle 5"/>
          <p:cNvSpPr txBox="1">
            <a:spLocks noChangeArrowheads="1"/>
          </p:cNvSpPr>
          <p:nvPr/>
        </p:nvSpPr>
        <p:spPr bwMode="auto">
          <a:xfrm>
            <a:off x="7453883" y="6475413"/>
            <a:ext cx="109004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mn-cs"/>
              </a:rPr>
              <a:t>Rob Sun, Huawei</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grpSp>
        <p:nvGrpSpPr>
          <p:cNvPr id="21" name="Group 341"/>
          <p:cNvGrpSpPr/>
          <p:nvPr/>
        </p:nvGrpSpPr>
        <p:grpSpPr>
          <a:xfrm>
            <a:off x="3733800" y="4876800"/>
            <a:ext cx="2057400" cy="1295400"/>
            <a:chOff x="4355976" y="2852937"/>
            <a:chExt cx="3888432" cy="2907460"/>
          </a:xfrm>
        </p:grpSpPr>
        <p:pic>
          <p:nvPicPr>
            <p:cNvPr id="23" name="Picture 22" descr="6573281-Inside_airport_Amsterdam.jpg"/>
            <p:cNvPicPr>
              <a:picLocks noChangeAspect="1"/>
            </p:cNvPicPr>
            <p:nvPr/>
          </p:nvPicPr>
          <p:blipFill>
            <a:blip r:embed="rId7" cstate="print"/>
            <a:stretch>
              <a:fillRect/>
            </a:stretch>
          </p:blipFill>
          <p:spPr>
            <a:xfrm>
              <a:off x="4355976" y="2852937"/>
              <a:ext cx="3888432" cy="2907460"/>
            </a:xfrm>
            <a:prstGeom prst="rect">
              <a:avLst/>
            </a:prstGeom>
          </p:spPr>
        </p:pic>
        <p:sp>
          <p:nvSpPr>
            <p:cNvPr id="24" name="Rounded Rectangle 23"/>
            <p:cNvSpPr/>
            <p:nvPr/>
          </p:nvSpPr>
          <p:spPr bwMode="auto">
            <a:xfrm>
              <a:off x="7596336" y="4149080"/>
              <a:ext cx="72008" cy="216024"/>
            </a:xfrm>
            <a:prstGeom prst="roundRect">
              <a:avLst/>
            </a:prstGeom>
            <a:solidFill>
              <a:schemeClr val="tx2"/>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sp>
          <p:nvSpPr>
            <p:cNvPr id="25" name="Rounded Rectangle 24"/>
            <p:cNvSpPr/>
            <p:nvPr/>
          </p:nvSpPr>
          <p:spPr bwMode="auto">
            <a:xfrm>
              <a:off x="5868144" y="3933056"/>
              <a:ext cx="72008" cy="216024"/>
            </a:xfrm>
            <a:prstGeom prst="roundRect">
              <a:avLst/>
            </a:prstGeom>
            <a:solidFill>
              <a:schemeClr val="tx2"/>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cxnSp>
          <p:nvCxnSpPr>
            <p:cNvPr id="27" name="直接箭头连接符 186"/>
            <p:cNvCxnSpPr>
              <a:stCxn id="29" idx="2"/>
              <a:endCxn id="25" idx="3"/>
            </p:cNvCxnSpPr>
            <p:nvPr/>
          </p:nvCxnSpPr>
          <p:spPr>
            <a:xfrm flipH="1">
              <a:off x="5940152" y="3513801"/>
              <a:ext cx="1427326" cy="527269"/>
            </a:xfrm>
            <a:prstGeom prst="straightConnector1">
              <a:avLst/>
            </a:prstGeom>
            <a:noFill/>
            <a:ln w="19050" cap="flat" cmpd="sng" algn="ctr">
              <a:solidFill>
                <a:schemeClr val="accent3"/>
              </a:solidFill>
              <a:prstDash val="solid"/>
              <a:tailEnd type="arrow"/>
            </a:ln>
            <a:effectLst/>
          </p:spPr>
        </p:cxnSp>
        <p:cxnSp>
          <p:nvCxnSpPr>
            <p:cNvPr id="28" name="直接箭头连接符 186"/>
            <p:cNvCxnSpPr>
              <a:stCxn id="29" idx="2"/>
              <a:endCxn id="24" idx="1"/>
            </p:cNvCxnSpPr>
            <p:nvPr/>
          </p:nvCxnSpPr>
          <p:spPr>
            <a:xfrm>
              <a:off x="7367477" y="3513801"/>
              <a:ext cx="228859" cy="743292"/>
            </a:xfrm>
            <a:prstGeom prst="straightConnector1">
              <a:avLst/>
            </a:prstGeom>
            <a:noFill/>
            <a:ln w="19050" cap="flat" cmpd="sng" algn="ctr">
              <a:solidFill>
                <a:schemeClr val="accent3"/>
              </a:solidFill>
              <a:prstDash val="solid"/>
              <a:tailEnd type="arrow"/>
            </a:ln>
            <a:effectLst/>
          </p:spPr>
        </p:cxnSp>
        <p:sp>
          <p:nvSpPr>
            <p:cNvPr id="29" name="TextBox 930"/>
            <p:cNvSpPr txBox="1"/>
            <p:nvPr/>
          </p:nvSpPr>
          <p:spPr>
            <a:xfrm>
              <a:off x="6867255" y="3283670"/>
              <a:ext cx="1000445" cy="230130"/>
            </a:xfrm>
            <a:prstGeom prst="rect">
              <a:avLst/>
            </a:prstGeom>
            <a:solidFill>
              <a:schemeClr val="accent6">
                <a:lumMod val="40000"/>
                <a:lumOff val="60000"/>
              </a:schemeClr>
            </a:solidFill>
            <a:ln>
              <a:solidFill>
                <a:schemeClr val="tx1"/>
              </a:solidFill>
            </a:ln>
          </p:spPr>
          <p:txBody>
            <a:bodyPr wrap="square" lIns="0" tIns="0" rIns="0" bIns="0" rtlCol="0">
              <a:spAutoFit/>
            </a:bodyPr>
            <a:lstStyle/>
            <a:p>
              <a:pPr algn="ctr" defTabSz="1451426" fontAlgn="auto">
                <a:spcBef>
                  <a:spcPts val="0"/>
                </a:spcBef>
                <a:spcAft>
                  <a:spcPts val="0"/>
                </a:spcAft>
                <a:defRPr/>
              </a:pPr>
              <a:r>
                <a:rPr lang="en-US" altLang="zh-CN" sz="1000" kern="0" dirty="0" smtClean="0">
                  <a:solidFill>
                    <a:srgbClr val="000000"/>
                  </a:solidFill>
                  <a:latin typeface="Times" pitchFamily="18" charset="0"/>
                  <a:ea typeface="微软雅黑" panose="020B0503020204020204" pitchFamily="34" charset="-122"/>
                  <a:cs typeface="Arial" pitchFamily="34" charset="0"/>
                </a:rPr>
                <a:t>NG60 AP</a:t>
              </a:r>
            </a:p>
          </p:txBody>
        </p:sp>
      </p:grpSp>
      <p:grpSp>
        <p:nvGrpSpPr>
          <p:cNvPr id="30" name="Group 70"/>
          <p:cNvGrpSpPr/>
          <p:nvPr/>
        </p:nvGrpSpPr>
        <p:grpSpPr>
          <a:xfrm>
            <a:off x="3657600" y="3352800"/>
            <a:ext cx="2133600" cy="1295400"/>
            <a:chOff x="5652120" y="4653136"/>
            <a:chExt cx="3024336" cy="1440160"/>
          </a:xfrm>
        </p:grpSpPr>
        <p:grpSp>
          <p:nvGrpSpPr>
            <p:cNvPr id="31" name="Group 348"/>
            <p:cNvGrpSpPr/>
            <p:nvPr/>
          </p:nvGrpSpPr>
          <p:grpSpPr>
            <a:xfrm>
              <a:off x="5652120" y="4653136"/>
              <a:ext cx="3024336" cy="1440160"/>
              <a:chOff x="4860032" y="4149080"/>
              <a:chExt cx="3480910" cy="2016224"/>
            </a:xfrm>
          </p:grpSpPr>
          <p:pic>
            <p:nvPicPr>
              <p:cNvPr id="34" name="Picture 33" descr="Gray-ceiling-of-large-conference-room.jpg"/>
              <p:cNvPicPr>
                <a:picLocks noChangeAspect="1"/>
              </p:cNvPicPr>
              <p:nvPr/>
            </p:nvPicPr>
            <p:blipFill>
              <a:blip r:embed="rId8" cstate="print"/>
              <a:stretch>
                <a:fillRect/>
              </a:stretch>
            </p:blipFill>
            <p:spPr>
              <a:xfrm>
                <a:off x="4860032" y="4149080"/>
                <a:ext cx="3480910" cy="2016224"/>
              </a:xfrm>
              <a:prstGeom prst="rect">
                <a:avLst/>
              </a:prstGeom>
            </p:spPr>
          </p:pic>
          <p:sp>
            <p:nvSpPr>
              <p:cNvPr id="35" name="Rounded Rectangle 34"/>
              <p:cNvSpPr/>
              <p:nvPr/>
            </p:nvSpPr>
            <p:spPr bwMode="auto">
              <a:xfrm>
                <a:off x="7092280" y="5301208"/>
                <a:ext cx="64007" cy="171206"/>
              </a:xfrm>
              <a:prstGeom prst="roundRect">
                <a:avLst/>
              </a:prstGeom>
              <a:solidFill>
                <a:schemeClr val="tx2"/>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sp>
            <p:nvSpPr>
              <p:cNvPr id="42" name="TextBox 930"/>
              <p:cNvSpPr txBox="1"/>
              <p:nvPr/>
            </p:nvSpPr>
            <p:spPr>
              <a:xfrm>
                <a:off x="6228184" y="4653136"/>
                <a:ext cx="889284" cy="172355"/>
              </a:xfrm>
              <a:prstGeom prst="rect">
                <a:avLst/>
              </a:prstGeom>
              <a:solidFill>
                <a:schemeClr val="accent6">
                  <a:lumMod val="40000"/>
                  <a:lumOff val="60000"/>
                </a:schemeClr>
              </a:solidFill>
              <a:ln>
                <a:solidFill>
                  <a:schemeClr val="tx1"/>
                </a:solidFill>
              </a:ln>
            </p:spPr>
            <p:txBody>
              <a:bodyPr wrap="square" lIns="0" tIns="0" rIns="0" bIns="0" rtlCol="0">
                <a:spAutoFit/>
              </a:bodyPr>
              <a:lstStyle/>
              <a:p>
                <a:pPr algn="ctr" defTabSz="1451426" fontAlgn="auto">
                  <a:spcBef>
                    <a:spcPts val="0"/>
                  </a:spcBef>
                  <a:spcAft>
                    <a:spcPts val="0"/>
                  </a:spcAft>
                  <a:defRPr/>
                </a:pPr>
                <a:r>
                  <a:rPr lang="en-US" altLang="zh-CN" sz="1000" kern="0" dirty="0" smtClean="0">
                    <a:solidFill>
                      <a:srgbClr val="000000"/>
                    </a:solidFill>
                    <a:latin typeface="Times" pitchFamily="18" charset="0"/>
                    <a:ea typeface="微软雅黑" panose="020B0503020204020204" pitchFamily="34" charset="-122"/>
                    <a:cs typeface="Arial" pitchFamily="34" charset="0"/>
                  </a:rPr>
                  <a:t>NG60 AP</a:t>
                </a:r>
              </a:p>
            </p:txBody>
          </p:sp>
          <p:cxnSp>
            <p:nvCxnSpPr>
              <p:cNvPr id="43" name="直接箭头连接符 186"/>
              <p:cNvCxnSpPr>
                <a:stCxn id="42" idx="2"/>
                <a:endCxn id="35" idx="1"/>
              </p:cNvCxnSpPr>
              <p:nvPr/>
            </p:nvCxnSpPr>
            <p:spPr>
              <a:xfrm>
                <a:off x="6672826" y="4825491"/>
                <a:ext cx="419454" cy="561320"/>
              </a:xfrm>
              <a:prstGeom prst="straightConnector1">
                <a:avLst/>
              </a:prstGeom>
              <a:noFill/>
              <a:ln w="19050" cap="flat" cmpd="sng" algn="ctr">
                <a:solidFill>
                  <a:schemeClr val="accent3"/>
                </a:solidFill>
                <a:prstDash val="solid"/>
                <a:tailEnd type="arrow"/>
              </a:ln>
              <a:effectLst/>
            </p:spPr>
          </p:cxnSp>
        </p:grpSp>
        <p:sp>
          <p:nvSpPr>
            <p:cNvPr id="32" name="Rounded Rectangle 31"/>
            <p:cNvSpPr/>
            <p:nvPr/>
          </p:nvSpPr>
          <p:spPr bwMode="auto">
            <a:xfrm>
              <a:off x="5724128" y="5301208"/>
              <a:ext cx="64007" cy="144455"/>
            </a:xfrm>
            <a:prstGeom prst="roundRect">
              <a:avLst/>
            </a:prstGeom>
            <a:solidFill>
              <a:schemeClr val="tx2"/>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cxnSp>
          <p:nvCxnSpPr>
            <p:cNvPr id="33" name="直接箭头连接符 186"/>
            <p:cNvCxnSpPr/>
            <p:nvPr/>
          </p:nvCxnSpPr>
          <p:spPr>
            <a:xfrm flipH="1">
              <a:off x="5796136" y="5157192"/>
              <a:ext cx="1431003" cy="241476"/>
            </a:xfrm>
            <a:prstGeom prst="straightConnector1">
              <a:avLst/>
            </a:prstGeom>
            <a:noFill/>
            <a:ln w="19050" cap="flat" cmpd="sng" algn="ctr">
              <a:solidFill>
                <a:schemeClr val="accent3"/>
              </a:solidFill>
              <a:prstDash val="solid"/>
              <a:tailEnd type="arrow"/>
            </a:ln>
            <a:effectLst/>
          </p:spPr>
        </p:cxnSp>
      </p:gr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p:cNvSpPr>
            <a:spLocks noGrp="1" noChangeArrowheads="1"/>
          </p:cNvSpPr>
          <p:nvPr>
            <p:ph type="title" idx="4294967295"/>
          </p:nvPr>
        </p:nvSpPr>
        <p:spPr>
          <a:xfrm>
            <a:off x="457200" y="533400"/>
            <a:ext cx="7632700" cy="871537"/>
          </a:xfrm>
        </p:spPr>
        <p:txBody>
          <a:bodyPr lIns="91440" tIns="45720" rIns="91440" bIns="45720"/>
          <a:lstStyle/>
          <a:p>
            <a:r>
              <a:rPr lang="en-US" sz="2000" dirty="0">
                <a:ea typeface="Tahoma" pitchFamily="34" charset="0"/>
                <a:cs typeface="Tahoma" pitchFamily="34" charset="0"/>
              </a:rPr>
              <a:t>Usage Model </a:t>
            </a:r>
            <a:r>
              <a:rPr lang="en-US" sz="2000" dirty="0" smtClean="0">
                <a:ea typeface="Tahoma" pitchFamily="34" charset="0"/>
                <a:cs typeface="Tahoma" pitchFamily="34" charset="0"/>
              </a:rPr>
              <a:t>7: Wireless Access with roaming devices</a:t>
            </a:r>
            <a:endParaRPr lang="en-US" sz="2000" dirty="0">
              <a:ea typeface="Tahoma" pitchFamily="34" charset="0"/>
              <a:cs typeface="Tahoma" pitchFamily="34" charset="0"/>
            </a:endParaRPr>
          </a:p>
        </p:txBody>
      </p:sp>
      <p:sp>
        <p:nvSpPr>
          <p:cNvPr id="20" name="TextBox 19"/>
          <p:cNvSpPr txBox="1"/>
          <p:nvPr/>
        </p:nvSpPr>
        <p:spPr>
          <a:xfrm>
            <a:off x="5016500" y="1682750"/>
            <a:ext cx="3697288" cy="3985706"/>
          </a:xfrm>
          <a:prstGeom prst="rect">
            <a:avLst/>
          </a:prstGeom>
          <a:noFill/>
        </p:spPr>
        <p:txBody>
          <a:bodyPr wrap="square">
            <a:spAutoFit/>
          </a:bodyPr>
          <a:lstStyle/>
          <a:p>
            <a:pPr>
              <a:buFont typeface="Arial" charset="0"/>
              <a:buNone/>
            </a:pPr>
            <a:r>
              <a:rPr lang="en-US" sz="1400" b="1" u="sng" dirty="0">
                <a:solidFill>
                  <a:srgbClr val="000000"/>
                </a:solidFill>
                <a:latin typeface="Arial" charset="0"/>
                <a:ea typeface="ＭＳ Ｐゴシック" charset="-128"/>
              </a:rPr>
              <a:t>Traffic Conditions:</a:t>
            </a:r>
            <a:r>
              <a:rPr lang="en-US" sz="1400" dirty="0">
                <a:solidFill>
                  <a:srgbClr val="000000"/>
                </a:solidFill>
                <a:latin typeface="Arial" charset="0"/>
                <a:ea typeface="ＭＳ Ｐゴシック" charset="-128"/>
              </a:rPr>
              <a:t> </a:t>
            </a:r>
          </a:p>
          <a:p>
            <a:r>
              <a:rPr lang="en-US" sz="1200" dirty="0">
                <a:solidFill>
                  <a:srgbClr val="000000"/>
                </a:solidFill>
                <a:latin typeface="Arial" charset="0"/>
                <a:ea typeface="ＭＳ Ｐゴシック" charset="-128"/>
              </a:rPr>
              <a:t>Potential interference from </a:t>
            </a:r>
            <a:r>
              <a:rPr lang="en-US" sz="1200" dirty="0" smtClean="0">
                <a:solidFill>
                  <a:srgbClr val="000000"/>
                </a:solidFill>
                <a:latin typeface="Arial" charset="0"/>
                <a:ea typeface="ＭＳ Ｐゴシック" charset="-128"/>
              </a:rPr>
              <a:t>environmental factors and obstruction of the LOS</a:t>
            </a:r>
            <a:endParaRPr lang="en-US" sz="1200" dirty="0">
              <a:solidFill>
                <a:srgbClr val="000000"/>
              </a:solidFill>
              <a:latin typeface="Arial" charset="0"/>
              <a:ea typeface="ＭＳ Ｐゴシック" charset="-128"/>
            </a:endParaRPr>
          </a:p>
          <a:p>
            <a:endParaRPr lang="en-US" sz="1400" dirty="0">
              <a:solidFill>
                <a:srgbClr val="000000"/>
              </a:solidFill>
              <a:latin typeface="Arial" charset="0"/>
              <a:ea typeface="ＭＳ Ｐゴシック" charset="-128"/>
            </a:endParaRPr>
          </a:p>
          <a:p>
            <a:pPr>
              <a:buFont typeface="Arial" charset="0"/>
              <a:buNone/>
            </a:pPr>
            <a:r>
              <a:rPr lang="en-US" sz="1400" b="1" u="sng" dirty="0">
                <a:solidFill>
                  <a:srgbClr val="000000"/>
                </a:solidFill>
                <a:latin typeface="Arial" charset="0"/>
                <a:ea typeface="ＭＳ Ｐゴシック" charset="-128"/>
              </a:rPr>
              <a:t>Use Case:</a:t>
            </a:r>
          </a:p>
          <a:p>
            <a:pPr algn="just">
              <a:buFontTx/>
              <a:buAutoNum type="arabicPeriod"/>
            </a:pPr>
            <a:r>
              <a:rPr lang="en-US" altLang="zh-CN" dirty="0" smtClean="0">
                <a:solidFill>
                  <a:srgbClr val="000000"/>
                </a:solidFill>
                <a:latin typeface="Arial" charset="0"/>
                <a:ea typeface="ＭＳ Ｐゴシック" charset="-128"/>
              </a:rPr>
              <a:t>A is a taxi driver whose car is equipped with the smart device which supports both Cellular and </a:t>
            </a:r>
            <a:r>
              <a:rPr lang="en-US" altLang="zh-CN" dirty="0" err="1" smtClean="0">
                <a:solidFill>
                  <a:srgbClr val="000000"/>
                </a:solidFill>
                <a:latin typeface="Arial" charset="0"/>
                <a:ea typeface="ＭＳ Ｐゴシック" charset="-128"/>
              </a:rPr>
              <a:t>WiFi</a:t>
            </a:r>
            <a:r>
              <a:rPr lang="en-US" altLang="zh-CN" dirty="0" smtClean="0">
                <a:solidFill>
                  <a:srgbClr val="000000"/>
                </a:solidFill>
                <a:latin typeface="Arial" charset="0"/>
                <a:ea typeface="ＭＳ Ｐゴシック" charset="-128"/>
              </a:rPr>
              <a:t> through the NG60 interface to playback the real time TV/movie/news to the passengers</a:t>
            </a:r>
          </a:p>
          <a:p>
            <a:pPr algn="just">
              <a:buFontTx/>
              <a:buAutoNum type="arabicPeriod"/>
            </a:pPr>
            <a:r>
              <a:rPr lang="en-US" altLang="zh-CN" dirty="0" smtClean="0">
                <a:solidFill>
                  <a:srgbClr val="000000"/>
                </a:solidFill>
                <a:latin typeface="Arial" charset="0"/>
                <a:ea typeface="ＭＳ Ｐゴシック" charset="-128"/>
              </a:rPr>
              <a:t> In most of the driving speed, the streaming contents are through the cellular interface.</a:t>
            </a:r>
          </a:p>
          <a:p>
            <a:pPr algn="just">
              <a:buFontTx/>
              <a:buAutoNum type="arabicPeriod"/>
            </a:pPr>
            <a:r>
              <a:rPr lang="en-US" altLang="zh-CN" dirty="0" smtClean="0">
                <a:solidFill>
                  <a:srgbClr val="000000"/>
                </a:solidFill>
                <a:latin typeface="Arial" charset="0"/>
                <a:ea typeface="ＭＳ Ｐゴシック" charset="-128"/>
              </a:rPr>
              <a:t> When the taxi is idled/parked or slow driving through some small cell coverage area (</a:t>
            </a:r>
            <a:r>
              <a:rPr lang="en-US" altLang="zh-CN" dirty="0" err="1" smtClean="0">
                <a:solidFill>
                  <a:srgbClr val="000000"/>
                </a:solidFill>
                <a:latin typeface="Arial" charset="0"/>
                <a:ea typeface="ＭＳ Ｐゴシック" charset="-128"/>
              </a:rPr>
              <a:t>i.e</a:t>
            </a:r>
            <a:r>
              <a:rPr lang="en-US" altLang="zh-CN" dirty="0" smtClean="0">
                <a:solidFill>
                  <a:srgbClr val="000000"/>
                </a:solidFill>
                <a:latin typeface="Arial" charset="0"/>
                <a:ea typeface="ＭＳ Ｐゴシック" charset="-128"/>
              </a:rPr>
              <a:t> under a light pole), the smart device will cut off the traffic and switch to the NG60 interface in order to utilize the higher throughput to be able to cache more contents for playback smoothly.</a:t>
            </a:r>
          </a:p>
          <a:p>
            <a:pPr algn="just"/>
            <a:endParaRPr lang="en-US" altLang="zh-CN" dirty="0" smtClean="0">
              <a:solidFill>
                <a:srgbClr val="000000"/>
              </a:solidFill>
              <a:latin typeface="Arial" charset="0"/>
              <a:ea typeface="ＭＳ Ｐゴシック" charset="-128"/>
            </a:endParaRPr>
          </a:p>
          <a:p>
            <a:pPr algn="just"/>
            <a:endParaRPr lang="en-US" altLang="zh-CN" dirty="0" smtClean="0">
              <a:solidFill>
                <a:srgbClr val="000000"/>
              </a:solidFill>
              <a:latin typeface="Arial" charset="0"/>
              <a:ea typeface="ＭＳ Ｐゴシック" charset="-128"/>
            </a:endParaRPr>
          </a:p>
          <a:p>
            <a:pPr algn="just"/>
            <a:endParaRPr lang="en-US" altLang="zh-CN" dirty="0" smtClean="0">
              <a:solidFill>
                <a:srgbClr val="000000"/>
              </a:solidFill>
              <a:latin typeface="Arial" charset="0"/>
              <a:ea typeface="ＭＳ Ｐゴシック" charset="-128"/>
            </a:endParaRPr>
          </a:p>
          <a:p>
            <a:pPr algn="just"/>
            <a:endParaRPr lang="en-US" altLang="zh-CN" sz="700" dirty="0">
              <a:solidFill>
                <a:srgbClr val="000000"/>
              </a:solidFill>
              <a:latin typeface="Arial" charset="0"/>
              <a:ea typeface="ＭＳ Ｐゴシック" charset="-128"/>
            </a:endParaRPr>
          </a:p>
        </p:txBody>
      </p:sp>
      <p:sp>
        <p:nvSpPr>
          <p:cNvPr id="156677" name="Text Box 5"/>
          <p:cNvSpPr txBox="1">
            <a:spLocks noChangeArrowheads="1"/>
          </p:cNvSpPr>
          <p:nvPr/>
        </p:nvSpPr>
        <p:spPr bwMode="auto">
          <a:xfrm>
            <a:off x="366713" y="1682750"/>
            <a:ext cx="4546600" cy="3877985"/>
          </a:xfrm>
          <a:prstGeom prst="rect">
            <a:avLst/>
          </a:prstGeom>
          <a:noFill/>
          <a:ln w="19050" algn="ctr">
            <a:noFill/>
            <a:miter lim="800000"/>
            <a:headEnd/>
            <a:tailEnd/>
          </a:ln>
          <a:effectLst/>
        </p:spPr>
        <p:txBody>
          <a:bodyPr>
            <a:spAutoFit/>
          </a:bodyPr>
          <a:lstStyle/>
          <a:p>
            <a:r>
              <a:rPr lang="en-US" sz="1400" b="1" u="sng" dirty="0">
                <a:solidFill>
                  <a:srgbClr val="000000"/>
                </a:solidFill>
                <a:latin typeface="Arial" charset="0"/>
                <a:ea typeface="ＭＳ Ｐゴシック" charset="-128"/>
              </a:rPr>
              <a:t>Pre-Conditions:</a:t>
            </a:r>
            <a:r>
              <a:rPr lang="en-US" sz="1400" dirty="0">
                <a:solidFill>
                  <a:srgbClr val="000000"/>
                </a:solidFill>
                <a:latin typeface="Arial" charset="0"/>
                <a:ea typeface="ＭＳ Ｐゴシック" charset="-128"/>
              </a:rPr>
              <a:t>  </a:t>
            </a:r>
          </a:p>
          <a:p>
            <a:r>
              <a:rPr lang="en-US" sz="1200" dirty="0" smtClean="0">
                <a:solidFill>
                  <a:srgbClr val="000000"/>
                </a:solidFill>
                <a:latin typeface="Arial" charset="0"/>
                <a:ea typeface="ＭＳ Ｐゴシック" charset="-128"/>
              </a:rPr>
              <a:t>A number of NG60 APs forms a </a:t>
            </a:r>
            <a:r>
              <a:rPr lang="en-US" altLang="zh-CN" sz="1200" dirty="0" smtClean="0">
                <a:solidFill>
                  <a:srgbClr val="000000"/>
                </a:solidFill>
                <a:latin typeface="Arial" charset="0"/>
                <a:ea typeface="ＭＳ Ｐゴシック" charset="-128"/>
              </a:rPr>
              <a:t>cluster of </a:t>
            </a:r>
            <a:r>
              <a:rPr lang="en-US" sz="1200" dirty="0" smtClean="0">
                <a:solidFill>
                  <a:srgbClr val="000000"/>
                </a:solidFill>
                <a:latin typeface="Arial" charset="0"/>
                <a:ea typeface="ＭＳ Ｐゴシック" charset="-128"/>
              </a:rPr>
              <a:t>dense small cells to provide indoor/outdoor users with high throughput access for temporary users. </a:t>
            </a:r>
            <a:endParaRPr lang="en-US" sz="1200" dirty="0">
              <a:solidFill>
                <a:srgbClr val="000000"/>
              </a:solidFill>
              <a:latin typeface="Arial" charset="0"/>
              <a:ea typeface="ＭＳ Ｐゴシック" charset="-128"/>
            </a:endParaRPr>
          </a:p>
          <a:p>
            <a:endParaRPr lang="en-US" sz="1400" dirty="0">
              <a:solidFill>
                <a:srgbClr val="000000"/>
              </a:solidFill>
              <a:latin typeface="Arial" charset="0"/>
              <a:ea typeface="ＭＳ Ｐゴシック" charset="-128"/>
            </a:endParaRPr>
          </a:p>
          <a:p>
            <a:r>
              <a:rPr lang="en-US" sz="1400" b="1" u="sng" dirty="0">
                <a:solidFill>
                  <a:srgbClr val="000000"/>
                </a:solidFill>
                <a:latin typeface="Arial" charset="0"/>
                <a:ea typeface="ＭＳ Ｐゴシック" charset="-128"/>
              </a:rPr>
              <a:t>Application:</a:t>
            </a:r>
            <a:r>
              <a:rPr lang="en-US" sz="1400" dirty="0">
                <a:solidFill>
                  <a:srgbClr val="000000"/>
                </a:solidFill>
                <a:latin typeface="Arial" charset="0"/>
                <a:ea typeface="ＭＳ Ｐゴシック" charset="-128"/>
              </a:rPr>
              <a:t> </a:t>
            </a:r>
          </a:p>
          <a:p>
            <a:r>
              <a:rPr lang="en-US" sz="1200" dirty="0" smtClean="0">
                <a:solidFill>
                  <a:srgbClr val="000000"/>
                </a:solidFill>
                <a:latin typeface="Arial" charset="0"/>
                <a:ea typeface="ＭＳ Ｐゴシック" charset="-128"/>
              </a:rPr>
              <a:t>Users in an outdoor environment can access some online multimedia services when waiting in a bus stop, or wandering in a tour street/plaza through NG60 AP in the surrounding. A number of users can simultaneously access network to download large size files in a large indoor room.  </a:t>
            </a:r>
          </a:p>
          <a:p>
            <a:endParaRPr lang="en-US" sz="1200" dirty="0" smtClean="0">
              <a:solidFill>
                <a:srgbClr val="000000"/>
              </a:solidFill>
              <a:latin typeface="Arial" charset="0"/>
              <a:ea typeface="ＭＳ Ｐゴシック" charset="-128"/>
            </a:endParaRPr>
          </a:p>
          <a:p>
            <a:r>
              <a:rPr lang="en-US" sz="1200" dirty="0" smtClean="0">
                <a:solidFill>
                  <a:srgbClr val="000000"/>
                </a:solidFill>
                <a:latin typeface="Arial" charset="0"/>
                <a:ea typeface="ＭＳ Ｐゴシック" charset="-128"/>
              </a:rPr>
              <a:t>The data transfers at ~30 </a:t>
            </a:r>
            <a:r>
              <a:rPr lang="en-US" sz="1200" dirty="0" err="1" smtClean="0">
                <a:solidFill>
                  <a:srgbClr val="000000"/>
                </a:solidFill>
                <a:latin typeface="Arial" charset="0"/>
                <a:ea typeface="ＭＳ Ｐゴシック" charset="-128"/>
              </a:rPr>
              <a:t>Gbps</a:t>
            </a:r>
            <a:r>
              <a:rPr lang="en-US" sz="1200" dirty="0" smtClean="0">
                <a:solidFill>
                  <a:srgbClr val="000000"/>
                </a:solidFill>
                <a:latin typeface="Arial" charset="0"/>
                <a:ea typeface="ＭＳ Ｐゴシック" charset="-128"/>
              </a:rPr>
              <a:t>, the coverage of each AP is up to 50m.</a:t>
            </a:r>
            <a:endParaRPr lang="en-US" sz="300" dirty="0">
              <a:solidFill>
                <a:srgbClr val="000000"/>
              </a:solidFill>
              <a:latin typeface="Arial" charset="0"/>
              <a:ea typeface="ＭＳ Ｐゴシック" charset="-128"/>
            </a:endParaRPr>
          </a:p>
          <a:p>
            <a:endParaRPr lang="en-US" sz="800" dirty="0">
              <a:solidFill>
                <a:srgbClr val="000000"/>
              </a:solidFill>
              <a:latin typeface="Arial" charset="0"/>
              <a:ea typeface="ＭＳ Ｐゴシック" charset="-128"/>
            </a:endParaRPr>
          </a:p>
          <a:p>
            <a:r>
              <a:rPr lang="en-US" sz="1400" b="1" u="sng" dirty="0">
                <a:solidFill>
                  <a:srgbClr val="000000"/>
                </a:solidFill>
                <a:latin typeface="Arial" charset="0"/>
                <a:ea typeface="ＭＳ Ｐゴシック" charset="-128"/>
              </a:rPr>
              <a:t>Environment:</a:t>
            </a:r>
            <a:r>
              <a:rPr lang="en-US" sz="1400" dirty="0">
                <a:solidFill>
                  <a:srgbClr val="000000"/>
                </a:solidFill>
                <a:latin typeface="Arial" charset="0"/>
                <a:ea typeface="ＭＳ Ｐゴシック" charset="-128"/>
              </a:rPr>
              <a:t> </a:t>
            </a:r>
          </a:p>
          <a:p>
            <a:r>
              <a:rPr lang="en-US" altLang="zh-CN" sz="1200" dirty="0" smtClean="0">
                <a:solidFill>
                  <a:srgbClr val="000000"/>
                </a:solidFill>
                <a:latin typeface="Arial" charset="0"/>
                <a:ea typeface="ＭＳ Ｐゴシック" charset="-128"/>
              </a:rPr>
              <a:t>Devices are operating in both outdoor and indoor environment with some potential obstruction objects or interference from other sources. </a:t>
            </a:r>
          </a:p>
          <a:p>
            <a:r>
              <a:rPr lang="en-US" sz="1400" dirty="0" smtClean="0">
                <a:solidFill>
                  <a:srgbClr val="000000"/>
                </a:solidFill>
                <a:latin typeface="Arial" charset="0"/>
                <a:ea typeface="ＭＳ Ｐゴシック" charset="-128"/>
              </a:rPr>
              <a:t> </a:t>
            </a:r>
            <a:endParaRPr lang="en-US" sz="1400" dirty="0">
              <a:solidFill>
                <a:srgbClr val="000000"/>
              </a:solidFill>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TextBox 1222"/>
          <p:cNvSpPr txBox="1"/>
          <p:nvPr/>
        </p:nvSpPr>
        <p:spPr>
          <a:xfrm>
            <a:off x="228600" y="1066800"/>
            <a:ext cx="3816424" cy="4278094"/>
          </a:xfrm>
          <a:prstGeom prst="rect">
            <a:avLst/>
          </a:prstGeom>
          <a:noFill/>
        </p:spPr>
        <p:txBody>
          <a:bodyPr wrap="square" rtlCol="0">
            <a:spAutoFit/>
          </a:bodyPr>
          <a:lstStyle/>
          <a:p>
            <a:r>
              <a:rPr lang="en-US" altLang="zh-CN" sz="1600" b="1" dirty="0" smtClean="0">
                <a:solidFill>
                  <a:srgbClr val="000000"/>
                </a:solidFill>
              </a:rPr>
              <a:t>Scenario:</a:t>
            </a:r>
          </a:p>
          <a:p>
            <a:r>
              <a:rPr lang="en-US" altLang="zh-CN" sz="1600" dirty="0" smtClean="0">
                <a:solidFill>
                  <a:srgbClr val="000000"/>
                </a:solidFill>
              </a:rPr>
              <a:t>A number of NG60 APs are co-located with public facilities to form a cluster of dense small cell. A typical scenario is a tour street with lots of lamp poles deployed on the side in an urban city. </a:t>
            </a:r>
          </a:p>
          <a:p>
            <a:pPr marL="361950" indent="-361950">
              <a:buFont typeface="Arial" pitchFamily="34" charset="0"/>
              <a:buChar char="•"/>
            </a:pPr>
            <a:r>
              <a:rPr lang="en-US" altLang="zh-CN" sz="1600" dirty="0" smtClean="0">
                <a:solidFill>
                  <a:srgbClr val="000000"/>
                </a:solidFill>
              </a:rPr>
              <a:t>The AP is co-located with street lamp pole to provide access for users,  the access channel with AP could be LOS or N-LOS</a:t>
            </a:r>
          </a:p>
          <a:p>
            <a:pPr marL="361950" indent="-361950">
              <a:buFont typeface="Arial" pitchFamily="34" charset="0"/>
              <a:buChar char="•"/>
            </a:pPr>
            <a:r>
              <a:rPr lang="en-US" altLang="zh-CN" sz="1600" dirty="0" smtClean="0">
                <a:solidFill>
                  <a:srgbClr val="000000"/>
                </a:solidFill>
              </a:rPr>
              <a:t>The backhaul link between APs is connected by 60GHz via LOS channel.</a:t>
            </a:r>
          </a:p>
          <a:p>
            <a:pPr marL="361950" indent="-361950">
              <a:buFont typeface="Arial" pitchFamily="34" charset="0"/>
              <a:buChar char="•"/>
            </a:pPr>
            <a:r>
              <a:rPr lang="en-US" altLang="zh-CN" sz="1600" dirty="0" smtClean="0">
                <a:solidFill>
                  <a:srgbClr val="000000"/>
                </a:solidFill>
              </a:rPr>
              <a:t>The distance between APs is less than 100m.</a:t>
            </a:r>
          </a:p>
          <a:p>
            <a:pPr marL="361950" indent="-361950">
              <a:buFont typeface="Arial" pitchFamily="34" charset="0"/>
              <a:buChar char="•"/>
            </a:pPr>
            <a:r>
              <a:rPr lang="en-US" altLang="zh-CN" sz="1600" dirty="0" smtClean="0">
                <a:solidFill>
                  <a:srgbClr val="000000"/>
                </a:solidFill>
              </a:rPr>
              <a:t>The potential N-LOS impediment may come from foliage, cars, pedestrians, etc. </a:t>
            </a:r>
            <a:endParaRPr lang="zh-CN" altLang="en-US" sz="1600" dirty="0" smtClean="0">
              <a:solidFill>
                <a:srgbClr val="000000"/>
              </a:solidFill>
            </a:endParaRPr>
          </a:p>
        </p:txBody>
      </p:sp>
      <p:sp>
        <p:nvSpPr>
          <p:cNvPr id="2607" name="TextBox 2606"/>
          <p:cNvSpPr txBox="1"/>
          <p:nvPr/>
        </p:nvSpPr>
        <p:spPr>
          <a:xfrm>
            <a:off x="5796136" y="3429000"/>
            <a:ext cx="1872208" cy="307777"/>
          </a:xfrm>
          <a:prstGeom prst="rect">
            <a:avLst/>
          </a:prstGeom>
          <a:noFill/>
        </p:spPr>
        <p:txBody>
          <a:bodyPr wrap="square" rtlCol="0">
            <a:spAutoFit/>
          </a:bodyPr>
          <a:lstStyle/>
          <a:p>
            <a:pPr algn="ctr"/>
            <a:r>
              <a:rPr lang="en-US" altLang="zh-CN" sz="1400" dirty="0" smtClean="0">
                <a:solidFill>
                  <a:srgbClr val="000000"/>
                </a:solidFill>
                <a:latin typeface="Times" pitchFamily="18" charset="0"/>
              </a:rPr>
              <a:t>Outdoor Scenario</a:t>
            </a:r>
            <a:endParaRPr lang="zh-CN" altLang="en-US" sz="1400" dirty="0">
              <a:solidFill>
                <a:srgbClr val="000000"/>
              </a:solidFill>
              <a:latin typeface="Times" pitchFamily="18" charset="0"/>
            </a:endParaRPr>
          </a:p>
        </p:txBody>
      </p:sp>
      <p:grpSp>
        <p:nvGrpSpPr>
          <p:cNvPr id="5" name="Group 59"/>
          <p:cNvGrpSpPr/>
          <p:nvPr/>
        </p:nvGrpSpPr>
        <p:grpSpPr>
          <a:xfrm>
            <a:off x="4176464" y="1124744"/>
            <a:ext cx="4860032" cy="2304256"/>
            <a:chOff x="899592" y="2555032"/>
            <a:chExt cx="5256584" cy="2530151"/>
          </a:xfrm>
        </p:grpSpPr>
        <p:grpSp>
          <p:nvGrpSpPr>
            <p:cNvPr id="6" name="Group 56"/>
            <p:cNvGrpSpPr/>
            <p:nvPr/>
          </p:nvGrpSpPr>
          <p:grpSpPr>
            <a:xfrm>
              <a:off x="971600" y="2555032"/>
              <a:ext cx="5184576" cy="2530151"/>
              <a:chOff x="1691680" y="3027015"/>
              <a:chExt cx="3816424" cy="1626121"/>
            </a:xfrm>
          </p:grpSpPr>
          <p:grpSp>
            <p:nvGrpSpPr>
              <p:cNvPr id="7" name="Group 2432"/>
              <p:cNvGrpSpPr/>
              <p:nvPr/>
            </p:nvGrpSpPr>
            <p:grpSpPr>
              <a:xfrm>
                <a:off x="1758545" y="3573016"/>
                <a:ext cx="1939073" cy="1080119"/>
                <a:chOff x="5724128" y="404664"/>
                <a:chExt cx="1656184" cy="942045"/>
              </a:xfrm>
            </p:grpSpPr>
            <p:sp>
              <p:nvSpPr>
                <p:cNvPr id="101" name="椭圆 193"/>
                <p:cNvSpPr/>
                <p:nvPr/>
              </p:nvSpPr>
              <p:spPr bwMode="auto">
                <a:xfrm>
                  <a:off x="5724128" y="836712"/>
                  <a:ext cx="1656184" cy="509997"/>
                </a:xfrm>
                <a:prstGeom prst="ellipse">
                  <a:avLst/>
                </a:prstGeom>
                <a:solidFill>
                  <a:schemeClr val="bg1">
                    <a:lumMod val="85000"/>
                    <a:alpha val="80000"/>
                  </a:schemeClr>
                </a:solidFill>
                <a:ln w="9525" cap="flat" cmpd="sng" algn="ctr">
                  <a:noFill/>
                  <a:prstDash val="solid"/>
                  <a:round/>
                  <a:headEnd type="none" w="med" len="med"/>
                  <a:tailEnd type="none" w="med" len="med"/>
                </a:ln>
                <a:effectLst>
                  <a:outerShdw blurRad="1270000" dir="5400000" sx="73000" sy="73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defRPr/>
                  </a:pPr>
                  <a:endParaRPr lang="zh-CN" altLang="en-US" kern="0" dirty="0" smtClean="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02" name="Isosceles Triangle 101"/>
                <p:cNvSpPr/>
                <p:nvPr/>
              </p:nvSpPr>
              <p:spPr bwMode="auto">
                <a:xfrm>
                  <a:off x="5724128" y="404664"/>
                  <a:ext cx="1656184" cy="648072"/>
                </a:xfrm>
                <a:prstGeom prst="triangle">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grpSp>
          <p:grpSp>
            <p:nvGrpSpPr>
              <p:cNvPr id="8" name="Group 2429"/>
              <p:cNvGrpSpPr/>
              <p:nvPr/>
            </p:nvGrpSpPr>
            <p:grpSpPr>
              <a:xfrm>
                <a:off x="3430159" y="3501007"/>
                <a:ext cx="2005937" cy="1152129"/>
                <a:chOff x="5724128" y="404664"/>
                <a:chExt cx="1656184" cy="942045"/>
              </a:xfrm>
            </p:grpSpPr>
            <p:sp>
              <p:nvSpPr>
                <p:cNvPr id="99" name="椭圆 193"/>
                <p:cNvSpPr/>
                <p:nvPr/>
              </p:nvSpPr>
              <p:spPr bwMode="auto">
                <a:xfrm>
                  <a:off x="5724128" y="836712"/>
                  <a:ext cx="1656184" cy="509997"/>
                </a:xfrm>
                <a:prstGeom prst="ellipse">
                  <a:avLst/>
                </a:prstGeom>
                <a:solidFill>
                  <a:schemeClr val="bg1">
                    <a:lumMod val="85000"/>
                    <a:alpha val="80000"/>
                  </a:schemeClr>
                </a:solidFill>
                <a:ln w="9525" cap="flat" cmpd="sng" algn="ctr">
                  <a:noFill/>
                  <a:prstDash val="solid"/>
                  <a:round/>
                  <a:headEnd type="none" w="med" len="med"/>
                  <a:tailEnd type="none" w="med" len="med"/>
                </a:ln>
                <a:effectLst>
                  <a:outerShdw blurRad="1270000" dir="5400000" sx="73000" sy="73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defRPr/>
                  </a:pPr>
                  <a:endParaRPr lang="zh-CN" altLang="en-US" kern="0" dirty="0" smtClean="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00" name="Isosceles Triangle 99"/>
                <p:cNvSpPr/>
                <p:nvPr/>
              </p:nvSpPr>
              <p:spPr bwMode="auto">
                <a:xfrm>
                  <a:off x="5724128" y="404664"/>
                  <a:ext cx="1656184" cy="648072"/>
                </a:xfrm>
                <a:prstGeom prst="triangle">
                  <a:avLst/>
                </a:prstGeom>
                <a:solidFill>
                  <a:schemeClr val="bg1">
                    <a:lumMod val="8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ndParaRPr>
                </a:p>
              </p:txBody>
            </p:sp>
          </p:grpSp>
          <p:grpSp>
            <p:nvGrpSpPr>
              <p:cNvPr id="9" name="Group 1212"/>
              <p:cNvGrpSpPr/>
              <p:nvPr/>
            </p:nvGrpSpPr>
            <p:grpSpPr>
              <a:xfrm>
                <a:off x="4098793" y="3212977"/>
                <a:ext cx="404838" cy="1141142"/>
                <a:chOff x="5148064" y="4190325"/>
                <a:chExt cx="435980" cy="937142"/>
              </a:xfrm>
            </p:grpSpPr>
            <p:cxnSp>
              <p:nvCxnSpPr>
                <p:cNvPr id="95" name="直接连接符 194"/>
                <p:cNvCxnSpPr/>
                <p:nvPr/>
              </p:nvCxnSpPr>
              <p:spPr bwMode="auto">
                <a:xfrm flipH="1">
                  <a:off x="5484946" y="4190325"/>
                  <a:ext cx="17962" cy="937142"/>
                </a:xfrm>
                <a:prstGeom prst="line">
                  <a:avLst/>
                </a:prstGeom>
                <a:noFill/>
                <a:ln w="50800" cap="flat" cmpd="sng" algn="ctr">
                  <a:solidFill>
                    <a:srgbClr val="000000"/>
                  </a:solidFill>
                  <a:prstDash val="solid"/>
                  <a:round/>
                  <a:headEnd type="none" w="med" len="med"/>
                  <a:tailEnd type="none" w="med" len="med"/>
                </a:ln>
                <a:effectLst/>
              </p:spPr>
            </p:cxnSp>
            <p:cxnSp>
              <p:nvCxnSpPr>
                <p:cNvPr id="96" name="直接连接符 195"/>
                <p:cNvCxnSpPr/>
                <p:nvPr/>
              </p:nvCxnSpPr>
              <p:spPr bwMode="auto">
                <a:xfrm flipV="1">
                  <a:off x="5148064" y="4194841"/>
                  <a:ext cx="371355" cy="3608"/>
                </a:xfrm>
                <a:prstGeom prst="line">
                  <a:avLst/>
                </a:prstGeom>
                <a:noFill/>
                <a:ln w="50800" cap="flat" cmpd="sng" algn="ctr">
                  <a:solidFill>
                    <a:srgbClr val="000000"/>
                  </a:solidFill>
                  <a:prstDash val="solid"/>
                  <a:round/>
                  <a:headEnd type="none" w="med" len="med"/>
                  <a:tailEnd type="none" w="med" len="med"/>
                </a:ln>
                <a:effectLst/>
              </p:spPr>
            </p:cxnSp>
            <p:sp>
              <p:nvSpPr>
                <p:cNvPr id="97" name="矩形 196"/>
                <p:cNvSpPr/>
                <p:nvPr/>
              </p:nvSpPr>
              <p:spPr bwMode="auto">
                <a:xfrm>
                  <a:off x="5151694" y="4194841"/>
                  <a:ext cx="135666" cy="69276"/>
                </a:xfrm>
                <a:prstGeom prst="rect">
                  <a:avLst/>
                </a:prstGeom>
                <a:no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zh-CN" altLang="en-US" kern="0" smtClean="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98" name="矩形 197"/>
                <p:cNvSpPr/>
                <p:nvPr/>
              </p:nvSpPr>
              <p:spPr bwMode="auto">
                <a:xfrm>
                  <a:off x="5524351" y="4385261"/>
                  <a:ext cx="59693" cy="112575"/>
                </a:xfrm>
                <a:prstGeom prst="rect">
                  <a:avLst/>
                </a:prstGeom>
                <a:solidFill>
                  <a:srgbClr val="990000">
                    <a:lumMod val="60000"/>
                    <a:lumOff val="4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zh-CN" altLang="en-US" kern="0" dirty="0" smtClean="0">
                    <a:solidFill>
                      <a:srgbClr val="000000"/>
                    </a:solidFill>
                    <a:latin typeface="微软雅黑" panose="020B0503020204020204" pitchFamily="34" charset="-122"/>
                    <a:ea typeface="微软雅黑" panose="020B0503020204020204" pitchFamily="34" charset="-122"/>
                    <a:cs typeface="Arial" pitchFamily="34" charset="0"/>
                  </a:endParaRPr>
                </a:p>
              </p:txBody>
            </p:sp>
          </p:grpSp>
          <p:cxnSp>
            <p:nvCxnSpPr>
              <p:cNvPr id="74" name="直接连接符 218"/>
              <p:cNvCxnSpPr/>
              <p:nvPr/>
            </p:nvCxnSpPr>
            <p:spPr bwMode="auto">
              <a:xfrm flipV="1">
                <a:off x="1691680" y="4365104"/>
                <a:ext cx="3816424" cy="15824"/>
              </a:xfrm>
              <a:prstGeom prst="line">
                <a:avLst/>
              </a:prstGeom>
              <a:noFill/>
              <a:ln w="63500" cap="flat" cmpd="sng" algn="ctr">
                <a:solidFill>
                  <a:srgbClr val="000000"/>
                </a:solidFill>
                <a:prstDash val="solid"/>
                <a:round/>
                <a:headEnd type="none" w="med" len="med"/>
                <a:tailEnd type="none" w="med" len="med"/>
              </a:ln>
              <a:effectLst/>
            </p:spPr>
          </p:cxnSp>
          <p:sp>
            <p:nvSpPr>
              <p:cNvPr id="75" name="TextBox 930"/>
              <p:cNvSpPr txBox="1"/>
              <p:nvPr/>
            </p:nvSpPr>
            <p:spPr>
              <a:xfrm>
                <a:off x="4572000" y="3449873"/>
                <a:ext cx="459051" cy="98903"/>
              </a:xfrm>
              <a:prstGeom prst="rect">
                <a:avLst/>
              </a:prstGeom>
              <a:noFill/>
            </p:spPr>
            <p:txBody>
              <a:bodyPr wrap="square" lIns="0" tIns="0" rIns="0" bIns="0" rtlCol="0">
                <a:spAutoFit/>
              </a:bodyPr>
              <a:lstStyle/>
              <a:p>
                <a:pPr defTabSz="1451426" fontAlgn="auto">
                  <a:spcBef>
                    <a:spcPts val="0"/>
                  </a:spcBef>
                  <a:spcAft>
                    <a:spcPts val="0"/>
                  </a:spcAft>
                  <a:defRPr/>
                </a:pPr>
                <a:r>
                  <a:rPr lang="en-US" altLang="zh-CN" sz="1000" kern="0" dirty="0" smtClean="0">
                    <a:solidFill>
                      <a:srgbClr val="000000"/>
                    </a:solidFill>
                    <a:latin typeface="Times" pitchFamily="18" charset="0"/>
                    <a:ea typeface="微软雅黑" panose="020B0503020204020204" pitchFamily="34" charset="-122"/>
                    <a:cs typeface="Arial" pitchFamily="34" charset="0"/>
                  </a:rPr>
                  <a:t>NG60 AP</a:t>
                </a:r>
              </a:p>
            </p:txBody>
          </p:sp>
          <p:cxnSp>
            <p:nvCxnSpPr>
              <p:cNvPr id="76" name="直接箭头连接符 186"/>
              <p:cNvCxnSpPr>
                <a:stCxn id="82" idx="2"/>
              </p:cNvCxnSpPr>
              <p:nvPr/>
            </p:nvCxnSpPr>
            <p:spPr>
              <a:xfrm flipH="1">
                <a:off x="4076945" y="3785359"/>
                <a:ext cx="991396" cy="173587"/>
              </a:xfrm>
              <a:prstGeom prst="straightConnector1">
                <a:avLst/>
              </a:prstGeom>
              <a:noFill/>
              <a:ln w="19050" cap="flat" cmpd="sng" algn="ctr">
                <a:solidFill>
                  <a:srgbClr val="00B050"/>
                </a:solidFill>
                <a:prstDash val="solid"/>
                <a:tailEnd type="arrow"/>
              </a:ln>
              <a:effectLst/>
            </p:spPr>
          </p:cxnSp>
          <p:pic>
            <p:nvPicPr>
              <p:cNvPr id="77" name="Picture 76" descr="C:\Users\l00188774\Desktop\home_tree.png"/>
              <p:cNvPicPr>
                <a:picLocks noChangeAspect="1" noChangeArrowheads="1"/>
              </p:cNvPicPr>
              <p:nvPr/>
            </p:nvPicPr>
            <p:blipFill>
              <a:blip r:embed="rId2" cstate="print"/>
              <a:srcRect/>
              <a:stretch>
                <a:fillRect/>
              </a:stretch>
            </p:blipFill>
            <p:spPr bwMode="auto">
              <a:xfrm>
                <a:off x="2894528" y="3861350"/>
                <a:ext cx="334323" cy="531542"/>
              </a:xfrm>
              <a:prstGeom prst="rect">
                <a:avLst/>
              </a:prstGeom>
              <a:noFill/>
            </p:spPr>
          </p:pic>
          <p:sp>
            <p:nvSpPr>
              <p:cNvPr id="78" name="TextBox 930"/>
              <p:cNvSpPr txBox="1"/>
              <p:nvPr/>
            </p:nvSpPr>
            <p:spPr>
              <a:xfrm>
                <a:off x="2274745" y="3449873"/>
                <a:ext cx="435048" cy="98903"/>
              </a:xfrm>
              <a:prstGeom prst="rect">
                <a:avLst/>
              </a:prstGeom>
              <a:noFill/>
            </p:spPr>
            <p:txBody>
              <a:bodyPr wrap="square" lIns="0" tIns="0" rIns="0" bIns="0" rtlCol="0">
                <a:spAutoFit/>
              </a:bodyPr>
              <a:lstStyle/>
              <a:p>
                <a:pPr defTabSz="1451426" fontAlgn="auto">
                  <a:spcBef>
                    <a:spcPts val="0"/>
                  </a:spcBef>
                  <a:spcAft>
                    <a:spcPts val="0"/>
                  </a:spcAft>
                  <a:defRPr/>
                </a:pPr>
                <a:r>
                  <a:rPr lang="en-US" altLang="zh-CN" sz="1000" kern="0" dirty="0" smtClean="0">
                    <a:solidFill>
                      <a:srgbClr val="000000"/>
                    </a:solidFill>
                    <a:latin typeface="Times" pitchFamily="18" charset="0"/>
                    <a:ea typeface="微软雅黑" panose="020B0503020204020204" pitchFamily="34" charset="-122"/>
                    <a:cs typeface="Arial" pitchFamily="34" charset="0"/>
                  </a:rPr>
                  <a:t>NG60 AP</a:t>
                </a:r>
              </a:p>
            </p:txBody>
          </p:sp>
          <p:cxnSp>
            <p:nvCxnSpPr>
              <p:cNvPr id="79" name="Straight Arrow Connector 78"/>
              <p:cNvCxnSpPr>
                <a:stCxn id="98" idx="2"/>
              </p:cNvCxnSpPr>
              <p:nvPr/>
            </p:nvCxnSpPr>
            <p:spPr bwMode="auto">
              <a:xfrm>
                <a:off x="4475920" y="3587429"/>
                <a:ext cx="451048" cy="583809"/>
              </a:xfrm>
              <a:prstGeom prst="straightConnector1">
                <a:avLst/>
              </a:prstGeom>
              <a:noFill/>
              <a:ln>
                <a:solidFill>
                  <a:schemeClr val="tx1"/>
                </a:solidFill>
                <a:prstDash val="solid"/>
                <a:headEnd type="arrow"/>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80" name="Picture 79" descr="User.PNG"/>
              <p:cNvPicPr>
                <a:picLocks noChangeAspect="1"/>
              </p:cNvPicPr>
              <p:nvPr/>
            </p:nvPicPr>
            <p:blipFill>
              <a:blip r:embed="rId3" cstate="print"/>
              <a:stretch>
                <a:fillRect/>
              </a:stretch>
            </p:blipFill>
            <p:spPr>
              <a:xfrm>
                <a:off x="3705904" y="4188668"/>
                <a:ext cx="192306" cy="186792"/>
              </a:xfrm>
              <a:prstGeom prst="rect">
                <a:avLst/>
              </a:prstGeom>
            </p:spPr>
          </p:pic>
          <p:cxnSp>
            <p:nvCxnSpPr>
              <p:cNvPr id="81" name="Straight Arrow Connector 80"/>
              <p:cNvCxnSpPr>
                <a:stCxn id="98" idx="2"/>
                <a:endCxn id="80" idx="0"/>
              </p:cNvCxnSpPr>
              <p:nvPr/>
            </p:nvCxnSpPr>
            <p:spPr bwMode="auto">
              <a:xfrm flipH="1">
                <a:off x="3802057" y="3587429"/>
                <a:ext cx="673863" cy="601239"/>
              </a:xfrm>
              <a:prstGeom prst="straightConnector1">
                <a:avLst/>
              </a:prstGeom>
              <a:noFill/>
              <a:ln>
                <a:solidFill>
                  <a:schemeClr val="tx1"/>
                </a:solidFill>
                <a:prstDash val="solid"/>
                <a:headEnd type="arrow"/>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2" name="TextBox 930"/>
              <p:cNvSpPr txBox="1"/>
              <p:nvPr/>
            </p:nvSpPr>
            <p:spPr>
              <a:xfrm>
                <a:off x="4700586" y="3686455"/>
                <a:ext cx="735510" cy="98903"/>
              </a:xfrm>
              <a:prstGeom prst="rect">
                <a:avLst/>
              </a:prstGeom>
              <a:solidFill>
                <a:schemeClr val="accent6">
                  <a:lumMod val="40000"/>
                  <a:lumOff val="60000"/>
                </a:schemeClr>
              </a:solidFill>
              <a:ln>
                <a:solidFill>
                  <a:schemeClr val="tx1"/>
                </a:solidFill>
              </a:ln>
            </p:spPr>
            <p:txBody>
              <a:bodyPr wrap="square" lIns="0" tIns="0" rIns="0" bIns="0" rtlCol="0" anchor="ctr" anchorCtr="0">
                <a:spAutoFit/>
              </a:bodyPr>
              <a:lstStyle/>
              <a:p>
                <a:pPr algn="ctr" defTabSz="1451426" fontAlgn="auto">
                  <a:spcBef>
                    <a:spcPts val="0"/>
                  </a:spcBef>
                  <a:spcAft>
                    <a:spcPts val="0"/>
                  </a:spcAft>
                  <a:defRPr/>
                </a:pPr>
                <a:r>
                  <a:rPr lang="en-US" altLang="zh-CN" sz="1000" kern="0" dirty="0" smtClean="0">
                    <a:solidFill>
                      <a:srgbClr val="000000"/>
                    </a:solidFill>
                    <a:latin typeface="Times" pitchFamily="18" charset="0"/>
                    <a:ea typeface="微软雅黑" panose="020B0503020204020204" pitchFamily="34" charset="-122"/>
                    <a:cs typeface="Arial" pitchFamily="34" charset="0"/>
                  </a:rPr>
                  <a:t>LOS Access</a:t>
                </a:r>
              </a:p>
            </p:txBody>
          </p:sp>
          <p:sp>
            <p:nvSpPr>
              <p:cNvPr id="83" name="TextBox 930"/>
              <p:cNvSpPr txBox="1"/>
              <p:nvPr/>
            </p:nvSpPr>
            <p:spPr>
              <a:xfrm>
                <a:off x="3054689" y="3592963"/>
                <a:ext cx="869239" cy="98903"/>
              </a:xfrm>
              <a:prstGeom prst="rect">
                <a:avLst/>
              </a:prstGeom>
              <a:solidFill>
                <a:schemeClr val="accent6">
                  <a:lumMod val="40000"/>
                  <a:lumOff val="60000"/>
                </a:schemeClr>
              </a:solidFill>
              <a:ln>
                <a:solidFill>
                  <a:schemeClr val="tx1"/>
                </a:solidFill>
              </a:ln>
            </p:spPr>
            <p:txBody>
              <a:bodyPr wrap="square" lIns="0" tIns="0" rIns="0" bIns="0" rtlCol="0" anchor="ctr" anchorCtr="0">
                <a:spAutoFit/>
              </a:bodyPr>
              <a:lstStyle/>
              <a:p>
                <a:pPr algn="ctr" defTabSz="1451426" fontAlgn="auto">
                  <a:spcBef>
                    <a:spcPts val="0"/>
                  </a:spcBef>
                  <a:spcAft>
                    <a:spcPts val="0"/>
                  </a:spcAft>
                  <a:defRPr/>
                </a:pPr>
                <a:r>
                  <a:rPr lang="en-US" altLang="zh-CN" sz="1000" kern="0" dirty="0" smtClean="0">
                    <a:solidFill>
                      <a:srgbClr val="000000"/>
                    </a:solidFill>
                    <a:latin typeface="Times" pitchFamily="18" charset="0"/>
                    <a:ea typeface="微软雅黑" panose="020B0503020204020204" pitchFamily="34" charset="-122"/>
                    <a:cs typeface="Arial" pitchFamily="34" charset="0"/>
                  </a:rPr>
                  <a:t>N-LOS Access</a:t>
                </a:r>
              </a:p>
            </p:txBody>
          </p:sp>
          <p:cxnSp>
            <p:nvCxnSpPr>
              <p:cNvPr id="84" name="直接箭头连接符 186"/>
              <p:cNvCxnSpPr/>
              <p:nvPr/>
            </p:nvCxnSpPr>
            <p:spPr>
              <a:xfrm flipH="1">
                <a:off x="4872033" y="3773829"/>
                <a:ext cx="159018" cy="277676"/>
              </a:xfrm>
              <a:prstGeom prst="straightConnector1">
                <a:avLst/>
              </a:prstGeom>
              <a:noFill/>
              <a:ln w="19050" cap="flat" cmpd="sng" algn="ctr">
                <a:solidFill>
                  <a:srgbClr val="00B050"/>
                </a:solidFill>
                <a:prstDash val="solid"/>
                <a:tailEnd type="arrow"/>
              </a:ln>
              <a:effectLst/>
            </p:spPr>
          </p:cxnSp>
          <p:sp>
            <p:nvSpPr>
              <p:cNvPr id="85" name="TextBox 930"/>
              <p:cNvSpPr txBox="1"/>
              <p:nvPr/>
            </p:nvSpPr>
            <p:spPr>
              <a:xfrm>
                <a:off x="2954106" y="3027015"/>
                <a:ext cx="1069833" cy="98903"/>
              </a:xfrm>
              <a:prstGeom prst="rect">
                <a:avLst/>
              </a:prstGeom>
              <a:solidFill>
                <a:schemeClr val="accent6">
                  <a:lumMod val="40000"/>
                  <a:lumOff val="60000"/>
                </a:schemeClr>
              </a:solidFill>
              <a:ln>
                <a:solidFill>
                  <a:schemeClr val="tx1"/>
                </a:solidFill>
              </a:ln>
            </p:spPr>
            <p:txBody>
              <a:bodyPr wrap="square" lIns="0" tIns="0" rIns="0" bIns="0" rtlCol="0" anchor="ctr" anchorCtr="0">
                <a:spAutoFit/>
              </a:bodyPr>
              <a:lstStyle/>
              <a:p>
                <a:pPr algn="ctr" defTabSz="1451426" fontAlgn="auto">
                  <a:spcBef>
                    <a:spcPts val="0"/>
                  </a:spcBef>
                  <a:spcAft>
                    <a:spcPts val="0"/>
                  </a:spcAft>
                  <a:defRPr/>
                </a:pPr>
                <a:r>
                  <a:rPr lang="en-US" altLang="zh-CN" sz="1000" kern="0" dirty="0" smtClean="0">
                    <a:solidFill>
                      <a:srgbClr val="000000"/>
                    </a:solidFill>
                    <a:latin typeface="Times" pitchFamily="18" charset="0"/>
                    <a:ea typeface="微软雅黑" panose="020B0503020204020204" pitchFamily="34" charset="-122"/>
                    <a:cs typeface="Arial" pitchFamily="34" charset="0"/>
                  </a:rPr>
                  <a:t>Backhaul @60GHz</a:t>
                </a:r>
              </a:p>
            </p:txBody>
          </p:sp>
          <p:cxnSp>
            <p:nvCxnSpPr>
              <p:cNvPr id="86" name="直接箭头连接符 186"/>
              <p:cNvCxnSpPr/>
              <p:nvPr/>
            </p:nvCxnSpPr>
            <p:spPr>
              <a:xfrm>
                <a:off x="3491880" y="3140968"/>
                <a:ext cx="1" cy="360040"/>
              </a:xfrm>
              <a:prstGeom prst="straightConnector1">
                <a:avLst/>
              </a:prstGeom>
              <a:noFill/>
              <a:ln w="19050" cap="flat" cmpd="sng" algn="ctr">
                <a:solidFill>
                  <a:srgbClr val="00B050"/>
                </a:solidFill>
                <a:prstDash val="solid"/>
                <a:tailEnd type="arrow"/>
              </a:ln>
              <a:effectLst/>
            </p:spPr>
          </p:cxnSp>
          <p:grpSp>
            <p:nvGrpSpPr>
              <p:cNvPr id="10" name="Group 1213"/>
              <p:cNvGrpSpPr/>
              <p:nvPr/>
            </p:nvGrpSpPr>
            <p:grpSpPr>
              <a:xfrm>
                <a:off x="2360326" y="3212976"/>
                <a:ext cx="404839" cy="1168889"/>
                <a:chOff x="5148064" y="4190325"/>
                <a:chExt cx="435980" cy="937142"/>
              </a:xfrm>
            </p:grpSpPr>
            <p:cxnSp>
              <p:nvCxnSpPr>
                <p:cNvPr id="91" name="直接连接符 194"/>
                <p:cNvCxnSpPr/>
                <p:nvPr/>
              </p:nvCxnSpPr>
              <p:spPr bwMode="auto">
                <a:xfrm flipH="1">
                  <a:off x="5484946" y="4190325"/>
                  <a:ext cx="17962" cy="937142"/>
                </a:xfrm>
                <a:prstGeom prst="line">
                  <a:avLst/>
                </a:prstGeom>
                <a:noFill/>
                <a:ln w="50800" cap="flat" cmpd="sng" algn="ctr">
                  <a:solidFill>
                    <a:srgbClr val="000000"/>
                  </a:solidFill>
                  <a:prstDash val="solid"/>
                  <a:round/>
                  <a:headEnd type="none" w="med" len="med"/>
                  <a:tailEnd type="none" w="med" len="med"/>
                </a:ln>
                <a:effectLst/>
              </p:spPr>
            </p:cxnSp>
            <p:cxnSp>
              <p:nvCxnSpPr>
                <p:cNvPr id="92" name="直接连接符 195"/>
                <p:cNvCxnSpPr/>
                <p:nvPr/>
              </p:nvCxnSpPr>
              <p:spPr bwMode="auto">
                <a:xfrm flipV="1">
                  <a:off x="5148064" y="4194735"/>
                  <a:ext cx="371355" cy="3608"/>
                </a:xfrm>
                <a:prstGeom prst="line">
                  <a:avLst/>
                </a:prstGeom>
                <a:noFill/>
                <a:ln w="50800" cap="flat" cmpd="sng" algn="ctr">
                  <a:solidFill>
                    <a:srgbClr val="000000"/>
                  </a:solidFill>
                  <a:prstDash val="solid"/>
                  <a:round/>
                  <a:headEnd type="none" w="med" len="med"/>
                  <a:tailEnd type="none" w="med" len="med"/>
                </a:ln>
                <a:effectLst/>
              </p:spPr>
            </p:cxnSp>
            <p:sp>
              <p:nvSpPr>
                <p:cNvPr id="93" name="矩形 196"/>
                <p:cNvSpPr/>
                <p:nvPr/>
              </p:nvSpPr>
              <p:spPr bwMode="auto">
                <a:xfrm>
                  <a:off x="5151681" y="4194735"/>
                  <a:ext cx="135666" cy="69276"/>
                </a:xfrm>
                <a:prstGeom prst="rect">
                  <a:avLst/>
                </a:prstGeom>
                <a:no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zh-CN" altLang="en-US" kern="0" smtClean="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94" name="矩形 197"/>
                <p:cNvSpPr/>
                <p:nvPr/>
              </p:nvSpPr>
              <p:spPr bwMode="auto">
                <a:xfrm>
                  <a:off x="5524351" y="4385261"/>
                  <a:ext cx="59693" cy="112575"/>
                </a:xfrm>
                <a:prstGeom prst="rect">
                  <a:avLst/>
                </a:prstGeom>
                <a:solidFill>
                  <a:srgbClr val="990000">
                    <a:lumMod val="60000"/>
                    <a:lumOff val="4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zh-CN" altLang="en-US" kern="0" dirty="0" smtClean="0">
                    <a:solidFill>
                      <a:srgbClr val="000000"/>
                    </a:solidFill>
                    <a:latin typeface="微软雅黑" panose="020B0503020204020204" pitchFamily="34" charset="-122"/>
                    <a:ea typeface="微软雅黑" panose="020B0503020204020204" pitchFamily="34" charset="-122"/>
                    <a:cs typeface="Arial" pitchFamily="34" charset="0"/>
                  </a:endParaRPr>
                </a:p>
              </p:txBody>
            </p:sp>
          </p:grpSp>
          <p:cxnSp>
            <p:nvCxnSpPr>
              <p:cNvPr id="88" name="直接连接符 231"/>
              <p:cNvCxnSpPr/>
              <p:nvPr/>
            </p:nvCxnSpPr>
            <p:spPr bwMode="auto">
              <a:xfrm>
                <a:off x="2771800" y="3501008"/>
                <a:ext cx="1584176" cy="0"/>
              </a:xfrm>
              <a:prstGeom prst="line">
                <a:avLst/>
              </a:prstGeom>
              <a:noFill/>
              <a:ln w="25400" cap="flat" cmpd="sng" algn="ctr">
                <a:solidFill>
                  <a:srgbClr val="FFFFFF">
                    <a:lumMod val="65000"/>
                  </a:srgbClr>
                </a:solidFill>
                <a:prstDash val="dash"/>
                <a:round/>
                <a:headEnd type="stealth" w="med" len="med"/>
                <a:tailEnd type="stealth"/>
              </a:ln>
              <a:effectLst/>
            </p:spPr>
          </p:cxnSp>
          <p:cxnSp>
            <p:nvCxnSpPr>
              <p:cNvPr id="89" name="Straight Arrow Connector 88"/>
              <p:cNvCxnSpPr>
                <a:stCxn id="102" idx="0"/>
              </p:cNvCxnSpPr>
              <p:nvPr/>
            </p:nvCxnSpPr>
            <p:spPr bwMode="auto">
              <a:xfrm>
                <a:off x="2728081" y="3573016"/>
                <a:ext cx="553775" cy="700443"/>
              </a:xfrm>
              <a:prstGeom prst="straightConnector1">
                <a:avLst/>
              </a:prstGeom>
              <a:noFill/>
              <a:ln>
                <a:solidFill>
                  <a:schemeClr val="tx1"/>
                </a:solidFill>
                <a:prstDash val="dash"/>
                <a:headEnd type="arrow"/>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 name="直接箭头连接符 186"/>
              <p:cNvCxnSpPr>
                <a:stCxn id="83" idx="2"/>
              </p:cNvCxnSpPr>
              <p:nvPr/>
            </p:nvCxnSpPr>
            <p:spPr>
              <a:xfrm flipH="1">
                <a:off x="3228851" y="3691867"/>
                <a:ext cx="260458" cy="435254"/>
              </a:xfrm>
              <a:prstGeom prst="straightConnector1">
                <a:avLst/>
              </a:prstGeom>
              <a:noFill/>
              <a:ln w="19050" cap="flat" cmpd="sng" algn="ctr">
                <a:solidFill>
                  <a:srgbClr val="00B050"/>
                </a:solidFill>
                <a:prstDash val="solid"/>
                <a:tailEnd type="arrow"/>
              </a:ln>
              <a:effectLst/>
            </p:spPr>
          </p:cxnSp>
        </p:grpSp>
        <p:pic>
          <p:nvPicPr>
            <p:cNvPr id="62" name="Picture 61" descr="Bus-Stop.jpg"/>
            <p:cNvPicPr>
              <a:picLocks noChangeAspect="1"/>
            </p:cNvPicPr>
            <p:nvPr/>
          </p:nvPicPr>
          <p:blipFill>
            <a:blip r:embed="rId4" cstate="print"/>
            <a:stretch>
              <a:fillRect/>
            </a:stretch>
          </p:blipFill>
          <p:spPr>
            <a:xfrm>
              <a:off x="1259632" y="4149079"/>
              <a:ext cx="792088" cy="460293"/>
            </a:xfrm>
            <a:prstGeom prst="rect">
              <a:avLst/>
            </a:prstGeom>
          </p:spPr>
        </p:pic>
        <p:pic>
          <p:nvPicPr>
            <p:cNvPr id="63" name="Picture 62" descr="User.PNG"/>
            <p:cNvPicPr>
              <a:picLocks noChangeAspect="1"/>
            </p:cNvPicPr>
            <p:nvPr/>
          </p:nvPicPr>
          <p:blipFill>
            <a:blip r:embed="rId3" cstate="print"/>
            <a:stretch>
              <a:fillRect/>
            </a:stretch>
          </p:blipFill>
          <p:spPr>
            <a:xfrm>
              <a:off x="1403648" y="4356596"/>
              <a:ext cx="266552" cy="296540"/>
            </a:xfrm>
            <a:prstGeom prst="rect">
              <a:avLst/>
            </a:prstGeom>
          </p:spPr>
        </p:pic>
        <p:grpSp>
          <p:nvGrpSpPr>
            <p:cNvPr id="11" name="Group 62"/>
            <p:cNvGrpSpPr/>
            <p:nvPr/>
          </p:nvGrpSpPr>
          <p:grpSpPr>
            <a:xfrm>
              <a:off x="899592" y="3933056"/>
              <a:ext cx="504056" cy="720080"/>
              <a:chOff x="467544" y="3717032"/>
              <a:chExt cx="504056" cy="720080"/>
            </a:xfrm>
          </p:grpSpPr>
          <p:sp>
            <p:nvSpPr>
              <p:cNvPr id="69" name="Flowchart: Alternate Process 68"/>
              <p:cNvSpPr/>
              <p:nvPr/>
            </p:nvSpPr>
            <p:spPr bwMode="auto">
              <a:xfrm>
                <a:off x="467544" y="3717032"/>
                <a:ext cx="504056" cy="144016"/>
              </a:xfrm>
              <a:prstGeom prst="flowChartAlternateProcess">
                <a:avLst/>
              </a:prstGeom>
              <a:solidFill>
                <a:srgbClr val="FFC000"/>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algn="ctr">
                  <a:buClr>
                    <a:srgbClr val="CC9900"/>
                  </a:buClr>
                </a:pPr>
                <a:r>
                  <a:rPr lang="en-US" altLang="zh-CN" sz="600" b="1" dirty="0" smtClean="0">
                    <a:solidFill>
                      <a:srgbClr val="000000"/>
                    </a:solidFill>
                    <a:latin typeface="Tahoma" pitchFamily="34" charset="0"/>
                    <a:ea typeface="Tahoma" pitchFamily="34" charset="0"/>
                    <a:cs typeface="Tahoma" pitchFamily="34" charset="0"/>
                  </a:rPr>
                  <a:t>BUS STOP</a:t>
                </a:r>
                <a:endParaRPr lang="zh-CN" altLang="en-US" sz="700" b="1" dirty="0" smtClean="0">
                  <a:solidFill>
                    <a:srgbClr val="000000"/>
                  </a:solidFill>
                  <a:latin typeface="Tahoma" pitchFamily="34" charset="0"/>
                  <a:cs typeface="Tahoma" pitchFamily="34" charset="0"/>
                </a:endParaRPr>
              </a:p>
            </p:txBody>
          </p:sp>
          <p:cxnSp>
            <p:nvCxnSpPr>
              <p:cNvPr id="70" name="Straight Connector 69"/>
              <p:cNvCxnSpPr/>
              <p:nvPr/>
            </p:nvCxnSpPr>
            <p:spPr bwMode="auto">
              <a:xfrm>
                <a:off x="719572" y="3861048"/>
                <a:ext cx="0" cy="576064"/>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65" name="Straight Arrow Connector 64"/>
            <p:cNvCxnSpPr>
              <a:stCxn id="94" idx="2"/>
              <a:endCxn id="63" idx="3"/>
            </p:cNvCxnSpPr>
            <p:nvPr/>
          </p:nvCxnSpPr>
          <p:spPr bwMode="auto">
            <a:xfrm flipH="1">
              <a:off x="1670200" y="3441168"/>
              <a:ext cx="722069" cy="1063698"/>
            </a:xfrm>
            <a:prstGeom prst="straightConnector1">
              <a:avLst/>
            </a:prstGeom>
            <a:noFill/>
            <a:ln>
              <a:solidFill>
                <a:schemeClr val="tx1"/>
              </a:solidFill>
              <a:prstDash val="dash"/>
              <a:headEnd type="arrow"/>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6" name="直接箭头连接符 186"/>
            <p:cNvCxnSpPr/>
            <p:nvPr/>
          </p:nvCxnSpPr>
          <p:spPr>
            <a:xfrm flipH="1">
              <a:off x="1979712" y="3573016"/>
              <a:ext cx="1433950" cy="432048"/>
            </a:xfrm>
            <a:prstGeom prst="straightConnector1">
              <a:avLst/>
            </a:prstGeom>
            <a:noFill/>
            <a:ln w="19050" cap="flat" cmpd="sng" algn="ctr">
              <a:solidFill>
                <a:srgbClr val="00B050"/>
              </a:solidFill>
              <a:prstDash val="solid"/>
              <a:tailEnd type="arrow"/>
            </a:ln>
            <a:effectLst/>
          </p:spPr>
        </p:cxnSp>
        <p:pic>
          <p:nvPicPr>
            <p:cNvPr id="67" name="Picture 66" descr="User.PNG"/>
            <p:cNvPicPr>
              <a:picLocks noChangeAspect="1"/>
            </p:cNvPicPr>
            <p:nvPr/>
          </p:nvPicPr>
          <p:blipFill>
            <a:blip r:embed="rId3" cstate="print"/>
            <a:stretch>
              <a:fillRect/>
            </a:stretch>
          </p:blipFill>
          <p:spPr>
            <a:xfrm>
              <a:off x="3158626" y="4365104"/>
              <a:ext cx="261246" cy="290637"/>
            </a:xfrm>
            <a:prstGeom prst="rect">
              <a:avLst/>
            </a:prstGeom>
          </p:spPr>
        </p:pic>
        <p:pic>
          <p:nvPicPr>
            <p:cNvPr id="68" name="Picture 67" descr="User.PNG"/>
            <p:cNvPicPr>
              <a:picLocks noChangeAspect="1"/>
            </p:cNvPicPr>
            <p:nvPr/>
          </p:nvPicPr>
          <p:blipFill>
            <a:blip r:embed="rId3" cstate="print"/>
            <a:stretch>
              <a:fillRect/>
            </a:stretch>
          </p:blipFill>
          <p:spPr>
            <a:xfrm>
              <a:off x="5292080" y="4362499"/>
              <a:ext cx="261246" cy="290637"/>
            </a:xfrm>
            <a:prstGeom prst="rect">
              <a:avLst/>
            </a:prstGeom>
          </p:spPr>
        </p:pic>
      </p:grpSp>
      <p:sp>
        <p:nvSpPr>
          <p:cNvPr id="71" name="Rectangle 2"/>
          <p:cNvSpPr>
            <a:spLocks noGrp="1" noChangeArrowheads="1"/>
          </p:cNvSpPr>
          <p:nvPr>
            <p:ph type="title" idx="4294967295"/>
          </p:nvPr>
        </p:nvSpPr>
        <p:spPr>
          <a:xfrm>
            <a:off x="381000" y="304800"/>
            <a:ext cx="7632700" cy="871537"/>
          </a:xfrm>
        </p:spPr>
        <p:txBody>
          <a:bodyPr lIns="91440" tIns="45720" rIns="91440" bIns="45720"/>
          <a:lstStyle/>
          <a:p>
            <a:r>
              <a:rPr lang="en-US" sz="2000" dirty="0">
                <a:latin typeface="+mn-lt"/>
                <a:ea typeface="Tahoma" pitchFamily="34" charset="0"/>
                <a:cs typeface="Tahoma" pitchFamily="34" charset="0"/>
              </a:rPr>
              <a:t>Usage Model </a:t>
            </a:r>
            <a:r>
              <a:rPr lang="en-US" sz="2000" dirty="0" smtClean="0">
                <a:latin typeface="+mn-lt"/>
                <a:ea typeface="Tahoma" pitchFamily="34" charset="0"/>
                <a:cs typeface="Tahoma" pitchFamily="34" charset="0"/>
              </a:rPr>
              <a:t>7:   Wireless Access with roaming devices</a:t>
            </a:r>
            <a:endParaRPr lang="en-US" sz="2000" dirty="0">
              <a:latin typeface="+mn-lt"/>
              <a:ea typeface="Tahoma" pitchFamily="34" charset="0"/>
              <a:cs typeface="Tahoma"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r>
              <a:rPr lang="en-US"/>
              <a:t>Slide </a:t>
            </a:r>
            <a:fld id="{7AC526F9-BFB4-48ED-9670-E5A7EC2B066D}" type="slidenum">
              <a:rPr lang="en-US"/>
              <a:pPr/>
              <a:t>17</a:t>
            </a:fld>
            <a:endParaRPr lang="en-US"/>
          </a:p>
        </p:txBody>
      </p:sp>
      <p:sp>
        <p:nvSpPr>
          <p:cNvPr id="138242" name="Rectangle 8"/>
          <p:cNvSpPr txBox="1">
            <a:spLocks noGrp="1" noChangeArrowheads="1"/>
          </p:cNvSpPr>
          <p:nvPr/>
        </p:nvSpPr>
        <p:spPr bwMode="auto">
          <a:xfrm>
            <a:off x="6553200" y="6492875"/>
            <a:ext cx="1905000" cy="228600"/>
          </a:xfrm>
          <a:prstGeom prst="rect">
            <a:avLst/>
          </a:prstGeom>
          <a:noFill/>
          <a:ln w="9525">
            <a:noFill/>
            <a:miter lim="800000"/>
            <a:headEnd/>
            <a:tailEnd/>
          </a:ln>
        </p:spPr>
        <p:txBody>
          <a:bodyPr/>
          <a:lstStyle/>
          <a:p>
            <a:pPr algn="r" eaLnBrk="1" hangingPunct="1"/>
            <a:fld id="{D612DB97-D7BE-4683-BFE4-625BAD07F699}" type="slidenum">
              <a:rPr lang="en-US" sz="1000" b="1">
                <a:solidFill>
                  <a:schemeClr val="bg1"/>
                </a:solidFill>
                <a:latin typeface="Arial" charset="0"/>
                <a:ea typeface="ＭＳ Ｐゴシック" charset="-128"/>
              </a:rPr>
              <a:pPr algn="r" eaLnBrk="1" hangingPunct="1"/>
              <a:t>17</a:t>
            </a:fld>
            <a:endParaRPr lang="en-US" sz="1000" b="1">
              <a:solidFill>
                <a:schemeClr val="bg1"/>
              </a:solidFill>
              <a:latin typeface="Arial" charset="0"/>
              <a:ea typeface="ＭＳ Ｐゴシック" charset="-128"/>
            </a:endParaRPr>
          </a:p>
        </p:txBody>
      </p:sp>
      <p:sp>
        <p:nvSpPr>
          <p:cNvPr id="138243" name="Rectangle 2"/>
          <p:cNvSpPr>
            <a:spLocks noGrp="1" noChangeArrowheads="1"/>
          </p:cNvSpPr>
          <p:nvPr>
            <p:ph type="title" idx="4294967295"/>
          </p:nvPr>
        </p:nvSpPr>
        <p:spPr>
          <a:xfrm>
            <a:off x="728932" y="393939"/>
            <a:ext cx="7772400" cy="1066800"/>
          </a:xfrm>
        </p:spPr>
        <p:txBody>
          <a:bodyPr lIns="91440" tIns="45720" rIns="91440" bIns="45720"/>
          <a:lstStyle/>
          <a:p>
            <a:r>
              <a:rPr lang="en-US" dirty="0"/>
              <a:t>Video Requirements Summary</a:t>
            </a:r>
          </a:p>
        </p:txBody>
      </p:sp>
      <p:graphicFrame>
        <p:nvGraphicFramePr>
          <p:cNvPr id="138244" name="Group 4"/>
          <p:cNvGraphicFramePr>
            <a:graphicFrameLocks noGrp="1"/>
          </p:cNvGraphicFramePr>
          <p:nvPr>
            <p:ph idx="4294967295"/>
          </p:nvPr>
        </p:nvGraphicFramePr>
        <p:xfrm>
          <a:off x="457200" y="1524000"/>
          <a:ext cx="8153400" cy="4522470"/>
        </p:xfrm>
        <a:graphic>
          <a:graphicData uri="http://schemas.openxmlformats.org/drawingml/2006/table">
            <a:tbl>
              <a:tblPr/>
              <a:tblGrid>
                <a:gridCol w="1785938"/>
                <a:gridCol w="776287"/>
                <a:gridCol w="2640013"/>
                <a:gridCol w="776287"/>
                <a:gridCol w="777875"/>
                <a:gridCol w="698500"/>
                <a:gridCol w="698500"/>
              </a:tblGrid>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Video Compression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Rate, </a:t>
                      </a:r>
                      <a:r>
                        <a:rPr kumimoji="0" lang="en-US" sz="800" b="1" i="0" u="none" strike="noStrike" cap="none" normalizeH="0" baseline="0" smtClean="0">
                          <a:ln>
                            <a:noFill/>
                          </a:ln>
                          <a:solidFill>
                            <a:schemeClr val="tx1"/>
                          </a:solidFill>
                          <a:effectLst/>
                          <a:latin typeface="Times New Roman" pitchFamily="18" charset="0"/>
                        </a:rPr>
                        <a:t>Mbps</a:t>
                      </a:r>
                      <a:endParaRPr kumimoji="0" lang="en-US" sz="1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Packet Error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Jitter, </a:t>
                      </a:r>
                      <a:r>
                        <a:rPr kumimoji="0" lang="en-US" sz="800" b="1" i="0" u="none" strike="noStrike" cap="none" normalizeH="0" baseline="0" smtClean="0">
                          <a:ln>
                            <a:noFill/>
                          </a:ln>
                          <a:solidFill>
                            <a:schemeClr val="tx1"/>
                          </a:solidFill>
                          <a:effectLst/>
                          <a:latin typeface="Times New Roman" pitchFamily="18" charset="0"/>
                        </a:rPr>
                        <a:t>ms</a:t>
                      </a:r>
                      <a:endParaRPr kumimoji="0" lang="en-US" sz="1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Delay,</a:t>
                      </a:r>
                      <a:r>
                        <a:rPr kumimoji="0" lang="en-US" sz="800" b="1" i="0" u="none" strike="noStrike" cap="none" normalizeH="0" baseline="0" smtClean="0">
                          <a:ln>
                            <a:noFill/>
                          </a:ln>
                          <a:solidFill>
                            <a:schemeClr val="tx1"/>
                          </a:solidFill>
                          <a:effectLst/>
                          <a:latin typeface="Times New Roman" pitchFamily="18" charset="0"/>
                        </a:rPr>
                        <a:t>ms</a:t>
                      </a:r>
                      <a:endParaRPr kumimoji="0" lang="en-US" sz="1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Uncompressed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720p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(RGB): 1280x720 pixels, 24bits/pixels,60frames/s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1080i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(RGB): 1920x1080/2pixels, 24bits/pixels,60frames/s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371475">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1080p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a:t>
                      </a:r>
                      <a:r>
                        <a:rPr kumimoji="0" lang="en-US" sz="1000" b="1" i="0" u="none" strike="noStrike" cap="none" normalizeH="0" baseline="0" dirty="0" err="1" smtClean="0">
                          <a:ln>
                            <a:noFill/>
                          </a:ln>
                          <a:solidFill>
                            <a:schemeClr val="tx1"/>
                          </a:solidFill>
                          <a:effectLst/>
                          <a:latin typeface="Times New Roman" pitchFamily="18" charset="0"/>
                        </a:rPr>
                        <a:t>YCrCb</a:t>
                      </a:r>
                      <a:r>
                        <a:rPr kumimoji="0" lang="en-US" sz="1000" b="1" i="0" u="none" strike="noStrike" cap="none" normalizeH="0" baseline="0" dirty="0" smtClean="0">
                          <a:ln>
                            <a:noFill/>
                          </a:ln>
                          <a:solidFill>
                            <a:schemeClr val="tx1"/>
                          </a:solidFill>
                          <a:effectLst/>
                          <a:latin typeface="Times New Roman" pitchFamily="18" charset="0"/>
                        </a:rPr>
                        <a:t>): 1920x1080 pixels, 12bits/pixels,60frames/s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396240">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1080p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(RGB): 1920x1080 pixels, 24bits/pixels,60frames/s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4K UHD (Uncompressed)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2160p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 (RGB) 3840x2160 pixels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24 bits/pixels, 60frames/s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cap="none" normalizeH="0" baseline="0" dirty="0" smtClean="0">
                          <a:ln>
                            <a:noFill/>
                          </a:ln>
                          <a:solidFill>
                            <a:schemeClr val="tx1"/>
                          </a:solidFill>
                          <a:effectLst/>
                          <a:latin typeface="Times New Roman" pitchFamily="18" charset="0"/>
                        </a:rPr>
                        <a:t>1e-8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8K UHD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(Uncompressed)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4320p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 (RGB) 7680x4320pixels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24 bits/pixels, 60frames/s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12000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cap="none" normalizeH="0" baseline="0" dirty="0" smtClean="0">
                          <a:ln>
                            <a:noFill/>
                          </a:ln>
                          <a:solidFill>
                            <a:schemeClr val="tx1"/>
                          </a:solidFill>
                          <a:effectLst/>
                          <a:latin typeface="Times New Roman" pitchFamily="18" charset="0"/>
                        </a:rPr>
                        <a:t>1e-8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Lightly Compressed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Motion JPEG2000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Compressed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Times New Roman" pitchFamily="18" charset="0"/>
                        </a:rPr>
                        <a:t>Blu</a:t>
                      </a:r>
                      <a:r>
                        <a:rPr kumimoji="0" lang="en-US" sz="1000" b="1" i="0" u="none" strike="noStrike" cap="none" normalizeH="0" baseline="0" dirty="0" smtClean="0">
                          <a:ln>
                            <a:noFill/>
                          </a:ln>
                          <a:solidFill>
                            <a:schemeClr val="tx1"/>
                          </a:solidFill>
                          <a:effectLst/>
                          <a:latin typeface="Times New Roman" pitchFamily="18" charset="0"/>
                        </a:rPr>
                        <a:t>-ray™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HD MPEG2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3e-7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algn="ctr" eaLnBrk="1" hangingPunct="1">
              <a:buFontTx/>
              <a:buNone/>
            </a:pPr>
            <a:r>
              <a:rPr lang="en-US" dirty="0" smtClean="0"/>
              <a:t>This document discuss the use cases  for NG60</a:t>
            </a:r>
          </a:p>
        </p:txBody>
      </p:sp>
      <p:sp>
        <p:nvSpPr>
          <p:cNvPr id="14342" name="Slide Number Placeholder 5"/>
          <p:cNvSpPr>
            <a:spLocks noGrp="1"/>
          </p:cNvSpPr>
          <p:nvPr>
            <p:ph type="sldNum" sz="quarter" idx="12"/>
          </p:nvPr>
        </p:nvSpPr>
        <p:spPr>
          <a:noFill/>
        </p:spPr>
        <p:txBody>
          <a:bodyPr/>
          <a:lstStyle/>
          <a:p>
            <a:r>
              <a:rPr lang="en-US" smtClean="0"/>
              <a:t>Slide </a:t>
            </a:r>
            <a:fld id="{81BA2747-D9B4-4253-BD2A-A397A70658F2}" type="slidenum">
              <a:rPr lang="en-US" smtClean="0"/>
              <a:pPr/>
              <a:t>2</a:t>
            </a:fld>
            <a:endParaRPr lang="en-US" smtClean="0"/>
          </a:p>
        </p:txBody>
      </p:sp>
      <p:sp>
        <p:nvSpPr>
          <p:cNvPr id="6"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r>
              <a:rPr lang="en-US"/>
              <a:t>Slide </a:t>
            </a:r>
            <a:fld id="{0765F521-5368-45DA-9FB6-28E7E6D711EF}" type="slidenum">
              <a:rPr lang="en-US"/>
              <a:pPr/>
              <a:t>3</a:t>
            </a:fld>
            <a:endParaRPr lang="en-US"/>
          </a:p>
        </p:txBody>
      </p:sp>
      <p:sp>
        <p:nvSpPr>
          <p:cNvPr id="156675" name="Rectangle 2"/>
          <p:cNvSpPr>
            <a:spLocks noGrp="1" noChangeArrowheads="1"/>
          </p:cNvSpPr>
          <p:nvPr>
            <p:ph type="title" idx="4294967295"/>
          </p:nvPr>
        </p:nvSpPr>
        <p:spPr/>
        <p:txBody>
          <a:bodyPr lIns="91440" tIns="45720" rIns="91440" bIns="45720"/>
          <a:lstStyle/>
          <a:p>
            <a:r>
              <a:rPr lang="en-US" sz="2800" dirty="0"/>
              <a:t>Usage Model </a:t>
            </a:r>
            <a:r>
              <a:rPr lang="en-US" sz="2800" dirty="0" smtClean="0"/>
              <a:t>1: Data Center NG60 Inter-Rack Connectivity</a:t>
            </a:r>
            <a:endParaRPr lang="en-US" sz="2800" dirty="0"/>
          </a:p>
        </p:txBody>
      </p:sp>
      <p:sp>
        <p:nvSpPr>
          <p:cNvPr id="20" name="TextBox 19"/>
          <p:cNvSpPr txBox="1"/>
          <p:nvPr/>
        </p:nvSpPr>
        <p:spPr>
          <a:xfrm>
            <a:off x="5016500" y="1682750"/>
            <a:ext cx="3697288" cy="3447098"/>
          </a:xfrm>
          <a:prstGeom prst="rect">
            <a:avLst/>
          </a:prstGeom>
          <a:noFill/>
        </p:spPr>
        <p:txBody>
          <a:bodyPr>
            <a:spAutoFit/>
          </a:bodyPr>
          <a:lstStyle/>
          <a:p>
            <a:pPr>
              <a:buFont typeface="Arial" charset="0"/>
              <a:buNone/>
            </a:pPr>
            <a:r>
              <a:rPr lang="en-US" sz="1400" b="1" u="sng" dirty="0">
                <a:latin typeface="Arial" charset="0"/>
                <a:ea typeface="ＭＳ Ｐゴシック" charset="-128"/>
              </a:rPr>
              <a:t>Traffic Conditions:</a:t>
            </a:r>
            <a:r>
              <a:rPr lang="en-US" sz="1400" dirty="0">
                <a:latin typeface="Arial" charset="0"/>
                <a:ea typeface="ＭＳ Ｐゴシック" charset="-128"/>
              </a:rPr>
              <a:t> </a:t>
            </a:r>
          </a:p>
          <a:p>
            <a:r>
              <a:rPr lang="en-US" sz="1400" dirty="0">
                <a:latin typeface="Arial" charset="0"/>
                <a:ea typeface="ＭＳ Ｐゴシック" charset="-128"/>
              </a:rPr>
              <a:t>Potential interference from </a:t>
            </a:r>
            <a:r>
              <a:rPr lang="en-US" sz="1400" dirty="0" smtClean="0">
                <a:latin typeface="Arial" charset="0"/>
                <a:ea typeface="ＭＳ Ｐゴシック" charset="-128"/>
              </a:rPr>
              <a:t>environmental factors and noise.</a:t>
            </a:r>
            <a:endParaRPr lang="en-US" sz="1400" dirty="0">
              <a:latin typeface="Arial" charset="0"/>
              <a:ea typeface="ＭＳ Ｐゴシック" charset="-128"/>
            </a:endParaRPr>
          </a:p>
          <a:p>
            <a:endParaRPr lang="en-US" sz="1400" dirty="0">
              <a:latin typeface="Arial" charset="0"/>
              <a:ea typeface="ＭＳ Ｐゴシック" charset="-128"/>
            </a:endParaRPr>
          </a:p>
          <a:p>
            <a:pPr>
              <a:buFont typeface="Arial" charset="0"/>
              <a:buNone/>
            </a:pPr>
            <a:r>
              <a:rPr lang="en-US" sz="1400" b="1" u="sng" dirty="0">
                <a:latin typeface="Arial" charset="0"/>
                <a:ea typeface="ＭＳ Ｐゴシック" charset="-128"/>
              </a:rPr>
              <a:t>Use Case:</a:t>
            </a:r>
          </a:p>
          <a:p>
            <a:pPr>
              <a:buFontTx/>
              <a:buAutoNum type="arabicPeriod"/>
            </a:pPr>
            <a:r>
              <a:rPr lang="en-US" sz="1400" dirty="0" smtClean="0">
                <a:latin typeface="Arial" charset="0"/>
                <a:ea typeface="ＭＳ Ｐゴシック" charset="-128"/>
              </a:rPr>
              <a:t> The main fiber 10GEthernet interface is down </a:t>
            </a:r>
            <a:endParaRPr lang="en-US" sz="1400" dirty="0">
              <a:latin typeface="Arial" charset="0"/>
              <a:ea typeface="ＭＳ Ｐゴシック" charset="-128"/>
            </a:endParaRPr>
          </a:p>
          <a:p>
            <a:pPr>
              <a:buFontTx/>
              <a:buAutoNum type="arabicPeriod"/>
            </a:pPr>
            <a:r>
              <a:rPr lang="en-US" sz="1400" dirty="0" smtClean="0">
                <a:latin typeface="Arial" charset="0"/>
                <a:ea typeface="ＭＳ Ｐゴシック" charset="-128"/>
              </a:rPr>
              <a:t> The </a:t>
            </a:r>
            <a:r>
              <a:rPr lang="en-US" sz="1400" dirty="0" err="1" smtClean="0">
                <a:latin typeface="Arial" charset="0"/>
                <a:ea typeface="ＭＳ Ｐゴシック" charset="-128"/>
              </a:rPr>
              <a:t>ToR</a:t>
            </a:r>
            <a:r>
              <a:rPr lang="en-US" sz="1400" dirty="0" smtClean="0">
                <a:latin typeface="Arial" charset="0"/>
                <a:ea typeface="ＭＳ Ｐゴシック" charset="-128"/>
              </a:rPr>
              <a:t> switch quickly detects the failure and wakes up the dormant NG 60 interface ASAP</a:t>
            </a:r>
          </a:p>
          <a:p>
            <a:pPr>
              <a:buFontTx/>
              <a:buAutoNum type="arabicPeriod"/>
            </a:pPr>
            <a:r>
              <a:rPr lang="en-US" sz="1400" dirty="0" smtClean="0">
                <a:latin typeface="Arial" charset="0"/>
                <a:ea typeface="ＭＳ Ｐゴシック" charset="-128"/>
              </a:rPr>
              <a:t> Data continuously flows over the NG60 interface to the next </a:t>
            </a:r>
            <a:r>
              <a:rPr lang="en-US" sz="1400" dirty="0" err="1" smtClean="0">
                <a:latin typeface="Arial" charset="0"/>
                <a:ea typeface="ＭＳ Ｐゴシック" charset="-128"/>
              </a:rPr>
              <a:t>EoR</a:t>
            </a:r>
            <a:r>
              <a:rPr lang="en-US" sz="1400" dirty="0" smtClean="0">
                <a:latin typeface="Arial" charset="0"/>
                <a:ea typeface="ＭＳ Ｐゴシック" charset="-128"/>
              </a:rPr>
              <a:t> switch within 100ms</a:t>
            </a:r>
            <a:endParaRPr lang="en-US" sz="1400" dirty="0">
              <a:latin typeface="Arial" charset="0"/>
              <a:ea typeface="ＭＳ Ｐゴシック" charset="-128"/>
            </a:endParaRPr>
          </a:p>
          <a:p>
            <a:pPr>
              <a:buFontTx/>
              <a:buAutoNum type="arabicPeriod"/>
            </a:pPr>
            <a:r>
              <a:rPr lang="en-US" sz="1400" dirty="0">
                <a:latin typeface="Arial" charset="0"/>
                <a:ea typeface="ＭＳ Ｐゴシック" charset="-128"/>
              </a:rPr>
              <a:t> </a:t>
            </a:r>
            <a:r>
              <a:rPr lang="en-US" sz="1400" dirty="0" smtClean="0">
                <a:latin typeface="Arial" charset="0"/>
                <a:ea typeface="ＭＳ Ｐゴシック" charset="-128"/>
              </a:rPr>
              <a:t>No administrator’s intervention to restore the Network</a:t>
            </a:r>
            <a:endParaRPr lang="en-US" sz="1400" dirty="0">
              <a:latin typeface="Arial" charset="0"/>
              <a:ea typeface="ＭＳ Ｐゴシック" charset="-128"/>
            </a:endParaRPr>
          </a:p>
          <a:p>
            <a:pPr>
              <a:buFont typeface="Arial" charset="0"/>
              <a:buNone/>
            </a:pPr>
            <a:endParaRPr lang="en-US" sz="800" dirty="0">
              <a:latin typeface="Arial" charset="0"/>
              <a:ea typeface="ＭＳ Ｐゴシック" charset="-128"/>
            </a:endParaRPr>
          </a:p>
        </p:txBody>
      </p:sp>
      <p:sp>
        <p:nvSpPr>
          <p:cNvPr id="156677" name="Text Box 5"/>
          <p:cNvSpPr txBox="1">
            <a:spLocks noChangeArrowheads="1"/>
          </p:cNvSpPr>
          <p:nvPr/>
        </p:nvSpPr>
        <p:spPr bwMode="auto">
          <a:xfrm>
            <a:off x="366713" y="1682750"/>
            <a:ext cx="4546600" cy="4524315"/>
          </a:xfrm>
          <a:prstGeom prst="rect">
            <a:avLst/>
          </a:prstGeom>
          <a:noFill/>
          <a:ln w="19050" algn="ctr">
            <a:noFill/>
            <a:miter lim="800000"/>
            <a:headEnd/>
            <a:tailEnd/>
          </a:ln>
          <a:effectLst/>
        </p:spPr>
        <p:txBody>
          <a:bodyPr>
            <a:spAutoFit/>
          </a:bodyPr>
          <a:lstStyle/>
          <a:p>
            <a:r>
              <a:rPr lang="en-US" sz="1400" b="1" u="sng" dirty="0">
                <a:latin typeface="Arial" charset="0"/>
                <a:ea typeface="ＭＳ Ｐゴシック" charset="-128"/>
              </a:rPr>
              <a:t>Pre-Conditions:</a:t>
            </a:r>
            <a:r>
              <a:rPr lang="en-US" sz="1400" dirty="0">
                <a:latin typeface="Arial" charset="0"/>
                <a:ea typeface="ＭＳ Ｐゴシック" charset="-128"/>
              </a:rPr>
              <a:t>  </a:t>
            </a:r>
          </a:p>
          <a:p>
            <a:r>
              <a:rPr lang="en-US" sz="1400" dirty="0" smtClean="0">
                <a:latin typeface="Arial" charset="0"/>
                <a:ea typeface="ＭＳ Ｐゴシック" charset="-128"/>
              </a:rPr>
              <a:t>Data Center employs the NG 60 interfaces as the secondary/tertiary interfaces in lieu of fiber optics failure. The Data Center is fully operational with high demands of 99.999% of reliability and availability</a:t>
            </a:r>
            <a:endParaRPr lang="en-US" sz="1400" dirty="0">
              <a:latin typeface="Arial" charset="0"/>
              <a:ea typeface="ＭＳ Ｐゴシック" charset="-128"/>
            </a:endParaRPr>
          </a:p>
          <a:p>
            <a:endParaRPr lang="en-US" sz="1400" dirty="0">
              <a:latin typeface="Arial" charset="0"/>
              <a:ea typeface="ＭＳ Ｐゴシック" charset="-128"/>
            </a:endParaRPr>
          </a:p>
          <a:p>
            <a:r>
              <a:rPr lang="en-US" sz="1400" b="1" u="sng" dirty="0">
                <a:latin typeface="Arial" charset="0"/>
                <a:ea typeface="ＭＳ Ｐゴシック" charset="-128"/>
              </a:rPr>
              <a:t>Application:</a:t>
            </a:r>
            <a:r>
              <a:rPr lang="en-US" sz="1400" dirty="0">
                <a:latin typeface="Arial" charset="0"/>
                <a:ea typeface="ＭＳ Ｐゴシック" charset="-128"/>
              </a:rPr>
              <a:t> </a:t>
            </a:r>
          </a:p>
          <a:p>
            <a:r>
              <a:rPr lang="en-US" sz="1400" dirty="0" smtClean="0">
                <a:latin typeface="Arial" charset="0"/>
                <a:ea typeface="ＭＳ Ｐゴシック" charset="-128"/>
              </a:rPr>
              <a:t>The </a:t>
            </a:r>
            <a:r>
              <a:rPr lang="en-US" sz="1400" dirty="0" err="1" smtClean="0">
                <a:latin typeface="Arial" charset="0"/>
                <a:ea typeface="ＭＳ Ｐゴシック" charset="-128"/>
              </a:rPr>
              <a:t>ToR</a:t>
            </a:r>
            <a:r>
              <a:rPr lang="en-US" sz="1400" dirty="0" smtClean="0">
                <a:latin typeface="Arial" charset="0"/>
                <a:ea typeface="ＭＳ Ｐゴシック" charset="-128"/>
              </a:rPr>
              <a:t> switch can transmit /receive via the NG 60 interface to reach the </a:t>
            </a:r>
            <a:r>
              <a:rPr lang="en-US" sz="1400" dirty="0" err="1" smtClean="0">
                <a:latin typeface="Arial" charset="0"/>
                <a:ea typeface="ＭＳ Ｐゴシック" charset="-128"/>
              </a:rPr>
              <a:t>EoR</a:t>
            </a:r>
            <a:r>
              <a:rPr lang="en-US" sz="1400" dirty="0" smtClean="0">
                <a:latin typeface="Arial" charset="0"/>
                <a:ea typeface="ＭＳ Ｐゴシック" charset="-128"/>
              </a:rPr>
              <a:t> switch or through Relay interfaces (multiple hops). The </a:t>
            </a:r>
            <a:r>
              <a:rPr lang="en-US" sz="1400" dirty="0" err="1" smtClean="0">
                <a:latin typeface="Arial" charset="0"/>
                <a:ea typeface="ＭＳ Ｐゴシック" charset="-128"/>
              </a:rPr>
              <a:t>EoR</a:t>
            </a:r>
            <a:r>
              <a:rPr lang="en-US" sz="1400" dirty="0" smtClean="0">
                <a:latin typeface="Arial" charset="0"/>
                <a:ea typeface="ＭＳ Ｐゴシック" charset="-128"/>
              </a:rPr>
              <a:t> switch can reach the hub switch through the NG60 interfaces.  </a:t>
            </a:r>
            <a:r>
              <a:rPr lang="en-US" sz="1400" dirty="0">
                <a:latin typeface="Arial" charset="0"/>
                <a:ea typeface="ＭＳ Ｐゴシック" charset="-128"/>
              </a:rPr>
              <a:t>The data being stored transfers at </a:t>
            </a:r>
            <a:r>
              <a:rPr lang="en-US" sz="1400" dirty="0" smtClean="0">
                <a:latin typeface="Arial" charset="0"/>
                <a:ea typeface="ＭＳ Ｐゴシック" charset="-128"/>
              </a:rPr>
              <a:t>~40 </a:t>
            </a:r>
            <a:r>
              <a:rPr lang="en-US" sz="1400" dirty="0" err="1" smtClean="0">
                <a:latin typeface="Arial" charset="0"/>
                <a:ea typeface="ＭＳ Ｐゴシック" charset="-128"/>
              </a:rPr>
              <a:t>Gbps</a:t>
            </a:r>
            <a:r>
              <a:rPr lang="en-US" sz="1400" dirty="0" smtClean="0">
                <a:latin typeface="Arial" charset="0"/>
                <a:ea typeface="ＭＳ Ｐゴシック" charset="-128"/>
              </a:rPr>
              <a:t>, disruption tolerance  </a:t>
            </a:r>
            <a:r>
              <a:rPr lang="en-US" sz="1400" dirty="0">
                <a:latin typeface="Arial" charset="0"/>
                <a:ea typeface="ＭＳ Ｐゴシック" charset="-128"/>
              </a:rPr>
              <a:t>is </a:t>
            </a:r>
            <a:r>
              <a:rPr lang="en-US" sz="1400" dirty="0" smtClean="0">
                <a:latin typeface="Arial" charset="0"/>
                <a:ea typeface="ＭＳ Ｐゴシック" charset="-128"/>
              </a:rPr>
              <a:t>&lt;100msec</a:t>
            </a:r>
            <a:r>
              <a:rPr lang="en-US" sz="1400" dirty="0">
                <a:latin typeface="Arial" charset="0"/>
                <a:ea typeface="ＭＳ Ｐゴシック" charset="-128"/>
              </a:rPr>
              <a:t>, </a:t>
            </a:r>
            <a:r>
              <a:rPr lang="en-US" sz="1400" dirty="0" smtClean="0">
                <a:latin typeface="Arial" charset="0"/>
                <a:ea typeface="ＭＳ Ｐゴシック" charset="-128"/>
              </a:rPr>
              <a:t>PER&lt;10E-2 [1]. </a:t>
            </a:r>
            <a:endParaRPr lang="en-US" sz="400" dirty="0">
              <a:latin typeface="Arial" charset="0"/>
              <a:ea typeface="ＭＳ Ｐゴシック" charset="-128"/>
            </a:endParaRPr>
          </a:p>
          <a:p>
            <a:endParaRPr lang="en-US" sz="800" dirty="0">
              <a:latin typeface="Arial" charset="0"/>
              <a:ea typeface="ＭＳ Ｐゴシック" charset="-128"/>
            </a:endParaRPr>
          </a:p>
          <a:p>
            <a:r>
              <a:rPr lang="en-US" sz="1400" b="1" u="sng" dirty="0">
                <a:latin typeface="Arial" charset="0"/>
                <a:ea typeface="ＭＳ Ｐゴシック" charset="-128"/>
              </a:rPr>
              <a:t>Environment:</a:t>
            </a:r>
            <a:r>
              <a:rPr lang="en-US" sz="1400" dirty="0">
                <a:latin typeface="Arial" charset="0"/>
                <a:ea typeface="ＭＳ Ｐゴシック" charset="-128"/>
              </a:rPr>
              <a:t> </a:t>
            </a:r>
          </a:p>
          <a:p>
            <a:r>
              <a:rPr lang="en-US" sz="1400" dirty="0">
                <a:latin typeface="Arial" charset="0"/>
                <a:ea typeface="ＭＳ Ｐゴシック" charset="-128"/>
              </a:rPr>
              <a:t>Devices </a:t>
            </a:r>
            <a:r>
              <a:rPr lang="en-US" sz="1400" dirty="0" smtClean="0">
                <a:latin typeface="Arial" charset="0"/>
                <a:ea typeface="ＭＳ Ｐゴシック" charset="-128"/>
              </a:rPr>
              <a:t>are operating </a:t>
            </a:r>
            <a:r>
              <a:rPr lang="en-US" sz="1400" dirty="0">
                <a:latin typeface="Arial" charset="0"/>
                <a:ea typeface="ＭＳ Ｐゴシック" charset="-128"/>
              </a:rPr>
              <a:t>in </a:t>
            </a:r>
            <a:r>
              <a:rPr lang="en-US" sz="1400" dirty="0" smtClean="0">
                <a:latin typeface="Arial" charset="0"/>
                <a:ea typeface="ＭＳ Ｐゴシック" charset="-128"/>
              </a:rPr>
              <a:t>specialized environments with sustainable temperature, humidity and other physical quality of air flow. </a:t>
            </a:r>
            <a:r>
              <a:rPr lang="en-US" sz="1400" dirty="0">
                <a:latin typeface="Arial" charset="0"/>
                <a:ea typeface="ＭＳ Ｐゴシック" charset="-128"/>
              </a:rPr>
              <a:t>Transmissions are mostly LOS. Distances </a:t>
            </a:r>
            <a:r>
              <a:rPr lang="en-US" sz="1400" dirty="0" smtClean="0">
                <a:latin typeface="Arial" charset="0"/>
                <a:ea typeface="ＭＳ Ｐゴシック" charset="-128"/>
              </a:rPr>
              <a:t>between adjacent racks are standard rack width and distance between adjacent rows are ~4’ </a:t>
            </a:r>
            <a:endParaRPr lang="en-US" sz="1400" dirty="0">
              <a:latin typeface="Arial" charset="0"/>
              <a:ea typeface="ＭＳ Ｐゴシック" charset="-128"/>
            </a:endParaRPr>
          </a:p>
          <a:p>
            <a:r>
              <a:rPr lang="en-US" sz="1400" dirty="0">
                <a:latin typeface="Arial" charset="0"/>
                <a:ea typeface="ＭＳ Ｐゴシック" charset="-128"/>
              </a:rPr>
              <a:t> </a:t>
            </a:r>
          </a:p>
        </p:txBody>
      </p:sp>
      <p:sp>
        <p:nvSpPr>
          <p:cNvPr id="9"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762"/>
            <a:ext cx="8229600" cy="1143000"/>
          </a:xfrm>
        </p:spPr>
        <p:txBody>
          <a:bodyPr/>
          <a:lstStyle/>
          <a:p>
            <a:r>
              <a:rPr lang="en-US" dirty="0" smtClean="0"/>
              <a:t>Usage Model 1: Data Center</a:t>
            </a:r>
            <a:endParaRPr lang="en-CA" dirty="0"/>
          </a:p>
        </p:txBody>
      </p:sp>
      <p:pic>
        <p:nvPicPr>
          <p:cNvPr id="110" name="Picture 109" descr="top-of-the-rack_data-3.jpg"/>
          <p:cNvPicPr>
            <a:picLocks noChangeAspect="1"/>
          </p:cNvPicPr>
          <p:nvPr/>
        </p:nvPicPr>
        <p:blipFill>
          <a:blip r:embed="rId2" cstate="print"/>
          <a:stretch>
            <a:fillRect/>
          </a:stretch>
        </p:blipFill>
        <p:spPr>
          <a:xfrm>
            <a:off x="0" y="1095333"/>
            <a:ext cx="4847169" cy="2952965"/>
          </a:xfrm>
          <a:prstGeom prst="rect">
            <a:avLst/>
          </a:prstGeom>
        </p:spPr>
      </p:pic>
      <p:sp>
        <p:nvSpPr>
          <p:cNvPr id="111" name="Flowchart: Collate 110"/>
          <p:cNvSpPr/>
          <p:nvPr/>
        </p:nvSpPr>
        <p:spPr>
          <a:xfrm>
            <a:off x="896547" y="1673615"/>
            <a:ext cx="45719" cy="157942"/>
          </a:xfrm>
          <a:prstGeom prst="flowChartCol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2" name="Flowchart: Collate 111"/>
          <p:cNvSpPr/>
          <p:nvPr/>
        </p:nvSpPr>
        <p:spPr>
          <a:xfrm>
            <a:off x="1456284" y="1676381"/>
            <a:ext cx="45719" cy="157942"/>
          </a:xfrm>
          <a:prstGeom prst="flowChartCol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3" name="Flowchart: Collate 112"/>
          <p:cNvSpPr/>
          <p:nvPr/>
        </p:nvSpPr>
        <p:spPr>
          <a:xfrm>
            <a:off x="1966143" y="1687460"/>
            <a:ext cx="45719" cy="157942"/>
          </a:xfrm>
          <a:prstGeom prst="flowChartCol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4" name="Flowchart: Collate 113"/>
          <p:cNvSpPr/>
          <p:nvPr/>
        </p:nvSpPr>
        <p:spPr>
          <a:xfrm>
            <a:off x="2492628" y="1690226"/>
            <a:ext cx="45719" cy="157942"/>
          </a:xfrm>
          <a:prstGeom prst="flowChartCol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5" name="Flowchart: Collate 114"/>
          <p:cNvSpPr/>
          <p:nvPr/>
        </p:nvSpPr>
        <p:spPr>
          <a:xfrm>
            <a:off x="3459702" y="1377098"/>
            <a:ext cx="45719" cy="157942"/>
          </a:xfrm>
          <a:prstGeom prst="flowChartCol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6" name="Flowchart: Collate 115"/>
          <p:cNvSpPr/>
          <p:nvPr/>
        </p:nvSpPr>
        <p:spPr>
          <a:xfrm>
            <a:off x="4002813" y="1379864"/>
            <a:ext cx="45719" cy="157942"/>
          </a:xfrm>
          <a:prstGeom prst="flowChartCol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7" name="Oval 116"/>
          <p:cNvSpPr/>
          <p:nvPr/>
        </p:nvSpPr>
        <p:spPr>
          <a:xfrm>
            <a:off x="3329386" y="1271848"/>
            <a:ext cx="881149" cy="357447"/>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0" name="Oval 119"/>
          <p:cNvSpPr/>
          <p:nvPr/>
        </p:nvSpPr>
        <p:spPr>
          <a:xfrm>
            <a:off x="805088" y="1565564"/>
            <a:ext cx="881149" cy="357447"/>
          </a:xfrm>
          <a:prstGeom prst="ellipse">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Oval 120"/>
          <p:cNvSpPr/>
          <p:nvPr/>
        </p:nvSpPr>
        <p:spPr>
          <a:xfrm>
            <a:off x="782921" y="1438102"/>
            <a:ext cx="1432560" cy="462741"/>
          </a:xfrm>
          <a:prstGeom prst="ellipse">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2" name="Oval 121"/>
          <p:cNvSpPr/>
          <p:nvPr/>
        </p:nvSpPr>
        <p:spPr>
          <a:xfrm>
            <a:off x="785692" y="1330037"/>
            <a:ext cx="2061556" cy="581890"/>
          </a:xfrm>
          <a:prstGeom prst="ellipse">
            <a:avLst/>
          </a:pr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4" name="Oval 123"/>
          <p:cNvSpPr/>
          <p:nvPr/>
        </p:nvSpPr>
        <p:spPr>
          <a:xfrm rot="20213111">
            <a:off x="2402378" y="1446415"/>
            <a:ext cx="1205346"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5" name="TextBox 124"/>
          <p:cNvSpPr txBox="1"/>
          <p:nvPr/>
        </p:nvSpPr>
        <p:spPr>
          <a:xfrm>
            <a:off x="2468879" y="3923608"/>
            <a:ext cx="266420" cy="261610"/>
          </a:xfrm>
          <a:prstGeom prst="rect">
            <a:avLst/>
          </a:prstGeom>
          <a:noFill/>
        </p:spPr>
        <p:txBody>
          <a:bodyPr wrap="none" rtlCol="0">
            <a:spAutoFit/>
          </a:bodyPr>
          <a:lstStyle/>
          <a:p>
            <a:r>
              <a:rPr lang="en-US" sz="1100" dirty="0" smtClean="0"/>
              <a:t>A</a:t>
            </a:r>
            <a:endParaRPr lang="en-CA" sz="1100" dirty="0"/>
          </a:p>
        </p:txBody>
      </p:sp>
      <p:sp>
        <p:nvSpPr>
          <p:cNvPr id="126" name="TextBox 125"/>
          <p:cNvSpPr txBox="1"/>
          <p:nvPr/>
        </p:nvSpPr>
        <p:spPr>
          <a:xfrm>
            <a:off x="1947926" y="3926374"/>
            <a:ext cx="261610" cy="261610"/>
          </a:xfrm>
          <a:prstGeom prst="rect">
            <a:avLst/>
          </a:prstGeom>
          <a:noFill/>
        </p:spPr>
        <p:txBody>
          <a:bodyPr wrap="none" rtlCol="0">
            <a:spAutoFit/>
          </a:bodyPr>
          <a:lstStyle/>
          <a:p>
            <a:r>
              <a:rPr lang="en-US" sz="1100" dirty="0" smtClean="0"/>
              <a:t>B</a:t>
            </a:r>
            <a:endParaRPr lang="en-CA" sz="1100" dirty="0"/>
          </a:p>
        </p:txBody>
      </p:sp>
      <p:sp>
        <p:nvSpPr>
          <p:cNvPr id="127" name="TextBox 126"/>
          <p:cNvSpPr txBox="1"/>
          <p:nvPr/>
        </p:nvSpPr>
        <p:spPr>
          <a:xfrm>
            <a:off x="1432520" y="3926374"/>
            <a:ext cx="266420" cy="261610"/>
          </a:xfrm>
          <a:prstGeom prst="rect">
            <a:avLst/>
          </a:prstGeom>
          <a:noFill/>
        </p:spPr>
        <p:txBody>
          <a:bodyPr wrap="none" rtlCol="0">
            <a:spAutoFit/>
          </a:bodyPr>
          <a:lstStyle/>
          <a:p>
            <a:r>
              <a:rPr lang="en-US" sz="1100" dirty="0" smtClean="0"/>
              <a:t>C</a:t>
            </a:r>
            <a:endParaRPr lang="en-CA" sz="1100" dirty="0"/>
          </a:p>
        </p:txBody>
      </p:sp>
      <p:sp>
        <p:nvSpPr>
          <p:cNvPr id="128" name="TextBox 127"/>
          <p:cNvSpPr txBox="1"/>
          <p:nvPr/>
        </p:nvSpPr>
        <p:spPr>
          <a:xfrm>
            <a:off x="853376" y="3929140"/>
            <a:ext cx="271228" cy="261610"/>
          </a:xfrm>
          <a:prstGeom prst="rect">
            <a:avLst/>
          </a:prstGeom>
          <a:noFill/>
        </p:spPr>
        <p:txBody>
          <a:bodyPr wrap="none" rtlCol="0">
            <a:spAutoFit/>
          </a:bodyPr>
          <a:lstStyle/>
          <a:p>
            <a:r>
              <a:rPr lang="en-US" sz="1100" dirty="0" smtClean="0"/>
              <a:t>D</a:t>
            </a:r>
            <a:endParaRPr lang="en-CA" sz="1100" dirty="0"/>
          </a:p>
        </p:txBody>
      </p:sp>
      <p:sp>
        <p:nvSpPr>
          <p:cNvPr id="129" name="TextBox 128"/>
          <p:cNvSpPr txBox="1"/>
          <p:nvPr/>
        </p:nvSpPr>
        <p:spPr>
          <a:xfrm>
            <a:off x="3372173" y="2948243"/>
            <a:ext cx="253596" cy="261610"/>
          </a:xfrm>
          <a:prstGeom prst="rect">
            <a:avLst/>
          </a:prstGeom>
          <a:noFill/>
        </p:spPr>
        <p:txBody>
          <a:bodyPr wrap="none" rtlCol="0">
            <a:spAutoFit/>
          </a:bodyPr>
          <a:lstStyle/>
          <a:p>
            <a:r>
              <a:rPr lang="en-US" sz="1100" dirty="0" smtClean="0"/>
              <a:t>E</a:t>
            </a:r>
            <a:endParaRPr lang="en-CA" sz="1100" dirty="0"/>
          </a:p>
        </p:txBody>
      </p:sp>
      <p:sp>
        <p:nvSpPr>
          <p:cNvPr id="130" name="TextBox 129"/>
          <p:cNvSpPr txBox="1"/>
          <p:nvPr/>
        </p:nvSpPr>
        <p:spPr>
          <a:xfrm>
            <a:off x="3857082" y="2951014"/>
            <a:ext cx="248786" cy="261610"/>
          </a:xfrm>
          <a:prstGeom prst="rect">
            <a:avLst/>
          </a:prstGeom>
          <a:noFill/>
        </p:spPr>
        <p:txBody>
          <a:bodyPr wrap="none" rtlCol="0">
            <a:spAutoFit/>
          </a:bodyPr>
          <a:lstStyle/>
          <a:p>
            <a:r>
              <a:rPr lang="en-US" sz="1100" dirty="0" smtClean="0"/>
              <a:t>F</a:t>
            </a:r>
            <a:endParaRPr lang="en-CA" sz="1100" dirty="0"/>
          </a:p>
        </p:txBody>
      </p:sp>
      <p:graphicFrame>
        <p:nvGraphicFramePr>
          <p:cNvPr id="133" name="Content Placeholder 132"/>
          <p:cNvGraphicFramePr>
            <a:graphicFrameLocks noGrp="1"/>
          </p:cNvGraphicFramePr>
          <p:nvPr>
            <p:ph idx="1"/>
          </p:nvPr>
        </p:nvGraphicFramePr>
        <p:xfrm>
          <a:off x="4572000" y="1400695"/>
          <a:ext cx="4164680" cy="4312920"/>
        </p:xfrm>
        <a:graphic>
          <a:graphicData uri="http://schemas.openxmlformats.org/drawingml/2006/table">
            <a:tbl>
              <a:tblPr firstRow="1" bandRow="1">
                <a:tableStyleId>{5C22544A-7EE6-4342-B048-85BDC9FD1C3A}</a:tableStyleId>
              </a:tblPr>
              <a:tblGrid>
                <a:gridCol w="421161"/>
                <a:gridCol w="436953"/>
                <a:gridCol w="710920"/>
                <a:gridCol w="462887"/>
                <a:gridCol w="462887"/>
                <a:gridCol w="716714"/>
                <a:gridCol w="953158"/>
              </a:tblGrid>
              <a:tr h="370840">
                <a:tc>
                  <a:txBody>
                    <a:bodyPr/>
                    <a:lstStyle/>
                    <a:p>
                      <a:r>
                        <a:rPr lang="en-US" sz="900" dirty="0" smtClean="0"/>
                        <a:t>       Links</a:t>
                      </a:r>
                      <a:endParaRPr lang="en-CA"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900" dirty="0" smtClean="0"/>
                        <a:t> Link</a:t>
                      </a:r>
                      <a:r>
                        <a:rPr lang="en-US" sz="900" baseline="0" dirty="0" smtClean="0"/>
                        <a:t> Capacity</a:t>
                      </a:r>
                      <a:endParaRPr lang="en-CA"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900" dirty="0" smtClean="0"/>
                        <a:t>Link Description</a:t>
                      </a:r>
                      <a:endParaRPr lang="en-CA"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900" baseline="0" dirty="0" smtClean="0"/>
                        <a:t>PER&lt;</a:t>
                      </a:r>
                    </a:p>
                    <a:p>
                      <a:r>
                        <a:rPr lang="en-US" sz="900" baseline="0" dirty="0" smtClean="0">
                          <a:solidFill>
                            <a:schemeClr val="tx1">
                              <a:lumMod val="75000"/>
                              <a:lumOff val="25000"/>
                            </a:schemeClr>
                          </a:solidFill>
                        </a:rPr>
                        <a:t>[1]</a:t>
                      </a:r>
                      <a:endParaRPr lang="en-CA" sz="9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900" dirty="0" smtClean="0">
                          <a:solidFill>
                            <a:schemeClr val="bg1">
                              <a:lumMod val="95000"/>
                            </a:schemeClr>
                          </a:solidFill>
                        </a:rPr>
                        <a:t>Distance</a:t>
                      </a:r>
                      <a:endParaRPr lang="en-CA" sz="9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900" dirty="0" smtClean="0"/>
                        <a:t>Link</a:t>
                      </a:r>
                      <a:r>
                        <a:rPr lang="en-US" sz="900" baseline="0" dirty="0" smtClean="0"/>
                        <a:t> Setup time</a:t>
                      </a:r>
                      <a:endParaRPr lang="en-CA"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900" dirty="0" smtClean="0"/>
                        <a:t>Security</a:t>
                      </a:r>
                      <a:endParaRPr lang="en-CA" sz="900" dirty="0" smtClean="0"/>
                    </a:p>
                    <a:p>
                      <a:r>
                        <a:rPr lang="en-US" sz="900" dirty="0" smtClean="0">
                          <a:solidFill>
                            <a:schemeClr val="tx1">
                              <a:lumMod val="75000"/>
                              <a:lumOff val="25000"/>
                            </a:schemeClr>
                          </a:solidFill>
                        </a:rPr>
                        <a:t>(Confidentiality/Integrity</a:t>
                      </a:r>
                      <a:r>
                        <a:rPr lang="en-US" sz="900" dirty="0" smtClean="0"/>
                        <a:t>)</a:t>
                      </a:r>
                      <a:r>
                        <a:rPr lang="en-US" sz="900" baseline="0" dirty="0" smtClean="0"/>
                        <a:t> </a:t>
                      </a:r>
                      <a:endParaRPr lang="en-CA"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370840">
                <a:tc>
                  <a:txBody>
                    <a:bodyPr/>
                    <a:lstStyle/>
                    <a:p>
                      <a:r>
                        <a:rPr lang="en-US" sz="800" dirty="0" smtClean="0"/>
                        <a:t>A&lt;-&gt;B</a:t>
                      </a:r>
                      <a:endParaRPr lang="en-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&gt;10Gbps</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err="1" smtClean="0"/>
                        <a:t>ToR</a:t>
                      </a:r>
                      <a:r>
                        <a:rPr lang="en-US" sz="1050" baseline="0" dirty="0" smtClean="0"/>
                        <a:t> connects to </a:t>
                      </a:r>
                      <a:r>
                        <a:rPr lang="en-US" sz="1050" baseline="0" dirty="0" err="1" smtClean="0"/>
                        <a:t>EoR</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10^-2</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20’’ </a:t>
                      </a:r>
                      <a:r>
                        <a:rPr lang="en-US" sz="1050" dirty="0" smtClean="0">
                          <a:solidFill>
                            <a:schemeClr val="tx1">
                              <a:lumMod val="75000"/>
                              <a:lumOff val="25000"/>
                            </a:schemeClr>
                          </a:solidFill>
                        </a:rPr>
                        <a:t>[3]</a:t>
                      </a:r>
                      <a:endParaRPr lang="en-CA" sz="105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&lt;100ms</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C/I</a:t>
                      </a:r>
                      <a:r>
                        <a:rPr lang="en-US" sz="1050" baseline="0" dirty="0" smtClean="0"/>
                        <a:t> </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800" dirty="0" smtClean="0"/>
                        <a:t>A&lt;-&gt;C</a:t>
                      </a:r>
                      <a:endParaRPr lang="en-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&gt;10Gbps</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err="1" smtClean="0"/>
                        <a:t>ToR</a:t>
                      </a:r>
                      <a:r>
                        <a:rPr lang="en-US" sz="1050" baseline="0" dirty="0" smtClean="0"/>
                        <a:t> connects to </a:t>
                      </a:r>
                      <a:r>
                        <a:rPr lang="en-US" sz="1050" baseline="0" dirty="0" err="1" smtClean="0"/>
                        <a:t>EoR</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10^-2</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40’’</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&lt;100ms</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C/I</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800" dirty="0" smtClean="0"/>
                        <a:t>A&lt;-&gt;D</a:t>
                      </a:r>
                      <a:endParaRPr lang="en-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&gt;10Gbps</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err="1" smtClean="0"/>
                        <a:t>ToR</a:t>
                      </a:r>
                      <a:r>
                        <a:rPr lang="en-US" sz="1050" baseline="0" dirty="0" smtClean="0"/>
                        <a:t> connects to </a:t>
                      </a:r>
                      <a:r>
                        <a:rPr lang="en-US" sz="1050" baseline="0" dirty="0" err="1" smtClean="0"/>
                        <a:t>EoR</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10^-2</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60’’</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&lt;100ms</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C/I</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800" dirty="0" smtClean="0"/>
                        <a:t>A&lt;-&gt;E</a:t>
                      </a:r>
                      <a:endParaRPr lang="en-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&gt;40Gbps</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err="1" smtClean="0"/>
                        <a:t>EoR</a:t>
                      </a:r>
                      <a:r>
                        <a:rPr lang="en-US" sz="1050" baseline="0" dirty="0" smtClean="0"/>
                        <a:t> to Aggregated Switch</a:t>
                      </a:r>
                    </a:p>
                    <a:p>
                      <a:r>
                        <a:rPr lang="en-US" sz="1100" b="1" baseline="0" dirty="0" smtClean="0">
                          <a:solidFill>
                            <a:schemeClr val="tx1">
                              <a:lumMod val="75000"/>
                              <a:lumOff val="25000"/>
                            </a:schemeClr>
                          </a:solidFill>
                        </a:rPr>
                        <a:t>(Relay Link)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10^-2</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4 ‘</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&lt;100ms</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C/I</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800" dirty="0" smtClean="0"/>
                        <a:t>E&lt;-&gt;F</a:t>
                      </a:r>
                      <a:endParaRPr lang="en-CA"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&gt;40Gpbs</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Aggregated</a:t>
                      </a:r>
                      <a:r>
                        <a:rPr lang="en-US" sz="1050" baseline="0" dirty="0" smtClean="0"/>
                        <a:t> Switch to SAN switch</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10^-2</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4’</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&lt;100ms</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C/I</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6" name="Content Placeholder 2"/>
          <p:cNvSpPr txBox="1">
            <a:spLocks/>
          </p:cNvSpPr>
          <p:nvPr/>
        </p:nvSpPr>
        <p:spPr>
          <a:xfrm>
            <a:off x="371455" y="4239490"/>
            <a:ext cx="4084167" cy="1928553"/>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u="none" strike="noStrike" kern="1200" cap="none" spc="0" normalizeH="0" baseline="0" noProof="0" dirty="0" smtClean="0">
                <a:ln>
                  <a:noFill/>
                </a:ln>
                <a:solidFill>
                  <a:schemeClr val="tx1"/>
                </a:solidFill>
                <a:effectLst/>
                <a:uLnTx/>
                <a:uFillTx/>
                <a:latin typeface="+mn-lt"/>
                <a:ea typeface="+mn-ea"/>
                <a:cs typeface="+mn-cs"/>
              </a:rPr>
              <a:t> </a:t>
            </a:r>
            <a:r>
              <a:rPr lang="en-US" sz="4900" dirty="0" smtClean="0"/>
              <a:t>NG60 interfaces are best suit for backup interfaces when the fiber links are failed during emergency or network devices maintenances,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4900" dirty="0" smtClean="0"/>
              <a:t> As back up interfaces, no active link up are needed all the time but when the failure is occurred, the backup links are required to be quickly setup (&lt;100 </a:t>
            </a:r>
            <a:r>
              <a:rPr lang="en-US" sz="4900" dirty="0" err="1" smtClean="0"/>
              <a:t>msec</a:t>
            </a:r>
            <a:r>
              <a:rPr lang="en-US" sz="4900" dirty="0" smtClean="0"/>
              <a:t> [2] setup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4900" dirty="0" smtClean="0"/>
              <a:t> Some of NG60 interfaces function as Relay links, </a:t>
            </a:r>
            <a:r>
              <a:rPr lang="en-US" sz="4900" dirty="0" err="1" smtClean="0"/>
              <a:t>i.e</a:t>
            </a:r>
            <a:r>
              <a:rPr lang="en-US" sz="4900" dirty="0" smtClean="0"/>
              <a:t> A&lt;-&gt;E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49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90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7" name="TextBox 136"/>
          <p:cNvSpPr txBox="1"/>
          <p:nvPr/>
        </p:nvSpPr>
        <p:spPr>
          <a:xfrm>
            <a:off x="304800" y="5715000"/>
            <a:ext cx="8326318" cy="769441"/>
          </a:xfrm>
          <a:prstGeom prst="rect">
            <a:avLst/>
          </a:prstGeom>
          <a:noFill/>
        </p:spPr>
        <p:txBody>
          <a:bodyPr wrap="none" rtlCol="0">
            <a:spAutoFit/>
          </a:bodyPr>
          <a:lstStyle/>
          <a:p>
            <a:r>
              <a:rPr lang="en-US" sz="1100" b="1" dirty="0" smtClean="0">
                <a:solidFill>
                  <a:schemeClr val="tx1">
                    <a:lumMod val="75000"/>
                    <a:lumOff val="25000"/>
                  </a:schemeClr>
                </a:solidFill>
              </a:rPr>
              <a:t>[1]: The PER is based on requirements of 11ad, sub-clause 21.3.3.8</a:t>
            </a:r>
          </a:p>
          <a:p>
            <a:r>
              <a:rPr lang="en-US" sz="1100" b="1" dirty="0" smtClean="0">
                <a:solidFill>
                  <a:schemeClr val="tx1">
                    <a:lumMod val="75000"/>
                    <a:lumOff val="25000"/>
                  </a:schemeClr>
                </a:solidFill>
              </a:rPr>
              <a:t>[2]: The average CISCO Catalyst switch over time is between 35msec to 280msec, </a:t>
            </a:r>
          </a:p>
          <a:p>
            <a:r>
              <a:rPr lang="en-US" sz="1100" b="1" dirty="0" smtClean="0">
                <a:solidFill>
                  <a:schemeClr val="tx1">
                    <a:lumMod val="75000"/>
                    <a:lumOff val="25000"/>
                  </a:schemeClr>
                </a:solidFill>
              </a:rPr>
              <a:t>     </a:t>
            </a:r>
            <a:r>
              <a:rPr lang="en-US" sz="1100" b="1" dirty="0" smtClean="0">
                <a:solidFill>
                  <a:schemeClr val="tx1">
                    <a:lumMod val="75000"/>
                    <a:lumOff val="25000"/>
                  </a:schemeClr>
                </a:solidFill>
                <a:hlinkClick r:id="rId3"/>
              </a:rPr>
              <a:t>http://www.cisco.com/c/en/us/products/collateral/switches/catalyst-6500-series-switches/prod_white_paper0900aecd801c5cd7.html</a:t>
            </a:r>
            <a:endParaRPr lang="en-US" sz="1100" b="1" dirty="0" smtClean="0">
              <a:solidFill>
                <a:schemeClr val="tx1">
                  <a:lumMod val="75000"/>
                  <a:lumOff val="25000"/>
                </a:schemeClr>
              </a:solidFill>
            </a:endParaRPr>
          </a:p>
          <a:p>
            <a:r>
              <a:rPr lang="en-US" sz="1100" b="1" dirty="0" smtClean="0">
                <a:solidFill>
                  <a:schemeClr val="tx1">
                    <a:lumMod val="75000"/>
                    <a:lumOff val="25000"/>
                  </a:schemeClr>
                </a:solidFill>
              </a:rPr>
              <a:t>[3] IEC 60297 mechanical structures for electronic equipment with 19’’ cabinet plus some spacing </a:t>
            </a:r>
            <a:endParaRPr lang="en-CA" sz="1100" b="1" dirty="0">
              <a:solidFill>
                <a:schemeClr val="tx1">
                  <a:lumMod val="75000"/>
                  <a:lumOff val="25000"/>
                </a:schemeClr>
              </a:solidFill>
            </a:endParaRPr>
          </a:p>
        </p:txBody>
      </p:sp>
      <p:sp>
        <p:nvSpPr>
          <p:cNvPr id="24"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r>
              <a:rPr lang="en-US"/>
              <a:t>Slide </a:t>
            </a:r>
            <a:fld id="{0765F521-5368-45DA-9FB6-28E7E6D711EF}" type="slidenum">
              <a:rPr lang="en-US"/>
              <a:pPr/>
              <a:t>5</a:t>
            </a:fld>
            <a:endParaRPr lang="en-US"/>
          </a:p>
        </p:txBody>
      </p:sp>
      <p:sp>
        <p:nvSpPr>
          <p:cNvPr id="156675" name="Rectangle 2"/>
          <p:cNvSpPr>
            <a:spLocks noGrp="1" noChangeArrowheads="1"/>
          </p:cNvSpPr>
          <p:nvPr>
            <p:ph type="title" idx="4294967295"/>
          </p:nvPr>
        </p:nvSpPr>
        <p:spPr/>
        <p:txBody>
          <a:bodyPr lIns="91440" tIns="45720" rIns="91440" bIns="45720"/>
          <a:lstStyle/>
          <a:p>
            <a:r>
              <a:rPr lang="en-US" sz="2800" dirty="0"/>
              <a:t>Usage Model </a:t>
            </a:r>
            <a:r>
              <a:rPr lang="en-US" sz="2800" dirty="0" smtClean="0"/>
              <a:t>2: Augmented Reality and Virtual Reality</a:t>
            </a:r>
            <a:endParaRPr lang="en-US" sz="2800" dirty="0"/>
          </a:p>
        </p:txBody>
      </p:sp>
      <p:sp>
        <p:nvSpPr>
          <p:cNvPr id="20" name="TextBox 19"/>
          <p:cNvSpPr txBox="1"/>
          <p:nvPr/>
        </p:nvSpPr>
        <p:spPr>
          <a:xfrm>
            <a:off x="5016500" y="1682750"/>
            <a:ext cx="3697288" cy="3447098"/>
          </a:xfrm>
          <a:prstGeom prst="rect">
            <a:avLst/>
          </a:prstGeom>
          <a:noFill/>
        </p:spPr>
        <p:txBody>
          <a:bodyPr>
            <a:spAutoFit/>
          </a:bodyPr>
          <a:lstStyle/>
          <a:p>
            <a:pPr>
              <a:buFont typeface="Arial" charset="0"/>
              <a:buNone/>
            </a:pPr>
            <a:r>
              <a:rPr lang="en-US" sz="1400" b="1" u="sng" dirty="0">
                <a:latin typeface="Arial" charset="0"/>
                <a:ea typeface="ＭＳ Ｐゴシック" charset="-128"/>
              </a:rPr>
              <a:t>Traffic Conditions:</a:t>
            </a:r>
            <a:r>
              <a:rPr lang="en-US" sz="1400" dirty="0">
                <a:latin typeface="Arial" charset="0"/>
                <a:ea typeface="ＭＳ Ｐゴシック" charset="-128"/>
              </a:rPr>
              <a:t> </a:t>
            </a:r>
          </a:p>
          <a:p>
            <a:pPr>
              <a:buFont typeface="Arial" pitchFamily="34" charset="0"/>
              <a:buChar char="•"/>
            </a:pPr>
            <a:r>
              <a:rPr lang="en-US" sz="1400" dirty="0">
                <a:latin typeface="Arial" charset="0"/>
                <a:ea typeface="ＭＳ Ｐゴシック" charset="-128"/>
              </a:rPr>
              <a:t>Potential interference from </a:t>
            </a:r>
            <a:r>
              <a:rPr lang="en-US" sz="1400" dirty="0" smtClean="0">
                <a:latin typeface="Arial" charset="0"/>
                <a:ea typeface="ＭＳ Ｐゴシック" charset="-128"/>
              </a:rPr>
              <a:t>environmental factors and obstruction of the LOS.</a:t>
            </a:r>
          </a:p>
          <a:p>
            <a:pPr>
              <a:buFont typeface="Arial" charset="0"/>
              <a:buChar char="•"/>
            </a:pPr>
            <a:r>
              <a:rPr lang="en-US" altLang="zh-CN" sz="1400" dirty="0" smtClean="0">
                <a:latin typeface="Arial" charset="0"/>
              </a:rPr>
              <a:t>The devices might be stationary or might be used with low-mobility during usage. </a:t>
            </a:r>
          </a:p>
          <a:p>
            <a:endParaRPr lang="en-US" sz="1400" dirty="0">
              <a:latin typeface="Arial" charset="0"/>
              <a:ea typeface="ＭＳ Ｐゴシック" charset="-128"/>
            </a:endParaRPr>
          </a:p>
          <a:p>
            <a:pPr>
              <a:buFont typeface="Arial" charset="0"/>
              <a:buNone/>
            </a:pPr>
            <a:r>
              <a:rPr lang="en-US" sz="1400" b="1" u="sng" dirty="0">
                <a:latin typeface="Arial" charset="0"/>
                <a:ea typeface="ＭＳ Ｐゴシック" charset="-128"/>
              </a:rPr>
              <a:t>Use Case:</a:t>
            </a:r>
          </a:p>
          <a:p>
            <a:pPr>
              <a:buFontTx/>
              <a:buAutoNum type="arabicPeriod"/>
            </a:pPr>
            <a:r>
              <a:rPr lang="en-US" sz="1400" dirty="0" smtClean="0">
                <a:latin typeface="Arial" charset="0"/>
                <a:ea typeface="ＭＳ Ｐゴシック" charset="-128"/>
              </a:rPr>
              <a:t> Gamer is wearing his goggle to start the COD games on a platform.</a:t>
            </a:r>
          </a:p>
          <a:p>
            <a:pPr>
              <a:buFontTx/>
              <a:buAutoNum type="arabicPeriod"/>
            </a:pPr>
            <a:r>
              <a:rPr lang="en-US" sz="1400" dirty="0" smtClean="0">
                <a:latin typeface="Arial" charset="0"/>
                <a:ea typeface="ＭＳ Ｐゴシック" charset="-128"/>
              </a:rPr>
              <a:t> He is constantly moving left and right and crouching from time to time to simulate the battle scenes.</a:t>
            </a:r>
          </a:p>
          <a:p>
            <a:pPr>
              <a:buFontTx/>
              <a:buAutoNum type="arabicPeriod"/>
            </a:pPr>
            <a:r>
              <a:rPr lang="en-US" sz="1400" dirty="0" smtClean="0">
                <a:latin typeface="Arial" charset="0"/>
                <a:ea typeface="ＭＳ Ｐゴシック" charset="-128"/>
              </a:rPr>
              <a:t> Video is non-disruptively streamed down to the goggle from the gaming console which is about 8 feet in front of him.</a:t>
            </a:r>
            <a:endParaRPr lang="en-US" sz="1400" dirty="0">
              <a:latin typeface="Arial" charset="0"/>
              <a:ea typeface="ＭＳ Ｐゴシック" charset="-128"/>
            </a:endParaRPr>
          </a:p>
          <a:p>
            <a:pPr>
              <a:buFont typeface="Arial" charset="0"/>
              <a:buNone/>
            </a:pPr>
            <a:endParaRPr lang="en-US" sz="800" dirty="0">
              <a:latin typeface="Arial" charset="0"/>
              <a:ea typeface="ＭＳ Ｐゴシック" charset="-128"/>
            </a:endParaRPr>
          </a:p>
        </p:txBody>
      </p:sp>
      <p:sp>
        <p:nvSpPr>
          <p:cNvPr id="156677" name="Text Box 5"/>
          <p:cNvSpPr txBox="1">
            <a:spLocks noChangeArrowheads="1"/>
          </p:cNvSpPr>
          <p:nvPr/>
        </p:nvSpPr>
        <p:spPr bwMode="auto">
          <a:xfrm>
            <a:off x="366713" y="1682750"/>
            <a:ext cx="4546600" cy="3877985"/>
          </a:xfrm>
          <a:prstGeom prst="rect">
            <a:avLst/>
          </a:prstGeom>
          <a:noFill/>
          <a:ln w="19050" algn="ctr">
            <a:noFill/>
            <a:miter lim="800000"/>
            <a:headEnd/>
            <a:tailEnd/>
          </a:ln>
          <a:effectLst/>
        </p:spPr>
        <p:txBody>
          <a:bodyPr>
            <a:spAutoFit/>
          </a:bodyPr>
          <a:lstStyle/>
          <a:p>
            <a:r>
              <a:rPr lang="en-US" sz="1400" b="1" u="sng" dirty="0">
                <a:latin typeface="Arial" charset="0"/>
                <a:ea typeface="ＭＳ Ｐゴシック" charset="-128"/>
              </a:rPr>
              <a:t>Pre-Conditions:</a:t>
            </a:r>
            <a:r>
              <a:rPr lang="en-US" sz="1400" dirty="0">
                <a:latin typeface="Arial" charset="0"/>
                <a:ea typeface="ＭＳ Ｐゴシック" charset="-128"/>
              </a:rPr>
              <a:t>  </a:t>
            </a:r>
          </a:p>
          <a:p>
            <a:r>
              <a:rPr lang="en-US" sz="1400" dirty="0" smtClean="0">
                <a:latin typeface="Arial" charset="0"/>
                <a:ea typeface="ＭＳ Ｐゴシック" charset="-128"/>
              </a:rPr>
              <a:t>AR/VR wearable devices are equipped with NG60 interface to stream video into the goggles. </a:t>
            </a:r>
            <a:endParaRPr lang="en-US" sz="1400" dirty="0">
              <a:latin typeface="Arial" charset="0"/>
              <a:ea typeface="ＭＳ Ｐゴシック" charset="-128"/>
            </a:endParaRPr>
          </a:p>
          <a:p>
            <a:endParaRPr lang="en-US" sz="1400" dirty="0">
              <a:latin typeface="Arial" charset="0"/>
              <a:ea typeface="ＭＳ Ｐゴシック" charset="-128"/>
            </a:endParaRPr>
          </a:p>
          <a:p>
            <a:r>
              <a:rPr lang="en-US" sz="1400" b="1" u="sng" dirty="0">
                <a:latin typeface="Arial" charset="0"/>
                <a:ea typeface="ＭＳ Ｐゴシック" charset="-128"/>
              </a:rPr>
              <a:t>Application:</a:t>
            </a:r>
            <a:r>
              <a:rPr lang="en-US" sz="1400" dirty="0">
                <a:latin typeface="Arial" charset="0"/>
                <a:ea typeface="ＭＳ Ｐゴシック" charset="-128"/>
              </a:rPr>
              <a:t> </a:t>
            </a:r>
          </a:p>
          <a:p>
            <a:r>
              <a:rPr lang="en-US" sz="1400" dirty="0" smtClean="0">
                <a:latin typeface="Arial" charset="0"/>
                <a:ea typeface="ＭＳ Ｐゴシック" charset="-128"/>
              </a:rPr>
              <a:t>User plays high close-reality game which needs to involves more body movements, the gaming console streaming the videos needs to be able to tolerate the low mobility of the gamers’ movements</a:t>
            </a:r>
          </a:p>
          <a:p>
            <a:endParaRPr lang="en-US" sz="1400" dirty="0" smtClean="0">
              <a:latin typeface="Arial" charset="0"/>
              <a:ea typeface="ＭＳ Ｐゴシック" charset="-128"/>
            </a:endParaRPr>
          </a:p>
          <a:p>
            <a:r>
              <a:rPr lang="en-US" sz="1400" dirty="0" smtClean="0">
                <a:solidFill>
                  <a:srgbClr val="000000"/>
                </a:solidFill>
                <a:latin typeface="Arial" charset="0"/>
                <a:ea typeface="ＭＳ Ｐゴシック" charset="-128"/>
              </a:rPr>
              <a:t>The data transfers at ~20 </a:t>
            </a:r>
            <a:r>
              <a:rPr lang="en-US" sz="1400" dirty="0" err="1" smtClean="0">
                <a:solidFill>
                  <a:srgbClr val="000000"/>
                </a:solidFill>
                <a:latin typeface="Arial" charset="0"/>
                <a:ea typeface="ＭＳ Ｐゴシック" charset="-128"/>
              </a:rPr>
              <a:t>Gbps</a:t>
            </a:r>
            <a:r>
              <a:rPr lang="en-US" sz="1400" dirty="0" smtClean="0">
                <a:solidFill>
                  <a:srgbClr val="000000"/>
                </a:solidFill>
                <a:latin typeface="Arial" charset="0"/>
                <a:ea typeface="ＭＳ Ｐゴシック" charset="-128"/>
              </a:rPr>
              <a:t>, Latency &lt;5msec,  jitter &lt;5 </a:t>
            </a:r>
            <a:r>
              <a:rPr lang="en-US" sz="1400" dirty="0" err="1" smtClean="0">
                <a:solidFill>
                  <a:srgbClr val="000000"/>
                </a:solidFill>
                <a:latin typeface="Arial" charset="0"/>
                <a:ea typeface="ＭＳ Ｐゴシック" charset="-128"/>
              </a:rPr>
              <a:t>msec</a:t>
            </a:r>
            <a:r>
              <a:rPr lang="en-US" sz="1400" dirty="0" smtClean="0">
                <a:solidFill>
                  <a:srgbClr val="000000"/>
                </a:solidFill>
                <a:latin typeface="Arial" charset="0"/>
                <a:ea typeface="ＭＳ Ｐゴシック" charset="-128"/>
              </a:rPr>
              <a:t>, PER&lt;10E-2.</a:t>
            </a:r>
            <a:endParaRPr lang="en-US" sz="400" dirty="0">
              <a:latin typeface="Arial" charset="0"/>
              <a:ea typeface="ＭＳ Ｐゴシック" charset="-128"/>
            </a:endParaRPr>
          </a:p>
          <a:p>
            <a:endParaRPr lang="en-US" sz="800" dirty="0">
              <a:latin typeface="Arial" charset="0"/>
              <a:ea typeface="ＭＳ Ｐゴシック" charset="-128"/>
            </a:endParaRPr>
          </a:p>
          <a:p>
            <a:r>
              <a:rPr lang="en-US" sz="1400" b="1" u="sng" dirty="0">
                <a:latin typeface="Arial" charset="0"/>
                <a:ea typeface="ＭＳ Ｐゴシック" charset="-128"/>
              </a:rPr>
              <a:t>Environment:</a:t>
            </a:r>
            <a:r>
              <a:rPr lang="en-US" sz="1400" dirty="0">
                <a:latin typeface="Arial" charset="0"/>
                <a:ea typeface="ＭＳ Ｐゴシック" charset="-128"/>
              </a:rPr>
              <a:t> </a:t>
            </a:r>
          </a:p>
          <a:p>
            <a:r>
              <a:rPr lang="en-US" sz="1400" dirty="0" smtClean="0">
                <a:latin typeface="Arial" charset="0"/>
                <a:ea typeface="ＭＳ Ｐゴシック" charset="-128"/>
              </a:rPr>
              <a:t>Devices are operating in room such as a living /media room. Transmissions are mostly LOS. Distance between far corners of the room are &lt;10 ft.  </a:t>
            </a:r>
          </a:p>
          <a:p>
            <a:r>
              <a:rPr lang="en-US" sz="1400" dirty="0" smtClean="0">
                <a:latin typeface="Arial" charset="0"/>
                <a:ea typeface="ＭＳ Ｐゴシック" charset="-128"/>
              </a:rPr>
              <a:t> </a:t>
            </a:r>
            <a:endParaRPr lang="en-US" sz="1400" dirty="0">
              <a:latin typeface="Arial" charset="0"/>
              <a:ea typeface="ＭＳ Ｐゴシック" charset="-128"/>
            </a:endParaRPr>
          </a:p>
        </p:txBody>
      </p:sp>
      <p:sp>
        <p:nvSpPr>
          <p:cNvPr id="6"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Usage Model 2:  AR and VR</a:t>
            </a:r>
            <a:endParaRPr lang="en-CA" dirty="0"/>
          </a:p>
        </p:txBody>
      </p:sp>
      <p:sp>
        <p:nvSpPr>
          <p:cNvPr id="3" name="Content Placeholder 2"/>
          <p:cNvSpPr>
            <a:spLocks noGrp="1"/>
          </p:cNvSpPr>
          <p:nvPr>
            <p:ph idx="1"/>
          </p:nvPr>
        </p:nvSpPr>
        <p:spPr>
          <a:xfrm>
            <a:off x="371455" y="1381524"/>
            <a:ext cx="4084167" cy="4678453"/>
          </a:xfrm>
        </p:spPr>
        <p:txBody>
          <a:bodyPr>
            <a:normAutofit fontScale="92500" lnSpcReduction="10000"/>
          </a:bodyPr>
          <a:lstStyle/>
          <a:p>
            <a:r>
              <a:rPr lang="en-US" sz="2100" dirty="0" smtClean="0"/>
              <a:t>AR and VR is touting close-to- reality user experience with 3D video and 7.1 audio. </a:t>
            </a:r>
          </a:p>
          <a:p>
            <a:pPr lvl="1"/>
            <a:r>
              <a:rPr lang="en-US" sz="1700" dirty="0" smtClean="0"/>
              <a:t> The wearable device is subject to low mobility movement (Neck roll, pitch, yaw etc)</a:t>
            </a:r>
          </a:p>
          <a:p>
            <a:pPr lvl="1"/>
            <a:r>
              <a:rPr lang="en-US" sz="1700" dirty="0" smtClean="0"/>
              <a:t> The Video quality can support up to 3D 4K </a:t>
            </a:r>
          </a:p>
          <a:p>
            <a:pPr lvl="1"/>
            <a:r>
              <a:rPr lang="en-US" sz="1700" dirty="0" smtClean="0"/>
              <a:t> The operating environment is usually indoor &lt;=10ft</a:t>
            </a:r>
          </a:p>
          <a:p>
            <a:r>
              <a:rPr lang="en-US" sz="2100" dirty="0" smtClean="0"/>
              <a:t>  Applications:</a:t>
            </a:r>
          </a:p>
          <a:p>
            <a:pPr lvl="1"/>
            <a:r>
              <a:rPr lang="en-US" sz="1700" dirty="0" smtClean="0"/>
              <a:t>Sony HMZ-T3</a:t>
            </a:r>
          </a:p>
          <a:p>
            <a:pPr lvl="1"/>
            <a:r>
              <a:rPr lang="en-US" sz="1700" dirty="0" smtClean="0"/>
              <a:t> VR goggles by Oculus</a:t>
            </a:r>
          </a:p>
          <a:p>
            <a:pPr lvl="1">
              <a:buNone/>
            </a:pPr>
            <a:r>
              <a:rPr lang="en-US" sz="1700" dirty="0" smtClean="0"/>
              <a:t> </a:t>
            </a:r>
          </a:p>
          <a:p>
            <a:pPr>
              <a:buNone/>
            </a:pPr>
            <a:endParaRPr lang="en-US" sz="2100" dirty="0" smtClean="0"/>
          </a:p>
          <a:p>
            <a:pPr>
              <a:buNone/>
            </a:pPr>
            <a:r>
              <a:rPr lang="en-US" dirty="0" smtClean="0"/>
              <a:t>             </a:t>
            </a:r>
            <a:endParaRPr lang="en-CA" dirty="0"/>
          </a:p>
        </p:txBody>
      </p:sp>
      <p:pic>
        <p:nvPicPr>
          <p:cNvPr id="6" name="Picture 5" descr="sony-head-mount-hmz.jpg"/>
          <p:cNvPicPr>
            <a:picLocks noChangeAspect="1"/>
          </p:cNvPicPr>
          <p:nvPr/>
        </p:nvPicPr>
        <p:blipFill>
          <a:blip r:embed="rId2" cstate="print"/>
          <a:stretch>
            <a:fillRect/>
          </a:stretch>
        </p:blipFill>
        <p:spPr>
          <a:xfrm>
            <a:off x="4339937" y="1486073"/>
            <a:ext cx="2817377" cy="1614574"/>
          </a:xfrm>
          <a:prstGeom prst="rect">
            <a:avLst/>
          </a:prstGeom>
        </p:spPr>
      </p:pic>
      <p:graphicFrame>
        <p:nvGraphicFramePr>
          <p:cNvPr id="7" name="Table 6"/>
          <p:cNvGraphicFramePr>
            <a:graphicFrameLocks noGrp="1"/>
          </p:cNvGraphicFramePr>
          <p:nvPr/>
        </p:nvGraphicFramePr>
        <p:xfrm>
          <a:off x="4757651" y="3429000"/>
          <a:ext cx="3422073" cy="1941021"/>
        </p:xfrm>
        <a:graphic>
          <a:graphicData uri="http://schemas.openxmlformats.org/drawingml/2006/table">
            <a:tbl>
              <a:tblPr firstRow="1" bandRow="1">
                <a:tableStyleId>{5C22544A-7EE6-4342-B048-85BDC9FD1C3A}</a:tableStyleId>
              </a:tblPr>
              <a:tblGrid>
                <a:gridCol w="1140691"/>
                <a:gridCol w="1140691"/>
                <a:gridCol w="1140691"/>
              </a:tblGrid>
              <a:tr h="228600">
                <a:tc>
                  <a:txBody>
                    <a:bodyPr/>
                    <a:lstStyle/>
                    <a:p>
                      <a:r>
                        <a:rPr lang="en-US" sz="1050" dirty="0" smtClean="0">
                          <a:solidFill>
                            <a:schemeClr val="tx1"/>
                          </a:solidFill>
                        </a:rPr>
                        <a:t>Features</a:t>
                      </a:r>
                      <a:endParaRPr lang="en-CA"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rPr>
                        <a:t>Requirements</a:t>
                      </a:r>
                      <a:endParaRPr lang="en-CA"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rPr>
                        <a:t>Notes</a:t>
                      </a:r>
                      <a:endParaRPr lang="en-CA"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8600">
                <a:tc>
                  <a:txBody>
                    <a:bodyPr/>
                    <a:lstStyle/>
                    <a:p>
                      <a:r>
                        <a:rPr lang="en-US" sz="1050" dirty="0" smtClean="0"/>
                        <a:t> </a:t>
                      </a:r>
                      <a:r>
                        <a:rPr lang="en-US" sz="1050" dirty="0" smtClean="0">
                          <a:solidFill>
                            <a:schemeClr val="tx1"/>
                          </a:solidFill>
                        </a:rPr>
                        <a:t>Distance</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 </a:t>
                      </a:r>
                      <a:r>
                        <a:rPr lang="en-US" sz="1050" dirty="0" smtClean="0">
                          <a:solidFill>
                            <a:schemeClr val="tx1"/>
                          </a:solidFill>
                        </a:rPr>
                        <a:t>10ft</a:t>
                      </a:r>
                      <a:endParaRPr lang="en-CA"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Sony</a:t>
                      </a:r>
                      <a:r>
                        <a:rPr lang="en-US" sz="1050" baseline="0" dirty="0" smtClean="0"/>
                        <a:t> HMZ T1 supports up to 7ft Wireless HD</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4835">
                <a:tc>
                  <a:txBody>
                    <a:bodyPr/>
                    <a:lstStyle/>
                    <a:p>
                      <a:r>
                        <a:rPr lang="en-US" sz="1050" dirty="0" smtClean="0"/>
                        <a:t>Video</a:t>
                      </a:r>
                      <a:r>
                        <a:rPr lang="en-US" sz="1050" baseline="0" dirty="0" smtClean="0"/>
                        <a:t> Quality</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3D 4K [1]</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HDMI</a:t>
                      </a:r>
                      <a:r>
                        <a:rPr lang="en-US" sz="1050" baseline="0" dirty="0" smtClean="0"/>
                        <a:t> 2.0 </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867">
                <a:tc rowSpan="3">
                  <a:txBody>
                    <a:bodyPr/>
                    <a:lstStyle/>
                    <a:p>
                      <a:r>
                        <a:rPr lang="en-US" sz="1050" baseline="0" dirty="0" smtClean="0"/>
                        <a:t>Range of Motion</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 Neck Roll [2]</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0.17 (s/60deg)</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867">
                <a:tc vMerge="1">
                  <a:txBody>
                    <a:bodyPr/>
                    <a:lstStyle/>
                    <a:p>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 Neck Pitch[2]</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0.14(s/60deg)</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867">
                <a:tc vMerge="1">
                  <a:txBody>
                    <a:bodyPr/>
                    <a:lstStyle/>
                    <a:p>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 Neck</a:t>
                      </a:r>
                      <a:r>
                        <a:rPr lang="en-US" sz="1050" baseline="0" dirty="0" smtClean="0"/>
                        <a:t> Yaw[2]</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t>0.13 (s/60deg)</a:t>
                      </a:r>
                      <a:endParaRPr lang="en-CA"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820329" y="5552902"/>
            <a:ext cx="6018827" cy="646331"/>
          </a:xfrm>
          <a:prstGeom prst="rect">
            <a:avLst/>
          </a:prstGeom>
          <a:noFill/>
        </p:spPr>
        <p:txBody>
          <a:bodyPr wrap="none" rtlCol="0">
            <a:spAutoFit/>
          </a:bodyPr>
          <a:lstStyle/>
          <a:p>
            <a:r>
              <a:rPr lang="en-US" sz="1200" dirty="0" smtClean="0"/>
              <a:t>[1] The projected resolution is based on 2013 CES. </a:t>
            </a:r>
          </a:p>
          <a:p>
            <a:r>
              <a:rPr lang="en-US" sz="1200" dirty="0" smtClean="0"/>
              <a:t>[2] </a:t>
            </a:r>
            <a:r>
              <a:rPr lang="en-US" sz="1200" dirty="0" smtClean="0">
                <a:hlinkClick r:id="rId3"/>
              </a:rPr>
              <a:t>http://www.wpi.edu/Pubs/ETD/Available/etd-050112-072212/unrestricted/Fitzpatrick.pdf</a:t>
            </a:r>
            <a:endParaRPr lang="en-US" sz="1200" dirty="0" smtClean="0"/>
          </a:p>
          <a:p>
            <a:r>
              <a:rPr lang="en-US" sz="1200" dirty="0" smtClean="0"/>
              <a:t>      Table 1: Serve Moto Speeds Obtained from output Link speeds</a:t>
            </a:r>
            <a:endParaRPr lang="en-CA" sz="1200" dirty="0"/>
          </a:p>
        </p:txBody>
      </p:sp>
      <p:sp>
        <p:nvSpPr>
          <p:cNvPr id="9"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r>
              <a:rPr lang="en-US"/>
              <a:t>Slide </a:t>
            </a:r>
            <a:fld id="{0765F521-5368-45DA-9FB6-28E7E6D711EF}" type="slidenum">
              <a:rPr lang="en-US"/>
              <a:pPr/>
              <a:t>7</a:t>
            </a:fld>
            <a:endParaRPr lang="en-US"/>
          </a:p>
        </p:txBody>
      </p:sp>
      <p:sp>
        <p:nvSpPr>
          <p:cNvPr id="156675" name="Rectangle 2"/>
          <p:cNvSpPr>
            <a:spLocks noGrp="1" noChangeArrowheads="1"/>
          </p:cNvSpPr>
          <p:nvPr>
            <p:ph type="title" idx="4294967295"/>
          </p:nvPr>
        </p:nvSpPr>
        <p:spPr/>
        <p:txBody>
          <a:bodyPr lIns="91440" tIns="45720" rIns="91440" bIns="45720"/>
          <a:lstStyle/>
          <a:p>
            <a:r>
              <a:rPr lang="en-US" sz="2800" dirty="0"/>
              <a:t>Usage Model </a:t>
            </a:r>
            <a:r>
              <a:rPr lang="en-US" sz="2800" dirty="0" smtClean="0"/>
              <a:t>3: Mobile Offloading and Tri-band offloading</a:t>
            </a:r>
            <a:endParaRPr lang="en-US" sz="2800" dirty="0"/>
          </a:p>
        </p:txBody>
      </p:sp>
      <p:sp>
        <p:nvSpPr>
          <p:cNvPr id="20" name="TextBox 19"/>
          <p:cNvSpPr txBox="1"/>
          <p:nvPr/>
        </p:nvSpPr>
        <p:spPr>
          <a:xfrm>
            <a:off x="5016500" y="1682750"/>
            <a:ext cx="3697288" cy="5324535"/>
          </a:xfrm>
          <a:prstGeom prst="rect">
            <a:avLst/>
          </a:prstGeom>
          <a:noFill/>
        </p:spPr>
        <p:txBody>
          <a:bodyPr>
            <a:spAutoFit/>
          </a:bodyPr>
          <a:lstStyle/>
          <a:p>
            <a:pPr>
              <a:buFont typeface="Arial" charset="0"/>
              <a:buNone/>
            </a:pPr>
            <a:r>
              <a:rPr lang="en-US" sz="1400" b="1" u="sng" dirty="0">
                <a:latin typeface="Arial" charset="0"/>
                <a:ea typeface="ＭＳ Ｐゴシック" charset="-128"/>
              </a:rPr>
              <a:t>Traffic Conditions:</a:t>
            </a:r>
            <a:r>
              <a:rPr lang="en-US" sz="1400" dirty="0">
                <a:latin typeface="Arial" charset="0"/>
                <a:ea typeface="ＭＳ Ｐゴシック" charset="-128"/>
              </a:rPr>
              <a:t> </a:t>
            </a:r>
          </a:p>
          <a:p>
            <a:pPr>
              <a:buFont typeface="Arial" pitchFamily="34" charset="0"/>
              <a:buChar char="•"/>
            </a:pPr>
            <a:r>
              <a:rPr lang="en-US" sz="1400" dirty="0">
                <a:latin typeface="Arial" charset="0"/>
                <a:ea typeface="ＭＳ Ｐゴシック" charset="-128"/>
              </a:rPr>
              <a:t>Potential interference from </a:t>
            </a:r>
            <a:r>
              <a:rPr lang="en-US" sz="1400" dirty="0" smtClean="0">
                <a:latin typeface="Arial" charset="0"/>
                <a:ea typeface="ＭＳ Ｐゴシック" charset="-128"/>
              </a:rPr>
              <a:t>environmental factors and obstruction of the LOS.</a:t>
            </a:r>
          </a:p>
          <a:p>
            <a:pPr>
              <a:buFont typeface="Arial" pitchFamily="34" charset="0"/>
              <a:buChar char="•"/>
            </a:pPr>
            <a:r>
              <a:rPr lang="en-US" altLang="zh-CN" sz="1400" dirty="0" smtClean="0">
                <a:latin typeface="Arial" charset="0"/>
              </a:rPr>
              <a:t>The devices might be stationary or might be used with low-mobility during usage. </a:t>
            </a:r>
          </a:p>
          <a:p>
            <a:endParaRPr lang="en-US" altLang="zh-CN" sz="1400" dirty="0" smtClean="0">
              <a:latin typeface="Arial" charset="0"/>
            </a:endParaRPr>
          </a:p>
          <a:p>
            <a:endParaRPr lang="en-US" sz="1400" dirty="0">
              <a:latin typeface="Arial" charset="0"/>
              <a:ea typeface="ＭＳ Ｐゴシック" charset="-128"/>
            </a:endParaRPr>
          </a:p>
          <a:p>
            <a:pPr>
              <a:buFont typeface="Arial" charset="0"/>
              <a:buNone/>
            </a:pPr>
            <a:r>
              <a:rPr lang="en-US" sz="1400" b="1" u="sng" dirty="0">
                <a:latin typeface="Arial" charset="0"/>
                <a:ea typeface="ＭＳ Ｐゴシック" charset="-128"/>
              </a:rPr>
              <a:t>Use Case:</a:t>
            </a:r>
          </a:p>
          <a:p>
            <a:pPr marL="342900" indent="-342900">
              <a:buFontTx/>
              <a:buAutoNum type="arabicPeriod"/>
            </a:pPr>
            <a:r>
              <a:rPr lang="en-US" sz="1100" dirty="0" smtClean="0">
                <a:latin typeface="Arial" charset="0"/>
                <a:ea typeface="ＭＳ Ｐゴシック" charset="-128"/>
              </a:rPr>
              <a:t> User is using his smart phone to join a video conference over the cellular interface</a:t>
            </a:r>
          </a:p>
          <a:p>
            <a:pPr marL="342900" indent="-342900">
              <a:buFontTx/>
              <a:buAutoNum type="arabicPeriod"/>
            </a:pPr>
            <a:r>
              <a:rPr lang="en-US" sz="1100" dirty="0" smtClean="0">
                <a:latin typeface="Arial" charset="0"/>
                <a:ea typeface="ＭＳ Ｐゴシック" charset="-128"/>
              </a:rPr>
              <a:t> He walks into an Mobile Hotspot which has the NG60 interface</a:t>
            </a:r>
          </a:p>
          <a:p>
            <a:pPr marL="342900" indent="-342900">
              <a:buFontTx/>
              <a:buAutoNum type="arabicPeriod"/>
            </a:pPr>
            <a:r>
              <a:rPr lang="en-US" sz="1100" dirty="0" smtClean="0">
                <a:latin typeface="Arial" charset="0"/>
                <a:ea typeface="ＭＳ Ｐゴシック" charset="-128"/>
              </a:rPr>
              <a:t> By auto-detecting the mobile hotspot in proximity, his smart phone automatically initiate the offloading.</a:t>
            </a:r>
          </a:p>
          <a:p>
            <a:pPr marL="342900" indent="-342900">
              <a:buFontTx/>
              <a:buAutoNum type="arabicPeriod"/>
            </a:pPr>
            <a:r>
              <a:rPr lang="en-US" sz="1100" dirty="0" smtClean="0">
                <a:latin typeface="Arial" charset="0"/>
                <a:ea typeface="ＭＳ Ｐゴシック" charset="-128"/>
              </a:rPr>
              <a:t> Without even noticing the smooth transition, user is able to keep his video conference going without any disruption.</a:t>
            </a:r>
          </a:p>
          <a:p>
            <a:r>
              <a:rPr lang="en-US" sz="1100" dirty="0" smtClean="0">
                <a:latin typeface="Arial" charset="0"/>
                <a:ea typeface="ＭＳ Ｐゴシック" charset="-128"/>
              </a:rPr>
              <a:t>-----</a:t>
            </a:r>
          </a:p>
          <a:p>
            <a:pPr marL="342900" indent="-342900">
              <a:buAutoNum type="arabicPeriod"/>
            </a:pPr>
            <a:r>
              <a:rPr lang="en-US" sz="1100" dirty="0" smtClean="0">
                <a:latin typeface="Arial" charset="0"/>
                <a:ea typeface="ＭＳ Ｐゴシック" charset="-128"/>
              </a:rPr>
              <a:t>User is using his tablet within office building to retrieve some large documents</a:t>
            </a:r>
          </a:p>
          <a:p>
            <a:pPr marL="342900" indent="-342900">
              <a:buAutoNum type="arabicPeriod"/>
            </a:pPr>
            <a:r>
              <a:rPr lang="en-US" sz="1100" dirty="0" smtClean="0">
                <a:latin typeface="Arial" charset="0"/>
                <a:ea typeface="ＭＳ Ｐゴシック" charset="-128"/>
              </a:rPr>
              <a:t>His device is equipped with tri-band </a:t>
            </a:r>
            <a:r>
              <a:rPr lang="en-US" sz="1100" dirty="0" err="1" smtClean="0">
                <a:latin typeface="Arial" charset="0"/>
                <a:ea typeface="ＭＳ Ｐゴシック" charset="-128"/>
              </a:rPr>
              <a:t>wifi</a:t>
            </a:r>
            <a:r>
              <a:rPr lang="en-US" sz="1100" dirty="0" smtClean="0">
                <a:latin typeface="Arial" charset="0"/>
                <a:ea typeface="ＭＳ Ｐゴシック" charset="-128"/>
              </a:rPr>
              <a:t> chips</a:t>
            </a:r>
          </a:p>
          <a:p>
            <a:pPr marL="342900" indent="-342900">
              <a:buAutoNum type="arabicPeriod"/>
            </a:pPr>
            <a:r>
              <a:rPr lang="en-US" sz="1100" dirty="0" smtClean="0">
                <a:latin typeface="Arial" charset="0"/>
                <a:ea typeface="ＭＳ Ｐゴシック" charset="-128"/>
              </a:rPr>
              <a:t>His device initiates the SFTP connectivity through the 11ac interface</a:t>
            </a:r>
          </a:p>
          <a:p>
            <a:pPr marL="342900" indent="-342900">
              <a:buAutoNum type="arabicPeriod"/>
            </a:pPr>
            <a:r>
              <a:rPr lang="en-US" sz="1100" dirty="0" smtClean="0">
                <a:latin typeface="Arial" charset="0"/>
                <a:ea typeface="ＭＳ Ｐゴシック" charset="-128"/>
              </a:rPr>
              <a:t>But the device automatically switch to the NG60 at the best range to speed up the file downloading.</a:t>
            </a:r>
          </a:p>
          <a:p>
            <a:pPr marL="342900" indent="-342900">
              <a:buAutoNum type="arabicPeriod"/>
            </a:pPr>
            <a:r>
              <a:rPr lang="en-US" sz="1100" dirty="0" smtClean="0">
                <a:latin typeface="Arial" charset="0"/>
                <a:ea typeface="ＭＳ Ｐゴシック" charset="-128"/>
              </a:rPr>
              <a:t>When file downloading is finished, NG60 interface is put as idle state.</a:t>
            </a:r>
            <a:endParaRPr lang="en-US" sz="1100" dirty="0">
              <a:latin typeface="Arial" charset="0"/>
              <a:ea typeface="ＭＳ Ｐゴシック" charset="-128"/>
            </a:endParaRPr>
          </a:p>
          <a:p>
            <a:pPr>
              <a:buFont typeface="Arial" charset="0"/>
              <a:buNone/>
            </a:pPr>
            <a:endParaRPr lang="en-US" sz="800" dirty="0">
              <a:latin typeface="Arial" charset="0"/>
              <a:ea typeface="ＭＳ Ｐゴシック" charset="-128"/>
            </a:endParaRPr>
          </a:p>
        </p:txBody>
      </p:sp>
      <p:sp>
        <p:nvSpPr>
          <p:cNvPr id="156677" name="Text Box 5"/>
          <p:cNvSpPr txBox="1">
            <a:spLocks noChangeArrowheads="1"/>
          </p:cNvSpPr>
          <p:nvPr/>
        </p:nvSpPr>
        <p:spPr bwMode="auto">
          <a:xfrm>
            <a:off x="366713" y="1682750"/>
            <a:ext cx="4546600" cy="5170646"/>
          </a:xfrm>
          <a:prstGeom prst="rect">
            <a:avLst/>
          </a:prstGeom>
          <a:noFill/>
          <a:ln w="19050" algn="ctr">
            <a:noFill/>
            <a:miter lim="800000"/>
            <a:headEnd/>
            <a:tailEnd/>
          </a:ln>
          <a:effectLst/>
        </p:spPr>
        <p:txBody>
          <a:bodyPr>
            <a:spAutoFit/>
          </a:bodyPr>
          <a:lstStyle/>
          <a:p>
            <a:r>
              <a:rPr lang="en-US" sz="1400" b="1" u="sng" dirty="0">
                <a:latin typeface="Arial" charset="0"/>
                <a:ea typeface="ＭＳ Ｐゴシック" charset="-128"/>
              </a:rPr>
              <a:t>Pre-Conditions:</a:t>
            </a:r>
            <a:r>
              <a:rPr lang="en-US" sz="1400" dirty="0">
                <a:latin typeface="Arial" charset="0"/>
                <a:ea typeface="ＭＳ Ｐゴシック" charset="-128"/>
              </a:rPr>
              <a:t>  </a:t>
            </a:r>
          </a:p>
          <a:p>
            <a:pPr marL="342900" indent="-342900">
              <a:buAutoNum type="arabicParenR"/>
            </a:pPr>
            <a:r>
              <a:rPr lang="en-US" sz="1400" dirty="0" smtClean="0">
                <a:latin typeface="Arial" charset="0"/>
                <a:ea typeface="ＭＳ Ｐゴシック" charset="-128"/>
              </a:rPr>
              <a:t>Mobile devices are equipped with Cellular interface and </a:t>
            </a:r>
            <a:r>
              <a:rPr lang="en-US" sz="1400" dirty="0" err="1" smtClean="0">
                <a:latin typeface="Arial" charset="0"/>
                <a:ea typeface="ＭＳ Ｐゴシック" charset="-128"/>
              </a:rPr>
              <a:t>WiFi</a:t>
            </a:r>
            <a:r>
              <a:rPr lang="en-US" sz="1400" dirty="0" smtClean="0">
                <a:latin typeface="Arial" charset="0"/>
                <a:ea typeface="ＭＳ Ｐゴシック" charset="-128"/>
              </a:rPr>
              <a:t> interfaces </a:t>
            </a:r>
          </a:p>
          <a:p>
            <a:pPr marL="342900" indent="-342900">
              <a:buAutoNum type="arabicParenR"/>
            </a:pPr>
            <a:r>
              <a:rPr lang="en-US" sz="1400" dirty="0" smtClean="0">
                <a:latin typeface="Arial" charset="0"/>
                <a:ea typeface="ＭＳ Ｐゴシック" charset="-128"/>
              </a:rPr>
              <a:t>Mobile devices are equipped with multiple </a:t>
            </a:r>
            <a:r>
              <a:rPr lang="en-US" sz="1400" dirty="0" err="1" smtClean="0">
                <a:latin typeface="Arial" charset="0"/>
                <a:ea typeface="ＭＳ Ｐゴシック" charset="-128"/>
              </a:rPr>
              <a:t>WiFi</a:t>
            </a:r>
            <a:r>
              <a:rPr lang="en-US" sz="1400" dirty="0" smtClean="0">
                <a:latin typeface="Arial" charset="0"/>
                <a:ea typeface="ＭＳ Ｐゴシック" charset="-128"/>
              </a:rPr>
              <a:t> bands (2.4Ghz,5Ghz and 60Ghz)</a:t>
            </a:r>
            <a:endParaRPr lang="en-US" sz="1400" dirty="0">
              <a:latin typeface="Arial" charset="0"/>
              <a:ea typeface="ＭＳ Ｐゴシック" charset="-128"/>
            </a:endParaRPr>
          </a:p>
          <a:p>
            <a:endParaRPr lang="en-US" sz="1400" dirty="0">
              <a:latin typeface="Arial" charset="0"/>
              <a:ea typeface="ＭＳ Ｐゴシック" charset="-128"/>
            </a:endParaRPr>
          </a:p>
          <a:p>
            <a:r>
              <a:rPr lang="en-US" sz="1400" b="1" u="sng" dirty="0">
                <a:latin typeface="Arial" charset="0"/>
                <a:ea typeface="ＭＳ Ｐゴシック" charset="-128"/>
              </a:rPr>
              <a:t>Application:</a:t>
            </a:r>
            <a:r>
              <a:rPr lang="en-US" sz="1400" dirty="0">
                <a:latin typeface="Arial" charset="0"/>
                <a:ea typeface="ＭＳ Ｐゴシック" charset="-128"/>
              </a:rPr>
              <a:t> </a:t>
            </a:r>
          </a:p>
          <a:p>
            <a:r>
              <a:rPr lang="en-US" sz="1400" dirty="0" smtClean="0">
                <a:latin typeface="Arial" charset="0"/>
                <a:ea typeface="ＭＳ Ｐゴシック" charset="-128"/>
              </a:rPr>
              <a:t>Mobile device is capable of off-load the video traffic from cellular interface to the high throughput 60Ghz  interface. In tri-band scenario, offloading can also occur with traffic being switched to higher throughput 60Ghz band for band efficiency. </a:t>
            </a:r>
          </a:p>
          <a:p>
            <a:endParaRPr lang="en-US" sz="1400" dirty="0" smtClean="0">
              <a:latin typeface="Arial" charset="0"/>
              <a:ea typeface="ＭＳ Ｐゴシック" charset="-128"/>
            </a:endParaRPr>
          </a:p>
          <a:p>
            <a:r>
              <a:rPr lang="en-US" sz="1400" dirty="0" smtClean="0">
                <a:solidFill>
                  <a:srgbClr val="000000"/>
                </a:solidFill>
                <a:latin typeface="Arial" charset="0"/>
                <a:ea typeface="ＭＳ Ｐゴシック" charset="-128"/>
              </a:rPr>
              <a:t>The data transfers at ~30 </a:t>
            </a:r>
            <a:r>
              <a:rPr lang="en-US" sz="1400" dirty="0" err="1" smtClean="0">
                <a:solidFill>
                  <a:srgbClr val="000000"/>
                </a:solidFill>
                <a:latin typeface="Arial" charset="0"/>
                <a:ea typeface="ＭＳ Ｐゴシック" charset="-128"/>
              </a:rPr>
              <a:t>Gbps</a:t>
            </a:r>
            <a:r>
              <a:rPr lang="en-US" sz="1400" dirty="0" smtClean="0">
                <a:solidFill>
                  <a:srgbClr val="000000"/>
                </a:solidFill>
                <a:latin typeface="Arial" charset="0"/>
                <a:ea typeface="ＭＳ Ｐゴシック" charset="-128"/>
              </a:rPr>
              <a:t>, with some low mobility (5km/h etc)  Handoff disconnection &lt;100ms, PER&lt;10E-2.</a:t>
            </a:r>
            <a:endParaRPr lang="en-US" sz="400" dirty="0">
              <a:latin typeface="Arial" charset="0"/>
              <a:ea typeface="ＭＳ Ｐゴシック" charset="-128"/>
            </a:endParaRPr>
          </a:p>
          <a:p>
            <a:endParaRPr lang="en-US" sz="800" dirty="0">
              <a:latin typeface="Arial" charset="0"/>
              <a:ea typeface="ＭＳ Ｐゴシック" charset="-128"/>
            </a:endParaRPr>
          </a:p>
          <a:p>
            <a:r>
              <a:rPr lang="en-US" sz="1400" b="1" u="sng" dirty="0">
                <a:latin typeface="Arial" charset="0"/>
                <a:ea typeface="ＭＳ Ｐゴシック" charset="-128"/>
              </a:rPr>
              <a:t>Environment:</a:t>
            </a:r>
            <a:r>
              <a:rPr lang="en-US" sz="1400" dirty="0">
                <a:latin typeface="Arial" charset="0"/>
                <a:ea typeface="ＭＳ Ｐゴシック" charset="-128"/>
              </a:rPr>
              <a:t> </a:t>
            </a:r>
          </a:p>
          <a:p>
            <a:r>
              <a:rPr lang="en-US" sz="1400" dirty="0" smtClean="0">
                <a:latin typeface="Arial" charset="0"/>
                <a:ea typeface="ＭＳ Ｐゴシック" charset="-128"/>
              </a:rPr>
              <a:t>Devices are operating in both outdoor and indoor environment with some potential LOS obstruction objects or interference from other sources.  Transmissions are mostly LOS. Distance between far corners of the room are &lt;100m</a:t>
            </a:r>
          </a:p>
          <a:p>
            <a:r>
              <a:rPr lang="en-US" sz="1400" dirty="0" smtClean="0">
                <a:latin typeface="Arial" charset="0"/>
                <a:ea typeface="ＭＳ Ｐゴシック" charset="-128"/>
              </a:rPr>
              <a:t> </a:t>
            </a:r>
            <a:endParaRPr lang="en-US" sz="1400" dirty="0">
              <a:latin typeface="Arial" charset="0"/>
              <a:ea typeface="ＭＳ Ｐゴシック" charset="-128"/>
            </a:endParaRPr>
          </a:p>
        </p:txBody>
      </p:sp>
      <p:sp>
        <p:nvSpPr>
          <p:cNvPr id="6"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cs typeface="Times New Roman" pitchFamily="18" charset="0"/>
              </a:rPr>
              <a:t>Usage Model 3– Mobile Offloading and Tri-band offloading</a:t>
            </a:r>
            <a:endParaRPr lang="en-US" sz="2800" b="1" dirty="0">
              <a:cs typeface="Times New Roman" pitchFamily="18" charset="0"/>
            </a:endParaRPr>
          </a:p>
        </p:txBody>
      </p:sp>
      <p:sp>
        <p:nvSpPr>
          <p:cNvPr id="5" name="Rectangle 4"/>
          <p:cNvSpPr/>
          <p:nvPr/>
        </p:nvSpPr>
        <p:spPr>
          <a:xfrm>
            <a:off x="457200" y="1676400"/>
            <a:ext cx="4419600" cy="3687163"/>
          </a:xfrm>
          <a:prstGeom prst="rect">
            <a:avLst/>
          </a:prstGeom>
        </p:spPr>
        <p:txBody>
          <a:bodyPr wrap="square">
            <a:spAutoFit/>
          </a:bodyPr>
          <a:lstStyle/>
          <a:p>
            <a:pPr marL="342900" lvl="0" indent="-342900">
              <a:spcBef>
                <a:spcPct val="20000"/>
              </a:spcBef>
              <a:buFont typeface="Arial" pitchFamily="34" charset="0"/>
              <a:buChar char="•"/>
              <a:defRPr/>
            </a:pPr>
            <a:r>
              <a:rPr lang="en-US" sz="1600" dirty="0"/>
              <a:t>Based on an analysis </a:t>
            </a:r>
            <a:r>
              <a:rPr lang="en-US" sz="1600" dirty="0" smtClean="0"/>
              <a:t>[1], </a:t>
            </a:r>
            <a:r>
              <a:rPr lang="en-US" sz="1600" dirty="0"/>
              <a:t>by the end of 2013 there exist about </a:t>
            </a:r>
            <a:r>
              <a:rPr lang="en-US" sz="1600" dirty="0" smtClean="0"/>
              <a:t>1.4-billion smart phones </a:t>
            </a:r>
            <a:r>
              <a:rPr lang="en-US" sz="1600" dirty="0"/>
              <a:t>and </a:t>
            </a:r>
            <a:r>
              <a:rPr lang="en-US" sz="1600" dirty="0" smtClean="0"/>
              <a:t>420-million </a:t>
            </a:r>
            <a:r>
              <a:rPr lang="en-US" sz="1600" dirty="0"/>
              <a:t>tablets used worldwide</a:t>
            </a:r>
            <a:r>
              <a:rPr lang="en-US" sz="1600" dirty="0" smtClean="0"/>
              <a:t>.</a:t>
            </a:r>
          </a:p>
          <a:p>
            <a:pPr marL="342900" lvl="0" indent="-342900">
              <a:spcBef>
                <a:spcPct val="20000"/>
              </a:spcBef>
              <a:buFont typeface="Arial" pitchFamily="34" charset="0"/>
              <a:buChar char="•"/>
              <a:defRPr/>
            </a:pPr>
            <a:r>
              <a:rPr lang="en-US" sz="1600" dirty="0" smtClean="0"/>
              <a:t>Mobile devices like smart phones and tablets may operate multiple functions (call, internet access, data transfer and/or video streaming etc.) simultaneously, some of which require very high data rate transmission.</a:t>
            </a:r>
          </a:p>
          <a:p>
            <a:pPr marL="342900" lvl="0" indent="-342900">
              <a:spcBef>
                <a:spcPct val="20000"/>
              </a:spcBef>
              <a:buFont typeface="Arial" pitchFamily="34" charset="0"/>
              <a:buChar char="•"/>
              <a:defRPr/>
            </a:pPr>
            <a:r>
              <a:rPr lang="en-US" sz="1600" dirty="0" err="1" smtClean="0"/>
              <a:t>WiFi</a:t>
            </a:r>
            <a:r>
              <a:rPr lang="en-US" sz="1600" dirty="0" smtClean="0"/>
              <a:t>  can offload high-speed data through the 60 GHz band and relatively low-speed data through the 2.4/5 GHz bands.</a:t>
            </a:r>
          </a:p>
          <a:p>
            <a:pPr marL="342900" lvl="0" indent="-342900">
              <a:spcBef>
                <a:spcPct val="20000"/>
              </a:spcBef>
              <a:buFont typeface="Arial" pitchFamily="34" charset="0"/>
              <a:buChar char="•"/>
              <a:defRPr/>
            </a:pPr>
            <a:r>
              <a:rPr lang="en-US" sz="1600" dirty="0" smtClean="0"/>
              <a:t>Individual mobile users require good user experience with low mobility and/or a change of gesture.   </a:t>
            </a:r>
            <a:endParaRPr lang="en-US" sz="1600" dirty="0"/>
          </a:p>
        </p:txBody>
      </p:sp>
      <p:sp>
        <p:nvSpPr>
          <p:cNvPr id="6" name="TextBox 5"/>
          <p:cNvSpPr txBox="1"/>
          <p:nvPr/>
        </p:nvSpPr>
        <p:spPr>
          <a:xfrm>
            <a:off x="533400" y="5867400"/>
            <a:ext cx="6186117" cy="307777"/>
          </a:xfrm>
          <a:prstGeom prst="rect">
            <a:avLst/>
          </a:prstGeom>
          <a:noFill/>
        </p:spPr>
        <p:txBody>
          <a:bodyPr wrap="none" rtlCol="0">
            <a:spAutoFit/>
          </a:bodyPr>
          <a:lstStyle/>
          <a:p>
            <a:r>
              <a:rPr lang="en-US" sz="1400" dirty="0" smtClean="0">
                <a:hlinkClick r:id="rId2"/>
              </a:rPr>
              <a:t>[1] http://www.businessinsider.com/smartphone-and-tablet-penetration-2013-10</a:t>
            </a:r>
            <a:r>
              <a:rPr lang="en-US" sz="1400" dirty="0" smtClean="0"/>
              <a:t> </a:t>
            </a:r>
            <a:endParaRPr lang="en-US" sz="1400" dirty="0"/>
          </a:p>
        </p:txBody>
      </p:sp>
      <p:pic>
        <p:nvPicPr>
          <p:cNvPr id="1027" name="Picture 3"/>
          <p:cNvPicPr>
            <a:picLocks noChangeAspect="1" noChangeArrowheads="1"/>
          </p:cNvPicPr>
          <p:nvPr/>
        </p:nvPicPr>
        <p:blipFill>
          <a:blip r:embed="rId3" cstate="print"/>
          <a:srcRect/>
          <a:stretch>
            <a:fillRect/>
          </a:stretch>
        </p:blipFill>
        <p:spPr bwMode="auto">
          <a:xfrm>
            <a:off x="6098666" y="2734996"/>
            <a:ext cx="883396" cy="52187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57410" y="2064203"/>
            <a:ext cx="304800" cy="714451"/>
          </a:xfrm>
          <a:prstGeom prst="rect">
            <a:avLst/>
          </a:prstGeom>
          <a:noFill/>
          <a:ln w="9525">
            <a:noFill/>
            <a:miter lim="800000"/>
            <a:headEnd/>
            <a:tailEnd/>
          </a:ln>
          <a:effectLst/>
        </p:spPr>
      </p:pic>
      <p:grpSp>
        <p:nvGrpSpPr>
          <p:cNvPr id="3" name="Group 29"/>
          <p:cNvGrpSpPr/>
          <p:nvPr/>
        </p:nvGrpSpPr>
        <p:grpSpPr>
          <a:xfrm>
            <a:off x="6735732" y="2164842"/>
            <a:ext cx="709670" cy="486270"/>
            <a:chOff x="6167020" y="2198297"/>
            <a:chExt cx="709670" cy="486270"/>
          </a:xfrm>
        </p:grpSpPr>
        <p:sp>
          <p:nvSpPr>
            <p:cNvPr id="10" name="Arc 9"/>
            <p:cNvSpPr/>
            <p:nvPr/>
          </p:nvSpPr>
          <p:spPr>
            <a:xfrm rot="11785342">
              <a:off x="6648090" y="2198297"/>
              <a:ext cx="228600" cy="152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1785342">
              <a:off x="6505245" y="2251708"/>
              <a:ext cx="274191" cy="19797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28"/>
            <p:cNvGrpSpPr/>
            <p:nvPr/>
          </p:nvGrpSpPr>
          <p:grpSpPr>
            <a:xfrm>
              <a:off x="6167020" y="2280828"/>
              <a:ext cx="539377" cy="403739"/>
              <a:chOff x="6167020" y="2280828"/>
              <a:chExt cx="539377" cy="403739"/>
            </a:xfrm>
          </p:grpSpPr>
          <p:sp>
            <p:nvSpPr>
              <p:cNvPr id="12" name="Arc 11"/>
              <p:cNvSpPr/>
              <p:nvPr/>
            </p:nvSpPr>
            <p:spPr>
              <a:xfrm rot="11785342">
                <a:off x="6336742" y="2280828"/>
                <a:ext cx="369655" cy="27775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11785342">
                <a:off x="6167020" y="2318749"/>
                <a:ext cx="467555" cy="36581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 name="TextBox 14"/>
          <p:cNvSpPr txBox="1"/>
          <p:nvPr/>
        </p:nvSpPr>
        <p:spPr>
          <a:xfrm>
            <a:off x="7418718" y="1889185"/>
            <a:ext cx="655949" cy="276999"/>
          </a:xfrm>
          <a:prstGeom prst="rect">
            <a:avLst/>
          </a:prstGeom>
          <a:noFill/>
        </p:spPr>
        <p:txBody>
          <a:bodyPr wrap="none" rtlCol="0">
            <a:spAutoFit/>
          </a:bodyPr>
          <a:lstStyle/>
          <a:p>
            <a:r>
              <a:rPr lang="en-US" sz="1200" dirty="0" smtClean="0"/>
              <a:t>Cellular</a:t>
            </a:r>
            <a:endParaRPr lang="en-US" sz="1200" dirty="0"/>
          </a:p>
        </p:txBody>
      </p:sp>
      <p:sp>
        <p:nvSpPr>
          <p:cNvPr id="16" name="Oval 15"/>
          <p:cNvSpPr/>
          <p:nvPr/>
        </p:nvSpPr>
        <p:spPr>
          <a:xfrm>
            <a:off x="4873926" y="1811548"/>
            <a:ext cx="3950897" cy="15958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5" cstate="print"/>
          <a:srcRect/>
          <a:stretch>
            <a:fillRect/>
          </a:stretch>
        </p:blipFill>
        <p:spPr bwMode="auto">
          <a:xfrm>
            <a:off x="6187205" y="2301448"/>
            <a:ext cx="179820" cy="232193"/>
          </a:xfrm>
          <a:prstGeom prst="rect">
            <a:avLst/>
          </a:prstGeom>
          <a:noFill/>
          <a:ln w="9525">
            <a:noFill/>
            <a:miter lim="800000"/>
            <a:headEnd/>
            <a:tailEnd/>
          </a:ln>
          <a:effectLst/>
        </p:spPr>
      </p:pic>
      <p:sp>
        <p:nvSpPr>
          <p:cNvPr id="18" name="Oval 17"/>
          <p:cNvSpPr/>
          <p:nvPr/>
        </p:nvSpPr>
        <p:spPr bwMode="auto">
          <a:xfrm rot="2742522">
            <a:off x="6326700" y="2559546"/>
            <a:ext cx="233566" cy="78343"/>
          </a:xfrm>
          <a:prstGeom prst="ellipse">
            <a:avLst/>
          </a:prstGeom>
          <a:noFill/>
          <a:ln>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19" name="TextBox 18"/>
          <p:cNvSpPr txBox="1"/>
          <p:nvPr/>
        </p:nvSpPr>
        <p:spPr>
          <a:xfrm>
            <a:off x="5872679" y="2040462"/>
            <a:ext cx="1079142" cy="230832"/>
          </a:xfrm>
          <a:prstGeom prst="rect">
            <a:avLst/>
          </a:prstGeom>
          <a:noFill/>
        </p:spPr>
        <p:txBody>
          <a:bodyPr wrap="none" rtlCol="0">
            <a:spAutoFit/>
          </a:bodyPr>
          <a:lstStyle/>
          <a:p>
            <a:pPr algn="ctr"/>
            <a:r>
              <a:rPr lang="en-US" sz="900" dirty="0" smtClean="0">
                <a:solidFill>
                  <a:srgbClr val="0070C0"/>
                </a:solidFill>
              </a:rPr>
              <a:t>Offloading (60GHz)</a:t>
            </a:r>
          </a:p>
        </p:txBody>
      </p:sp>
      <p:sp>
        <p:nvSpPr>
          <p:cNvPr id="26" name="TextBox 25"/>
          <p:cNvSpPr txBox="1"/>
          <p:nvPr/>
        </p:nvSpPr>
        <p:spPr>
          <a:xfrm>
            <a:off x="6114656" y="1380226"/>
            <a:ext cx="1354730" cy="307777"/>
          </a:xfrm>
          <a:prstGeom prst="rect">
            <a:avLst/>
          </a:prstGeom>
          <a:noFill/>
        </p:spPr>
        <p:txBody>
          <a:bodyPr wrap="none" rtlCol="0">
            <a:spAutoFit/>
          </a:bodyPr>
          <a:lstStyle/>
          <a:p>
            <a:r>
              <a:rPr lang="en-CA" sz="1400" dirty="0" err="1" smtClean="0">
                <a:solidFill>
                  <a:srgbClr val="00B050"/>
                </a:solidFill>
              </a:rPr>
              <a:t>WiFi</a:t>
            </a:r>
            <a:r>
              <a:rPr lang="en-CA" sz="1400" dirty="0" smtClean="0">
                <a:solidFill>
                  <a:srgbClr val="00B050"/>
                </a:solidFill>
              </a:rPr>
              <a:t> Offloading</a:t>
            </a:r>
            <a:r>
              <a:rPr lang="en-US" sz="1400" dirty="0" smtClean="0">
                <a:solidFill>
                  <a:srgbClr val="00B050"/>
                </a:solidFill>
              </a:rPr>
              <a:t> </a:t>
            </a:r>
            <a:endParaRPr lang="en-US" sz="1400" dirty="0">
              <a:solidFill>
                <a:srgbClr val="00B050"/>
              </a:solidFill>
            </a:endParaRPr>
          </a:p>
        </p:txBody>
      </p:sp>
      <p:pic>
        <p:nvPicPr>
          <p:cNvPr id="31" name="Picture 5"/>
          <p:cNvPicPr>
            <a:picLocks noChangeAspect="1" noChangeArrowheads="1"/>
          </p:cNvPicPr>
          <p:nvPr/>
        </p:nvPicPr>
        <p:blipFill>
          <a:blip r:embed="rId5" cstate="print"/>
          <a:srcRect/>
          <a:stretch>
            <a:fillRect/>
          </a:stretch>
        </p:blipFill>
        <p:spPr bwMode="auto">
          <a:xfrm>
            <a:off x="5217049" y="2680591"/>
            <a:ext cx="179820" cy="232193"/>
          </a:xfrm>
          <a:prstGeom prst="rect">
            <a:avLst/>
          </a:prstGeom>
          <a:noFill/>
          <a:ln w="9525">
            <a:noFill/>
            <a:miter lim="800000"/>
            <a:headEnd/>
            <a:tailEnd/>
          </a:ln>
          <a:effectLst/>
        </p:spPr>
      </p:pic>
      <p:grpSp>
        <p:nvGrpSpPr>
          <p:cNvPr id="7" name="Group 39"/>
          <p:cNvGrpSpPr/>
          <p:nvPr/>
        </p:nvGrpSpPr>
        <p:grpSpPr>
          <a:xfrm>
            <a:off x="5417930" y="2630362"/>
            <a:ext cx="493194" cy="369655"/>
            <a:chOff x="5250662" y="3645123"/>
            <a:chExt cx="493194" cy="369655"/>
          </a:xfrm>
        </p:grpSpPr>
        <p:sp>
          <p:nvSpPr>
            <p:cNvPr id="34" name="Arc 33"/>
            <p:cNvSpPr/>
            <p:nvPr/>
          </p:nvSpPr>
          <p:spPr>
            <a:xfrm rot="3361392">
              <a:off x="5212562" y="3712128"/>
              <a:ext cx="228600" cy="152400"/>
            </a:xfrm>
            <a:prstGeom prst="arc">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35" name="Arc 34"/>
            <p:cNvSpPr/>
            <p:nvPr/>
          </p:nvSpPr>
          <p:spPr>
            <a:xfrm rot="3361392">
              <a:off x="5330837" y="3707151"/>
              <a:ext cx="274191" cy="197977"/>
            </a:xfrm>
            <a:prstGeom prst="arc">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37" name="Arc 36"/>
            <p:cNvSpPr/>
            <p:nvPr/>
          </p:nvSpPr>
          <p:spPr>
            <a:xfrm rot="3361392">
              <a:off x="5420149" y="3691071"/>
              <a:ext cx="369655" cy="277759"/>
            </a:xfrm>
            <a:prstGeom prst="arc">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grpSp>
      <p:sp>
        <p:nvSpPr>
          <p:cNvPr id="41" name="TextBox 40"/>
          <p:cNvSpPr txBox="1"/>
          <p:nvPr/>
        </p:nvSpPr>
        <p:spPr>
          <a:xfrm>
            <a:off x="4868583" y="2408451"/>
            <a:ext cx="1231134" cy="230832"/>
          </a:xfrm>
          <a:prstGeom prst="rect">
            <a:avLst/>
          </a:prstGeom>
          <a:noFill/>
        </p:spPr>
        <p:txBody>
          <a:bodyPr wrap="square" rtlCol="0">
            <a:spAutoFit/>
          </a:bodyPr>
          <a:lstStyle/>
          <a:p>
            <a:pPr algn="ctr"/>
            <a:r>
              <a:rPr lang="en-US" sz="900" dirty="0" smtClean="0">
                <a:solidFill>
                  <a:srgbClr val="0070C0"/>
                </a:solidFill>
              </a:rPr>
              <a:t>Offloading (2.4/5GHz) </a:t>
            </a:r>
          </a:p>
        </p:txBody>
      </p:sp>
      <p:grpSp>
        <p:nvGrpSpPr>
          <p:cNvPr id="8" name="Group 42"/>
          <p:cNvGrpSpPr/>
          <p:nvPr/>
        </p:nvGrpSpPr>
        <p:grpSpPr>
          <a:xfrm>
            <a:off x="5472848" y="4278701"/>
            <a:ext cx="3227789" cy="1069676"/>
            <a:chOff x="5472848" y="4278701"/>
            <a:chExt cx="3227789" cy="1069676"/>
          </a:xfrm>
        </p:grpSpPr>
        <p:pic>
          <p:nvPicPr>
            <p:cNvPr id="1030" name="Picture 6" descr="D:\Yan\research\NG60\internal\2014-04\2014-04-23-SIG use case\ref\ST-S_03_20110812-3-1.jpg"/>
            <p:cNvPicPr>
              <a:picLocks noChangeAspect="1" noChangeArrowheads="1"/>
            </p:cNvPicPr>
            <p:nvPr/>
          </p:nvPicPr>
          <p:blipFill>
            <a:blip r:embed="rId6" cstate="print"/>
            <a:srcRect/>
            <a:stretch>
              <a:fillRect/>
            </a:stretch>
          </p:blipFill>
          <p:spPr bwMode="auto">
            <a:xfrm>
              <a:off x="5472848" y="4584941"/>
              <a:ext cx="979710" cy="685798"/>
            </a:xfrm>
            <a:prstGeom prst="rect">
              <a:avLst/>
            </a:prstGeom>
            <a:noFill/>
          </p:spPr>
        </p:pic>
        <p:pic>
          <p:nvPicPr>
            <p:cNvPr id="1031" name="Picture 7" descr="D:\Yan\research\NG60\internal\2014-04\2014-04-23-SIG use case\ref\flatscreen_tv_530.jpg"/>
            <p:cNvPicPr>
              <a:picLocks noChangeAspect="1" noChangeArrowheads="1"/>
            </p:cNvPicPr>
            <p:nvPr/>
          </p:nvPicPr>
          <p:blipFill>
            <a:blip r:embed="rId7" cstate="print"/>
            <a:srcRect/>
            <a:stretch>
              <a:fillRect/>
            </a:stretch>
          </p:blipFill>
          <p:spPr bwMode="auto">
            <a:xfrm>
              <a:off x="7533410" y="4595185"/>
              <a:ext cx="1167227" cy="753192"/>
            </a:xfrm>
            <a:prstGeom prst="rect">
              <a:avLst/>
            </a:prstGeom>
            <a:noFill/>
          </p:spPr>
        </p:pic>
        <p:cxnSp>
          <p:nvCxnSpPr>
            <p:cNvPr id="24" name="Straight Arrow Connector 23"/>
            <p:cNvCxnSpPr/>
            <p:nvPr/>
          </p:nvCxnSpPr>
          <p:spPr>
            <a:xfrm>
              <a:off x="6668219" y="4917057"/>
              <a:ext cx="58659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314536" y="4278701"/>
              <a:ext cx="1264962" cy="307777"/>
            </a:xfrm>
            <a:prstGeom prst="rect">
              <a:avLst/>
            </a:prstGeom>
            <a:noFill/>
          </p:spPr>
          <p:txBody>
            <a:bodyPr wrap="none" rtlCol="0">
              <a:spAutoFit/>
            </a:bodyPr>
            <a:lstStyle/>
            <a:p>
              <a:r>
                <a:rPr lang="en-US" sz="1400" dirty="0" smtClean="0">
                  <a:solidFill>
                    <a:srgbClr val="00B050"/>
                  </a:solidFill>
                </a:rPr>
                <a:t>Mobile Display</a:t>
              </a:r>
              <a:endParaRPr lang="en-US" sz="1400" dirty="0">
                <a:solidFill>
                  <a:srgbClr val="00B050"/>
                </a:solidFill>
              </a:endParaRPr>
            </a:p>
          </p:txBody>
        </p:sp>
        <p:sp>
          <p:nvSpPr>
            <p:cNvPr id="42" name="TextBox 41"/>
            <p:cNvSpPr txBox="1"/>
            <p:nvPr/>
          </p:nvSpPr>
          <p:spPr>
            <a:xfrm>
              <a:off x="6327199" y="4973231"/>
              <a:ext cx="1173719" cy="369332"/>
            </a:xfrm>
            <a:prstGeom prst="rect">
              <a:avLst/>
            </a:prstGeom>
            <a:noFill/>
          </p:spPr>
          <p:txBody>
            <a:bodyPr wrap="none" rtlCol="0">
              <a:spAutoFit/>
            </a:bodyPr>
            <a:lstStyle/>
            <a:p>
              <a:pPr algn="ctr"/>
              <a:r>
                <a:rPr lang="en-US" sz="900" dirty="0" smtClean="0">
                  <a:solidFill>
                    <a:srgbClr val="0070C0"/>
                  </a:solidFill>
                </a:rPr>
                <a:t>3D, HD</a:t>
              </a:r>
            </a:p>
            <a:p>
              <a:pPr algn="ctr"/>
              <a:r>
                <a:rPr lang="en-US" sz="900" dirty="0" smtClean="0">
                  <a:solidFill>
                    <a:srgbClr val="0070C0"/>
                  </a:solidFill>
                </a:rPr>
                <a:t>Uncompressed video</a:t>
              </a:r>
            </a:p>
          </p:txBody>
        </p:sp>
      </p:grpSp>
      <p:sp>
        <p:nvSpPr>
          <p:cNvPr id="32"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r>
              <a:rPr lang="en-US"/>
              <a:t>Slide </a:t>
            </a:r>
            <a:fld id="{0765F521-5368-45DA-9FB6-28E7E6D711EF}" type="slidenum">
              <a:rPr lang="en-US"/>
              <a:pPr/>
              <a:t>9</a:t>
            </a:fld>
            <a:endParaRPr lang="en-US"/>
          </a:p>
        </p:txBody>
      </p:sp>
      <p:sp>
        <p:nvSpPr>
          <p:cNvPr id="156675" name="Rectangle 2"/>
          <p:cNvSpPr>
            <a:spLocks noGrp="1" noChangeArrowheads="1"/>
          </p:cNvSpPr>
          <p:nvPr>
            <p:ph type="title" idx="4294967295"/>
          </p:nvPr>
        </p:nvSpPr>
        <p:spPr/>
        <p:txBody>
          <a:bodyPr lIns="91440" tIns="45720" rIns="91440" bIns="45720"/>
          <a:lstStyle/>
          <a:p>
            <a:r>
              <a:rPr lang="en-US" sz="2800" dirty="0"/>
              <a:t>Usage Model </a:t>
            </a:r>
            <a:r>
              <a:rPr lang="en-US" sz="2800" dirty="0" smtClean="0"/>
              <a:t>4: Wireless Backhaul</a:t>
            </a:r>
            <a:endParaRPr lang="en-US" sz="2800" dirty="0"/>
          </a:p>
        </p:txBody>
      </p:sp>
      <p:sp>
        <p:nvSpPr>
          <p:cNvPr id="20" name="TextBox 19"/>
          <p:cNvSpPr txBox="1"/>
          <p:nvPr/>
        </p:nvSpPr>
        <p:spPr>
          <a:xfrm>
            <a:off x="5016500" y="1682750"/>
            <a:ext cx="3697288" cy="4093428"/>
          </a:xfrm>
          <a:prstGeom prst="rect">
            <a:avLst/>
          </a:prstGeom>
          <a:noFill/>
        </p:spPr>
        <p:txBody>
          <a:bodyPr>
            <a:spAutoFit/>
          </a:bodyPr>
          <a:lstStyle/>
          <a:p>
            <a:pPr>
              <a:buFont typeface="Arial" charset="0"/>
              <a:buNone/>
            </a:pPr>
            <a:r>
              <a:rPr lang="en-US" sz="1400" b="1" u="sng" dirty="0">
                <a:latin typeface="Arial" charset="0"/>
                <a:ea typeface="ＭＳ Ｐゴシック" charset="-128"/>
              </a:rPr>
              <a:t>Traffic Conditions:</a:t>
            </a:r>
            <a:r>
              <a:rPr lang="en-US" sz="1400" dirty="0">
                <a:latin typeface="Arial" charset="0"/>
                <a:ea typeface="ＭＳ Ｐゴシック" charset="-128"/>
              </a:rPr>
              <a:t> </a:t>
            </a:r>
          </a:p>
          <a:p>
            <a:r>
              <a:rPr lang="en-US" sz="1400" dirty="0">
                <a:latin typeface="Arial" charset="0"/>
                <a:ea typeface="ＭＳ Ｐゴシック" charset="-128"/>
              </a:rPr>
              <a:t>Potential interference from </a:t>
            </a:r>
            <a:r>
              <a:rPr lang="en-US" sz="1400" dirty="0" smtClean="0">
                <a:latin typeface="Arial" charset="0"/>
                <a:ea typeface="ＭＳ Ｐゴシック" charset="-128"/>
              </a:rPr>
              <a:t>environmental factors and obstruction of the LOS, beam </a:t>
            </a:r>
            <a:r>
              <a:rPr lang="en-US" sz="1400" dirty="0" err="1" smtClean="0">
                <a:latin typeface="Arial" charset="0"/>
                <a:ea typeface="ＭＳ Ｐゴシック" charset="-128"/>
              </a:rPr>
              <a:t>unalignment</a:t>
            </a:r>
            <a:endParaRPr lang="en-US" sz="1400" dirty="0">
              <a:latin typeface="Arial" charset="0"/>
              <a:ea typeface="ＭＳ Ｐゴシック" charset="-128"/>
            </a:endParaRPr>
          </a:p>
          <a:p>
            <a:endParaRPr lang="en-US" sz="1400" dirty="0">
              <a:latin typeface="Arial" charset="0"/>
              <a:ea typeface="ＭＳ Ｐゴシック" charset="-128"/>
            </a:endParaRPr>
          </a:p>
          <a:p>
            <a:pPr>
              <a:buFont typeface="Arial" charset="0"/>
              <a:buNone/>
            </a:pPr>
            <a:r>
              <a:rPr lang="en-US" sz="1400" b="1" u="sng" dirty="0">
                <a:latin typeface="Arial" charset="0"/>
                <a:ea typeface="ＭＳ Ｐゴシック" charset="-128"/>
              </a:rPr>
              <a:t>Use Case:</a:t>
            </a:r>
          </a:p>
          <a:p>
            <a:pPr>
              <a:buFontTx/>
              <a:buAutoNum type="arabicPeriod"/>
            </a:pPr>
            <a:r>
              <a:rPr lang="en-US" sz="1400" dirty="0" smtClean="0">
                <a:latin typeface="Arial" charset="0"/>
                <a:ea typeface="ＭＳ Ｐゴシック" charset="-128"/>
              </a:rPr>
              <a:t> Company A has multiple tenant office in downtown where they need to get the IT operation as regular LAN business, and getting the fiber optics are prohibitively expensive</a:t>
            </a:r>
          </a:p>
          <a:p>
            <a:pPr>
              <a:buFontTx/>
              <a:buAutoNum type="arabicPeriod"/>
            </a:pPr>
            <a:r>
              <a:rPr lang="en-US" sz="1400" dirty="0" smtClean="0">
                <a:latin typeface="Arial" charset="0"/>
                <a:ea typeface="ＭＳ Ｐゴシック" charset="-128"/>
              </a:rPr>
              <a:t> They install the NG 60 antennas on the roof tops to form a point to point wireless backhaul as the MAN connectivity.</a:t>
            </a:r>
          </a:p>
          <a:p>
            <a:pPr>
              <a:buFontTx/>
              <a:buAutoNum type="arabicPeriod"/>
            </a:pPr>
            <a:r>
              <a:rPr lang="en-US" sz="1400" dirty="0" smtClean="0">
                <a:latin typeface="Arial" charset="0"/>
                <a:ea typeface="ＭＳ Ｐゴシック" charset="-128"/>
              </a:rPr>
              <a:t> In case of rain or snow or somehow one link is disconnected, without any manual restoration of the links, the NG 60 backhaul automatically find alternative link</a:t>
            </a:r>
            <a:endParaRPr lang="en-US" sz="1400" dirty="0">
              <a:latin typeface="Arial" charset="0"/>
              <a:ea typeface="ＭＳ Ｐゴシック" charset="-128"/>
            </a:endParaRPr>
          </a:p>
          <a:p>
            <a:pPr>
              <a:buFont typeface="Arial" charset="0"/>
              <a:buNone/>
            </a:pPr>
            <a:endParaRPr lang="en-US" sz="800" dirty="0">
              <a:latin typeface="Arial" charset="0"/>
              <a:ea typeface="ＭＳ Ｐゴシック" charset="-128"/>
            </a:endParaRPr>
          </a:p>
        </p:txBody>
      </p:sp>
      <p:sp>
        <p:nvSpPr>
          <p:cNvPr id="156677" name="Text Box 5"/>
          <p:cNvSpPr txBox="1">
            <a:spLocks noChangeArrowheads="1"/>
          </p:cNvSpPr>
          <p:nvPr/>
        </p:nvSpPr>
        <p:spPr bwMode="auto">
          <a:xfrm>
            <a:off x="366713" y="1682750"/>
            <a:ext cx="4546600" cy="4308872"/>
          </a:xfrm>
          <a:prstGeom prst="rect">
            <a:avLst/>
          </a:prstGeom>
          <a:noFill/>
          <a:ln w="19050" algn="ctr">
            <a:noFill/>
            <a:miter lim="800000"/>
            <a:headEnd/>
            <a:tailEnd/>
          </a:ln>
          <a:effectLst/>
        </p:spPr>
        <p:txBody>
          <a:bodyPr>
            <a:spAutoFit/>
          </a:bodyPr>
          <a:lstStyle/>
          <a:p>
            <a:r>
              <a:rPr lang="en-US" sz="1400" b="1" u="sng" dirty="0">
                <a:latin typeface="Arial" charset="0"/>
                <a:ea typeface="ＭＳ Ｐゴシック" charset="-128"/>
              </a:rPr>
              <a:t>Pre-Conditions:</a:t>
            </a:r>
            <a:r>
              <a:rPr lang="en-US" sz="1400" dirty="0">
                <a:latin typeface="Arial" charset="0"/>
                <a:ea typeface="ＭＳ Ｐゴシック" charset="-128"/>
              </a:rPr>
              <a:t>  </a:t>
            </a:r>
          </a:p>
          <a:p>
            <a:r>
              <a:rPr lang="en-US" sz="1400" dirty="0" smtClean="0">
                <a:latin typeface="Arial" charset="0"/>
                <a:ea typeface="ＭＳ Ｐゴシック" charset="-128"/>
              </a:rPr>
              <a:t>The NG 60 interfaces are employed for the inter-building communication in order to save the cost of fiber optics installation</a:t>
            </a:r>
            <a:endParaRPr lang="en-US" sz="1400" dirty="0">
              <a:latin typeface="Arial" charset="0"/>
              <a:ea typeface="ＭＳ Ｐゴシック" charset="-128"/>
            </a:endParaRPr>
          </a:p>
          <a:p>
            <a:endParaRPr lang="en-US" sz="1400" dirty="0">
              <a:latin typeface="Arial" charset="0"/>
              <a:ea typeface="ＭＳ Ｐゴシック" charset="-128"/>
            </a:endParaRPr>
          </a:p>
          <a:p>
            <a:r>
              <a:rPr lang="en-US" sz="1400" b="1" u="sng" dirty="0">
                <a:latin typeface="Arial" charset="0"/>
                <a:ea typeface="ＭＳ Ｐゴシック" charset="-128"/>
              </a:rPr>
              <a:t>Application:</a:t>
            </a:r>
            <a:r>
              <a:rPr lang="en-US" sz="1400" dirty="0">
                <a:latin typeface="Arial" charset="0"/>
                <a:ea typeface="ＭＳ Ｐゴシック" charset="-128"/>
              </a:rPr>
              <a:t> </a:t>
            </a:r>
          </a:p>
          <a:p>
            <a:r>
              <a:rPr lang="en-US" sz="1400" dirty="0" smtClean="0">
                <a:latin typeface="Arial" charset="0"/>
                <a:ea typeface="ＭＳ Ｐゴシック" charset="-128"/>
              </a:rPr>
              <a:t>The Wireless Backhaul could be used for WAN/MAN deployment in lieu of expensive fiber networks to inter-connect offices, data centers and many other IT applications.  However the NG60 backhaul link is subject to many environmental and distance constraints</a:t>
            </a:r>
          </a:p>
          <a:p>
            <a:endParaRPr lang="en-US" sz="1400" dirty="0" smtClean="0">
              <a:latin typeface="Arial" charset="0"/>
              <a:ea typeface="ＭＳ Ｐゴシック" charset="-128"/>
            </a:endParaRPr>
          </a:p>
          <a:p>
            <a:r>
              <a:rPr lang="en-US" sz="1400" dirty="0" smtClean="0">
                <a:solidFill>
                  <a:srgbClr val="000000"/>
                </a:solidFill>
                <a:latin typeface="Arial" charset="0"/>
                <a:ea typeface="ＭＳ Ｐゴシック" charset="-128"/>
              </a:rPr>
              <a:t>The data transfers at ~30 </a:t>
            </a:r>
            <a:r>
              <a:rPr lang="en-US" sz="1400" dirty="0" err="1" smtClean="0">
                <a:solidFill>
                  <a:srgbClr val="000000"/>
                </a:solidFill>
                <a:latin typeface="Arial" charset="0"/>
                <a:ea typeface="ＭＳ Ｐゴシック" charset="-128"/>
              </a:rPr>
              <a:t>Gbps</a:t>
            </a:r>
            <a:r>
              <a:rPr lang="en-US" sz="1400" dirty="0" smtClean="0">
                <a:solidFill>
                  <a:srgbClr val="000000"/>
                </a:solidFill>
                <a:latin typeface="Arial" charset="0"/>
                <a:ea typeface="ＭＳ Ｐゴシック" charset="-128"/>
              </a:rPr>
              <a:t> with link aggregation, High reliability (99.99%) and availability</a:t>
            </a:r>
            <a:endParaRPr lang="en-US" sz="400" dirty="0">
              <a:latin typeface="Arial" charset="0"/>
              <a:ea typeface="ＭＳ Ｐゴシック" charset="-128"/>
            </a:endParaRPr>
          </a:p>
          <a:p>
            <a:endParaRPr lang="en-US" sz="800" dirty="0">
              <a:latin typeface="Arial" charset="0"/>
              <a:ea typeface="ＭＳ Ｐゴシック" charset="-128"/>
            </a:endParaRPr>
          </a:p>
          <a:p>
            <a:r>
              <a:rPr lang="en-US" sz="1400" b="1" u="sng" dirty="0">
                <a:latin typeface="Arial" charset="0"/>
                <a:ea typeface="ＭＳ Ｐゴシック" charset="-128"/>
              </a:rPr>
              <a:t>Environment:</a:t>
            </a:r>
            <a:r>
              <a:rPr lang="en-US" sz="1400" dirty="0">
                <a:latin typeface="Arial" charset="0"/>
                <a:ea typeface="ＭＳ Ｐゴシック" charset="-128"/>
              </a:rPr>
              <a:t> </a:t>
            </a:r>
          </a:p>
          <a:p>
            <a:r>
              <a:rPr lang="en-US" sz="1400" dirty="0" smtClean="0">
                <a:latin typeface="Arial" charset="0"/>
                <a:ea typeface="ＭＳ Ｐゴシック" charset="-128"/>
              </a:rPr>
              <a:t>Devices are operating in outdoor environment with LOS.  Distance between buildings  are &lt;500m</a:t>
            </a:r>
          </a:p>
          <a:p>
            <a:r>
              <a:rPr lang="en-US" sz="1400" dirty="0" smtClean="0">
                <a:latin typeface="Arial" charset="0"/>
                <a:ea typeface="ＭＳ Ｐゴシック" charset="-128"/>
              </a:rPr>
              <a:t> </a:t>
            </a:r>
            <a:endParaRPr lang="en-US" sz="1400" dirty="0">
              <a:latin typeface="Arial" charset="0"/>
              <a:ea typeface="ＭＳ Ｐゴシック" charset="-128"/>
            </a:endParaRPr>
          </a:p>
        </p:txBody>
      </p:sp>
      <p:sp>
        <p:nvSpPr>
          <p:cNvPr id="6" name="Rectangle 5"/>
          <p:cNvSpPr>
            <a:spLocks noGrp="1" noChangeArrowheads="1"/>
          </p:cNvSpPr>
          <p:nvPr>
            <p:ph type="ftr" sz="quarter" idx="11"/>
          </p:nvPr>
        </p:nvSpPr>
        <p:spPr>
          <a:xfrm>
            <a:off x="7453883" y="6475413"/>
            <a:ext cx="1090042" cy="184666"/>
          </a:xfrm>
        </p:spPr>
        <p:txBody>
          <a:bodyPr/>
          <a:lstStyle>
            <a:lvl1pPr>
              <a:defRPr/>
            </a:lvl1pPr>
          </a:lstStyle>
          <a:p>
            <a:pPr>
              <a:defRPr/>
            </a:pPr>
            <a:r>
              <a:rPr lang="en-US" dirty="0" smtClean="0"/>
              <a:t>Rob Sun, </a:t>
            </a:r>
            <a:r>
              <a:rPr lang="en-US" dirty="0" err="1" smtClean="0"/>
              <a:t>Huawei</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30110</TotalTime>
  <Words>3020</Words>
  <Application>Microsoft Office PowerPoint</Application>
  <PresentationFormat>On-screen Show (4:3)</PresentationFormat>
  <Paragraphs>448</Paragraphs>
  <Slides>17</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802-11-Submission</vt:lpstr>
      <vt:lpstr>Document</vt:lpstr>
      <vt:lpstr>NG 60 Usage Models</vt:lpstr>
      <vt:lpstr>Abstract</vt:lpstr>
      <vt:lpstr>Usage Model 1: Data Center NG60 Inter-Rack Connectivity</vt:lpstr>
      <vt:lpstr>Usage Model 1: Data Center</vt:lpstr>
      <vt:lpstr>Usage Model 2: Augmented Reality and Virtual Reality</vt:lpstr>
      <vt:lpstr>Usage Model 2:  AR and VR</vt:lpstr>
      <vt:lpstr>Usage Model 3: Mobile Offloading and Tri-band offloading</vt:lpstr>
      <vt:lpstr>Usage Model 3– Mobile Offloading and Tri-band offloading</vt:lpstr>
      <vt:lpstr>Usage Model 4: Wireless Backhaul</vt:lpstr>
      <vt:lpstr>Usage Model 4: Wireless Backhaul</vt:lpstr>
      <vt:lpstr>Usage Model 5: Video Kiosk</vt:lpstr>
      <vt:lpstr>Usage Model 5: Video Kiosk @ Airport</vt:lpstr>
      <vt:lpstr>Usage Model 6: Video/Mass-Data Distribution/Video on Demand System</vt:lpstr>
      <vt:lpstr>Slide 14</vt:lpstr>
      <vt:lpstr>Usage Model 7: Wireless Access with roaming devices</vt:lpstr>
      <vt:lpstr>Usage Model 7:   Wireless Access with roaming devices</vt:lpstr>
      <vt:lpstr>Video Requirements Summary</vt:lpstr>
    </vt:vector>
  </TitlesOfParts>
  <Company>Calypso Ventures,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dc:title>
  <dc:creator>Rob Sun</dc:creator>
  <cp:lastModifiedBy>R00903747</cp:lastModifiedBy>
  <cp:revision>229</cp:revision>
  <cp:lastPrinted>1998-02-10T13:28:06Z</cp:lastPrinted>
  <dcterms:created xsi:type="dcterms:W3CDTF">2009-07-15T16:38:20Z</dcterms:created>
  <dcterms:modified xsi:type="dcterms:W3CDTF">2014-09-13T00:53:48Z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1410188350</vt:lpwstr>
  </property>
</Properties>
</file>