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291" r:id="rId4"/>
    <p:sldId id="302" r:id="rId5"/>
    <p:sldId id="279" r:id="rId6"/>
    <p:sldId id="286" r:id="rId7"/>
    <p:sldId id="307" r:id="rId8"/>
    <p:sldId id="306" r:id="rId9"/>
    <p:sldId id="309" r:id="rId10"/>
    <p:sldId id="312" r:id="rId11"/>
    <p:sldId id="321" r:id="rId12"/>
    <p:sldId id="322" r:id="rId13"/>
    <p:sldId id="318" r:id="rId14"/>
    <p:sldId id="280" r:id="rId15"/>
    <p:sldId id="297" r:id="rId16"/>
    <p:sldId id="298" r:id="rId17"/>
    <p:sldId id="294" r:id="rId18"/>
    <p:sldId id="323" r:id="rId19"/>
    <p:sldId id="283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B30B04-619E-2C41-A263-AD098B2D7940}">
          <p14:sldIdLst>
            <p14:sldId id="256"/>
            <p14:sldId id="293"/>
            <p14:sldId id="291"/>
            <p14:sldId id="302"/>
            <p14:sldId id="279"/>
            <p14:sldId id="286"/>
            <p14:sldId id="307"/>
            <p14:sldId id="306"/>
            <p14:sldId id="309"/>
            <p14:sldId id="312"/>
            <p14:sldId id="321"/>
            <p14:sldId id="322"/>
            <p14:sldId id="318"/>
            <p14:sldId id="280"/>
            <p14:sldId id="297"/>
            <p14:sldId id="298"/>
            <p14:sldId id="294"/>
            <p14:sldId id="323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54" autoAdjust="0"/>
    <p:restoredTop sz="96827" autoAdjust="0"/>
  </p:normalViewPr>
  <p:slideViewPr>
    <p:cSldViewPr>
      <p:cViewPr varScale="1">
        <p:scale>
          <a:sx n="162" d="100"/>
          <a:sy n="162" d="100"/>
        </p:scale>
        <p:origin x="-246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5496"/>
    </p:cViewPr>
  </p:sorterViewPr>
  <p:notesViewPr>
    <p:cSldViewPr>
      <p:cViewPr varScale="1">
        <p:scale>
          <a:sx n="121" d="100"/>
          <a:sy n="121" d="100"/>
        </p:scale>
        <p:origin x="-48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802.11-14/1181r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Measurements on A-MPDU performances under various channel conditions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</a:t>
            </a:r>
            <a:r>
              <a:rPr lang="en-US" altLang="ko-KR" sz="2000" b="0" dirty="0" smtClean="0"/>
              <a:t>9</a:t>
            </a:r>
            <a:r>
              <a:rPr lang="en-GB" sz="2000" b="0" dirty="0" smtClean="0"/>
              <a:t>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602842"/>
              </p:ext>
            </p:extLst>
          </p:nvPr>
        </p:nvGraphicFramePr>
        <p:xfrm>
          <a:off x="506413" y="3003550"/>
          <a:ext cx="80978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Document" r:id="rId4" imgW="8255000" imgH="3009900" progId="Word.Document.8">
                  <p:embed/>
                </p:oleObj>
              </mc:Choice>
              <mc:Fallback>
                <p:oleObj name="Document" r:id="rId4" imgW="8255000" imgH="3009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03550"/>
                        <a:ext cx="8097837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for Throughput degradations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Observation. </a:t>
            </a:r>
            <a:r>
              <a:rPr lang="en-US" altLang="ko-KR" dirty="0" smtClean="0"/>
              <a:t>1 – Unequal MPDU </a:t>
            </a:r>
            <a:r>
              <a:rPr lang="en-US" altLang="ko-KR" dirty="0" err="1" smtClean="0"/>
              <a:t>subframe</a:t>
            </a:r>
            <a:r>
              <a:rPr lang="en-US" altLang="ko-KR" dirty="0" smtClean="0"/>
              <a:t> error rate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Within </a:t>
            </a:r>
            <a:r>
              <a:rPr lang="en-US" b="1" dirty="0"/>
              <a:t>A-MPDU, the latter </a:t>
            </a:r>
            <a:r>
              <a:rPr lang="en-US" b="1" dirty="0" smtClean="0"/>
              <a:t>MPDUs had </a:t>
            </a:r>
            <a:r>
              <a:rPr lang="en-US" b="1" dirty="0"/>
              <a:t>higher </a:t>
            </a:r>
            <a:r>
              <a:rPr lang="en-US" b="1" dirty="0" smtClean="0"/>
              <a:t>error rate</a:t>
            </a:r>
            <a:endParaRPr lang="en-US" b="1" dirty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Preamble-based channel estimation may not perform well for the latter </a:t>
            </a:r>
            <a:r>
              <a:rPr lang="en-US" altLang="ko-KR" dirty="0" smtClean="0"/>
              <a:t>MPDUs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We may need to study how to protect transmission of longer frames for 11ax</a:t>
            </a:r>
            <a:endParaRPr lang="en-US" altLang="ko-KR" dirty="0" smtClean="0"/>
          </a:p>
          <a:p>
            <a:pPr lvl="1">
              <a:buFont typeface="Arial"/>
              <a:buChar char="•"/>
            </a:pPr>
            <a:endParaRPr lang="en-US" altLang="ko-KR" dirty="0" smtClean="0"/>
          </a:p>
          <a:p>
            <a:pPr>
              <a:buFont typeface="Arial"/>
              <a:buChar char="•"/>
            </a:pPr>
            <a:r>
              <a:rPr lang="en-US" altLang="ko-KR" dirty="0" smtClean="0"/>
              <a:t>Observation. </a:t>
            </a:r>
            <a:r>
              <a:rPr lang="en-US" altLang="ko-KR" dirty="0" smtClean="0"/>
              <a:t>2 – MCS </a:t>
            </a:r>
            <a:r>
              <a:rPr lang="en-US" altLang="ko-KR" dirty="0" smtClean="0"/>
              <a:t>affected by</a:t>
            </a:r>
            <a:r>
              <a:rPr lang="en-US" altLang="ko-KR" dirty="0" smtClean="0"/>
              <a:t> the max </a:t>
            </a:r>
            <a:r>
              <a:rPr lang="en-US" altLang="ko-KR" dirty="0" smtClean="0"/>
              <a:t>aggregation size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MCS decreased </a:t>
            </a:r>
            <a:r>
              <a:rPr lang="en-US" b="1" dirty="0"/>
              <a:t>with </a:t>
            </a:r>
            <a:r>
              <a:rPr lang="en-US" b="1" dirty="0" smtClean="0"/>
              <a:t>the </a:t>
            </a:r>
            <a:r>
              <a:rPr lang="en-US" b="1" dirty="0" smtClean="0"/>
              <a:t>bigger</a:t>
            </a:r>
            <a:r>
              <a:rPr lang="en-US" b="1" dirty="0" smtClean="0"/>
              <a:t> </a:t>
            </a:r>
            <a:r>
              <a:rPr lang="en-US" b="1" dirty="0" smtClean="0"/>
              <a:t>max aggregation </a:t>
            </a:r>
            <a:r>
              <a:rPr lang="en-US" b="1" dirty="0"/>
              <a:t>size (N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/>
              <a:t>MCS </a:t>
            </a:r>
            <a:r>
              <a:rPr lang="en-US" b="1" dirty="0" smtClean="0"/>
              <a:t>fluctuate</a:t>
            </a:r>
            <a:r>
              <a:rPr lang="en-US" b="1" dirty="0"/>
              <a:t>d</a:t>
            </a:r>
            <a:r>
              <a:rPr lang="en-US" b="1" dirty="0" smtClean="0"/>
              <a:t> </a:t>
            </a:r>
            <a:r>
              <a:rPr lang="en-US" b="1" dirty="0"/>
              <a:t>with </a:t>
            </a:r>
            <a:r>
              <a:rPr lang="en-US" b="1" dirty="0" smtClean="0"/>
              <a:t>the bigger </a:t>
            </a:r>
            <a:r>
              <a:rPr lang="en-US" b="1" dirty="0"/>
              <a:t>max aggregation size (N</a:t>
            </a:r>
            <a:r>
              <a:rPr lang="en-US" b="1" dirty="0" smtClean="0"/>
              <a:t>)</a:t>
            </a:r>
            <a:endParaRPr lang="en-US" altLang="ko-KR" dirty="0" smtClean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From the Observation 1, more aggregated A-MPDUs will have higher chance of receiving Block </a:t>
            </a:r>
            <a:r>
              <a:rPr lang="en-US" altLang="ko-KR" dirty="0" err="1" smtClean="0"/>
              <a:t>Acks</a:t>
            </a:r>
            <a:r>
              <a:rPr lang="en-US" altLang="ko-KR" dirty="0" smtClean="0"/>
              <a:t> with partial bitmap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The partial bitmap (any </a:t>
            </a:r>
            <a:r>
              <a:rPr lang="en-US" altLang="ko-KR" dirty="0"/>
              <a:t>“0” in </a:t>
            </a:r>
            <a:r>
              <a:rPr lang="en-US" altLang="ko-KR" dirty="0" smtClean="0"/>
              <a:t>bitmap) </a:t>
            </a:r>
            <a:r>
              <a:rPr lang="en-US" altLang="ko-KR" dirty="0"/>
              <a:t>can trigger link adaptation </a:t>
            </a:r>
            <a:r>
              <a:rPr lang="en-US" altLang="ko-KR" dirty="0" smtClean="0"/>
              <a:t>algorithm on sender STA to lower MCS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This explains why limiting </a:t>
            </a:r>
            <a:r>
              <a:rPr lang="en-US" altLang="ko-KR" dirty="0" smtClean="0"/>
              <a:t>the aggregation size </a:t>
            </a:r>
            <a:r>
              <a:rPr lang="en-US" altLang="ko-KR" dirty="0" smtClean="0"/>
              <a:t>could</a:t>
            </a:r>
            <a:r>
              <a:rPr lang="en-US" altLang="ko-KR" dirty="0" smtClean="0"/>
              <a:t> </a:t>
            </a:r>
            <a:r>
              <a:rPr lang="en-US" altLang="ko-KR" dirty="0" smtClean="0"/>
              <a:t>increase throughputs </a:t>
            </a:r>
            <a:r>
              <a:rPr lang="en-US" altLang="ko-KR" dirty="0" smtClean="0"/>
              <a:t>by limiting excessive link adaptations in </a:t>
            </a:r>
            <a:r>
              <a:rPr lang="en-US" altLang="ko-KR" dirty="0" smtClean="0"/>
              <a:t>some </a:t>
            </a:r>
            <a:r>
              <a:rPr lang="en-US" altLang="ko-KR" dirty="0" smtClean="0"/>
              <a:t>cases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88" y="1809032"/>
            <a:ext cx="2175304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18" y="1809032"/>
            <a:ext cx="2214146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206" y="1809032"/>
            <a:ext cx="2215642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66" y="4113288"/>
            <a:ext cx="2192822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857" y="4113288"/>
            <a:ext cx="2164434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96" y="4113288"/>
            <a:ext cx="2201776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34041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65684" y="2770247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8596" y="2768168"/>
            <a:ext cx="503884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AMPDU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(N=64)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57040" y="3033814"/>
            <a:ext cx="135251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1403648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62230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2520812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57212" y="2732977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077153" y="2996544"/>
            <a:ext cx="43095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Down Arrow 54"/>
          <p:cNvSpPr/>
          <p:nvPr/>
        </p:nvSpPr>
        <p:spPr bwMode="auto">
          <a:xfrm>
            <a:off x="5220072" y="291074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68232" y="5056376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1242962" y="5319943"/>
            <a:ext cx="1487762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Down Arrow 65"/>
          <p:cNvSpPr/>
          <p:nvPr/>
        </p:nvSpPr>
        <p:spPr bwMode="auto">
          <a:xfrm>
            <a:off x="1347554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1906136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Down Arrow 67"/>
          <p:cNvSpPr/>
          <p:nvPr/>
        </p:nvSpPr>
        <p:spPr bwMode="auto">
          <a:xfrm>
            <a:off x="2464718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9932" y="5045115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157763" y="5308682"/>
            <a:ext cx="135251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Down Arrow 70"/>
          <p:cNvSpPr/>
          <p:nvPr/>
        </p:nvSpPr>
        <p:spPr bwMode="auto">
          <a:xfrm>
            <a:off x="4181266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4739848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5298430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30424" y="5049625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7512701" y="5313192"/>
            <a:ext cx="763457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Down Arrow 76"/>
          <p:cNvSpPr/>
          <p:nvPr/>
        </p:nvSpPr>
        <p:spPr bwMode="auto">
          <a:xfrm>
            <a:off x="7620168" y="522738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8077150" y="522738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772400" cy="504056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Comparisons (N=64)</a:t>
            </a:r>
            <a:endParaRPr lang="en-US" sz="2800" dirty="0"/>
          </a:p>
        </p:txBody>
      </p:sp>
      <p:sp>
        <p:nvSpPr>
          <p:cNvPr id="81" name="Down Arrow 80"/>
          <p:cNvSpPr/>
          <p:nvPr/>
        </p:nvSpPr>
        <p:spPr bwMode="auto">
          <a:xfrm rot="5400000">
            <a:off x="8253084" y="308559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5400000">
            <a:off x="8252044" y="322328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Down Arrow 82"/>
          <p:cNvSpPr/>
          <p:nvPr/>
        </p:nvSpPr>
        <p:spPr bwMode="auto">
          <a:xfrm rot="5400000">
            <a:off x="8254124" y="336521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8281781" y="288392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99752" y="1569256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 RSSI, 20MHz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76704" y="1564632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 RSSI, </a:t>
            </a:r>
            <a:r>
              <a:rPr lang="en-US" sz="1400" dirty="0" smtClean="0">
                <a:solidFill>
                  <a:schemeClr val="tx1"/>
                </a:solidFill>
              </a:rPr>
              <a:t>40MHz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8624" y="1567806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 RSSI, </a:t>
            </a:r>
            <a:r>
              <a:rPr lang="en-US" sz="1400" dirty="0" smtClean="0">
                <a:solidFill>
                  <a:schemeClr val="tx1"/>
                </a:solidFill>
              </a:rPr>
              <a:t>80MHz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07432" y="3877308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RSSI, 20MHz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4384" y="3872684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</a:t>
            </a:r>
            <a:r>
              <a:rPr lang="en-US" sz="1400" dirty="0">
                <a:solidFill>
                  <a:schemeClr val="tx1"/>
                </a:solidFill>
              </a:rPr>
              <a:t>RSSI, </a:t>
            </a:r>
            <a:r>
              <a:rPr lang="en-US" sz="1400" dirty="0" smtClean="0">
                <a:solidFill>
                  <a:schemeClr val="tx1"/>
                </a:solidFill>
              </a:rPr>
              <a:t>40MHz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86304" y="3875858"/>
            <a:ext cx="1511999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</a:t>
            </a:r>
            <a:r>
              <a:rPr lang="en-US" sz="1400" dirty="0">
                <a:solidFill>
                  <a:schemeClr val="tx1"/>
                </a:solidFill>
              </a:rPr>
              <a:t>RSSI, </a:t>
            </a:r>
            <a:r>
              <a:rPr lang="en-US" sz="1400" dirty="0" smtClean="0">
                <a:solidFill>
                  <a:schemeClr val="tx1"/>
                </a:solidFill>
              </a:rPr>
              <a:t>80MHz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for A-MPDU’s 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Observation. </a:t>
            </a:r>
            <a:r>
              <a:rPr lang="en-US" altLang="ko-KR" dirty="0" smtClean="0"/>
              <a:t>3 – Max 64 aggregation was the limiting factor at high rates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Under High RSSI and Wide BW, throughput was limited by </a:t>
            </a:r>
            <a:r>
              <a:rPr lang="en-US" b="1" dirty="0" smtClean="0"/>
              <a:t>the </a:t>
            </a:r>
            <a:r>
              <a:rPr lang="en-US" b="1" dirty="0" smtClean="0"/>
              <a:t>64 aggregations</a:t>
            </a:r>
            <a:endParaRPr lang="en-US" b="1" dirty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In this case, enabling</a:t>
            </a:r>
            <a:r>
              <a:rPr lang="en-US" altLang="ko-KR" dirty="0" smtClean="0"/>
              <a:t> A-MSDU on top of A-MPDU is helpful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(11ax’s simulation scenario[2] does not enable A-MSDU)</a:t>
            </a:r>
            <a:endParaRPr lang="en-US" altLang="ko-KR" dirty="0" smtClean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We may need to study increasing </a:t>
            </a:r>
            <a:r>
              <a:rPr lang="en-US" altLang="ko-KR" dirty="0" smtClean="0"/>
              <a:t>the max MPDU aggregation sizes for 11ax</a:t>
            </a:r>
          </a:p>
          <a:p>
            <a:pPr lvl="1">
              <a:buFont typeface="Arial"/>
              <a:buChar char="•"/>
            </a:pPr>
            <a:endParaRPr lang="en-US" altLang="ko-KR" dirty="0" smtClean="0"/>
          </a:p>
          <a:p>
            <a:pPr>
              <a:buFont typeface="Arial"/>
              <a:buChar char="•"/>
            </a:pPr>
            <a:r>
              <a:rPr lang="en-US" altLang="ko-KR" dirty="0" smtClean="0"/>
              <a:t>Observation. </a:t>
            </a:r>
            <a:r>
              <a:rPr lang="en-US" altLang="ko-KR" dirty="0" smtClean="0"/>
              <a:t>4 – Max 5.46ms duration was the limiting factor at low rates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Under Low RSSI and Narrow BW, throughput was limited by the 5.46ms </a:t>
            </a:r>
            <a:r>
              <a:rPr lang="en-US" b="1" dirty="0" smtClean="0"/>
              <a:t>duration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is the hard-limit calculated from L-SIG’s rate/duration field (legacy effect)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Under frequency division multiple access, each STA would require longer frame duration</a:t>
            </a:r>
            <a:r>
              <a:rPr lang="en-US" dirty="0"/>
              <a:t> </a:t>
            </a:r>
            <a:r>
              <a:rPr lang="en-US" dirty="0" smtClean="0"/>
              <a:t>within a narrow </a:t>
            </a:r>
            <a:r>
              <a:rPr lang="en-US" dirty="0" err="1" smtClean="0"/>
              <a:t>subband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 may need to study increasing the max MPDU duration for 11ax</a:t>
            </a:r>
            <a:endParaRPr lang="en-US" dirty="0" smtClean="0"/>
          </a:p>
          <a:p>
            <a:pPr marL="457200" lvl="1" indent="0"/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5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>
                <a:solidFill>
                  <a:schemeClr val="tx1"/>
                </a:solidFill>
                <a:latin typeface="Times New Roman"/>
                <a:cs typeface="Times New Roman"/>
              </a:rPr>
              <a:t>Sep 2014</a:t>
            </a:r>
            <a:endParaRPr lang="en-GB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Times New Roman"/>
                <a:cs typeface="Times New Roman"/>
              </a:rPr>
              <a:t>John Son, WILUS Institute</a:t>
            </a:r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Slide </a:t>
            </a:r>
            <a:fld id="{8DC72EFA-1DF8-481C-8B66-C8A1D5DAFDEA}" type="slidenum">
              <a:rPr lang="en-GB">
                <a:solidFill>
                  <a:schemeClr val="tx1"/>
                </a:solidFill>
                <a:latin typeface="Times New Roman"/>
                <a:cs typeface="Times New Roman"/>
              </a:rPr>
              <a:pPr/>
              <a:t>13</a:t>
            </a:fld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7237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Railway Station – Population Density (P/D)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직선 연결선 27"/>
          <p:cNvCxnSpPr/>
          <p:nvPr/>
        </p:nvCxnSpPr>
        <p:spPr>
          <a:xfrm>
            <a:off x="669166" y="3191936"/>
            <a:ext cx="4910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포인트가 5개인 별 32"/>
          <p:cNvSpPr/>
          <p:nvPr/>
        </p:nvSpPr>
        <p:spPr>
          <a:xfrm>
            <a:off x="1040453" y="2543864"/>
            <a:ext cx="155488" cy="15972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직선 화살표 연결선 5"/>
          <p:cNvCxnSpPr/>
          <p:nvPr/>
        </p:nvCxnSpPr>
        <p:spPr bwMode="auto">
          <a:xfrm>
            <a:off x="1118732" y="2703689"/>
            <a:ext cx="0" cy="50267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655324" y="2794924"/>
            <a:ext cx="50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1.5m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6" name="직선 화살표 연결선 8"/>
          <p:cNvCxnSpPr/>
          <p:nvPr/>
        </p:nvCxnSpPr>
        <p:spPr bwMode="auto">
          <a:xfrm>
            <a:off x="1142460" y="3429350"/>
            <a:ext cx="41920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 bwMode="auto">
          <a:xfrm>
            <a:off x="2811888" y="3368025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kern="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11</a:t>
            </a: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2" name="모서리가 둥근 직사각형 39"/>
          <p:cNvSpPr/>
          <p:nvPr/>
        </p:nvSpPr>
        <p:spPr>
          <a:xfrm>
            <a:off x="5061735" y="1679768"/>
            <a:ext cx="431967" cy="380351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20266" y="2543864"/>
            <a:ext cx="21800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STA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45" name="직선 화살표 연결선 5"/>
          <p:cNvCxnSpPr/>
          <p:nvPr/>
        </p:nvCxnSpPr>
        <p:spPr bwMode="auto">
          <a:xfrm>
            <a:off x="5287648" y="2093684"/>
            <a:ext cx="0" cy="10775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4887828" y="2471856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37318" y="2577516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037318" y="2460898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829406" y="2575774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29406" y="2459156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765510" y="2575774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765510" y="2459156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763688" y="2437522"/>
            <a:ext cx="2952328" cy="71412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988" y="221589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Population density variation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575939"/>
            <a:ext cx="2376264" cy="2037100"/>
          </a:xfrm>
          <a:prstGeom prst="rect">
            <a:avLst/>
          </a:prstGeom>
        </p:spPr>
      </p:pic>
      <p:sp>
        <p:nvSpPr>
          <p:cNvPr id="32" name="모서리가 둥근 직사각형 39"/>
          <p:cNvSpPr/>
          <p:nvPr/>
        </p:nvSpPr>
        <p:spPr>
          <a:xfrm>
            <a:off x="8278430" y="1576671"/>
            <a:ext cx="295039" cy="236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포인트가 5개인 별 32"/>
          <p:cNvSpPr/>
          <p:nvPr/>
        </p:nvSpPr>
        <p:spPr>
          <a:xfrm>
            <a:off x="6426564" y="2260567"/>
            <a:ext cx="392771" cy="392771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`</a:t>
            </a:r>
            <a:endParaRPr lang="ko-KR" alt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4188" y="2477216"/>
            <a:ext cx="21800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STA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2392" y="1412776"/>
            <a:ext cx="147483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AP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136" y="3989053"/>
            <a:ext cx="2418111" cy="201622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203174" y="3573016"/>
            <a:ext cx="2530245" cy="31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Low Population Density example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2265" y="6005189"/>
            <a:ext cx="2300223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High Population Density example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3789040"/>
            <a:ext cx="5400601" cy="2520280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Low </a:t>
            </a:r>
            <a:r>
              <a:rPr lang="en-US" dirty="0" smtClean="0"/>
              <a:t>Population </a:t>
            </a:r>
            <a:r>
              <a:rPr lang="en-US" dirty="0"/>
              <a:t>Density</a:t>
            </a:r>
          </a:p>
          <a:p>
            <a:pPr lvl="1">
              <a:buFont typeface="Arial"/>
              <a:buChar char="•"/>
            </a:pPr>
            <a:r>
              <a:rPr lang="en-US" dirty="0"/>
              <a:t>Normal status between train arrivals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High Population Density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After a train arrives at the platform, </a:t>
            </a:r>
            <a:r>
              <a:rPr lang="en-US" dirty="0"/>
              <a:t>w</a:t>
            </a:r>
            <a:r>
              <a:rPr lang="en-US" dirty="0" smtClean="0"/>
              <a:t>e could obtain continuously high population density for 1~2 minutes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Due to the </a:t>
            </a:r>
            <a:r>
              <a:rPr lang="en-US" dirty="0" smtClean="0"/>
              <a:t>height of the AP, it is noted that </a:t>
            </a:r>
            <a:r>
              <a:rPr lang="en-US" dirty="0" err="1" smtClean="0"/>
              <a:t>LoS</a:t>
            </a:r>
            <a:r>
              <a:rPr lang="en-US" dirty="0" smtClean="0"/>
              <a:t> path </a:t>
            </a:r>
            <a:r>
              <a:rPr lang="en-US" dirty="0" err="1" smtClean="0"/>
              <a:t>bet’n</a:t>
            </a:r>
            <a:r>
              <a:rPr lang="en-US" dirty="0" smtClean="0"/>
              <a:t> AP-STA was secured even with high population density.</a:t>
            </a:r>
          </a:p>
        </p:txBody>
      </p:sp>
      <p:sp>
        <p:nvSpPr>
          <p:cNvPr id="43" name="모서리가 둥근 직사각형 39"/>
          <p:cNvSpPr/>
          <p:nvPr/>
        </p:nvSpPr>
        <p:spPr>
          <a:xfrm>
            <a:off x="8316416" y="3984920"/>
            <a:ext cx="295039" cy="236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70378" y="3821025"/>
            <a:ext cx="147483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AP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084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00" y="1628800"/>
            <a:ext cx="3597892" cy="27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940" y="692696"/>
            <a:ext cx="8549640" cy="1080120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Railway Station – Low &amp; High P/D (20MHz)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4509120"/>
            <a:ext cx="8352928" cy="1944216"/>
          </a:xfrm>
          <a:ln/>
        </p:spPr>
        <p:txBody>
          <a:bodyPr>
            <a:normAutofit fontScale="70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US" altLang="ko-KR" dirty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/>
              <a:t>AP-STA </a:t>
            </a:r>
            <a:r>
              <a:rPr lang="en-US" altLang="ko-KR" dirty="0" smtClean="0"/>
              <a:t>are </a:t>
            </a:r>
            <a:r>
              <a:rPr lang="en-US" altLang="ko-KR" dirty="0"/>
              <a:t>located </a:t>
            </a:r>
            <a:r>
              <a:rPr lang="en-US" altLang="ko-KR" dirty="0" smtClean="0"/>
              <a:t>11 meters away with dynamic population density (-50~-55 </a:t>
            </a:r>
            <a:r>
              <a:rPr lang="en-US" altLang="ko-KR" dirty="0" err="1"/>
              <a:t>dBm</a:t>
            </a:r>
            <a:r>
              <a:rPr lang="en-US" altLang="ko-KR" dirty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/>
              <a:t>Measured STA’s DL throughput by changing AP’s Max A-MPDU aggregation size </a:t>
            </a:r>
            <a:r>
              <a:rPr lang="en-US" altLang="ko-KR" dirty="0" smtClean="0"/>
              <a:t>under 20MHz BW</a:t>
            </a:r>
            <a:endParaRPr lang="en-US" altLang="ko-KR" dirty="0"/>
          </a:p>
          <a:p>
            <a:pPr>
              <a:buFont typeface="Times New Roman" pitchFamily="16" charset="0"/>
              <a:buChar char="•"/>
            </a:pPr>
            <a:r>
              <a:rPr lang="en-US" altLang="ko-KR" dirty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degraded with high population density while RSSI values wer</a:t>
            </a:r>
            <a:r>
              <a:rPr lang="en-US" altLang="ko-KR" dirty="0" smtClean="0"/>
              <a:t>e not changed much</a:t>
            </a:r>
            <a:endParaRPr lang="en-US" altLang="ko-KR" dirty="0" smtClean="0"/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was maximized when N=8, but it </a:t>
            </a:r>
            <a:r>
              <a:rPr lang="en-US" altLang="ko-KR" dirty="0"/>
              <a:t>was sharply decreased with </a:t>
            </a:r>
            <a:r>
              <a:rPr lang="en-US" altLang="ko-KR" dirty="0" smtClean="0"/>
              <a:t>bigger N in High P/D</a:t>
            </a:r>
            <a:endParaRPr lang="en-US" altLang="ko-KR" dirty="0" smtClean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279045" y="4053552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279045" y="4174880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441136" y="2156376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447528" y="2504232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507560" y="2989112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9095" y="2336583"/>
            <a:ext cx="64243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i="1" dirty="0" smtClean="0">
                <a:solidFill>
                  <a:srgbClr val="660066"/>
                </a:solidFill>
              </a:rPr>
              <a:t>trace </a:t>
            </a:r>
            <a:r>
              <a:rPr lang="en-US" sz="800" i="1" dirty="0" smtClean="0">
                <a:solidFill>
                  <a:srgbClr val="660066"/>
                </a:solidFill>
              </a:rPr>
              <a:t>analysis </a:t>
            </a:r>
            <a:br>
              <a:rPr lang="en-US" sz="800" i="1" dirty="0" smtClean="0">
                <a:solidFill>
                  <a:srgbClr val="660066"/>
                </a:solidFill>
              </a:rPr>
            </a:br>
            <a:r>
              <a:rPr lang="en-US" sz="800" i="1" dirty="0" smtClean="0">
                <a:solidFill>
                  <a:srgbClr val="660066"/>
                </a:solidFill>
              </a:rPr>
              <a:t>on slide </a:t>
            </a:r>
            <a:r>
              <a:rPr lang="en-US" sz="800" i="1" dirty="0" smtClean="0">
                <a:solidFill>
                  <a:srgbClr val="660066"/>
                </a:solidFill>
              </a:rPr>
              <a:t>15</a:t>
            </a:r>
            <a:endParaRPr lang="en-US" sz="800" i="1" dirty="0">
              <a:solidFill>
                <a:srgbClr val="660066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  <a:endCxn id="13" idx="2"/>
          </p:cNvCxnSpPr>
          <p:nvPr/>
        </p:nvCxnSpPr>
        <p:spPr bwMode="auto">
          <a:xfrm flipV="1">
            <a:off x="2041526" y="2240890"/>
            <a:ext cx="399610" cy="218804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22" idx="3"/>
            <a:endCxn id="15" idx="2"/>
          </p:cNvCxnSpPr>
          <p:nvPr/>
        </p:nvCxnSpPr>
        <p:spPr bwMode="auto">
          <a:xfrm>
            <a:off x="2041526" y="2459694"/>
            <a:ext cx="406002" cy="129052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621123" y="3307819"/>
            <a:ext cx="77734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i="1" dirty="0" smtClean="0">
                <a:solidFill>
                  <a:srgbClr val="660066"/>
                </a:solidFill>
              </a:rPr>
              <a:t>trace analysis </a:t>
            </a:r>
            <a:br>
              <a:rPr lang="en-US" sz="800" i="1" dirty="0" smtClean="0">
                <a:solidFill>
                  <a:srgbClr val="660066"/>
                </a:solidFill>
              </a:rPr>
            </a:br>
            <a:r>
              <a:rPr lang="en-US" sz="800" i="1" dirty="0" smtClean="0">
                <a:solidFill>
                  <a:srgbClr val="660066"/>
                </a:solidFill>
              </a:rPr>
              <a:t>on slide </a:t>
            </a:r>
            <a:r>
              <a:rPr lang="en-US" sz="800" i="1" dirty="0" smtClean="0">
                <a:solidFill>
                  <a:srgbClr val="660066"/>
                </a:solidFill>
              </a:rPr>
              <a:t>16</a:t>
            </a:r>
            <a:endParaRPr lang="en-US" sz="800" i="1" dirty="0">
              <a:solidFill>
                <a:srgbClr val="660066"/>
              </a:solidFill>
            </a:endParaRPr>
          </a:p>
        </p:txBody>
      </p:sp>
      <p:cxnSp>
        <p:nvCxnSpPr>
          <p:cNvPr id="34" name="Straight Arrow Connector 33"/>
          <p:cNvCxnSpPr>
            <a:stCxn id="33" idx="0"/>
            <a:endCxn id="15" idx="4"/>
          </p:cNvCxnSpPr>
          <p:nvPr/>
        </p:nvCxnSpPr>
        <p:spPr bwMode="auto">
          <a:xfrm flipH="1" flipV="1">
            <a:off x="2537528" y="2673259"/>
            <a:ext cx="472266" cy="63456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33" idx="0"/>
            <a:endCxn id="16" idx="2"/>
          </p:cNvCxnSpPr>
          <p:nvPr/>
        </p:nvCxnSpPr>
        <p:spPr bwMode="auto">
          <a:xfrm flipV="1">
            <a:off x="3009794" y="3073626"/>
            <a:ext cx="497766" cy="234193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9223" name="Picture 9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15406"/>
            <a:ext cx="3597893" cy="2700000"/>
          </a:xfrm>
          <a:prstGeom prst="rect">
            <a:avLst/>
          </a:prstGeom>
        </p:spPr>
      </p:pic>
      <p:sp>
        <p:nvSpPr>
          <p:cNvPr id="44" name="Oval 43"/>
          <p:cNvSpPr>
            <a:spLocks noChangeAspect="1"/>
          </p:cNvSpPr>
          <p:nvPr/>
        </p:nvSpPr>
        <p:spPr bwMode="auto">
          <a:xfrm>
            <a:off x="6102940" y="3045440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099848" y="3116777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7189256" y="3059672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109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509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RSSI</a:t>
            </a:r>
            <a:endParaRPr lang="en-US" dirty="0"/>
          </a:p>
        </p:txBody>
      </p: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772400" cy="1080120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Railway Station – Population density effect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9992" y="1981200"/>
            <a:ext cx="4392488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Observation. </a:t>
            </a:r>
            <a:r>
              <a:rPr lang="en-US" altLang="ko-KR" dirty="0" smtClean="0"/>
              <a:t>5 – Population density effect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High population density incurs more channel variations, which </a:t>
            </a:r>
            <a:r>
              <a:rPr lang="en-US" b="1" dirty="0" smtClean="0"/>
              <a:t>result </a:t>
            </a:r>
            <a:r>
              <a:rPr lang="en-US" b="1" dirty="0" smtClean="0"/>
              <a:t>MCS fluctuations 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Our result complements [2][3] </a:t>
            </a:r>
            <a:r>
              <a:rPr lang="en-US" b="1" dirty="0" smtClean="0"/>
              <a:t>in that high population </a:t>
            </a:r>
            <a:r>
              <a:rPr lang="en-US" b="1" dirty="0" smtClean="0"/>
              <a:t>density can still affect performances even without direct human body blockages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3" y="1672358"/>
            <a:ext cx="3959998" cy="2215669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32" y="4091304"/>
            <a:ext cx="3924432" cy="2231904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88040" y="1556792"/>
            <a:ext cx="775895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P/D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40" y="3987068"/>
            <a:ext cx="775895" cy="215444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High P/D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03403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549640" cy="504056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Railway Station </a:t>
            </a:r>
            <a:r>
              <a:rPr lang="en-US" altLang="ko-KR" dirty="0" smtClean="0"/>
              <a:t>– High P/D (N=8, 32 @20MHz)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44618" y="1468939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(more severe in High P/D)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07904"/>
            <a:ext cx="2654298" cy="504056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163" y="1309368"/>
            <a:ext cx="2650191" cy="5039096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495816" y="2739861"/>
            <a:ext cx="19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[N</a:t>
            </a:r>
            <a:r>
              <a:rPr lang="en-US" sz="1200" dirty="0" smtClean="0">
                <a:solidFill>
                  <a:srgbClr val="000000"/>
                </a:solidFill>
              </a:rPr>
              <a:t>=</a:t>
            </a:r>
            <a:r>
              <a:rPr lang="en-US" sz="1200" dirty="0" smtClean="0">
                <a:solidFill>
                  <a:srgbClr val="000000"/>
                </a:solidFill>
              </a:rPr>
              <a:t>8] </a:t>
            </a:r>
            <a:r>
              <a:rPr lang="en-US" sz="1200" dirty="0" smtClean="0">
                <a:solidFill>
                  <a:srgbClr val="000000"/>
                </a:solidFill>
              </a:rPr>
              <a:t>Most A-MPDUs were transmitted with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8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059" y="5242730"/>
            <a:ext cx="3563996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Mean decreased 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bigger max aggregation size (N)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6296" y="4020267"/>
            <a:ext cx="20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[N</a:t>
            </a:r>
            <a:r>
              <a:rPr lang="en-US" sz="1200" dirty="0" smtClean="0">
                <a:solidFill>
                  <a:srgbClr val="000000"/>
                </a:solidFill>
              </a:rPr>
              <a:t>=</a:t>
            </a:r>
            <a:r>
              <a:rPr lang="en-US" sz="1200" dirty="0" smtClean="0">
                <a:solidFill>
                  <a:srgbClr val="000000"/>
                </a:solidFill>
              </a:rPr>
              <a:t>32] </a:t>
            </a:r>
            <a:r>
              <a:rPr lang="en-US" sz="1200" dirty="0" smtClean="0">
                <a:solidFill>
                  <a:srgbClr val="000000"/>
                </a:solidFill>
              </a:rPr>
              <a:t>Many A-MPDUs occupied airtime up to the max duration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5.46ms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8949" y="5738074"/>
            <a:ext cx="3563996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</a:t>
            </a:r>
            <a:r>
              <a:rPr lang="en-US" sz="1600" dirty="0" smtClean="0">
                <a:solidFill>
                  <a:srgbClr val="000000"/>
                </a:solidFill>
              </a:rPr>
              <a:t>fluctuated with bigger max aggregation size </a:t>
            </a:r>
            <a:r>
              <a:rPr lang="en-US" sz="1600" dirty="0">
                <a:solidFill>
                  <a:srgbClr val="000000"/>
                </a:solidFill>
              </a:rPr>
              <a:t>(N)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049104" y="4103576"/>
            <a:ext cx="2232189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Down Arrow 23"/>
          <p:cNvSpPr/>
          <p:nvPr/>
        </p:nvSpPr>
        <p:spPr bwMode="auto">
          <a:xfrm>
            <a:off x="3296488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018762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4761616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643881" y="287320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642841" y="312120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5400000">
            <a:off x="644921" y="337726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48117" y="2820072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31024" y="1228110"/>
            <a:ext cx="46387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N=8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5497" y="1228110"/>
            <a:ext cx="46387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808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N=32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>
            <a:normAutofit fontScale="85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this contribution, we </a:t>
            </a:r>
            <a:r>
              <a:rPr lang="en-GB" dirty="0" smtClean="0"/>
              <a:t>provided </a:t>
            </a:r>
            <a:r>
              <a:rPr lang="en-GB" dirty="0" smtClean="0"/>
              <a:t>measurements </a:t>
            </a:r>
            <a:r>
              <a:rPr lang="en-GB" dirty="0"/>
              <a:t>of A-MPDU </a:t>
            </a:r>
            <a:r>
              <a:rPr lang="en-GB" dirty="0" smtClean="0"/>
              <a:t>performances under </a:t>
            </a:r>
            <a:r>
              <a:rPr lang="en-GB" dirty="0"/>
              <a:t>various channel </a:t>
            </a:r>
            <a:r>
              <a:rPr lang="en-GB" dirty="0" smtClean="0"/>
              <a:t>conditions, bandwidths, and population densities. 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The more </a:t>
            </a:r>
            <a:r>
              <a:rPr lang="en-GB" dirty="0" smtClean="0"/>
              <a:t>MPDUs are aggregated</a:t>
            </a:r>
            <a:r>
              <a:rPr lang="en-GB" dirty="0" smtClean="0"/>
              <a:t>, the more </a:t>
            </a:r>
            <a:r>
              <a:rPr lang="en-US" dirty="0" smtClean="0"/>
              <a:t>frequent </a:t>
            </a:r>
            <a:r>
              <a:rPr lang="en-US" dirty="0" smtClean="0"/>
              <a:t>link adaption is </a:t>
            </a:r>
            <a:r>
              <a:rPr lang="en-US" dirty="0" smtClean="0"/>
              <a:t>triggered, </a:t>
            </a:r>
            <a:r>
              <a:rPr lang="en-US" dirty="0" smtClean="0"/>
              <a:t>due to higher error rates in the latter MPDUs.</a:t>
            </a:r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Under high traffic volumes that 11ax should support,</a:t>
            </a:r>
            <a:r>
              <a:rPr lang="en-US" dirty="0" smtClean="0"/>
              <a:t>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“</a:t>
            </a:r>
            <a:r>
              <a:rPr lang="en-US" dirty="0" smtClean="0"/>
              <a:t>64 </a:t>
            </a:r>
            <a:r>
              <a:rPr lang="en-US" dirty="0" smtClean="0"/>
              <a:t>MPDU aggregation” and </a:t>
            </a:r>
            <a:r>
              <a:rPr lang="en-US" dirty="0" smtClean="0"/>
              <a:t>“5.46ms duration” could play as the limiting factor in </a:t>
            </a:r>
            <a:r>
              <a:rPr lang="en-US" dirty="0" smtClean="0"/>
              <a:t>wide band </a:t>
            </a:r>
            <a:r>
              <a:rPr lang="en-US" dirty="0" smtClean="0"/>
              <a:t>and </a:t>
            </a:r>
            <a:r>
              <a:rPr lang="en-US" dirty="0" smtClean="0"/>
              <a:t>narrow </a:t>
            </a:r>
            <a:r>
              <a:rPr lang="en-US" dirty="0" err="1" smtClean="0"/>
              <a:t>subband</a:t>
            </a:r>
            <a:r>
              <a:rPr lang="en-US" dirty="0" smtClean="0"/>
              <a:t> </a:t>
            </a:r>
            <a:r>
              <a:rPr lang="en-US" dirty="0" smtClean="0"/>
              <a:t>respectively.</a:t>
            </a:r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Like 11n and 11ac, 11ax should also enhance the frame aggregation feature considering both the current limitations and the new requirements. 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0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Do you agree that 11ax </a:t>
            </a:r>
            <a:r>
              <a:rPr lang="en-US" dirty="0"/>
              <a:t>should </a:t>
            </a:r>
            <a:r>
              <a:rPr lang="en-US" dirty="0" smtClean="0"/>
              <a:t>enhance </a:t>
            </a:r>
            <a:r>
              <a:rPr lang="en-US" dirty="0"/>
              <a:t>the </a:t>
            </a:r>
            <a:r>
              <a:rPr lang="en-US" dirty="0" smtClean="0"/>
              <a:t>current frame </a:t>
            </a:r>
            <a:r>
              <a:rPr lang="en-US" dirty="0"/>
              <a:t>aggregation </a:t>
            </a:r>
            <a:r>
              <a:rPr lang="en-US" dirty="0" smtClean="0"/>
              <a:t>feature?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77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 marL="0" indent="0"/>
            <a:r>
              <a:rPr lang="en-US" altLang="ko-KR" dirty="0"/>
              <a:t>[1] 11-</a:t>
            </a:r>
            <a:r>
              <a:rPr lang="en-US" altLang="ko-KR" dirty="0" smtClean="0"/>
              <a:t>10/1079r1 Max Frame </a:t>
            </a:r>
            <a:r>
              <a:rPr lang="en-US" altLang="ko-KR" dirty="0" smtClean="0"/>
              <a:t>Sizes</a:t>
            </a:r>
          </a:p>
          <a:p>
            <a:pPr marL="0" indent="0"/>
            <a:r>
              <a:rPr lang="en-US" altLang="ko-KR" dirty="0" smtClean="0"/>
              <a:t>[2] </a:t>
            </a:r>
            <a:r>
              <a:rPr lang="en-US" altLang="ko-KR" dirty="0"/>
              <a:t>11-10</a:t>
            </a:r>
            <a:r>
              <a:rPr lang="en-US" altLang="ko-KR" dirty="0" smtClean="0"/>
              <a:t>/0980r2 Simulation Scenarios</a:t>
            </a:r>
            <a:endParaRPr lang="en-US" altLang="ko-KR" dirty="0"/>
          </a:p>
          <a:p>
            <a:pPr marL="0" indent="0"/>
            <a:r>
              <a:rPr lang="en-US" altLang="ko-KR" dirty="0" smtClean="0"/>
              <a:t>[3] </a:t>
            </a:r>
            <a:r>
              <a:rPr lang="en-US" dirty="0"/>
              <a:t>11-14/</a:t>
            </a:r>
            <a:r>
              <a:rPr lang="en-US" dirty="0" smtClean="0"/>
              <a:t>0112r1 Wi-Fi interference measurements in Korea </a:t>
            </a:r>
            <a:r>
              <a:rPr lang="en-US" dirty="0"/>
              <a:t>– Part </a:t>
            </a:r>
            <a:r>
              <a:rPr lang="en-US" dirty="0" smtClean="0"/>
              <a:t>II</a:t>
            </a:r>
            <a:endParaRPr lang="en-US" dirty="0"/>
          </a:p>
          <a:p>
            <a:pPr marL="0" indent="0"/>
            <a:r>
              <a:rPr lang="en-US" altLang="ko-KR" dirty="0" smtClean="0"/>
              <a:t>[4] </a:t>
            </a:r>
            <a:r>
              <a:rPr lang="en-US" dirty="0"/>
              <a:t>11-14/</a:t>
            </a:r>
            <a:r>
              <a:rPr lang="en-US" dirty="0" smtClean="0"/>
              <a:t>0113r1 Modeling of additional channel loss in dense WLAN environments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7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A-MPDU </a:t>
            </a:r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SK Telecom is operating approx. 130,000 Wi-Fi hotspots in Korea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Severe </a:t>
            </a:r>
            <a:r>
              <a:rPr lang="en-GB" dirty="0" smtClean="0"/>
              <a:t>throughput degradation is observed in some hotspots installed at crowded sites,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ven though AP-STA has a good channel</a:t>
            </a:r>
            <a:r>
              <a:rPr lang="en-GB" dirty="0"/>
              <a:t> </a:t>
            </a:r>
            <a:r>
              <a:rPr lang="en-GB" dirty="0" smtClean="0"/>
              <a:t>condition (i.e., high RSSI, </a:t>
            </a:r>
            <a:r>
              <a:rPr lang="en-US" dirty="0" smtClean="0"/>
              <a:t>Line-of-Sight)</a:t>
            </a:r>
            <a:endParaRPr lang="en-GB" dirty="0" smtClean="0"/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On those hotspots, we could increase throughputs by reducing the max </a:t>
            </a:r>
            <a:r>
              <a:rPr lang="en-GB" dirty="0"/>
              <a:t>A-MPDU aggregation size below </a:t>
            </a:r>
            <a:r>
              <a:rPr lang="en-GB" dirty="0" smtClean="0"/>
              <a:t>64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In this contribution, we evaluate performances of A-MPDU under various channel conditions. Also, several observations regarding interplay </a:t>
            </a:r>
            <a:r>
              <a:rPr lang="en-GB" dirty="0" smtClean="0"/>
              <a:t>of </a:t>
            </a:r>
            <a:r>
              <a:rPr lang="en-GB" dirty="0" smtClean="0"/>
              <a:t>parameters and algorithms around A-MPDU aggregation are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A-MPDU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1008"/>
            <a:ext cx="7770813" cy="2593405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A-MPDU increases MAC efficiency by sending multiple aggregated MPDUs when the channel is acquired</a:t>
            </a:r>
          </a:p>
          <a:p>
            <a:pPr>
              <a:buFont typeface="Arial"/>
              <a:buChar char="•"/>
            </a:pPr>
            <a:r>
              <a:rPr lang="en-US" dirty="0" smtClean="0"/>
              <a:t>A-MPDU can aggregate up to 64 MPDUs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MPDUs are addressed to the same receiver </a:t>
            </a:r>
            <a:r>
              <a:rPr lang="en-US" dirty="0" smtClean="0"/>
              <a:t>and modulated with </a:t>
            </a:r>
            <a:r>
              <a:rPr lang="en-US" dirty="0"/>
              <a:t>the same </a:t>
            </a:r>
            <a:r>
              <a:rPr lang="en-US" dirty="0" smtClean="0"/>
              <a:t>MCS</a:t>
            </a:r>
          </a:p>
          <a:p>
            <a:pPr lvl="1">
              <a:buFont typeface="Arial"/>
              <a:buChar char="•"/>
            </a:pPr>
            <a:r>
              <a:rPr lang="en-US" dirty="0"/>
              <a:t>MPDU delimiter is added to each </a:t>
            </a:r>
            <a:r>
              <a:rPr lang="en-US" dirty="0" smtClean="0"/>
              <a:t>MPDU with self-CRC protection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Receiver acknowledges each </a:t>
            </a:r>
            <a:r>
              <a:rPr lang="en-US" altLang="ko-KR" dirty="0" err="1" smtClean="0"/>
              <a:t>subframe</a:t>
            </a:r>
            <a:r>
              <a:rPr lang="en-US" altLang="ko-KR" dirty="0" smtClean="0"/>
              <a:t> with one Block </a:t>
            </a:r>
            <a:r>
              <a:rPr lang="en-US" altLang="ko-KR" dirty="0" err="1" smtClean="0"/>
              <a:t>Ack</a:t>
            </a:r>
            <a:r>
              <a:rPr lang="en-US" altLang="ko-KR" dirty="0" smtClean="0"/>
              <a:t> message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cxnSp>
        <p:nvCxnSpPr>
          <p:cNvPr id="7" name="Straight Connector 42"/>
          <p:cNvCxnSpPr>
            <a:cxnSpLocks noChangeShapeType="1"/>
          </p:cNvCxnSpPr>
          <p:nvPr/>
        </p:nvCxnSpPr>
        <p:spPr bwMode="auto">
          <a:xfrm>
            <a:off x="1044048" y="2379811"/>
            <a:ext cx="3599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348828" y="215121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197044" y="2531368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49444" y="2531368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ACK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12" name="Straight Connector 49"/>
          <p:cNvCxnSpPr>
            <a:cxnSpLocks noChangeShapeType="1"/>
          </p:cNvCxnSpPr>
          <p:nvPr/>
        </p:nvCxnSpPr>
        <p:spPr bwMode="auto">
          <a:xfrm>
            <a:off x="1044048" y="2760811"/>
            <a:ext cx="3599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052956" y="215121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205356" y="2151211"/>
            <a:ext cx="541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DATA2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3907724" y="252693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75"/>
          <p:cNvCxnSpPr>
            <a:cxnSpLocks noChangeShapeType="1"/>
          </p:cNvCxnSpPr>
          <p:nvPr/>
        </p:nvCxnSpPr>
        <p:spPr bwMode="auto">
          <a:xfrm rot="5400000">
            <a:off x="1966412" y="28361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76"/>
          <p:cNvCxnSpPr>
            <a:cxnSpLocks noChangeShapeType="1"/>
          </p:cNvCxnSpPr>
          <p:nvPr/>
        </p:nvCxnSpPr>
        <p:spPr bwMode="auto">
          <a:xfrm rot="5400000">
            <a:off x="2118812" y="28361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8"/>
          <p:cNvCxnSpPr>
            <a:cxnSpLocks noChangeShapeType="1"/>
          </p:cNvCxnSpPr>
          <p:nvPr/>
        </p:nvCxnSpPr>
        <p:spPr bwMode="auto">
          <a:xfrm>
            <a:off x="1890212" y="2836168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0"/>
          <p:cNvCxnSpPr>
            <a:cxnSpLocks noChangeShapeType="1"/>
          </p:cNvCxnSpPr>
          <p:nvPr/>
        </p:nvCxnSpPr>
        <p:spPr bwMode="auto">
          <a:xfrm rot="10800000">
            <a:off x="2195012" y="2836168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83"/>
          <p:cNvSpPr txBox="1">
            <a:spLocks noChangeArrowheads="1"/>
          </p:cNvSpPr>
          <p:nvPr/>
        </p:nvSpPr>
        <p:spPr bwMode="auto">
          <a:xfrm>
            <a:off x="1923647" y="2852936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SIFS</a:t>
            </a:r>
          </a:p>
        </p:txBody>
      </p:sp>
      <p:sp>
        <p:nvSpPr>
          <p:cNvPr id="32" name="TextBox 84"/>
          <p:cNvSpPr txBox="1">
            <a:spLocks noChangeArrowheads="1"/>
          </p:cNvSpPr>
          <p:nvPr/>
        </p:nvSpPr>
        <p:spPr bwMode="auto">
          <a:xfrm>
            <a:off x="853324" y="1844824"/>
            <a:ext cx="6976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PHY HDR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86"/>
          <p:cNvCxnSpPr>
            <a:cxnSpLocks noChangeShapeType="1"/>
          </p:cNvCxnSpPr>
          <p:nvPr/>
        </p:nvCxnSpPr>
        <p:spPr bwMode="auto">
          <a:xfrm>
            <a:off x="1197484" y="2075011"/>
            <a:ext cx="1524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1498812" y="2148536"/>
            <a:ext cx="541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DATA1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057748" y="2528264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ACK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53" name="Straight Connector 75"/>
          <p:cNvCxnSpPr>
            <a:cxnSpLocks noChangeShapeType="1"/>
          </p:cNvCxnSpPr>
          <p:nvPr/>
        </p:nvCxnSpPr>
        <p:spPr bwMode="auto">
          <a:xfrm rot="5400000">
            <a:off x="2438564" y="206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76"/>
          <p:cNvCxnSpPr>
            <a:cxnSpLocks noChangeShapeType="1"/>
          </p:cNvCxnSpPr>
          <p:nvPr/>
        </p:nvCxnSpPr>
        <p:spPr bwMode="auto">
          <a:xfrm rot="5400000">
            <a:off x="2975068" y="206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78"/>
          <p:cNvCxnSpPr>
            <a:cxnSpLocks noChangeShapeType="1"/>
          </p:cNvCxnSpPr>
          <p:nvPr/>
        </p:nvCxnSpPr>
        <p:spPr bwMode="auto">
          <a:xfrm>
            <a:off x="2362364" y="2067600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80"/>
          <p:cNvCxnSpPr>
            <a:cxnSpLocks noChangeShapeType="1"/>
          </p:cNvCxnSpPr>
          <p:nvPr/>
        </p:nvCxnSpPr>
        <p:spPr bwMode="auto">
          <a:xfrm rot="10800000">
            <a:off x="3051268" y="2067600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83"/>
          <p:cNvSpPr txBox="1">
            <a:spLocks noChangeArrowheads="1"/>
          </p:cNvSpPr>
          <p:nvPr/>
        </p:nvSpPr>
        <p:spPr bwMode="auto">
          <a:xfrm>
            <a:off x="2433468" y="166944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Channel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Contention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42"/>
          <p:cNvCxnSpPr>
            <a:cxnSpLocks noChangeShapeType="1"/>
          </p:cNvCxnSpPr>
          <p:nvPr/>
        </p:nvCxnSpPr>
        <p:spPr bwMode="auto">
          <a:xfrm>
            <a:off x="5220077" y="2379742"/>
            <a:ext cx="23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5524852" y="2148467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6912516" y="2532885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064916" y="2532885"/>
            <a:ext cx="152400" cy="228600"/>
          </a:xfrm>
          <a:prstGeom prst="rect">
            <a:avLst/>
          </a:prstGeom>
          <a:solidFill>
            <a:srgbClr val="D2D2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BA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63" name="Straight Connector 49"/>
          <p:cNvCxnSpPr>
            <a:cxnSpLocks noChangeShapeType="1"/>
          </p:cNvCxnSpPr>
          <p:nvPr/>
        </p:nvCxnSpPr>
        <p:spPr bwMode="auto">
          <a:xfrm>
            <a:off x="5220072" y="2760742"/>
            <a:ext cx="23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53"/>
          <p:cNvSpPr>
            <a:spLocks noChangeArrowheads="1"/>
          </p:cNvSpPr>
          <p:nvPr/>
        </p:nvSpPr>
        <p:spPr bwMode="auto">
          <a:xfrm>
            <a:off x="6214284" y="2148467"/>
            <a:ext cx="5418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DATA2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67" name="Straight Connector 75"/>
          <p:cNvCxnSpPr>
            <a:cxnSpLocks noChangeShapeType="1"/>
          </p:cNvCxnSpPr>
          <p:nvPr/>
        </p:nvCxnSpPr>
        <p:spPr bwMode="auto">
          <a:xfrm rot="5400000">
            <a:off x="6681884" y="283768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76"/>
          <p:cNvCxnSpPr>
            <a:cxnSpLocks noChangeShapeType="1"/>
          </p:cNvCxnSpPr>
          <p:nvPr/>
        </p:nvCxnSpPr>
        <p:spPr bwMode="auto">
          <a:xfrm rot="5400000">
            <a:off x="6834284" y="283768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78"/>
          <p:cNvCxnSpPr>
            <a:cxnSpLocks noChangeShapeType="1"/>
          </p:cNvCxnSpPr>
          <p:nvPr/>
        </p:nvCxnSpPr>
        <p:spPr bwMode="auto">
          <a:xfrm>
            <a:off x="6605684" y="2837685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80"/>
          <p:cNvCxnSpPr>
            <a:cxnSpLocks noChangeShapeType="1"/>
          </p:cNvCxnSpPr>
          <p:nvPr/>
        </p:nvCxnSpPr>
        <p:spPr bwMode="auto">
          <a:xfrm rot="10800000">
            <a:off x="6910484" y="2837685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83"/>
          <p:cNvSpPr txBox="1">
            <a:spLocks noChangeArrowheads="1"/>
          </p:cNvSpPr>
          <p:nvPr/>
        </p:nvSpPr>
        <p:spPr bwMode="auto">
          <a:xfrm>
            <a:off x="6639119" y="2854453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SIFS</a:t>
            </a:r>
          </a:p>
        </p:txBody>
      </p:sp>
      <p:sp>
        <p:nvSpPr>
          <p:cNvPr id="74" name="Rectangle 53"/>
          <p:cNvSpPr>
            <a:spLocks noChangeArrowheads="1"/>
          </p:cNvSpPr>
          <p:nvPr/>
        </p:nvSpPr>
        <p:spPr bwMode="auto">
          <a:xfrm>
            <a:off x="5674836" y="2148467"/>
            <a:ext cx="5418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DATA1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" name="TextBox 84"/>
          <p:cNvSpPr txBox="1">
            <a:spLocks noChangeArrowheads="1"/>
          </p:cNvSpPr>
          <p:nvPr/>
        </p:nvSpPr>
        <p:spPr bwMode="auto">
          <a:xfrm>
            <a:off x="7273493" y="2341040"/>
            <a:ext cx="6751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Block </a:t>
            </a:r>
            <a:r>
              <a:rPr lang="en-US" sz="900" dirty="0" err="1" smtClean="0">
                <a:solidFill>
                  <a:srgbClr val="000000"/>
                </a:solidFill>
              </a:rPr>
              <a:t>Ack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6"/>
          <p:cNvCxnSpPr>
            <a:cxnSpLocks noChangeShapeType="1"/>
          </p:cNvCxnSpPr>
          <p:nvPr/>
        </p:nvCxnSpPr>
        <p:spPr bwMode="auto">
          <a:xfrm rot="7200000">
            <a:off x="7194933" y="2466253"/>
            <a:ext cx="1524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917271" y="3054152"/>
            <a:ext cx="164661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Normal  DATA/ACK exchange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24128" y="3054152"/>
            <a:ext cx="1290588" cy="369332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A-MPDU/BA exchange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(Implicit BA policy)</a:t>
            </a:r>
          </a:p>
        </p:txBody>
      </p:sp>
    </p:spTree>
    <p:extLst>
      <p:ext uri="{BB962C8B-B14F-4D97-AF65-F5344CB8AC3E}">
        <p14:creationId xmlns:p14="http://schemas.microsoft.com/office/powerpoint/2010/main" val="39501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A-MPDU’s Maximum Limits in 11ac [1]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685800" y="5085184"/>
            <a:ext cx="7770813" cy="1339349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our experiments</a:t>
            </a:r>
            <a:r>
              <a:rPr lang="en-US" dirty="0" smtClean="0"/>
              <a:t>,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 changed the Max A-MPDU aggregation size (N) as the tuning knob,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and the maximum A-MPDU size that we generated was around 100 KB,</a:t>
            </a:r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nd each A-MPDU’s airtime reached the max duration (5.46ms) in many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66623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1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8988" y="3567027"/>
            <a:ext cx="44628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 HDR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1215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2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34359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…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17503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0489" y="2574637"/>
            <a:ext cx="36000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</a:rPr>
              <a:t>delimiter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84993" y="2574637"/>
            <a:ext cx="223532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Pad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66567" y="174653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(A-)MSDU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19167" y="1746537"/>
            <a:ext cx="44628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MAC HDR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050039" y="1746537"/>
            <a:ext cx="245885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FCS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2942524" y="2181922"/>
            <a:ext cx="136606" cy="3909567"/>
          </a:xfrm>
          <a:prstGeom prst="leftBrace">
            <a:avLst>
              <a:gd name="adj1" fmla="val 1750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9413" y="4197568"/>
            <a:ext cx="1514819" cy="16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A-MPDU Length/Duration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731191" y="3732618"/>
            <a:ext cx="261847" cy="26184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2486444" y="2680687"/>
            <a:ext cx="136606" cy="860595"/>
          </a:xfrm>
          <a:prstGeom prst="leftBrace">
            <a:avLst>
              <a:gd name="adj1" fmla="val 1750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0802" y="3172328"/>
            <a:ext cx="940583" cy="1370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dirty="0" smtClean="0">
                <a:solidFill>
                  <a:srgbClr val="0000FF"/>
                </a:solidFill>
              </a:rPr>
              <a:t>MPDU </a:t>
            </a:r>
            <a:r>
              <a:rPr lang="en-US" sz="1050" dirty="0">
                <a:solidFill>
                  <a:srgbClr val="0000FF"/>
                </a:solidFill>
              </a:rPr>
              <a:t>L</a:t>
            </a:r>
            <a:r>
              <a:rPr lang="en-US" sz="1050" dirty="0" smtClean="0">
                <a:solidFill>
                  <a:srgbClr val="0000FF"/>
                </a:solidFill>
              </a:rPr>
              <a:t>ength</a:t>
            </a:r>
            <a:endParaRPr lang="en-US" sz="105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770885" y="3042681"/>
            <a:ext cx="267820" cy="50405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3042200" y="3042681"/>
            <a:ext cx="175375" cy="50405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2" name="Curved Connector 51"/>
          <p:cNvCxnSpPr>
            <a:stCxn id="8" idx="2"/>
            <a:endCxn id="26" idx="1"/>
          </p:cNvCxnSpPr>
          <p:nvPr/>
        </p:nvCxnSpPr>
        <p:spPr bwMode="auto">
          <a:xfrm rot="16200000" flipH="1">
            <a:off x="1424134" y="3453080"/>
            <a:ext cx="243273" cy="1407285"/>
          </a:xfrm>
          <a:prstGeom prst="curvedConnector2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5" name="Curved Connector 54"/>
          <p:cNvCxnSpPr>
            <a:stCxn id="12" idx="2"/>
            <a:endCxn id="38" idx="1"/>
          </p:cNvCxnSpPr>
          <p:nvPr/>
        </p:nvCxnSpPr>
        <p:spPr bwMode="auto">
          <a:xfrm rot="16200000" flipH="1">
            <a:off x="1911566" y="3071619"/>
            <a:ext cx="198158" cy="140313"/>
          </a:xfrm>
          <a:prstGeom prst="curvedConnector2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633399" y="2250593"/>
            <a:ext cx="488376" cy="324044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3001551" y="2250593"/>
            <a:ext cx="288032" cy="319101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121775" y="2574637"/>
            <a:ext cx="860595" cy="46806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066623" y="3567053"/>
            <a:ext cx="3934060" cy="4680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564904"/>
            <a:ext cx="2746436" cy="589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Max MPDU Length: (11,454B)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- 3895, 7991, or 11,454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limited by FCS’s error detecting capability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64" y="4416122"/>
            <a:ext cx="4333264" cy="421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Max A</a:t>
            </a:r>
            <a:r>
              <a:rPr lang="en-US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 smtClean="0">
                <a:solidFill>
                  <a:srgbClr val="FF0000"/>
                </a:solidFill>
              </a:rPr>
              <a:t>MPDU Length: (1,048,575B)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- 8191, 16383, 32767, 65535, 131071, 262143, 524287, or 1,048,575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2071" y="3587485"/>
            <a:ext cx="2455473" cy="463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Max A-MPDU </a:t>
            </a:r>
            <a:r>
              <a:rPr lang="en-US" sz="1200" b="1" dirty="0" smtClean="0">
                <a:solidFill>
                  <a:srgbClr val="FF0000"/>
                </a:solidFill>
              </a:rPr>
              <a:t>Aggregation : </a:t>
            </a:r>
            <a:r>
              <a:rPr lang="en-US" sz="1200" b="1" dirty="0" smtClean="0">
                <a:solidFill>
                  <a:srgbClr val="FF0000"/>
                </a:solidFill>
              </a:rPr>
              <a:t>(64)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limited by Block </a:t>
            </a:r>
            <a:r>
              <a:rPr lang="en-US" sz="1200" dirty="0" err="1" smtClean="0">
                <a:solidFill>
                  <a:srgbClr val="000000"/>
                </a:solidFill>
              </a:rPr>
              <a:t>Ack’s</a:t>
            </a:r>
            <a:r>
              <a:rPr lang="en-US" sz="1200" dirty="0" smtClean="0">
                <a:solidFill>
                  <a:srgbClr val="000000"/>
                </a:solidFill>
              </a:rPr>
              <a:t> window limit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4308828"/>
            <a:ext cx="3328048" cy="64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Max A</a:t>
            </a:r>
            <a:r>
              <a:rPr lang="en-US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 smtClean="0">
                <a:solidFill>
                  <a:srgbClr val="FF0000"/>
                </a:solidFill>
              </a:rPr>
              <a:t>MPDU Duration: (5.46ms)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for protection of A-MPDU from legacy STAs</a:t>
            </a:r>
          </a:p>
          <a:p>
            <a:r>
              <a:rPr lang="en-US" altLang="ko-KR" sz="1200" dirty="0" smtClean="0">
                <a:solidFill>
                  <a:srgbClr val="000000"/>
                </a:solidFill>
              </a:rPr>
              <a:t>- limited by L-SIG Rate/Length field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1597440"/>
            <a:ext cx="2446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1954" y="2420888"/>
            <a:ext cx="296075" cy="15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0~3B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048" y="2417408"/>
            <a:ext cx="2446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3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>
                <a:solidFill>
                  <a:schemeClr val="tx1"/>
                </a:solidFill>
                <a:latin typeface="Times New Roman"/>
                <a:cs typeface="Times New Roman"/>
              </a:rPr>
              <a:t>Sep 2014</a:t>
            </a:r>
            <a:endParaRPr lang="en-GB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Times New Roman"/>
                <a:cs typeface="Times New Roman"/>
              </a:rPr>
              <a:t>John Son, WILUS Institute</a:t>
            </a:r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Slide </a:t>
            </a:r>
            <a:fld id="{8DC72EFA-1DF8-481C-8B66-C8A1D5DAFDEA}" type="slidenum">
              <a:rPr lang="en-GB">
                <a:solidFill>
                  <a:schemeClr val="tx1"/>
                </a:solidFill>
                <a:latin typeface="Times New Roman"/>
                <a:cs typeface="Times New Roman"/>
              </a:rPr>
              <a:pPr/>
              <a:t>5</a:t>
            </a:fld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Experiment Settings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3816424" cy="4752528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Experiment Settings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Place-1: RF Shield Room</a:t>
            </a:r>
            <a:r>
              <a:rPr lang="en-GB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@SKT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Place-2: 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Seoul Railway Station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Access Point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802.11 ac </a:t>
            </a: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@5GHz</a:t>
            </a:r>
            <a:r>
              <a:rPr lang="en-US" altLang="ko-KR" sz="1200" dirty="0" smtClean="0">
                <a:solidFill>
                  <a:schemeClr val="tx1"/>
                </a:solidFill>
                <a:cs typeface="Times New Roman"/>
              </a:rPr>
              <a:t> </a:t>
            </a:r>
            <a:endParaRPr lang="en-GB" sz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20/40/80MHz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20dBm </a:t>
            </a:r>
            <a:r>
              <a:rPr lang="en-GB" sz="1200" dirty="0">
                <a:solidFill>
                  <a:schemeClr val="tx1"/>
                </a:solidFill>
                <a:cs typeface="Times New Roman"/>
              </a:rPr>
              <a:t>TX </a:t>
            </a: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power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cs typeface="Times New Roman"/>
              </a:rPr>
              <a:t>STA (Galaxy S 4)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802.11ac @5GHz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Traffic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Chariot Server, TCP DL </a:t>
            </a: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full buffer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Most MPDU’s size was 1590 Bytes 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each traffic capture file, analysed the middle 18 sec traces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Traffic Capture: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Wireshark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10.8.2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IEEE 802.11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Times New Roman"/>
              </a:rPr>
              <a:t>1x1 SISO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No </a:t>
            </a: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A-MSDU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RTS</a:t>
            </a:r>
            <a:r>
              <a:rPr lang="en-US" sz="1200" dirty="0">
                <a:solidFill>
                  <a:schemeClr val="tx1"/>
                </a:solidFill>
                <a:cs typeface="Times New Roman"/>
              </a:rPr>
              <a:t>/CTS </a:t>
            </a: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ON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AP’s </a:t>
            </a: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TX Max A-MPDU aggregation size was changed </a:t>
            </a:r>
            <a:b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 changes on STA side)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552375"/>
              </p:ext>
            </p:extLst>
          </p:nvPr>
        </p:nvGraphicFramePr>
        <p:xfrm>
          <a:off x="4067945" y="1988840"/>
          <a:ext cx="4320481" cy="22256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29378"/>
                <a:gridCol w="1262910"/>
                <a:gridCol w="1728193"/>
              </a:tblGrid>
              <a:tr h="2947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Shield</a:t>
                      </a:r>
                      <a:r>
                        <a:rPr lang="en-US" sz="1200" baseline="0" dirty="0" smtClean="0"/>
                        <a:t> Room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Seoul Railway</a:t>
                      </a:r>
                      <a:r>
                        <a:rPr lang="en-US" sz="1200" baseline="0" dirty="0" smtClean="0"/>
                        <a:t> Station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9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RSSI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(</a:t>
                      </a:r>
                      <a:r>
                        <a:rPr lang="en-US" sz="1200" dirty="0" smtClean="0"/>
                        <a:t>~ -40dBm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Mid (</a:t>
                      </a:r>
                      <a:r>
                        <a:rPr lang="en-US" sz="1200" dirty="0" smtClean="0"/>
                        <a:t>~ -50dBm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 (</a:t>
                      </a:r>
                      <a:r>
                        <a:rPr lang="en-US" sz="1200" dirty="0" smtClean="0"/>
                        <a:t>~ -65dBm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4749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Population Density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BW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20, 40, 80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20*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 A-MPDU Aggregation (N)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1, 8, 16, 32, 64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1, 8, 16, 32, 64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7537" y="4175791"/>
            <a:ext cx="236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*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could 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not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secure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 clear 40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/80 MHz BW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due 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to many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OBSS 11ac APs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0924" y="626412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45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93" y="1672001"/>
            <a:ext cx="3599999" cy="2699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Shield Room - High RSSI</a:t>
            </a:r>
            <a:r>
              <a:rPr lang="en-US" altLang="ko-KR" dirty="0"/>
              <a:t> </a:t>
            </a:r>
            <a:r>
              <a:rPr lang="en-US" altLang="ko-KR" dirty="0" smtClean="0"/>
              <a:t>(20/40/80MHz)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4653136"/>
            <a:ext cx="8352928" cy="1800200"/>
          </a:xfrm>
          <a:ln/>
        </p:spPr>
        <p:txBody>
          <a:bodyPr>
            <a:normAutofit fontScale="70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Inside shield room, AP-STA are located close to each other (-35~-40 </a:t>
            </a:r>
            <a:r>
              <a:rPr lang="en-US" altLang="ko-KR" dirty="0" err="1" smtClean="0"/>
              <a:t>dBm</a:t>
            </a:r>
            <a:r>
              <a:rPr lang="en-US" altLang="ko-KR" dirty="0" smtClean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Measured STA’s DL throughput by changing </a:t>
            </a:r>
            <a:r>
              <a:rPr lang="en-US" altLang="ko-KR" dirty="0"/>
              <a:t>AP’s Max A-MPDU aggregation </a:t>
            </a:r>
            <a:r>
              <a:rPr lang="en-US" altLang="ko-KR" dirty="0" smtClean="0"/>
              <a:t>(N) under 20/40/80 BW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was maximized when N is limited to 16 @20/40/80 MHz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Analysis of throughput changes on N=16, 32 @80MHz is provided in the next slide</a:t>
            </a:r>
          </a:p>
          <a:p>
            <a:pPr lvl="1">
              <a:buFont typeface="Times New Roman" pitchFamily="16" charset="0"/>
              <a:buChar char="•"/>
            </a:pPr>
            <a:endParaRPr lang="en-US" altLang="ko-KR" dirty="0" smtClean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724760" y="3989384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723440" y="4110424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720544" y="4225745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073993"/>
            <a:ext cx="77734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i="1" dirty="0">
                <a:solidFill>
                  <a:srgbClr val="660066"/>
                </a:solidFill>
              </a:rPr>
              <a:t>t</a:t>
            </a:r>
            <a:r>
              <a:rPr lang="en-US" sz="900" i="1" dirty="0" smtClean="0">
                <a:solidFill>
                  <a:srgbClr val="660066"/>
                </a:solidFill>
              </a:rPr>
              <a:t>race analysis </a:t>
            </a:r>
            <a:r>
              <a:rPr lang="en-US" sz="900" i="1" dirty="0" smtClean="0">
                <a:solidFill>
                  <a:srgbClr val="660066"/>
                </a:solidFill>
              </a:rPr>
              <a:t/>
            </a:r>
            <a:br>
              <a:rPr lang="en-US" sz="900" i="1" dirty="0" smtClean="0">
                <a:solidFill>
                  <a:srgbClr val="660066"/>
                </a:solidFill>
              </a:rPr>
            </a:br>
            <a:r>
              <a:rPr lang="en-US" sz="900" i="1" dirty="0" smtClean="0">
                <a:solidFill>
                  <a:srgbClr val="660066"/>
                </a:solidFill>
              </a:rPr>
              <a:t>on </a:t>
            </a:r>
            <a:r>
              <a:rPr lang="en-US" sz="900" i="1" dirty="0" smtClean="0">
                <a:solidFill>
                  <a:srgbClr val="660066"/>
                </a:solidFill>
              </a:rPr>
              <a:t>the next slide</a:t>
            </a:r>
            <a:endParaRPr lang="en-US" sz="900" i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43559" y="2165453"/>
            <a:ext cx="673255" cy="1756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551329" y="2176175"/>
            <a:ext cx="148986" cy="550114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877794" y="2130884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455896" y="2732440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290" y="1663361"/>
            <a:ext cx="3602118" cy="2699999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613192" y="2060848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241726" y="2301169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980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1" y="1331146"/>
            <a:ext cx="2691286" cy="5128248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5" y="1332928"/>
            <a:ext cx="2686265" cy="511256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368523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High RSSI (N=16, 32 @80MHz)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44618" y="1556792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618" y="2852936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Most A-MPDUs were transmitted with the max aggregation size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16, 32 was the limiting factor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618" y="5229200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MCS Mean decreased with bigger max aggregation size (N)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904644" y="290606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903604" y="315809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5400000">
            <a:off x="905684" y="341012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08880" y="2852936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Down Arrow 18"/>
          <p:cNvSpPr/>
          <p:nvPr/>
        </p:nvSpPr>
        <p:spPr bwMode="auto">
          <a:xfrm rot="5400000">
            <a:off x="4231244" y="290428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4230204" y="315631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5400000">
            <a:off x="4232284" y="340834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235480" y="285115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56592" y="5732384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MCS fluctuated with bigger max aggregation size (N)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23240" y="1581760"/>
            <a:ext cx="792088" cy="144016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38992" y="5333612"/>
            <a:ext cx="196385" cy="8712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9816" y="5332568"/>
            <a:ext cx="196385" cy="8712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84" y="1276600"/>
            <a:ext cx="463879" cy="184666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N=16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1977" y="1276600"/>
            <a:ext cx="463879" cy="184666"/>
          </a:xfrm>
          <a:prstGeom prst="rect">
            <a:avLst/>
          </a:prstGeom>
          <a:solidFill>
            <a:srgbClr val="F2F2F2"/>
          </a:solidFill>
          <a:ln>
            <a:solidFill>
              <a:srgbClr val="80808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N=32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427984" y="6309320"/>
            <a:ext cx="1054270" cy="144016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716648" y="6277960"/>
            <a:ext cx="1054270" cy="144016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848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60" y="1644976"/>
            <a:ext cx="3600002" cy="27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Shield Room – Low RSSI</a:t>
            </a:r>
            <a:r>
              <a:rPr lang="en-US" altLang="ko-KR" dirty="0"/>
              <a:t> </a:t>
            </a:r>
            <a:r>
              <a:rPr lang="en-US" altLang="ko-KR" dirty="0" smtClean="0"/>
              <a:t>(20/40/80MHz)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728976" y="3964416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91536" y="4077616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24760" y="4200777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528" y="4653136"/>
            <a:ext cx="8352928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Inside shield room, AP’s equipped with attenuator to lower TX power (-60~-65 </a:t>
            </a:r>
            <a:r>
              <a:rPr lang="en-US" altLang="ko-KR" dirty="0" err="1" smtClean="0"/>
              <a:t>dBm</a:t>
            </a:r>
            <a:r>
              <a:rPr lang="en-US" altLang="ko-KR" dirty="0" smtClean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Measured STA’s DL throughput by changing AP’s Max A-MPDU aggregation (N) under 20/40/80 BW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was maximized when N is limited to 16@20/80MHz, and to 32@40MHz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Analysis of throughput changes on N=16, 64@80MHz is provided in the next slide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875168" y="2036846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34856" y="2187297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 bwMode="auto">
          <a:xfrm flipH="1">
            <a:off x="3028808" y="1805624"/>
            <a:ext cx="724575" cy="255975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flipH="1">
            <a:off x="4124856" y="1967206"/>
            <a:ext cx="4728" cy="220091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20" y="1637440"/>
            <a:ext cx="3606338" cy="2700000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572544" y="3491680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740352" y="3261464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383" y="1700808"/>
            <a:ext cx="1034641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i="1" dirty="0">
                <a:solidFill>
                  <a:srgbClr val="660066"/>
                </a:solidFill>
              </a:rPr>
              <a:t>t</a:t>
            </a:r>
            <a:r>
              <a:rPr lang="en-US" sz="1050" i="1" dirty="0" smtClean="0">
                <a:solidFill>
                  <a:srgbClr val="660066"/>
                </a:solidFill>
              </a:rPr>
              <a:t>race analysis on the </a:t>
            </a:r>
            <a:r>
              <a:rPr lang="en-US" sz="1050" i="1" dirty="0" smtClean="0">
                <a:solidFill>
                  <a:srgbClr val="660066"/>
                </a:solidFill>
              </a:rPr>
              <a:t>next </a:t>
            </a:r>
            <a:r>
              <a:rPr lang="en-US" sz="1050" i="1" dirty="0" smtClean="0">
                <a:solidFill>
                  <a:srgbClr val="660066"/>
                </a:solidFill>
              </a:rPr>
              <a:t>slide</a:t>
            </a:r>
            <a:endParaRPr lang="en-US" sz="105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2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352" y="1340768"/>
            <a:ext cx="2664296" cy="5080575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340768"/>
            <a:ext cx="2664296" cy="5076463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611" y="908720"/>
            <a:ext cx="7772400" cy="368523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Low RSSI (N=16, 64@80MHz)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4618" y="1556792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(more severe in Low RSSI)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9296" y="2700717"/>
            <a:ext cx="196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>
                <a:solidFill>
                  <a:srgbClr val="000000"/>
                </a:solidFill>
              </a:rPr>
              <a:t>[</a:t>
            </a:r>
            <a:r>
              <a:rPr lang="en-US" sz="1200" dirty="0" smtClean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=</a:t>
            </a:r>
            <a:r>
              <a:rPr lang="en-US" sz="1200" dirty="0" smtClean="0">
                <a:solidFill>
                  <a:srgbClr val="000000"/>
                </a:solidFill>
              </a:rPr>
              <a:t>16] </a:t>
            </a:r>
            <a:r>
              <a:rPr lang="en-US" sz="1200" dirty="0" smtClean="0">
                <a:solidFill>
                  <a:srgbClr val="000000"/>
                </a:solidFill>
              </a:rPr>
              <a:t>Most A-MPDUs were transmitted with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16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618" y="5301208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Mean decreased 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bigger max aggregation size (N)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2335" y="4005064"/>
            <a:ext cx="20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>
                <a:solidFill>
                  <a:srgbClr val="000000"/>
                </a:solidFill>
              </a:rPr>
              <a:t>[</a:t>
            </a:r>
            <a:r>
              <a:rPr lang="en-US" sz="1200" dirty="0" smtClean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=</a:t>
            </a:r>
            <a:r>
              <a:rPr lang="en-US" sz="1200" dirty="0" smtClean="0">
                <a:solidFill>
                  <a:srgbClr val="000000"/>
                </a:solidFill>
              </a:rPr>
              <a:t>64] </a:t>
            </a:r>
            <a:r>
              <a:rPr lang="en-US" sz="1200" dirty="0" smtClean="0">
                <a:solidFill>
                  <a:srgbClr val="000000"/>
                </a:solidFill>
              </a:rPr>
              <a:t>Many A-MPDUs occupied similar airtime with the max duration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5.46ms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091464" y="4171869"/>
            <a:ext cx="1260013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Down Arrow 23"/>
          <p:cNvSpPr/>
          <p:nvPr/>
        </p:nvSpPr>
        <p:spPr bwMode="auto">
          <a:xfrm>
            <a:off x="4303290" y="4086065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5046144" y="4086065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877276" y="289087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876236" y="313888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878316" y="339493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81512" y="283774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544508" y="5796552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</a:t>
            </a:r>
            <a:r>
              <a:rPr lang="en-US" sz="1600" dirty="0" smtClean="0">
                <a:solidFill>
                  <a:srgbClr val="000000"/>
                </a:solidFill>
              </a:rPr>
              <a:t>fluctuated with bigger max aggregation size </a:t>
            </a:r>
            <a:r>
              <a:rPr lang="en-US" sz="1600" dirty="0">
                <a:solidFill>
                  <a:srgbClr val="000000"/>
                </a:solidFill>
              </a:rPr>
              <a:t>(N)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4781478" y="1531259"/>
            <a:ext cx="654618" cy="6015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44" y="1276600"/>
            <a:ext cx="463879" cy="184666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N=16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0617" y="1276600"/>
            <a:ext cx="463879" cy="184666"/>
          </a:xfrm>
          <a:prstGeom prst="rect">
            <a:avLst/>
          </a:prstGeom>
          <a:solidFill>
            <a:srgbClr val="F2F2F2"/>
          </a:solidFill>
          <a:ln>
            <a:solidFill>
              <a:srgbClr val="80808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N=64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707632" y="5317932"/>
            <a:ext cx="196385" cy="8712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-11544" y="5316888"/>
            <a:ext cx="196385" cy="8712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396624" y="6285800"/>
            <a:ext cx="1054270" cy="144016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661768" y="6277960"/>
            <a:ext cx="1054270" cy="144016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6200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13815</TotalTime>
  <Words>2024</Words>
  <Application>Microsoft Macintosh PowerPoint</Application>
  <PresentationFormat>On-screen Show (4:3)</PresentationFormat>
  <Paragraphs>334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Measurements on A-MPDU performances under various channel conditions</vt:lpstr>
      <vt:lpstr>Motivations for A-MPDU Experiments</vt:lpstr>
      <vt:lpstr>A-MPDU</vt:lpstr>
      <vt:lpstr>A-MPDU’s Maximum Limits in 11ac [1]</vt:lpstr>
      <vt:lpstr>Experiment Settings</vt:lpstr>
      <vt:lpstr>Shield Room - High RSSI (20/40/80MHz)</vt:lpstr>
      <vt:lpstr>Shield Room – High RSSI (N=16, 32 @80MHz)</vt:lpstr>
      <vt:lpstr>Shield Room – Low RSSI (20/40/80MHz)</vt:lpstr>
      <vt:lpstr>Shield Room – Low RSSI (N=16, 64@80MHz)</vt:lpstr>
      <vt:lpstr>Observations for Throughput degradations</vt:lpstr>
      <vt:lpstr>Shield Room – Comparisons (N=64)</vt:lpstr>
      <vt:lpstr>Observations for A-MPDU’s limiting factor</vt:lpstr>
      <vt:lpstr>Railway Station – Population Density (P/D)</vt:lpstr>
      <vt:lpstr>Railway Station – Low &amp; High P/D (20MHz)</vt:lpstr>
      <vt:lpstr>Railway Station – Population density effect</vt:lpstr>
      <vt:lpstr>Railway Station – High P/D (N=8, 32 @20MHz)</vt:lpstr>
      <vt:lpstr>Conclusions</vt:lpstr>
      <vt:lpstr>Straw poll</vt:lpstr>
      <vt:lpstr>References</vt:lpstr>
    </vt:vector>
  </TitlesOfParts>
  <Company>WILUS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 Son</cp:lastModifiedBy>
  <cp:revision>448</cp:revision>
  <cp:lastPrinted>2014-09-13T19:45:19Z</cp:lastPrinted>
  <dcterms:created xsi:type="dcterms:W3CDTF">2014-04-14T10:59:07Z</dcterms:created>
  <dcterms:modified xsi:type="dcterms:W3CDTF">2014-09-17T10:36:39Z</dcterms:modified>
</cp:coreProperties>
</file>