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529" r:id="rId2"/>
    <p:sldId id="514" r:id="rId3"/>
    <p:sldId id="571" r:id="rId4"/>
    <p:sldId id="570" r:id="rId5"/>
    <p:sldId id="578" r:id="rId6"/>
    <p:sldId id="576" r:id="rId7"/>
    <p:sldId id="594" r:id="rId8"/>
    <p:sldId id="585" r:id="rId9"/>
    <p:sldId id="597" r:id="rId10"/>
    <p:sldId id="595" r:id="rId11"/>
    <p:sldId id="596" r:id="rId12"/>
    <p:sldId id="584" r:id="rId13"/>
    <p:sldId id="579" r:id="rId14"/>
    <p:sldId id="592" r:id="rId15"/>
    <p:sldId id="569" r:id="rId16"/>
    <p:sldId id="548" r:id="rId17"/>
    <p:sldId id="593" r:id="rId18"/>
    <p:sldId id="589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CC"/>
    <a:srgbClr val="FFFF99"/>
    <a:srgbClr val="FF0000"/>
    <a:srgbClr val="3399F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1897" autoAdjust="0"/>
  </p:normalViewPr>
  <p:slideViewPr>
    <p:cSldViewPr>
      <p:cViewPr varScale="1">
        <p:scale>
          <a:sx n="65" d="100"/>
          <a:sy n="65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32" y="-8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4480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536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doc: IEEE 802.11-13/xxxxr0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8B075CBA-C5BF-4056-A6C0-D5F5C6F0F4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12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case of blocking interference, the required MCL is relatively large.</a:t>
            </a:r>
          </a:p>
          <a:p>
            <a:pPr marL="228600" marR="0" indent="-22860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spurious emission of TD-LTE is very low, the interference from TD-LTE emission is relatively small. </a:t>
            </a:r>
          </a:p>
          <a:p>
            <a:pPr marL="228600" marR="0" indent="-22860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5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2EFAA3E3-987F-4FCE-B0A1-1D2278CBF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433" y="6475413"/>
            <a:ext cx="516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50150" y="275392"/>
            <a:ext cx="3143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 smtClean="0">
                <a:ea typeface="굴림" pitchFamily="34" charset="-127"/>
              </a:rPr>
              <a:t>doc.: IEEE 802.11-14/1180r0</a:t>
            </a:r>
            <a:endParaRPr lang="en-US" altLang="ko-KR" sz="1600" b="1" dirty="0">
              <a:ea typeface="굴림" pitchFamily="34" charset="-12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5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483" algn="l" eaLnBrk="0" hangingPunct="0"/>
            <a:r>
              <a:rPr lang="en-US" altLang="ko-KR" sz="1600" b="1" dirty="0" smtClean="0">
                <a:ea typeface="굴림" pitchFamily="34" charset="-127"/>
              </a:rPr>
              <a:t>September 2014</a:t>
            </a:r>
            <a:endParaRPr lang="en-US" altLang="ko-KR" sz="1600" b="1" dirty="0">
              <a:ea typeface="굴림" pitchFamily="34" charset="-127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934200" y="6477000"/>
            <a:ext cx="1743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err="1" smtClean="0"/>
              <a:t>Meng</a:t>
            </a:r>
            <a:r>
              <a:rPr lang="en-US" baseline="0" dirty="0" smtClean="0"/>
              <a:t> Yang (CATR)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lifeng@catt.cn" TargetMode="External"/><Relationship Id="rId3" Type="http://schemas.openxmlformats.org/officeDocument/2006/relationships/hyperlink" Target="mailto:yangmeng1@catr.cn" TargetMode="External"/><Relationship Id="rId7" Type="http://schemas.openxmlformats.org/officeDocument/2006/relationships/hyperlink" Target="mailto:zhaodong@ctbri.com.cn" TargetMode="External"/><Relationship Id="rId12" Type="http://schemas.openxmlformats.org/officeDocument/2006/relationships/hyperlink" Target="mailto:dujiadong@catr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nzhq@ctbri.com.cn" TargetMode="External"/><Relationship Id="rId11" Type="http://schemas.openxmlformats.org/officeDocument/2006/relationships/hyperlink" Target="mailto:luozhendong@catr.cn" TargetMode="External"/><Relationship Id="rId5" Type="http://schemas.openxmlformats.org/officeDocument/2006/relationships/hyperlink" Target="mailto:liudapeng@chinamobile.com" TargetMode="External"/><Relationship Id="rId10" Type="http://schemas.openxmlformats.org/officeDocument/2006/relationships/hyperlink" Target="mailto:yunxiang@catr.cn" TargetMode="External"/><Relationship Id="rId4" Type="http://schemas.openxmlformats.org/officeDocument/2006/relationships/hyperlink" Target="mailto:sun.bo1@zte.com.cn" TargetMode="External"/><Relationship Id="rId9" Type="http://schemas.openxmlformats.org/officeDocument/2006/relationships/hyperlink" Target="mailto:zhuying@catr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Visio_2003-2010___1111111111111111.vsd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616" y="914400"/>
            <a:ext cx="8305800" cy="914400"/>
          </a:xfrm>
        </p:spPr>
        <p:txBody>
          <a:bodyPr/>
          <a:lstStyle/>
          <a:p>
            <a:r>
              <a:rPr lang="en-US" dirty="0"/>
              <a:t>Discussions </a:t>
            </a:r>
            <a:r>
              <a:rPr lang="en-US" dirty="0" smtClean="0"/>
              <a:t>on Interference between </a:t>
            </a:r>
            <a:r>
              <a:rPr lang="en-US" altLang="zh-CN" dirty="0"/>
              <a:t>TD-LTE </a:t>
            </a:r>
            <a:r>
              <a:rPr lang="en-US" altLang="zh-CN" dirty="0" smtClean="0"/>
              <a:t>&amp; </a:t>
            </a:r>
            <a:r>
              <a:rPr lang="en-US" dirty="0" smtClean="0"/>
              <a:t>WLAN around 2.4GHz Band</a:t>
            </a:r>
            <a:endParaRPr lang="en-US" dirty="0" smtClean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>
                <a:latin typeface="+mn-lt"/>
              </a:rPr>
              <a:t>Date:</a:t>
            </a:r>
            <a:r>
              <a:rPr lang="en-US" sz="2000" b="0" dirty="0" smtClean="0">
                <a:latin typeface="+mn-lt"/>
              </a:rPr>
              <a:t> 2014-09-15</a:t>
            </a:r>
          </a:p>
        </p:txBody>
      </p:sp>
      <p:sp>
        <p:nvSpPr>
          <p:cNvPr id="143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D0C9393-8DD5-47F8-80DF-CB27F46398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286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96902"/>
              </p:ext>
            </p:extLst>
          </p:nvPr>
        </p:nvGraphicFramePr>
        <p:xfrm>
          <a:off x="685800" y="2699657"/>
          <a:ext cx="79248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89314"/>
                <a:gridCol w="1458686"/>
                <a:gridCol w="2895600"/>
              </a:tblGrid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Meng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Yang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yangmeng1@catr.cn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 Sun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4"/>
                        </a:rPr>
                        <a:t>sun.bo1@zte.com.cn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Dapeng Liu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China Mobile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liudapeng@chinamobile.com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henqiang Sun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hina Telecom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6"/>
                        </a:rPr>
                        <a:t>sunzhq@ctbri.com.cn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ong Zhao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China Telecom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7"/>
                        </a:rPr>
                        <a:t>zhaodong@ctbri.com.cn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Feng Li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8"/>
                        </a:rPr>
                        <a:t>lifeng@catt.cn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ing Zhu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zhuying@catr.cn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Xiang Yun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hlinkClick r:id="rId10"/>
                        </a:rPr>
                        <a:t>yunxiang@catr.cn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hendong Luo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hlinkClick r:id="rId11"/>
                        </a:rPr>
                        <a:t>luozhendong@catr.cn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iadong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 Du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hlinkClick r:id="rId12"/>
                        </a:rPr>
                        <a:t>dujiadong@catr.cn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MCL between LTE BS and WLAN 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37336" y="1509953"/>
            <a:ext cx="8305800" cy="4267200"/>
          </a:xfrm>
        </p:spPr>
        <p:txBody>
          <a:bodyPr/>
          <a:lstStyle/>
          <a:p>
            <a:r>
              <a:rPr lang="en-US" altLang="zh-CN" sz="2000" b="0" dirty="0" smtClean="0"/>
              <a:t>Interference from TD-LTE BS to WLAN AP:[2][3][4][5]</a:t>
            </a:r>
          </a:p>
          <a:p>
            <a:endParaRPr lang="en-US" altLang="zh-CN" sz="2000" b="0" dirty="0" smtClean="0"/>
          </a:p>
          <a:p>
            <a:pPr marL="0" indent="0">
              <a:buNone/>
            </a:pPr>
            <a:r>
              <a:rPr lang="en-US" altLang="zh-CN" sz="2000" dirty="0" smtClean="0"/>
              <a:t>                                            </a:t>
            </a:r>
            <a:endParaRPr lang="en-US" altLang="zh-CN" sz="2000" b="0" dirty="0" smtClean="0"/>
          </a:p>
          <a:p>
            <a:endParaRPr lang="en-US" altLang="zh-CN" sz="2000" b="0" dirty="0" smtClean="0"/>
          </a:p>
          <a:p>
            <a:r>
              <a:rPr lang="en-US" altLang="zh-CN" sz="2000" b="0" dirty="0" smtClean="0"/>
              <a:t>Interference </a:t>
            </a:r>
            <a:r>
              <a:rPr lang="en-US" altLang="zh-CN" sz="2000" b="0" dirty="0"/>
              <a:t>from </a:t>
            </a:r>
            <a:r>
              <a:rPr lang="en-US" altLang="zh-CN" sz="2000" b="0" dirty="0" smtClean="0"/>
              <a:t>WLAN AP </a:t>
            </a:r>
            <a:r>
              <a:rPr lang="en-US" altLang="zh-CN" sz="2000" b="0" dirty="0"/>
              <a:t>to </a:t>
            </a:r>
            <a:r>
              <a:rPr lang="en-US" altLang="zh-CN" sz="2000" b="0" dirty="0" smtClean="0"/>
              <a:t>TD-LTE BS:[2][3][4][5]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sz="2000" b="0" dirty="0" smtClean="0"/>
          </a:p>
          <a:p>
            <a:r>
              <a:rPr lang="en-US" altLang="zh-CN" sz="2000" b="0" dirty="0" smtClean="0"/>
              <a:t>In </a:t>
            </a:r>
            <a:r>
              <a:rPr lang="en-US" altLang="zh-CN" sz="2000" b="0" dirty="0"/>
              <a:t>the indoor distribution </a:t>
            </a:r>
            <a:r>
              <a:rPr lang="en-US" altLang="zh-CN" sz="2000" b="0" dirty="0" smtClean="0"/>
              <a:t>scenario,  LTE BS and WLAN AP will be not interfered by each other when MCL is ≥65dB</a:t>
            </a:r>
            <a:r>
              <a:rPr lang="en-US" altLang="zh-CN" sz="2000" b="0" dirty="0"/>
              <a:t>, </a:t>
            </a:r>
            <a:r>
              <a:rPr lang="en-US" altLang="zh-CN" sz="2000" b="0" dirty="0" smtClean="0"/>
              <a:t>isolation </a:t>
            </a:r>
            <a:r>
              <a:rPr lang="en-US" altLang="zh-CN" sz="2000" b="0" dirty="0"/>
              <a:t>distance is ≥</a:t>
            </a:r>
            <a:r>
              <a:rPr lang="en-US" altLang="zh-CN" sz="2000" b="0" dirty="0" smtClean="0"/>
              <a:t>18m. </a:t>
            </a:r>
            <a:endParaRPr lang="en-US" altLang="zh-CN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05853" y="1875218"/>
                <a:ext cx="6442726" cy="67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-15dBm - (46dBm - 15dBm) - ( -109.4dBm)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63.4dB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15dBm - ( -40dBm)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55dB</a:t>
                </a:r>
                <a:endParaRPr lang="zh-CN" alt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1875218"/>
                <a:ext cx="6442726" cy="67268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545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05853" y="3352334"/>
                <a:ext cx="5940985" cy="67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-20dBm - ( -116dBm + 46dBm - 15dBm)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65dB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27dBm - ( -43dBm + 46dBm - 15dBm)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39dB</a:t>
                </a:r>
                <a:endParaRPr lang="zh-CN" alt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3352334"/>
                <a:ext cx="5940985" cy="6726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455" r="-821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86467"/>
              </p:ext>
            </p:extLst>
          </p:nvPr>
        </p:nvGraphicFramePr>
        <p:xfrm>
          <a:off x="1371600" y="5105400"/>
          <a:ext cx="6239784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384"/>
                <a:gridCol w="1828800"/>
                <a:gridCol w="1752600"/>
              </a:tblGrid>
              <a:tr h="3051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alt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98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</a:t>
                      </a:r>
                      <a:r>
                        <a:rPr lang="en-US" sz="1800" b="1" i="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</a:t>
                      </a:r>
                      <a:r>
                        <a:rPr lang="en-US" sz="1800" b="1" i="0" kern="1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→ </a:t>
                      </a:r>
                      <a:r>
                        <a:rPr lang="en-US" sz="1800" b="1" i="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WLAN </a:t>
                      </a:r>
                      <a:r>
                        <a:rPr lang="en-US" sz="1800" b="1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</a:t>
                      </a:r>
                      <a:endParaRPr 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63.4dB</a:t>
                      </a:r>
                      <a:endParaRPr lang="zh-CN" altLang="zh-CN" sz="1800" b="0" i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55dB</a:t>
                      </a:r>
                      <a:endParaRPr lang="zh-CN" sz="1800" b="0" i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5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WLAN </a:t>
                      </a:r>
                      <a:r>
                        <a:rPr lang="en-US" sz="1800" b="1" i="0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 → LTE </a:t>
                      </a:r>
                      <a:r>
                        <a:rPr lang="en-US" sz="1800" b="1" i="0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BS</a:t>
                      </a:r>
                      <a:endParaRPr lang="zh-CN" sz="1800" b="1" i="0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65dB</a:t>
                      </a:r>
                      <a:endParaRPr lang="zh-CN" altLang="zh-CN" sz="1800" b="0" i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39dB</a:t>
                      </a:r>
                      <a:endParaRPr lang="zh-CN" altLang="zh-CN" sz="1800" b="0" i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47769" y="6079880"/>
            <a:ext cx="788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Note: In </a:t>
            </a:r>
            <a:r>
              <a:rPr lang="en-US" altLang="zh-CN" dirty="0"/>
              <a:t>the indoor distribution </a:t>
            </a:r>
            <a:r>
              <a:rPr lang="en-US" altLang="zh-CN" dirty="0" smtClean="0"/>
              <a:t>scenario,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 output power of </a:t>
            </a:r>
            <a:r>
              <a:rPr lang="en-US" altLang="zh-CN" dirty="0" smtClean="0"/>
              <a:t>the indoor antennas is </a:t>
            </a:r>
            <a:r>
              <a:rPr lang="en-US" altLang="zh-CN" dirty="0"/>
              <a:t>about 15dBm, </a:t>
            </a:r>
            <a:r>
              <a:rPr lang="en-US" altLang="zh-CN" dirty="0" smtClean="0"/>
              <a:t>the loss of </a:t>
            </a:r>
            <a:r>
              <a:rPr lang="en-US" altLang="zh-CN" dirty="0"/>
              <a:t>indoor distribution </a:t>
            </a:r>
            <a:r>
              <a:rPr lang="en-US" altLang="zh-CN" dirty="0" smtClean="0"/>
              <a:t>link is 46dBm-15dBm=31dB.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74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999" y="633542"/>
            <a:ext cx="8305800" cy="914400"/>
          </a:xfrm>
        </p:spPr>
        <p:txBody>
          <a:bodyPr/>
          <a:lstStyle/>
          <a:p>
            <a:r>
              <a:rPr lang="en-US" altLang="zh-CN" dirty="0"/>
              <a:t>Interference Testing Block Diagram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8395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94370"/>
              </p:ext>
            </p:extLst>
          </p:nvPr>
        </p:nvGraphicFramePr>
        <p:xfrm>
          <a:off x="569880" y="1541015"/>
          <a:ext cx="7583520" cy="36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Visio" r:id="rId4" imgW="7886592" imgH="3819560" progId="">
                  <p:embed/>
                </p:oleObj>
              </mc:Choice>
              <mc:Fallback>
                <p:oleObj name="Visio" r:id="rId4" imgW="7886592" imgH="381956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80" y="1541015"/>
                        <a:ext cx="7583520" cy="3665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0999" y="5257800"/>
            <a:ext cx="424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TD-LTE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 Frequency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2380MHz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Bandwidth: 20MHz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215" y="52488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Center Frequency: 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2412MHz (CH1)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Bandwidth: 20MHz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380999" y="6200001"/>
            <a:ext cx="754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 a set of typical TD-LTE and WLAN equipment were chose for testing.  </a:t>
            </a:r>
          </a:p>
        </p:txBody>
      </p:sp>
    </p:spTree>
    <p:extLst>
      <p:ext uri="{BB962C8B-B14F-4D97-AF65-F5344CB8AC3E}">
        <p14:creationId xmlns:p14="http://schemas.microsoft.com/office/powerpoint/2010/main" val="1376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3" y="609600"/>
            <a:ext cx="8305800" cy="914400"/>
          </a:xfrm>
        </p:spPr>
        <p:txBody>
          <a:bodyPr/>
          <a:lstStyle/>
          <a:p>
            <a:pPr lvl="1"/>
            <a:r>
              <a:rPr lang="en-US" altLang="zh-CN" dirty="0" smtClean="0">
                <a:latin typeface="Calibri" pitchFamily="34" charset="0"/>
                <a:ea typeface="+mj-ea"/>
                <a:cs typeface="Calibri" pitchFamily="34" charset="0"/>
              </a:rPr>
              <a:t>DUT RF performance testing</a:t>
            </a:r>
            <a:endParaRPr lang="en-US" altLang="zh-CN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284431" y="6563727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9"/>
          <a:stretch>
            <a:fillRect/>
          </a:stretch>
        </p:blipFill>
        <p:spPr bwMode="auto">
          <a:xfrm>
            <a:off x="700985" y="1676400"/>
            <a:ext cx="3581400" cy="21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3"/>
          <a:stretch>
            <a:fillRect/>
          </a:stretch>
        </p:blipFill>
        <p:spPr bwMode="auto">
          <a:xfrm>
            <a:off x="5004971" y="1668500"/>
            <a:ext cx="3529429" cy="21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313619" y="1295400"/>
            <a:ext cx="2064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latin typeface="Calibri" pitchFamily="34" charset="0"/>
                <a:cs typeface="Calibri" pitchFamily="34" charset="0"/>
              </a:rPr>
              <a:t>TD-</a:t>
            </a:r>
            <a:r>
              <a:rPr lang="x-none" altLang="zh-CN" sz="1800" b="1" dirty="0" smtClean="0">
                <a:latin typeface="Calibri" pitchFamily="34" charset="0"/>
                <a:cs typeface="Calibri" pitchFamily="34" charset="0"/>
              </a:rPr>
              <a:t>LTE </a:t>
            </a:r>
            <a:r>
              <a:rPr lang="x-none" altLang="zh-CN" sz="1800" b="1" dirty="0">
                <a:latin typeface="Calibri" pitchFamily="34" charset="0"/>
                <a:cs typeface="Calibri" pitchFamily="34" charset="0"/>
              </a:rPr>
              <a:t>BS</a:t>
            </a:r>
            <a:r>
              <a:rPr lang="en-US" altLang="zh-CN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800" b="1" dirty="0" smtClean="0">
                <a:latin typeface="Calibri" pitchFamily="34" charset="0"/>
                <a:cs typeface="Calibri" pitchFamily="34" charset="0"/>
              </a:rPr>
              <a:t>emission</a:t>
            </a:r>
            <a:endParaRPr lang="zh-CN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70853" y="1295400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latin typeface="Calibri" pitchFamily="34" charset="0"/>
                <a:cs typeface="Calibri" pitchFamily="34" charset="0"/>
              </a:rPr>
              <a:t>WLAN AP emission</a:t>
            </a:r>
            <a:endParaRPr lang="zh-CN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612" y="4840069"/>
            <a:ext cx="830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Blocking level of WLAN AP DUT is around -39dBm.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The testing results of BS and AP DUT RF performance are </a:t>
            </a:r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better than the specification requirements.</a:t>
            </a:r>
            <a:endParaRPr lang="zh-CN" altLang="en-US" sz="2000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0921" y="3837603"/>
                <a:ext cx="38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LTE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emission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x-none" altLang="zh-CN" sz="1800" dirty="0" smtClean="0">
                    <a:latin typeface="Calibri" pitchFamily="34" charset="0"/>
                    <a:cs typeface="Calibri" pitchFamily="34" charset="0"/>
                  </a:rPr>
                  <a:t>-65.5 dBm/MHz</a:t>
                </a:r>
                <a:r>
                  <a:rPr lang="en-US" altLang="zh-CN" sz="1800" dirty="0">
                    <a:latin typeface="Calibri" pitchFamily="34" charset="0"/>
                    <a:cs typeface="Calibri" pitchFamily="34" charset="0"/>
                  </a:rPr>
                  <a:t> in band 2400-2483.5 MHz </a:t>
                </a:r>
                <a:endParaRPr lang="zh-CN" alt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21" y="3837603"/>
                <a:ext cx="384152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11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94513" y="3849469"/>
                <a:ext cx="39866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WLAN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emission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x-none" altLang="zh-CN" sz="1800" dirty="0" smtClean="0">
                    <a:latin typeface="Calibri" pitchFamily="34" charset="0"/>
                    <a:cs typeface="Calibri" pitchFamily="34" charset="0"/>
                  </a:rPr>
                  <a:t>-</a:t>
                </a: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35.8</a:t>
                </a:r>
                <a:r>
                  <a:rPr lang="x-none" altLang="zh-CN" sz="1800" dirty="0" smtClean="0">
                    <a:latin typeface="Calibri" pitchFamily="34" charset="0"/>
                    <a:cs typeface="Calibri" pitchFamily="34" charset="0"/>
                  </a:rPr>
                  <a:t> dBm/MHz</a:t>
                </a:r>
                <a:r>
                  <a:rPr lang="en-US" altLang="zh-CN" sz="1800" dirty="0">
                    <a:latin typeface="Calibri" pitchFamily="34" charset="0"/>
                    <a:cs typeface="Calibri" pitchFamily="34" charset="0"/>
                  </a:rPr>
                  <a:t> in band </a:t>
                </a: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2370-2390MHz (CH1)</a:t>
                </a:r>
                <a:endParaRPr lang="zh-CN" alt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13" y="3849469"/>
                <a:ext cx="398662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072" t="-4673" r="-459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1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618" y="623561"/>
            <a:ext cx="8332763" cy="914400"/>
          </a:xfrm>
        </p:spPr>
        <p:txBody>
          <a:bodyPr/>
          <a:lstStyle/>
          <a:p>
            <a:r>
              <a:rPr lang="en-US" altLang="zh-CN" dirty="0" smtClean="0"/>
              <a:t>Interference Testing Results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31711" y="1614905"/>
            <a:ext cx="8221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Interference from TD-LTE downlink to WLAN </a:t>
            </a: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uplink (TD-LTE BS → WLAN AP)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361392" y="2337137"/>
            <a:ext cx="824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spcBef>
                <a:spcPct val="20000"/>
              </a:spcBef>
              <a:buChar char="•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WLAN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AP will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be impacted by TD-LTE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BS at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the lowest channel of 2.4GHz band.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The interference can be avoided only when the distance between LTE BS and WLAN AP is ≥ 7m.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662" y="3581400"/>
            <a:ext cx="827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Interference from WLAN downlink to TD-LTE </a:t>
            </a: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uplink (WLAN </a:t>
            </a:r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AP </a:t>
            </a: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→ TD-LTE BS) 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313416" y="4150419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spcBef>
                <a:spcPct val="20000"/>
              </a:spcBef>
              <a:buChar char="•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WLAN does not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TD-LTE system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which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works in band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2370-2390MHz, 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even though it works at CH1.</a:t>
            </a:r>
            <a:endParaRPr lang="zh-CN" alt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/>
              <a:t>Analysis </a:t>
            </a:r>
            <a:r>
              <a:rPr lang="en-US" altLang="zh-CN" dirty="0" smtClean="0"/>
              <a:t>of Testing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Based on the analysis of </a:t>
            </a:r>
            <a:r>
              <a:rPr lang="en-US" altLang="zh-CN" dirty="0" smtClean="0"/>
              <a:t>the interference testing results, </a:t>
            </a:r>
            <a:r>
              <a:rPr lang="en-US" altLang="zh-CN" dirty="0"/>
              <a:t>the main </a:t>
            </a:r>
            <a:r>
              <a:rPr lang="en-US" altLang="zh-CN" dirty="0" smtClean="0"/>
              <a:t>reason WLAN is affected </a:t>
            </a:r>
            <a:r>
              <a:rPr lang="en-US" altLang="zh-CN" dirty="0"/>
              <a:t>by interference </a:t>
            </a:r>
            <a:r>
              <a:rPr lang="en-US" altLang="zh-CN" dirty="0" smtClean="0"/>
              <a:t>is blocking in our test.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713177" y="4745991"/>
            <a:ext cx="7697380" cy="1166077"/>
            <a:chOff x="435743" y="2785523"/>
            <a:chExt cx="7697380" cy="1166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726185" y="3225266"/>
                  <a:ext cx="348796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indent="0" algn="ctr">
                    <a:buNone/>
                  </a:pPr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Max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100">
                              <a:latin typeface="Cambria Math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LTE</m:t>
                          </m:r>
                          <m: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emission</m:t>
                          </m:r>
                        </m:sub>
                      </m:sSub>
                    </m:oMath>
                  </a14:m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= </a:t>
                  </a:r>
                  <a:r>
                    <a:rPr lang="x-none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-65.5 dBm/MHz</a:t>
                  </a:r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800" kern="100" dirty="0" smtClean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(in </a:t>
                  </a:r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band 2400-2483.5 </a:t>
                  </a:r>
                  <a:r>
                    <a:rPr lang="en-US" altLang="zh-CN" sz="1800" kern="100" dirty="0" smtClean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MHz)</a:t>
                  </a:r>
                  <a:endParaRPr lang="zh-CN" altLang="en-US" sz="1800" kern="100" dirty="0"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185" y="3225266"/>
                  <a:ext cx="3487967" cy="646331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1224" t="-5660" r="-1049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 6"/>
            <p:cNvSpPr/>
            <p:nvPr/>
          </p:nvSpPr>
          <p:spPr>
            <a:xfrm>
              <a:off x="4518616" y="3260601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/>
                <a:t>&lt;&lt;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269907" y="3260601"/>
              <a:ext cx="26656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altLang="zh-CN" sz="18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-15 dBm/MHz</a:t>
              </a:r>
              <a:r>
                <a:rPr lang="en-US" altLang="zh-CN" sz="18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1800" kern="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Macro cell)</a:t>
              </a:r>
              <a:endParaRPr lang="en-US" altLang="zh-CN" sz="1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06179" y="2965523"/>
              <a:ext cx="16989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Practical testing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444667" y="2950775"/>
              <a:ext cx="24422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 kern="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Standard </a:t>
              </a:r>
              <a:r>
                <a:rPr lang="en-US" altLang="zh-CN" sz="1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requirements 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35743" y="2785523"/>
              <a:ext cx="7697380" cy="1166077"/>
              <a:chOff x="622878" y="2785523"/>
              <a:chExt cx="7697380" cy="1166077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764773" y="2969176"/>
                <a:ext cx="7555485" cy="98242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622878" y="2785523"/>
                <a:ext cx="360000" cy="376675"/>
                <a:chOff x="622878" y="2785523"/>
                <a:chExt cx="360000" cy="376675"/>
              </a:xfrm>
            </p:grpSpPr>
            <p:sp>
              <p:nvSpPr>
                <p:cNvPr id="17" name="流程图: 联系 16"/>
                <p:cNvSpPr/>
                <p:nvPr/>
              </p:nvSpPr>
              <p:spPr bwMode="auto">
                <a:xfrm>
                  <a:off x="622878" y="2785523"/>
                  <a:ext cx="360000" cy="360000"/>
                </a:xfrm>
                <a:prstGeom prst="flowChartConnector">
                  <a:avLst/>
                </a:prstGeom>
                <a:ln w="12700">
                  <a:prstDash val="dash"/>
                  <a:headEnd type="none" w="sm" len="sm"/>
                  <a:tailEnd type="none" w="sm" len="sm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63509" y="2792866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dirty="0"/>
                    <a:t>2</a:t>
                  </a:r>
                  <a:endParaRPr lang="zh-CN" altLang="en-US" sz="1800" b="1" dirty="0"/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709130" y="3013804"/>
            <a:ext cx="7825270" cy="1280695"/>
            <a:chOff x="665879" y="4290718"/>
            <a:chExt cx="7825270" cy="1280695"/>
          </a:xfrm>
        </p:grpSpPr>
        <p:grpSp>
          <p:nvGrpSpPr>
            <p:cNvPr id="13" name="组合 12"/>
            <p:cNvGrpSpPr/>
            <p:nvPr/>
          </p:nvGrpSpPr>
          <p:grpSpPr>
            <a:xfrm>
              <a:off x="811821" y="4548053"/>
              <a:ext cx="7679328" cy="1023360"/>
              <a:chOff x="-110653" y="4114801"/>
              <a:chExt cx="7679328" cy="1023360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-110653" y="4114801"/>
                <a:ext cx="7555485" cy="10233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矩形 14"/>
                  <p:cNvSpPr/>
                  <p:nvPr/>
                </p:nvSpPr>
                <p:spPr>
                  <a:xfrm>
                    <a:off x="-102358" y="4154673"/>
                    <a:ext cx="7671033" cy="9756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emission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emission</m:t>
                            </m:r>
                          </m:sub>
                        </m:sSub>
                      </m:oMath>
                    </a14:m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= </a:t>
                    </a:r>
                    <a:r>
                      <a:rPr lang="x-none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</a:t>
                    </a:r>
                    <a:r>
                      <a:rPr lang="x-none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65.5</a:t>
                    </a:r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altLang="zh-CN" sz="180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dBm</a:t>
                    </a:r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-31dB- </a:t>
                    </a:r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(-109.4dBm/MHz</a:t>
                    </a:r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) = 12.9dB</a:t>
                    </a:r>
                    <a:endParaRPr lang="en-US" altLang="zh-CN" sz="1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blocking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oMath>
                    </a14:m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= 15dBm - ( -39dBm) = 54dB</a:t>
                    </a:r>
                    <a:endParaRPr lang="en-US" altLang="zh-CN" sz="1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blocking</m:t>
                            </m:r>
                          </m:sub>
                        </m:sSub>
                      </m:oMath>
                    </a14:m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˃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emission</m:t>
                            </m:r>
                          </m:sub>
                        </m:sSub>
                      </m:oMath>
                    </a14:m>
                    <a:endParaRPr lang="en-US" altLang="zh-CN" sz="1800" dirty="0" smtClean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矩形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2358" y="4154673"/>
                    <a:ext cx="7671033" cy="975652"/>
                  </a:xfrm>
                  <a:prstGeom prst="rect">
                    <a:avLst/>
                  </a:prstGeom>
                  <a:blipFill rotWithShape="0">
                    <a:blip r:embed="rId4" cstate="print"/>
                    <a:stretch>
                      <a:fillRect t="-3125" b="-68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组合 19"/>
            <p:cNvGrpSpPr/>
            <p:nvPr/>
          </p:nvGrpSpPr>
          <p:grpSpPr>
            <a:xfrm>
              <a:off x="665879" y="4290718"/>
              <a:ext cx="360000" cy="373849"/>
              <a:chOff x="302082" y="2785524"/>
              <a:chExt cx="360000" cy="373849"/>
            </a:xfrm>
          </p:grpSpPr>
          <p:sp>
            <p:nvSpPr>
              <p:cNvPr id="21" name="流程图: 联系 20"/>
              <p:cNvSpPr/>
              <p:nvPr/>
            </p:nvSpPr>
            <p:spPr bwMode="auto">
              <a:xfrm>
                <a:off x="302082" y="2785524"/>
                <a:ext cx="360000" cy="360000"/>
              </a:xfrm>
              <a:prstGeom prst="flowChartConnector">
                <a:avLst/>
              </a:prstGeom>
              <a:ln w="12700">
                <a:prstDash val="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6630" y="2790041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572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6" y="609600"/>
            <a:ext cx="8305800" cy="762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89616" y="1371600"/>
            <a:ext cx="8305800" cy="4267200"/>
          </a:xfrm>
        </p:spPr>
        <p:txBody>
          <a:bodyPr/>
          <a:lstStyle/>
          <a:p>
            <a:r>
              <a:rPr lang="en-US" altLang="zh-CN" sz="2000" dirty="0"/>
              <a:t>In the </a:t>
            </a:r>
            <a:r>
              <a:rPr lang="en-US" altLang="zh-CN" sz="2000" dirty="0" smtClean="0"/>
              <a:t>TD-LTE indoor </a:t>
            </a:r>
            <a:r>
              <a:rPr lang="en-US" altLang="zh-CN" sz="2000" dirty="0"/>
              <a:t>distribution </a:t>
            </a:r>
            <a:r>
              <a:rPr lang="en-US" altLang="zh-CN" sz="2000" dirty="0" smtClean="0"/>
              <a:t>scenario, based </a:t>
            </a:r>
            <a:r>
              <a:rPr lang="en-US" altLang="zh-CN" sz="2000" dirty="0"/>
              <a:t>on the practical testing results and the deterministic analysis</a:t>
            </a:r>
            <a:r>
              <a:rPr lang="en-US" altLang="zh-CN" sz="2000" dirty="0" smtClean="0"/>
              <a:t>, </a:t>
            </a:r>
            <a:endParaRPr lang="en-US" altLang="zh-CN" sz="2000" dirty="0"/>
          </a:p>
          <a:p>
            <a:pPr lvl="1"/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the interference will impact WLAN performance at the lowest channel of 2.4GHz band (10MHz Guard Band and MCL˂57dB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)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the </a:t>
            </a:r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main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reason WLAN is affected </a:t>
            </a:r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by interference is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blocking, which </a:t>
            </a:r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is determined by the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WLAN receiver</a:t>
            </a:r>
          </a:p>
          <a:p>
            <a:pPr lvl="1"/>
            <a:endParaRPr kumimoji="1" lang="en-US" altLang="zh-CN" sz="1800" dirty="0">
              <a:solidFill>
                <a:srgbClr val="000000"/>
              </a:solidFill>
              <a:ea typeface="MS Gothic"/>
            </a:endParaRPr>
          </a:p>
          <a:p>
            <a:r>
              <a:rPr lang="en-US" altLang="zh-CN" sz="2000" dirty="0"/>
              <a:t>C</a:t>
            </a:r>
            <a:r>
              <a:rPr lang="en-US" altLang="zh-CN" sz="2000" dirty="0" smtClean="0"/>
              <a:t>onsider </a:t>
            </a:r>
            <a:r>
              <a:rPr lang="en-US" altLang="zh-CN" sz="2000" dirty="0"/>
              <a:t>the following </a:t>
            </a:r>
            <a:r>
              <a:rPr lang="en-US" altLang="zh-CN" sz="2000" dirty="0" smtClean="0"/>
              <a:t>solutions</a:t>
            </a:r>
          </a:p>
          <a:p>
            <a:pPr lvl="1"/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adding blocking requirements in 802.11ax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(difficult to evaluate; cost increased)</a:t>
            </a:r>
            <a:endParaRPr kumimoji="1" lang="en-US" altLang="zh-CN" sz="1800" dirty="0">
              <a:solidFill>
                <a:srgbClr val="000000"/>
              </a:solidFill>
              <a:ea typeface="MS Gothic"/>
            </a:endParaRPr>
          </a:p>
          <a:p>
            <a:pPr lvl="1"/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using </a:t>
            </a:r>
            <a:r>
              <a:rPr kumimoji="1" lang="en-US" altLang="zh-CN" sz="1800" b="1" dirty="0">
                <a:solidFill>
                  <a:srgbClr val="000000"/>
                </a:solidFill>
                <a:ea typeface="MS Gothic"/>
              </a:rPr>
              <a:t>other channels (CH6, </a:t>
            </a:r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CH11</a:t>
            </a:r>
            <a:r>
              <a:rPr kumimoji="1" lang="en-US" altLang="zh-CN" sz="1800" b="1" dirty="0">
                <a:solidFill>
                  <a:srgbClr val="000000"/>
                </a:solidFill>
                <a:ea typeface="MS Gothic"/>
              </a:rPr>
              <a:t>)</a:t>
            </a:r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 </a:t>
            </a:r>
            <a:r>
              <a:rPr kumimoji="1" lang="en-US" altLang="zh-CN" sz="1800" b="1" dirty="0">
                <a:solidFill>
                  <a:srgbClr val="000000"/>
                </a:solidFill>
                <a:ea typeface="MS Gothic"/>
              </a:rPr>
              <a:t>or 5GHz </a:t>
            </a:r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Band </a:t>
            </a:r>
            <a:r>
              <a:rPr kumimoji="1" lang="en-US" altLang="zh-CN" sz="1800" dirty="0" smtClean="0">
                <a:ea typeface="MS Gothic"/>
              </a:rPr>
              <a:t>(spectrum wasted)</a:t>
            </a:r>
            <a:endParaRPr kumimoji="1" lang="en-US" altLang="zh-CN" sz="1800" dirty="0">
              <a:solidFill>
                <a:srgbClr val="000000"/>
              </a:solidFill>
              <a:ea typeface="MS Gothic"/>
            </a:endParaRP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This </a:t>
            </a:r>
            <a:r>
              <a:rPr lang="en-US" altLang="zh-CN" sz="2000" dirty="0"/>
              <a:t>contribution is to </a:t>
            </a:r>
            <a:r>
              <a:rPr lang="en-US" altLang="zh-CN" sz="2000" dirty="0" smtClean="0"/>
              <a:t>trigger </a:t>
            </a:r>
            <a:r>
              <a:rPr lang="en-US" altLang="zh-CN" sz="2000" dirty="0"/>
              <a:t>discussions </a:t>
            </a:r>
            <a:r>
              <a:rPr lang="en-US" altLang="zh-CN" sz="2000" dirty="0" smtClean="0"/>
              <a:t>on interference of WLAN from TD-LTE systems, further testing and simulations are still in progress. Your contributions on the mechanism for reducing blocking interference is welcome.</a:t>
            </a:r>
          </a:p>
          <a:p>
            <a:pPr marL="0" indent="0">
              <a:buNone/>
            </a:pPr>
            <a:endParaRPr lang="en-US" altLang="zh-CN" sz="1600" b="0" dirty="0" smtClean="0"/>
          </a:p>
          <a:p>
            <a:pPr marL="0" indent="0">
              <a:buNone/>
            </a:pPr>
            <a:endParaRPr lang="en-US" altLang="zh-CN" sz="1600" b="0" dirty="0" smtClean="0"/>
          </a:p>
          <a:p>
            <a:endParaRPr lang="en-US" altLang="zh-CN" sz="1800" dirty="0" smtClean="0"/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762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CN" sz="1800" b="0" dirty="0" smtClean="0"/>
              <a:t>11-13-1370-00-0hew-oob-emission-issue</a:t>
            </a:r>
            <a:endParaRPr lang="en-US" sz="1800" b="0" dirty="0" smtClean="0"/>
          </a:p>
          <a:p>
            <a:pPr marL="457200" indent="-457200">
              <a:buAutoNum type="arabicPeriod"/>
            </a:pPr>
            <a:r>
              <a:rPr lang="en-US" sz="1800" b="0" dirty="0" smtClean="0"/>
              <a:t>IEEE </a:t>
            </a:r>
            <a:r>
              <a:rPr lang="en-US" sz="1800" b="0" dirty="0" err="1"/>
              <a:t>Std</a:t>
            </a:r>
            <a:r>
              <a:rPr lang="en-US" sz="1800" b="0" dirty="0"/>
              <a:t> 802.11-2012, IEEE Standard for Information technology—Telecommunications and information exchange between systems Local and metropolitan area networks—Specific requirements, Part 11: Wireless LAN Medium Access </a:t>
            </a:r>
            <a:r>
              <a:rPr lang="en-US" sz="1800" b="0" dirty="0" smtClean="0"/>
              <a:t>Control (MAC</a:t>
            </a:r>
            <a:r>
              <a:rPr lang="en-US" sz="1800" b="0" dirty="0"/>
              <a:t>) and Physical Layer (PHY) </a:t>
            </a:r>
            <a:r>
              <a:rPr lang="en-US" sz="1800" b="0" dirty="0" smtClean="0"/>
              <a:t>Specifications</a:t>
            </a:r>
          </a:p>
          <a:p>
            <a:pPr marL="457200" indent="-457200">
              <a:buAutoNum type="arabicPeriod"/>
            </a:pPr>
            <a:r>
              <a:rPr lang="en-US" altLang="zh-CN" sz="1800" b="0" dirty="0"/>
              <a:t>YDC </a:t>
            </a:r>
            <a:r>
              <a:rPr lang="en-US" altLang="zh-CN" sz="1800" b="0" dirty="0" smtClean="0"/>
              <a:t>079-2009《Technical Specifications and Testing Methods of Wireless LAN for Mobile Terminals》</a:t>
            </a:r>
            <a:endParaRPr lang="en-US" sz="1800" b="0" dirty="0" smtClean="0"/>
          </a:p>
          <a:p>
            <a:pPr marL="457200" indent="-457200">
              <a:buAutoNum type="arabicPeriod"/>
            </a:pPr>
            <a:r>
              <a:rPr lang="en-US" sz="1800" b="0" dirty="0" smtClean="0"/>
              <a:t>3GPP 36.101 Table 6.6.2.1.1-1, Table 7.6.1.1-2</a:t>
            </a:r>
          </a:p>
          <a:p>
            <a:pPr marL="457200" indent="-457200">
              <a:buFontTx/>
              <a:buAutoNum type="arabicPeriod"/>
            </a:pPr>
            <a:r>
              <a:rPr lang="en-US" sz="1800" b="0" dirty="0" smtClean="0"/>
              <a:t>3GPP </a:t>
            </a:r>
            <a:r>
              <a:rPr lang="en-US" sz="1800" b="0" dirty="0"/>
              <a:t>36.104 Table </a:t>
            </a:r>
            <a:r>
              <a:rPr lang="en-US" sz="1800" b="0" dirty="0" smtClean="0"/>
              <a:t>6.6.3.2.1-6, </a:t>
            </a:r>
            <a:r>
              <a:rPr lang="en-US" altLang="zh-CN" sz="1800" b="0" dirty="0"/>
              <a:t>Table </a:t>
            </a:r>
            <a:r>
              <a:rPr lang="en-US" altLang="zh-CN" sz="1800" b="0" dirty="0" smtClean="0"/>
              <a:t>6.6.3.2B-3, </a:t>
            </a:r>
            <a:r>
              <a:rPr lang="en-US" altLang="zh-CN" sz="1800" b="0" dirty="0"/>
              <a:t>Table </a:t>
            </a:r>
            <a:r>
              <a:rPr lang="en-US" altLang="zh-CN" sz="1800" b="0" dirty="0" smtClean="0"/>
              <a:t>7.6.1.1-1, </a:t>
            </a:r>
            <a:r>
              <a:rPr lang="en-US" altLang="zh-CN" sz="1800" b="0" dirty="0"/>
              <a:t>Table </a:t>
            </a:r>
            <a:r>
              <a:rPr lang="en-US" altLang="zh-CN" sz="1800" b="0" dirty="0" smtClean="0"/>
              <a:t>7.6.1.1-1b</a:t>
            </a:r>
            <a:endParaRPr lang="en-US" altLang="zh-CN" sz="1800" b="0" dirty="0"/>
          </a:p>
          <a:p>
            <a:pPr marL="457200" indent="-457200">
              <a:buFontTx/>
              <a:buAutoNum type="arabicPeriod"/>
            </a:pPr>
            <a:endParaRPr lang="en-US" altLang="zh-CN" sz="1800" b="0" dirty="0"/>
          </a:p>
          <a:p>
            <a:pPr marL="457200" indent="-457200">
              <a:buAutoNum type="arabicPeriod"/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2743200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2300~2400MHz </a:t>
            </a:r>
            <a:r>
              <a:rPr lang="en-US" altLang="zh-CN" dirty="0"/>
              <a:t>A</a:t>
            </a:r>
            <a:r>
              <a:rPr lang="en-US" altLang="zh-CN" dirty="0" smtClean="0"/>
              <a:t>llocations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27328"/>
              </p:ext>
            </p:extLst>
          </p:nvPr>
        </p:nvGraphicFramePr>
        <p:xfrm>
          <a:off x="373039" y="1457270"/>
          <a:ext cx="83058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4"/>
                <a:gridCol w="1295400"/>
                <a:gridCol w="1905000"/>
                <a:gridCol w="1524000"/>
                <a:gridCol w="1219200"/>
                <a:gridCol w="1151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Country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Freq. portion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Status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Application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Duplex method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Block size (MHz)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China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Licensed</a:t>
                      </a:r>
                      <a:r>
                        <a:rPr lang="en-US" altLang="zh-CN" sz="1400" baseline="0" dirty="0" smtClean="0"/>
                        <a:t> for indoor usage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IMT (TD-SCDMA/TD-LTE)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Korea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Commercial roll out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Mobile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baseline="0" dirty="0" err="1" smtClean="0"/>
                        <a:t>WiMAX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27, 30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Malaysia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Commercial roll out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 (Mobile </a:t>
                      </a:r>
                      <a:r>
                        <a:rPr lang="en-US" altLang="zh-CN" sz="1400" dirty="0" err="1" smtClean="0"/>
                        <a:t>WiMAX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Singapore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2300-2350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Commercial roll out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30/20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Thailand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Preparing license award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Vietnam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Preparing auction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Mobile</a:t>
                      </a:r>
                      <a:r>
                        <a:rPr lang="en-US" altLang="zh-CN" sz="1400" baseline="0" dirty="0" smtClean="0"/>
                        <a:t> Network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New</a:t>
                      </a:r>
                      <a:r>
                        <a:rPr lang="en-US" altLang="zh-CN" sz="1400" baseline="0" dirty="0" smtClean="0"/>
                        <a:t> Zealand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Licensed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Mobile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baseline="0" dirty="0" err="1" smtClean="0"/>
                        <a:t>WiMAX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35/25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India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 + 20MHz: Auction completed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Indonesia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30MHz auction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Completed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60MHz in preparation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for mobile applications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Fixed </a:t>
                      </a:r>
                      <a:r>
                        <a:rPr lang="en-US" altLang="zh-CN" sz="1400" dirty="0" err="1" smtClean="0"/>
                        <a:t>WiMAX</a:t>
                      </a:r>
                      <a:r>
                        <a:rPr lang="en-US" altLang="zh-CN" sz="1400" dirty="0" smtClean="0"/>
                        <a:t> (30MHz)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7620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There is interference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issue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between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TD-LTE system and WLAN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system </a:t>
                </a:r>
                <a:r>
                  <a:rPr lang="en-US" altLang="zh-CN" smtClean="0">
                    <a:solidFill>
                      <a:schemeClr val="tx2"/>
                    </a:solidFill>
                    <a:ea typeface="+mj-ea"/>
                  </a:rPr>
                  <a:t>around 2.4GHz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2"/>
                            </a:solidFill>
                            <a:latin typeface="Cambria Math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.</m:t>
                        </m:r>
                      </m:e>
                      <m:sup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[</m:t>
                        </m:r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I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nterference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from TD-LTE system gives rise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to the WLAN performance degradation.</a:t>
                </a:r>
                <a:endParaRPr lang="en-US" altLang="zh-CN" dirty="0">
                  <a:solidFill>
                    <a:schemeClr val="tx2"/>
                  </a:solidFill>
                  <a:ea typeface="+mj-ea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This contribution presents the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initial testing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results of the interference between WLAN AP (in band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2400-2483.5MHz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) and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TD-LTE BS (in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band 2370-2390MHz)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to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the 802.11ax TG for consideration.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  <a:blipFill rotWithShape="1">
                <a:blip r:embed="rId3"/>
                <a:stretch>
                  <a:fillRect l="-1154" t="-1125" r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762000"/>
          </a:xfrm>
        </p:spPr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altLang="zh-CN" dirty="0" smtClean="0"/>
              <a:t>ackground</a:t>
            </a:r>
          </a:p>
          <a:p>
            <a:r>
              <a:rPr lang="en-US" altLang="zh-CN" dirty="0"/>
              <a:t>Deterministic </a:t>
            </a:r>
            <a:r>
              <a:rPr lang="en-US" altLang="zh-CN" dirty="0" smtClean="0"/>
              <a:t>analysis of </a:t>
            </a:r>
            <a:r>
              <a:rPr lang="en-US" altLang="zh-CN" dirty="0"/>
              <a:t>MCL (minimum coupling loss)</a:t>
            </a:r>
          </a:p>
          <a:p>
            <a:r>
              <a:rPr lang="en-US" altLang="zh-CN" dirty="0" smtClean="0"/>
              <a:t>Interference testing</a:t>
            </a:r>
          </a:p>
          <a:p>
            <a:r>
              <a:rPr lang="en-US" altLang="zh-CN" dirty="0" smtClean="0"/>
              <a:t>Analysis of test results </a:t>
            </a:r>
          </a:p>
          <a:p>
            <a:r>
              <a:rPr lang="en-US" altLang="zh-CN" dirty="0" smtClean="0"/>
              <a:t>Conclusions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6" y="700034"/>
            <a:ext cx="8305800" cy="762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3416" y="1442166"/>
            <a:ext cx="8458200" cy="48768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The frequency band 2300-2400 MHz: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is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identified to IMT by ITU on a global basis (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WRC-07)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specified for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TDD mode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l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icensed for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indoor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usage (TD-SCDMA/TD-LTE) in China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marL="457200" lvl="1" indent="0">
              <a:buNone/>
            </a:pP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marL="342900" lvl="1" indent="-342900">
              <a:buChar char="•"/>
            </a:pPr>
            <a:r>
              <a:rPr kumimoji="1" lang="en-US" altLang="zh-CN" sz="2400" b="1" dirty="0">
                <a:solidFill>
                  <a:srgbClr val="000000"/>
                </a:solidFill>
                <a:ea typeface="MS Gothic"/>
              </a:rPr>
              <a:t>It causes the interference issue when WLAN and </a:t>
            </a:r>
            <a:r>
              <a:rPr kumimoji="1" lang="en-US" altLang="zh-CN" sz="2400" b="1" dirty="0" smtClean="0">
                <a:solidFill>
                  <a:srgbClr val="000000"/>
                </a:solidFill>
                <a:ea typeface="MS Gothic"/>
              </a:rPr>
              <a:t>TD-LTE </a:t>
            </a:r>
            <a:r>
              <a:rPr kumimoji="1" lang="en-US" altLang="zh-CN" sz="2400" b="1" dirty="0">
                <a:solidFill>
                  <a:srgbClr val="000000"/>
                </a:solidFill>
                <a:ea typeface="MS Gothic"/>
              </a:rPr>
              <a:t>are simultaneously operating.</a:t>
            </a: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marL="0" indent="0">
              <a:buNone/>
            </a:pPr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3400" y="3124200"/>
            <a:ext cx="8087455" cy="2029920"/>
            <a:chOff x="620446" y="3130063"/>
            <a:chExt cx="8087455" cy="2247311"/>
          </a:xfrm>
        </p:grpSpPr>
        <p:grpSp>
          <p:nvGrpSpPr>
            <p:cNvPr id="39" name="组合 38"/>
            <p:cNvGrpSpPr/>
            <p:nvPr/>
          </p:nvGrpSpPr>
          <p:grpSpPr>
            <a:xfrm>
              <a:off x="620446" y="3273085"/>
              <a:ext cx="8087455" cy="2104289"/>
              <a:chOff x="523145" y="1568922"/>
              <a:chExt cx="8087455" cy="2104289"/>
            </a:xfrm>
          </p:grpSpPr>
          <p:sp>
            <p:nvSpPr>
              <p:cNvPr id="5" name="Rectangle 96"/>
              <p:cNvSpPr>
                <a:spLocks noChangeArrowheads="1"/>
              </p:cNvSpPr>
              <p:nvPr/>
            </p:nvSpPr>
            <p:spPr bwMode="auto">
              <a:xfrm>
                <a:off x="817624" y="2333096"/>
                <a:ext cx="3530972" cy="959210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104324" tIns="52162" rIns="104324" bIns="52162" anchor="ctr"/>
              <a:lstStyle/>
              <a:p>
                <a:pPr defTabSz="869950">
                  <a:lnSpc>
                    <a:spcPct val="90000"/>
                  </a:lnSpc>
                </a:pPr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Text Box 118"/>
              <p:cNvSpPr txBox="1">
                <a:spLocks noChangeArrowheads="1"/>
              </p:cNvSpPr>
              <p:nvPr/>
            </p:nvSpPr>
            <p:spPr bwMode="auto">
              <a:xfrm rot="16200000">
                <a:off x="4132505" y="1922435"/>
                <a:ext cx="672956" cy="2870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3238" tIns="50713" rIns="103238" bIns="50713">
                <a:spAutoFit/>
              </a:bodyPr>
              <a:lstStyle/>
              <a:p>
                <a:pPr defTabSz="869950">
                  <a:spcBef>
                    <a:spcPct val="50000"/>
                  </a:spcBef>
                </a:pPr>
                <a:r>
                  <a:rPr lang="en-US" altLang="zh-CN" sz="1200" dirty="0">
                    <a:latin typeface="微软雅黑" pitchFamily="34" charset="-122"/>
                    <a:ea typeface="微软雅黑" pitchFamily="34" charset="-122"/>
                  </a:rPr>
                  <a:t>2400</a:t>
                </a:r>
              </a:p>
            </p:txBody>
          </p:sp>
          <p:sp>
            <p:nvSpPr>
              <p:cNvPr id="16" name="Rectangle 162"/>
              <p:cNvSpPr>
                <a:spLocks noChangeArrowheads="1"/>
              </p:cNvSpPr>
              <p:nvPr/>
            </p:nvSpPr>
            <p:spPr bwMode="auto">
              <a:xfrm>
                <a:off x="4356978" y="2321574"/>
                <a:ext cx="3449129" cy="974051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000" tIns="43200" rIns="90000" bIns="43200" anchor="ctr"/>
              <a:lstStyle/>
              <a:p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Text Box 166"/>
              <p:cNvSpPr txBox="1">
                <a:spLocks noChangeArrowheads="1"/>
              </p:cNvSpPr>
              <p:nvPr/>
            </p:nvSpPr>
            <p:spPr bwMode="auto">
              <a:xfrm>
                <a:off x="4828233" y="2676208"/>
                <a:ext cx="2564229" cy="335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0000" tIns="43200" rIns="90000" bIns="43200">
                <a:spAutoFit/>
              </a:bodyPr>
              <a:lstStyle/>
              <a:p>
                <a:pPr algn="ctr" defTabSz="869950">
                  <a:spcBef>
                    <a:spcPct val="50000"/>
                  </a:spcBef>
                </a:pP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</a:rPr>
                  <a:t>WLAN &amp; other ISM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Line 168"/>
              <p:cNvSpPr>
                <a:spLocks noChangeShapeType="1"/>
              </p:cNvSpPr>
              <p:nvPr/>
            </p:nvSpPr>
            <p:spPr bwMode="auto">
              <a:xfrm>
                <a:off x="7806107" y="2078016"/>
                <a:ext cx="0" cy="1590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26" name="Text Box 118"/>
              <p:cNvSpPr txBox="1">
                <a:spLocks noChangeArrowheads="1"/>
              </p:cNvSpPr>
              <p:nvPr/>
            </p:nvSpPr>
            <p:spPr bwMode="auto">
              <a:xfrm rot="16200000">
                <a:off x="7252576" y="1844576"/>
                <a:ext cx="838390" cy="2870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3238" tIns="50713" rIns="103238" bIns="50713">
                <a:spAutoFit/>
              </a:bodyPr>
              <a:lstStyle/>
              <a:p>
                <a:pPr defTabSz="869950">
                  <a:spcBef>
                    <a:spcPct val="50000"/>
                  </a:spcBef>
                </a:pPr>
                <a:r>
                  <a:rPr lang="en-US" altLang="zh-CN" sz="1200" dirty="0">
                    <a:latin typeface="微软雅黑" pitchFamily="34" charset="-122"/>
                    <a:ea typeface="微软雅黑" pitchFamily="34" charset="-122"/>
                  </a:rPr>
                  <a:t>2483.5</a:t>
                </a:r>
              </a:p>
            </p:txBody>
          </p: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>
                <a:off x="817624" y="2083065"/>
                <a:ext cx="0" cy="1590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28" name="Text Box 123"/>
              <p:cNvSpPr txBox="1">
                <a:spLocks noChangeArrowheads="1"/>
              </p:cNvSpPr>
              <p:nvPr/>
            </p:nvSpPr>
            <p:spPr bwMode="auto">
              <a:xfrm rot="16200000">
                <a:off x="612011" y="1931916"/>
                <a:ext cx="685271" cy="2873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03238" tIns="50713" rIns="103238" bIns="50713">
                <a:spAutoFit/>
              </a:bodyPr>
              <a:lstStyle/>
              <a:p>
                <a:pPr defTabSz="869950">
                  <a:spcBef>
                    <a:spcPct val="500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2300</a:t>
                </a:r>
                <a:endParaRPr lang="en-US" altLang="zh-CN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Line 168"/>
              <p:cNvSpPr>
                <a:spLocks noChangeShapeType="1"/>
              </p:cNvSpPr>
              <p:nvPr/>
            </p:nvSpPr>
            <p:spPr bwMode="auto">
              <a:xfrm>
                <a:off x="4348597" y="2083065"/>
                <a:ext cx="0" cy="1590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8" name="Line 136"/>
              <p:cNvSpPr>
                <a:spLocks noChangeShapeType="1"/>
              </p:cNvSpPr>
              <p:nvPr/>
            </p:nvSpPr>
            <p:spPr bwMode="auto">
              <a:xfrm>
                <a:off x="523145" y="2321574"/>
                <a:ext cx="770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32" name="Rectangle 71"/>
              <p:cNvSpPr>
                <a:spLocks noChangeArrowheads="1"/>
              </p:cNvSpPr>
              <p:nvPr/>
            </p:nvSpPr>
            <p:spPr bwMode="auto">
              <a:xfrm>
                <a:off x="7788275" y="3288988"/>
                <a:ext cx="822325" cy="26861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103238" tIns="50713" rIns="103238" bIns="50713">
                <a:spAutoFit/>
              </a:bodyPr>
              <a:lstStyle/>
              <a:p>
                <a:pPr defTabSz="869950">
                  <a:lnSpc>
                    <a:spcPct val="90000"/>
                  </a:lnSpc>
                </a:pPr>
                <a:r>
                  <a:rPr lang="en-US" altLang="zh-CN" sz="1200" dirty="0">
                    <a:latin typeface="微软雅黑" pitchFamily="34" charset="-122"/>
                    <a:ea typeface="微软雅黑" pitchFamily="34" charset="-122"/>
                  </a:rPr>
                  <a:t>f/MHz</a:t>
                </a:r>
              </a:p>
            </p:txBody>
          </p:sp>
          <p:sp>
            <p:nvSpPr>
              <p:cNvPr id="33" name="Text Box 166"/>
              <p:cNvSpPr txBox="1">
                <a:spLocks noChangeArrowheads="1"/>
              </p:cNvSpPr>
              <p:nvPr/>
            </p:nvSpPr>
            <p:spPr bwMode="auto">
              <a:xfrm>
                <a:off x="969051" y="2681204"/>
                <a:ext cx="3230566" cy="335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0000" tIns="43200" rIns="90000" bIns="43200">
                <a:spAutoFit/>
              </a:bodyPr>
              <a:lstStyle/>
              <a:p>
                <a:pPr algn="ctr" defTabSz="869950">
                  <a:spcBef>
                    <a:spcPct val="50000"/>
                  </a:spcBef>
                </a:pP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</a:rPr>
                  <a:t>IMT (TDD mode for indoor usage) 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Line 137"/>
              <p:cNvSpPr>
                <a:spLocks noChangeShapeType="1"/>
              </p:cNvSpPr>
              <p:nvPr/>
            </p:nvSpPr>
            <p:spPr bwMode="auto">
              <a:xfrm flipV="1">
                <a:off x="535930" y="3292306"/>
                <a:ext cx="792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</p:grpSp>
        <p:sp>
          <p:nvSpPr>
            <p:cNvPr id="11" name="上弧形箭头 10"/>
            <p:cNvSpPr/>
            <p:nvPr/>
          </p:nvSpPr>
          <p:spPr bwMode="auto">
            <a:xfrm>
              <a:off x="3907783" y="3381845"/>
              <a:ext cx="1017751" cy="604214"/>
            </a:xfrm>
            <a:prstGeom prst="curvedDown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08222" y="3130063"/>
              <a:ext cx="9914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Too Close!!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727465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Basic Interference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97" y="1752600"/>
            <a:ext cx="4562019" cy="2412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86" y="4100982"/>
            <a:ext cx="4562019" cy="23619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2998" y="4648200"/>
            <a:ext cx="346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Interference from WLAN to TD-LTE</a:t>
            </a:r>
          </a:p>
        </p:txBody>
      </p:sp>
      <p:sp>
        <p:nvSpPr>
          <p:cNvPr id="8" name="矩形 7"/>
          <p:cNvSpPr/>
          <p:nvPr/>
        </p:nvSpPr>
        <p:spPr>
          <a:xfrm>
            <a:off x="471613" y="2341139"/>
            <a:ext cx="3338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Interference from TD-LTE to WLAN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73457" y="4274414"/>
            <a:ext cx="4881898" cy="747572"/>
            <a:chOff x="3880444" y="1777012"/>
            <a:chExt cx="4881898" cy="976797"/>
          </a:xfrm>
        </p:grpSpPr>
        <p:sp>
          <p:nvSpPr>
            <p:cNvPr id="16" name="椭圆 15"/>
            <p:cNvSpPr/>
            <p:nvPr/>
          </p:nvSpPr>
          <p:spPr bwMode="auto">
            <a:xfrm rot="690413">
              <a:off x="3880444" y="1777012"/>
              <a:ext cx="4881898" cy="976797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812617">
              <a:off x="5620674" y="17813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Our Testing Item</a:t>
              </a:r>
              <a:endParaRPr lang="zh-CN" altLang="en-US" sz="18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47953" y="1905000"/>
            <a:ext cx="4881898" cy="747572"/>
            <a:chOff x="3880444" y="1777012"/>
            <a:chExt cx="4881898" cy="976797"/>
          </a:xfrm>
        </p:grpSpPr>
        <p:sp>
          <p:nvSpPr>
            <p:cNvPr id="19" name="椭圆 18"/>
            <p:cNvSpPr/>
            <p:nvPr/>
          </p:nvSpPr>
          <p:spPr bwMode="auto">
            <a:xfrm rot="690413">
              <a:off x="3880444" y="1777012"/>
              <a:ext cx="4881898" cy="976797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812617">
              <a:off x="5620674" y="17813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Our Testing Item</a:t>
              </a:r>
              <a:endParaRPr lang="zh-CN" altLang="en-US" sz="18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7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780653"/>
            <a:ext cx="8305800" cy="914400"/>
          </a:xfrm>
        </p:spPr>
        <p:txBody>
          <a:bodyPr/>
          <a:lstStyle/>
          <a:p>
            <a:r>
              <a:rPr lang="en-US" altLang="zh-CN" dirty="0"/>
              <a:t>Possible causes of interference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866106"/>
            <a:ext cx="8305800" cy="4267200"/>
          </a:xfrm>
        </p:spPr>
        <p:txBody>
          <a:bodyPr/>
          <a:lstStyle/>
          <a:p>
            <a:r>
              <a:rPr lang="en-US" altLang="zh-CN" dirty="0" smtClean="0"/>
              <a:t>Spurious Emission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n-US" altLang="zh-CN" b="0" dirty="0" smtClean="0"/>
              <a:t>Unwanted </a:t>
            </a:r>
            <a:r>
              <a:rPr lang="en-US" altLang="zh-CN" b="0" dirty="0"/>
              <a:t>emissions falling in the receiving bandwidth of the victim receiver, which is determined by the spectrum emission mask of the interfering </a:t>
            </a:r>
            <a:r>
              <a:rPr lang="en-US" altLang="zh-CN" b="0" dirty="0" smtClean="0"/>
              <a:t>transmitter.</a:t>
            </a:r>
          </a:p>
          <a:p>
            <a:pPr>
              <a:buFont typeface="Calibri" panose="020F0502020204030204" pitchFamily="34" charset="0"/>
              <a:buChar char="−"/>
            </a:pPr>
            <a:endParaRPr lang="en-US" altLang="zh-CN" dirty="0" smtClean="0"/>
          </a:p>
          <a:p>
            <a:r>
              <a:rPr lang="en-US" altLang="zh-CN" dirty="0" smtClean="0"/>
              <a:t>Blocking Interference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n-US" altLang="zh-CN" b="0" dirty="0"/>
              <a:t>Generated by a strong interference signal out of the receive band that makes the receiver work in saturation status and overdrives the receiver to work in non-linear status or even worse, which is determined by the victim receiver.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 Conditions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267200"/>
          </a:xfrm>
        </p:spPr>
        <p:txBody>
          <a:bodyPr/>
          <a:lstStyle/>
          <a:p>
            <a:r>
              <a:rPr lang="en-US" altLang="zh-CN" dirty="0" smtClean="0"/>
              <a:t>Testing frequency band: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WLAN: 2400-2483.5MHz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TD-LTE: 2370-2390MHz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r>
              <a:rPr lang="en-US" altLang="zh-CN" dirty="0"/>
              <a:t>Testing </a:t>
            </a:r>
            <a:r>
              <a:rPr lang="en-US" altLang="zh-CN" dirty="0" smtClean="0"/>
              <a:t>Scope: 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Interference from TD-LTE downlink to WLAN uplink, i.e. TD-LTE BS → WLAN AP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Interference from WLAN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downlink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to TD-LTE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uplink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, i.e. WLAN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AP →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TD-LTE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BS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r>
              <a:rPr lang="en-US" altLang="zh-CN" dirty="0"/>
              <a:t>Testing </a:t>
            </a:r>
            <a:r>
              <a:rPr lang="en-US" altLang="zh-CN" dirty="0" smtClean="0"/>
              <a:t>method: </a:t>
            </a:r>
            <a:endParaRPr lang="en-US" altLang="zh-CN" dirty="0"/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Deterministic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analysis on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MCL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Interference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Testing</a:t>
            </a:r>
          </a:p>
          <a:p>
            <a:r>
              <a:rPr lang="en-US" altLang="zh-CN" dirty="0" smtClean="0"/>
              <a:t>Testing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scenarios: </a:t>
            </a:r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Indoor (the operating mode of TD-LTE is indoor distribution)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endParaRPr kumimoji="1" lang="zh-CN" altLang="en-US" dirty="0">
              <a:solidFill>
                <a:srgbClr val="000000"/>
              </a:solidFill>
              <a:ea typeface="MS Gothi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43" y="640936"/>
            <a:ext cx="8305800" cy="914400"/>
          </a:xfrm>
        </p:spPr>
        <p:txBody>
          <a:bodyPr/>
          <a:lstStyle/>
          <a:p>
            <a:r>
              <a:rPr lang="en-US" altLang="zh-CN" dirty="0"/>
              <a:t>Deterministic analysis </a:t>
            </a:r>
            <a:r>
              <a:rPr lang="en-US" altLang="zh-CN" dirty="0" smtClean="0"/>
              <a:t>of MCL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78243" y="2590800"/>
                <a:ext cx="8305800" cy="4267200"/>
              </a:xfrm>
            </p:spPr>
            <p:txBody>
              <a:bodyPr/>
              <a:lstStyle/>
              <a:p>
                <a:r>
                  <a:rPr lang="en-US" altLang="zh-CN" sz="2000" b="0" dirty="0"/>
                  <a:t>Consider on the impacts of spurious </a:t>
                </a:r>
                <a:r>
                  <a:rPr lang="en-US" altLang="zh-CN" sz="2000" b="0" dirty="0" smtClean="0"/>
                  <a:t>emission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-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b="0" dirty="0" smtClean="0"/>
              </a:p>
              <a:p>
                <a:r>
                  <a:rPr lang="en-US" altLang="zh-CN" sz="2000" b="0" dirty="0"/>
                  <a:t>Consider on the impacts of </a:t>
                </a:r>
                <a:r>
                  <a:rPr lang="en-US" altLang="zh-CN" sz="2000" b="0" dirty="0" smtClean="0"/>
                  <a:t>blocking interference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</m:oMath>
                </a14:m>
                <a:r>
                  <a:rPr lang="en-US" altLang="zh-CN" sz="20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r>
                  <a:rPr lang="en-US" altLang="zh-CN" sz="2000" b="0" dirty="0" smtClean="0"/>
                  <a:t>Consider on the impacts </a:t>
                </a:r>
                <a:r>
                  <a:rPr lang="en-US" altLang="zh-CN" sz="2000" b="0" dirty="0"/>
                  <a:t>of spurious </a:t>
                </a:r>
                <a:r>
                  <a:rPr lang="en-US" altLang="zh-CN" sz="2000" b="0" dirty="0" smtClean="0"/>
                  <a:t>emission and </a:t>
                </a:r>
                <a:r>
                  <a:rPr lang="en-US" altLang="zh-CN" sz="2000" b="0" dirty="0"/>
                  <a:t>blocking </a:t>
                </a:r>
                <a:r>
                  <a:rPr lang="en-US" altLang="zh-CN" sz="2000" b="0" dirty="0" smtClean="0"/>
                  <a:t>interference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                             MCL ≥ Max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243" y="2590800"/>
                <a:ext cx="8305800" cy="4267200"/>
              </a:xfrm>
              <a:blipFill rotWithShape="0">
                <a:blip r:embed="rId2" cstate="print"/>
                <a:stretch>
                  <a:fillRect l="-807" t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43392" y="1434984"/>
            <a:ext cx="831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The isolation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between </a:t>
            </a: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the coexistence systems is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usually expressed as the minimum coupling loss </a:t>
            </a: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(MCL). MCL is the path loss from interfering transmitter to victim receiver, including antenna gain and feeder loss.</a:t>
            </a:r>
            <a:endParaRPr lang="en-US" altLang="zh-CN" sz="20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04885" y="3477703"/>
                <a:ext cx="36686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</a:t>
                </a:r>
                <a:r>
                  <a:rPr lang="en-US" altLang="zh-CN" sz="1400" dirty="0"/>
                  <a:t>emission </a:t>
                </a:r>
                <a:r>
                  <a:rPr lang="en-US" altLang="zh-CN" sz="1400" dirty="0" smtClean="0"/>
                  <a:t>of the interfering transmitter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5" y="3477703"/>
                <a:ext cx="3668697" cy="30777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662679" y="3477703"/>
                <a:ext cx="37972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maximum interfered level </a:t>
                </a:r>
                <a:r>
                  <a:rPr lang="en-US" altLang="zh-CN" sz="1400" dirty="0"/>
                  <a:t>of </a:t>
                </a:r>
                <a:r>
                  <a:rPr lang="en-US" altLang="zh-CN" sz="1400" dirty="0" smtClean="0"/>
                  <a:t>victim receiver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79" y="3477703"/>
                <a:ext cx="3797258" cy="30777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93079" y="4903215"/>
                <a:ext cx="32743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transmitter power of interfering system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79" y="4903215"/>
                <a:ext cx="3274358" cy="3077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682273" y="4904898"/>
                <a:ext cx="3354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receiver </a:t>
                </a:r>
                <a:r>
                  <a:rPr lang="en-US" altLang="zh-CN" sz="1400" dirty="0"/>
                  <a:t>blocking </a:t>
                </a:r>
                <a:r>
                  <a:rPr lang="en-US" altLang="zh-CN" sz="1400" dirty="0" smtClean="0"/>
                  <a:t>level of victim system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73" y="4904898"/>
                <a:ext cx="3354508" cy="30777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2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547687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Parameters for Calculation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48718"/>
              </p:ext>
            </p:extLst>
          </p:nvPr>
        </p:nvGraphicFramePr>
        <p:xfrm>
          <a:off x="381000" y="1651518"/>
          <a:ext cx="3903433" cy="2703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693633"/>
              </a:tblGrid>
              <a:tr h="22325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2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 Power (</a:t>
                      </a:r>
                      <a:r>
                        <a:rPr lang="en-US" sz="14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dBm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 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macro cell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232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andwidth 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650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 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macro cell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026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-43 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macro cell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232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Noise figure (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026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PN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-109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650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-116 (I/N = -7dB)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80049"/>
              </p:ext>
            </p:extLst>
          </p:nvPr>
        </p:nvGraphicFramePr>
        <p:xfrm>
          <a:off x="4419600" y="1646982"/>
          <a:ext cx="4495800" cy="2708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2286000"/>
              </a:tblGrid>
              <a:tr h="2681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TX Power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Bandwidth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03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051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Noise figure</a:t>
                      </a:r>
                      <a:r>
                        <a:rPr 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9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PN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-105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2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-105 (I/N = 0dB)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56764" y="1282184"/>
            <a:ext cx="143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TD-LTE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BS [4]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7597" y="1282184"/>
            <a:ext cx="15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TD-LTE 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UE [3]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5319"/>
              </p:ext>
            </p:extLst>
          </p:nvPr>
        </p:nvGraphicFramePr>
        <p:xfrm>
          <a:off x="381000" y="4638143"/>
          <a:ext cx="3903433" cy="1623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693633"/>
              </a:tblGrid>
              <a:tr h="239257">
                <a:tc>
                  <a:txBody>
                    <a:bodyPr/>
                    <a:lstStyle/>
                    <a:p>
                      <a:pPr marL="0" marR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altLang="zh-CN" sz="14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25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en-US" sz="140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Power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en-US" sz="14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dBm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1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2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51890" algn="ctr"/>
                        </a:tabLst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altLang="zh-CN" sz="1400" b="1" kern="100" dirty="0" smtClean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109.4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28654"/>
              </p:ext>
            </p:extLst>
          </p:nvPr>
        </p:nvGraphicFramePr>
        <p:xfrm>
          <a:off x="4415045" y="4637505"/>
          <a:ext cx="4540885" cy="1607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671"/>
                <a:gridCol w="2283214"/>
              </a:tblGrid>
              <a:tr h="236107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10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TX Power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221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alt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10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41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-105 (I/N = 0dB)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243637" y="4355068"/>
            <a:ext cx="176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WLAN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STA [2][3]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6764" y="4355068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WLAN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AP [2][3]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8834" y="6248400"/>
            <a:ext cx="8775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Note: 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There is no WLAN Blocking requirements in the 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standard 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specifications, the value of blocking level is from 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endors. </a:t>
            </a:r>
            <a:endParaRPr lang="en-US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0923"/>
      </p:ext>
    </p:extLst>
  </p:cSld>
  <p:clrMapOvr>
    <a:masterClrMapping/>
  </p:clrMapOvr>
</p:sld>
</file>

<file path=ppt/theme/theme1.xml><?xml version="1.0" encoding="utf-8"?>
<a:theme xmlns:a="http://schemas.openxmlformats.org/drawingml/2006/main" name="Meng YANG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71727</TotalTime>
  <Words>1684</Words>
  <Application>Microsoft Office PowerPoint</Application>
  <PresentationFormat>全屏显示(4:3)</PresentationFormat>
  <Paragraphs>348</Paragraphs>
  <Slides>18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Meng YANG Submission Template</vt:lpstr>
      <vt:lpstr>Visio</vt:lpstr>
      <vt:lpstr>Discussions on Interference between TD-LTE &amp; WLAN around 2.4GHz Band</vt:lpstr>
      <vt:lpstr>Motivation</vt:lpstr>
      <vt:lpstr>Outlines</vt:lpstr>
      <vt:lpstr>Background</vt:lpstr>
      <vt:lpstr>Basic Interference model</vt:lpstr>
      <vt:lpstr>Possible causes of interference</vt:lpstr>
      <vt:lpstr>Testing Conditions</vt:lpstr>
      <vt:lpstr>Deterministic analysis of MCL</vt:lpstr>
      <vt:lpstr>Parameters for Calculation</vt:lpstr>
      <vt:lpstr>MCL between LTE BS and WLAN AP</vt:lpstr>
      <vt:lpstr>Interference Testing Block Diagram</vt:lpstr>
      <vt:lpstr>DUT RF performance testing</vt:lpstr>
      <vt:lpstr>Interference Testing Results </vt:lpstr>
      <vt:lpstr> Analysis of Testing Results</vt:lpstr>
      <vt:lpstr>Conclusions</vt:lpstr>
      <vt:lpstr>References</vt:lpstr>
      <vt:lpstr>Backup</vt:lpstr>
      <vt:lpstr>2300~2400MHz Allocations</vt:lpstr>
    </vt:vector>
  </TitlesOfParts>
  <Company>Marvell Semiconductor,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Interference between LTE &amp; WLAN</dc:title>
  <dc:creator>yangmeng</dc:creator>
  <cp:lastModifiedBy>CATR</cp:lastModifiedBy>
  <cp:revision>3037</cp:revision>
  <cp:lastPrinted>1998-02-10T13:28:06Z</cp:lastPrinted>
  <dcterms:created xsi:type="dcterms:W3CDTF">2009-12-02T19:05:24Z</dcterms:created>
  <dcterms:modified xsi:type="dcterms:W3CDTF">2014-09-15T06:10:45Z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