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69" r:id="rId3"/>
    <p:sldId id="438" r:id="rId4"/>
    <p:sldId id="439" r:id="rId5"/>
    <p:sldId id="456" r:id="rId6"/>
    <p:sldId id="423" r:id="rId7"/>
    <p:sldId id="424" r:id="rId8"/>
    <p:sldId id="444" r:id="rId9"/>
    <p:sldId id="450" r:id="rId10"/>
    <p:sldId id="458" r:id="rId11"/>
    <p:sldId id="451" r:id="rId12"/>
    <p:sldId id="452" r:id="rId13"/>
    <p:sldId id="453" r:id="rId14"/>
    <p:sldId id="457" r:id="rId15"/>
    <p:sldId id="454" r:id="rId16"/>
    <p:sldId id="426" r:id="rId17"/>
    <p:sldId id="427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4015" autoAdjust="0"/>
  </p:normalViewPr>
  <p:slideViewPr>
    <p:cSldViewPr>
      <p:cViewPr>
        <p:scale>
          <a:sx n="73" d="100"/>
          <a:sy n="73" d="100"/>
        </p:scale>
        <p:origin x="-1194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253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Sept 2014</a:t>
            </a:r>
            <a:endParaRPr lang="en-US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2228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err="1" smtClean="0"/>
              <a:t>PackPer</a:t>
            </a:r>
            <a:r>
              <a:rPr lang="en-US" altLang="zh-CN" dirty="0" smtClean="0"/>
              <a:t> no R1110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03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159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87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2727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01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055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3879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26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31065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Technology)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3282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775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01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128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802.11-14/1177r0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CN" dirty="0" smtClean="0"/>
              <a:t>Discussion about </a:t>
            </a:r>
            <a:r>
              <a:rPr lang="en-US" dirty="0" smtClean="0"/>
              <a:t>Box5 Calibration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2014-09-15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606940072"/>
              </p:ext>
            </p:extLst>
          </p:nvPr>
        </p:nvGraphicFramePr>
        <p:xfrm>
          <a:off x="1376363" y="2790825"/>
          <a:ext cx="6632575" cy="3051175"/>
        </p:xfrm>
        <a:graphic>
          <a:graphicData uri="http://schemas.openxmlformats.org/presentationml/2006/ole">
            <p:oleObj spid="_x0000_s1966" name="Document" r:id="rId4" imgW="9392887" imgH="4319080" progId="Word.Document.8">
              <p:embed/>
            </p:oleObj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5" name="图片 6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038600"/>
            <a:ext cx="7696200" cy="242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3" name="图片 16" descr="image0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676400"/>
            <a:ext cx="7642225" cy="231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Only STA Throughput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6" name="右大括号 15"/>
          <p:cNvSpPr/>
          <p:nvPr/>
        </p:nvSpPr>
        <p:spPr bwMode="auto">
          <a:xfrm rot="16200000">
            <a:off x="3405696" y="3207577"/>
            <a:ext cx="335280" cy="4435728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06039" y="5105400"/>
            <a:ext cx="593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A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8" name="右大括号 17"/>
          <p:cNvSpPr/>
          <p:nvPr/>
        </p:nvSpPr>
        <p:spPr bwMode="auto">
          <a:xfrm rot="16200000">
            <a:off x="7477356" y="3800245"/>
            <a:ext cx="335280" cy="964392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91400" y="4038600"/>
            <a:ext cx="593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219200" y="1676400"/>
            <a:ext cx="110196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OFF</a:t>
            </a:r>
          </a:p>
        </p:txBody>
      </p:sp>
      <p:sp>
        <p:nvSpPr>
          <p:cNvPr id="27" name="矩形 26"/>
          <p:cNvSpPr/>
          <p:nvPr/>
        </p:nvSpPr>
        <p:spPr>
          <a:xfrm>
            <a:off x="1243342" y="4142601"/>
            <a:ext cx="104265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ON</a:t>
            </a:r>
          </a:p>
        </p:txBody>
      </p:sp>
      <p:sp>
        <p:nvSpPr>
          <p:cNvPr id="28" name="右大括号 27"/>
          <p:cNvSpPr/>
          <p:nvPr/>
        </p:nvSpPr>
        <p:spPr bwMode="auto">
          <a:xfrm rot="16200000">
            <a:off x="3314171" y="724429"/>
            <a:ext cx="335280" cy="4525222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22167" y="2651760"/>
            <a:ext cx="593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A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0" name="右大括号 29"/>
          <p:cNvSpPr/>
          <p:nvPr/>
        </p:nvSpPr>
        <p:spPr bwMode="auto">
          <a:xfrm rot="16200000">
            <a:off x="7427363" y="1483764"/>
            <a:ext cx="335280" cy="964392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335359" y="1704201"/>
            <a:ext cx="593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219200" y="2133600"/>
            <a:ext cx="1981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A = 85.34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B = 109.17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C = 144.12 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1295400" y="4703802"/>
            <a:ext cx="2057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A = 90.05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B = 109.67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C = 119.48 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3" name="右大括号 22"/>
          <p:cNvSpPr/>
          <p:nvPr/>
        </p:nvSpPr>
        <p:spPr bwMode="auto">
          <a:xfrm rot="16200000">
            <a:off x="6258156" y="1895244"/>
            <a:ext cx="335280" cy="964392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66152" y="2115681"/>
            <a:ext cx="593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B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5" name="右大括号 24"/>
          <p:cNvSpPr/>
          <p:nvPr/>
        </p:nvSpPr>
        <p:spPr bwMode="auto">
          <a:xfrm rot="16200000">
            <a:off x="6258156" y="4105044"/>
            <a:ext cx="335280" cy="964392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66152" y="4325481"/>
            <a:ext cx="593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B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9" name="图片 14" descr="image0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985696"/>
            <a:ext cx="7696200" cy="238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6" name="Picture 4" descr="image0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676400"/>
            <a:ext cx="7772400" cy="2352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DL Only STA Throughput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pSp>
        <p:nvGrpSpPr>
          <p:cNvPr id="3" name="组合 10"/>
          <p:cNvGrpSpPr/>
          <p:nvPr/>
        </p:nvGrpSpPr>
        <p:grpSpPr>
          <a:xfrm>
            <a:off x="1391195" y="4084121"/>
            <a:ext cx="6676371" cy="1777447"/>
            <a:chOff x="1066800" y="2209800"/>
            <a:chExt cx="7260543" cy="2819399"/>
          </a:xfrm>
        </p:grpSpPr>
        <p:sp>
          <p:nvSpPr>
            <p:cNvPr id="7" name="右大括号 6"/>
            <p:cNvSpPr/>
            <p:nvPr/>
          </p:nvSpPr>
          <p:spPr bwMode="auto">
            <a:xfrm rot="16200000">
              <a:off x="3200400" y="2438399"/>
              <a:ext cx="457200" cy="4724400"/>
            </a:xfrm>
            <a:prstGeom prst="rightBrac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style>
            <a:lnRef idx="0">
              <a:scrgbClr r="0" g="0" b="0"/>
            </a:lnRef>
            <a:fillRef idx="1001">
              <a:schemeClr val="lt1"/>
            </a:fillRef>
            <a:effectRef idx="0">
              <a:scrgbClr r="0" g="0" b="0"/>
            </a:effectRef>
            <a:fontRef idx="major"/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117176" y="4295001"/>
              <a:ext cx="692826" cy="439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0070C0"/>
                  </a:solidFill>
                </a:rPr>
                <a:t>BSS A</a:t>
              </a:r>
              <a:endParaRPr lang="zh-CN" altLang="en-US" dirty="0">
                <a:solidFill>
                  <a:srgbClr val="0070C0"/>
                </a:solidFill>
              </a:endParaRPr>
            </a:p>
          </p:txBody>
        </p:sp>
        <p:sp>
          <p:nvSpPr>
            <p:cNvPr id="9" name="右大括号 8"/>
            <p:cNvSpPr/>
            <p:nvPr/>
          </p:nvSpPr>
          <p:spPr bwMode="auto">
            <a:xfrm rot="16200000">
              <a:off x="7565343" y="2146738"/>
              <a:ext cx="457200" cy="1066800"/>
            </a:xfrm>
            <a:prstGeom prst="rightBrac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style>
            <a:lnRef idx="0">
              <a:scrgbClr r="0" g="0" b="0"/>
            </a:lnRef>
            <a:fillRef idx="1001">
              <a:schemeClr val="lt1"/>
            </a:fillRef>
            <a:effectRef idx="0">
              <a:scrgbClr r="0" g="0" b="0"/>
            </a:effectRef>
            <a:fontRef idx="major"/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509145" y="2209800"/>
              <a:ext cx="787352" cy="439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0070C0"/>
                  </a:solidFill>
                </a:rPr>
                <a:t>BSS C</a:t>
              </a:r>
              <a:endParaRPr lang="zh-CN" alt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3" name="右大括号 12"/>
          <p:cNvSpPr/>
          <p:nvPr/>
        </p:nvSpPr>
        <p:spPr bwMode="auto">
          <a:xfrm rot="16200000">
            <a:off x="3399624" y="1172376"/>
            <a:ext cx="288235" cy="4344283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57007" y="3025771"/>
            <a:ext cx="6370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A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5" name="右大括号 14"/>
          <p:cNvSpPr/>
          <p:nvPr/>
        </p:nvSpPr>
        <p:spPr bwMode="auto">
          <a:xfrm rot="16200000">
            <a:off x="7432966" y="1956199"/>
            <a:ext cx="288235" cy="980967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96807" y="2085201"/>
            <a:ext cx="7240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260232" y="1780401"/>
            <a:ext cx="110196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OFF</a:t>
            </a:r>
          </a:p>
        </p:txBody>
      </p:sp>
      <p:sp>
        <p:nvSpPr>
          <p:cNvPr id="18" name="矩形 17"/>
          <p:cNvSpPr/>
          <p:nvPr/>
        </p:nvSpPr>
        <p:spPr>
          <a:xfrm>
            <a:off x="1319542" y="4188122"/>
            <a:ext cx="104265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ON</a:t>
            </a: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1219200" y="2286000"/>
            <a:ext cx="1905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A = 33.29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B = 177.61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C = 123.52 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1295400" y="4693721"/>
            <a:ext cx="1981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A = 45.35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B = 156.80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C = 129.69 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6" name="右大括号 25"/>
          <p:cNvSpPr/>
          <p:nvPr/>
        </p:nvSpPr>
        <p:spPr bwMode="auto">
          <a:xfrm rot="5400000">
            <a:off x="6263725" y="5747689"/>
            <a:ext cx="325042" cy="1015908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150526" y="6245522"/>
            <a:ext cx="707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B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8" name="右大括号 27"/>
          <p:cNvSpPr/>
          <p:nvPr/>
        </p:nvSpPr>
        <p:spPr bwMode="auto">
          <a:xfrm rot="5400000">
            <a:off x="6263725" y="3388367"/>
            <a:ext cx="325042" cy="1015908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50526" y="3886200"/>
            <a:ext cx="707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B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1" name="Picture 3" descr="image0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00200"/>
            <a:ext cx="7391400" cy="244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69" name="图片 12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114800"/>
            <a:ext cx="7315200" cy="229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Aggregated (DL &amp; UL) STA Throughput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右大括号 6"/>
          <p:cNvSpPr/>
          <p:nvPr/>
        </p:nvSpPr>
        <p:spPr bwMode="auto">
          <a:xfrm rot="16200000">
            <a:off x="3386025" y="3167176"/>
            <a:ext cx="325042" cy="4353891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6600" y="5029200"/>
            <a:ext cx="736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A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9" name="右大括号 8"/>
          <p:cNvSpPr/>
          <p:nvPr/>
        </p:nvSpPr>
        <p:spPr bwMode="auto">
          <a:xfrm rot="16200000">
            <a:off x="7279634" y="3834246"/>
            <a:ext cx="325042" cy="1015908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39000" y="4038600"/>
            <a:ext cx="707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3" name="右大括号 12"/>
          <p:cNvSpPr/>
          <p:nvPr/>
        </p:nvSpPr>
        <p:spPr bwMode="auto">
          <a:xfrm rot="16200000">
            <a:off x="3386025" y="804976"/>
            <a:ext cx="325042" cy="4353891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00400" y="2667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A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5" name="右大括号 14"/>
          <p:cNvSpPr/>
          <p:nvPr/>
        </p:nvSpPr>
        <p:spPr bwMode="auto">
          <a:xfrm rot="16200000">
            <a:off x="7279633" y="1397047"/>
            <a:ext cx="325042" cy="1015908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62800" y="1600200"/>
            <a:ext cx="696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336432" y="1780401"/>
            <a:ext cx="110196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OFF</a:t>
            </a:r>
          </a:p>
        </p:txBody>
      </p:sp>
      <p:sp>
        <p:nvSpPr>
          <p:cNvPr id="18" name="矩形 17"/>
          <p:cNvSpPr/>
          <p:nvPr/>
        </p:nvSpPr>
        <p:spPr>
          <a:xfrm>
            <a:off x="1395742" y="4218801"/>
            <a:ext cx="104265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ON</a:t>
            </a: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1295400" y="4572000"/>
            <a:ext cx="1981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A = 68.85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B = 119.73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C = 130.34 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" name="右大括号 19"/>
          <p:cNvSpPr/>
          <p:nvPr/>
        </p:nvSpPr>
        <p:spPr bwMode="auto">
          <a:xfrm rot="16200000">
            <a:off x="6136633" y="3997967"/>
            <a:ext cx="325042" cy="1015908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43600" y="4495800"/>
            <a:ext cx="707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B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3" name="右大括号 22"/>
          <p:cNvSpPr/>
          <p:nvPr/>
        </p:nvSpPr>
        <p:spPr bwMode="auto">
          <a:xfrm rot="16200000">
            <a:off x="6060433" y="1691725"/>
            <a:ext cx="325042" cy="1015908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43600" y="1905000"/>
            <a:ext cx="707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B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1295400" y="2133600"/>
            <a:ext cx="1905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A = 61.01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B = 96.94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C = 111.67 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Observations on the Results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altLang="zh-CN" sz="2000" b="0" dirty="0" smtClean="0"/>
              <a:t>The area throughput of 3 OBSSs is just improved by about 30% compared to that of 1 BSS case.</a:t>
            </a:r>
          </a:p>
          <a:p>
            <a:r>
              <a:rPr lang="en-US" altLang="zh-CN" sz="2000" b="0" dirty="0" smtClean="0"/>
              <a:t>Uplink area throughput is slightly larger than downlink area throughput.</a:t>
            </a:r>
          </a:p>
          <a:p>
            <a:r>
              <a:rPr lang="en-US" altLang="zh-CN" sz="2000" b="0" dirty="0" smtClean="0"/>
              <a:t>RTS/CTS slightly degrades the area throughput in UL only and DL only cases but improves both the area and BSS throughputs in the mixed UL/DL case</a:t>
            </a:r>
            <a:r>
              <a:rPr lang="en-US" altLang="zh-CN" sz="2000" b="0" dirty="0" smtClean="0"/>
              <a:t>.</a:t>
            </a:r>
          </a:p>
          <a:p>
            <a:r>
              <a:rPr lang="en-US" altLang="zh-CN" sz="2000" b="0" dirty="0" smtClean="0"/>
              <a:t>BSS B and BSS C are relatively independent from each other due to far distance.</a:t>
            </a:r>
          </a:p>
          <a:p>
            <a:r>
              <a:rPr lang="en-US" altLang="zh-CN" sz="2000" b="0" dirty="0" smtClean="0"/>
              <a:t>BSS A in the middle is interfered by both BSS B and BSS C.</a:t>
            </a:r>
          </a:p>
          <a:p>
            <a:r>
              <a:rPr lang="en-US" altLang="zh-CN" sz="2000" b="0" dirty="0" smtClean="0"/>
              <a:t>Uplink STA throughput within each BSS depends on the relative distances to both the serving AP and also the neighboring APs.</a:t>
            </a:r>
          </a:p>
          <a:p>
            <a:r>
              <a:rPr lang="en-US" altLang="zh-CN" sz="2000" b="0" dirty="0" smtClean="0"/>
              <a:t>Downlink STA throughput within each BSS </a:t>
            </a:r>
            <a:r>
              <a:rPr lang="en-US" altLang="zh-CN" sz="2000" b="0" dirty="0" smtClean="0"/>
              <a:t>is almost </a:t>
            </a:r>
            <a:r>
              <a:rPr lang="en-US" altLang="zh-CN" sz="2000" b="0" dirty="0" smtClean="0"/>
              <a:t>irrelevant to the distance towards the serving AP.</a:t>
            </a:r>
          </a:p>
          <a:p>
            <a:endParaRPr lang="zh-CN" altLang="en-US" sz="2000" b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The calibration progress from Box-1, Box-2 and Box-0 towards Box-5 was shortly reviewed.</a:t>
            </a:r>
          </a:p>
          <a:p>
            <a:r>
              <a:rPr lang="en-US" altLang="zh-CN" b="0" dirty="0" smtClean="0"/>
              <a:t>The suggested PHY and MAC details were proposed for Box-5 calibration.</a:t>
            </a:r>
          </a:p>
          <a:p>
            <a:r>
              <a:rPr lang="en-US" altLang="zh-CN" b="0" dirty="0" smtClean="0"/>
              <a:t>We suggest using 11ac scenario 6 as </a:t>
            </a:r>
            <a:r>
              <a:rPr lang="en-US" altLang="zh-CN" b="0" dirty="0" smtClean="0"/>
              <a:t>an</a:t>
            </a:r>
            <a:r>
              <a:rPr lang="en-US" altLang="zh-CN" b="0" dirty="0" smtClean="0"/>
              <a:t> easy-to-start scenario to </a:t>
            </a:r>
            <a:r>
              <a:rPr lang="en-US" altLang="zh-CN" b="0" dirty="0" smtClean="0"/>
              <a:t>calibrate Box-5.</a:t>
            </a:r>
            <a:endParaRPr lang="zh-CN" altLang="en-US" b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000" b="0" dirty="0" smtClean="0"/>
              <a:t>[1] 11-14/0571r3 Evaluation </a:t>
            </a:r>
            <a:r>
              <a:rPr lang="en-US" altLang="zh-CN" sz="2000" b="0" dirty="0" smtClean="0"/>
              <a:t>Methodology</a:t>
            </a:r>
          </a:p>
          <a:p>
            <a:pPr>
              <a:buNone/>
            </a:pPr>
            <a:r>
              <a:rPr lang="en-US" altLang="zh-CN" sz="2000" b="0" dirty="0" smtClean="0"/>
              <a:t>[2] </a:t>
            </a:r>
            <a:r>
              <a:rPr lang="en-US" altLang="zh-CN" sz="2000" b="0" dirty="0" smtClean="0"/>
              <a:t>11-14/1171r0 MAC calibration </a:t>
            </a:r>
            <a:r>
              <a:rPr lang="en-US" altLang="zh-CN" sz="2000" b="0" dirty="0" err="1" smtClean="0"/>
              <a:t>Huawei</a:t>
            </a:r>
            <a:r>
              <a:rPr lang="en-US" altLang="zh-CN" sz="2000" b="0" dirty="0" smtClean="0"/>
              <a:t> results</a:t>
            </a:r>
            <a:endParaRPr lang="en-US" altLang="zh-CN" sz="2000" b="0" dirty="0" smtClean="0"/>
          </a:p>
          <a:p>
            <a:pPr>
              <a:buNone/>
            </a:pPr>
            <a:r>
              <a:rPr lang="en-US" altLang="zh-CN" sz="2000" b="0" dirty="0" smtClean="0"/>
              <a:t>[3] </a:t>
            </a:r>
            <a:r>
              <a:rPr lang="en-US" altLang="zh-CN" sz="2000" b="0" dirty="0" smtClean="0"/>
              <a:t>11-14/0980r2 Simulation Scenarios</a:t>
            </a:r>
          </a:p>
          <a:p>
            <a:pPr>
              <a:buNone/>
            </a:pPr>
            <a:r>
              <a:rPr lang="en-US" altLang="zh-CN" sz="2000" b="0" dirty="0" smtClean="0"/>
              <a:t>[4] 11-14/0800r17 </a:t>
            </a:r>
            <a:r>
              <a:rPr lang="en-US" altLang="zh-CN" sz="2000" b="0" dirty="0" smtClean="0"/>
              <a:t>Box 1 and Box 2 Calibration </a:t>
            </a:r>
            <a:r>
              <a:rPr lang="en-US" altLang="zh-CN" sz="2000" b="0" dirty="0" smtClean="0"/>
              <a:t>Results</a:t>
            </a:r>
          </a:p>
          <a:p>
            <a:pPr>
              <a:buNone/>
            </a:pPr>
            <a:r>
              <a:rPr lang="en-US" altLang="zh-CN" sz="2000" b="0" dirty="0" smtClean="0"/>
              <a:t>[5] 11-14/1176r0 PHY Abstraction Tables for 11ax System Level Simulation</a:t>
            </a:r>
            <a:endParaRPr lang="en-US" altLang="zh-CN" sz="2000" b="0" dirty="0" smtClean="0"/>
          </a:p>
          <a:p>
            <a:pPr>
              <a:buNone/>
            </a:pPr>
            <a:r>
              <a:rPr lang="en-US" altLang="zh-CN" sz="2000" b="0" dirty="0" smtClean="0"/>
              <a:t>[6] </a:t>
            </a:r>
            <a:r>
              <a:rPr lang="en-US" altLang="zh-CN" sz="2000" b="0" dirty="0" smtClean="0"/>
              <a:t>11-14/0871r1 Further Calibration Results towards Integrated System Level Simulation</a:t>
            </a:r>
          </a:p>
          <a:p>
            <a:pPr>
              <a:buNone/>
            </a:pPr>
            <a:r>
              <a:rPr lang="en-US" altLang="zh-CN" sz="2000" b="0" dirty="0" smtClean="0"/>
              <a:t>[7] </a:t>
            </a:r>
            <a:r>
              <a:rPr lang="en-US" altLang="zh-CN" sz="2000" b="0" dirty="0" smtClean="0"/>
              <a:t>11-09/0451r16 </a:t>
            </a:r>
            <a:r>
              <a:rPr lang="en-GB" altLang="zh-CN" sz="2000" b="0" dirty="0" err="1" smtClean="0"/>
              <a:t>TGac</a:t>
            </a:r>
            <a:r>
              <a:rPr lang="en-GB" altLang="zh-CN" sz="2000" b="0" dirty="0" smtClean="0"/>
              <a:t> Functional Requirements and Evaluation Methodology</a:t>
            </a:r>
            <a:endParaRPr lang="en-US" altLang="zh-CN" sz="2000" b="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1 – 11ac scenario 6 Box-1 Result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676400"/>
            <a:ext cx="5991225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n"/>
            </a:pPr>
            <a:r>
              <a:rPr lang="en-US" altLang="zh-CN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presentation proposes the detailed </a:t>
            </a:r>
            <a:r>
              <a:rPr lang="en-US" altLang="zh-CN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Box-5 calibration </a:t>
            </a:r>
            <a:r>
              <a:rPr lang="en-US" altLang="zh-CN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parameters of both PHY </a:t>
            </a:r>
            <a:r>
              <a:rPr lang="en-US" altLang="zh-CN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layer and </a:t>
            </a:r>
            <a:r>
              <a:rPr lang="en-US" altLang="zh-CN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MAC </a:t>
            </a:r>
            <a:r>
              <a:rPr lang="en-US" altLang="zh-CN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layer and also shows </a:t>
            </a:r>
            <a:r>
              <a:rPr lang="en-US" altLang="zh-CN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initial results </a:t>
            </a:r>
            <a:r>
              <a:rPr lang="en-US" altLang="zh-CN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 </a:t>
            </a:r>
            <a:r>
              <a:rPr lang="en-US" altLang="zh-CN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Enterprise OBSS networks. </a:t>
            </a:r>
            <a:endParaRPr lang="en-US" altLang="zh-CN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buFont typeface="Wingdings" pitchFamily="2" charset="2"/>
              <a:buChar char="n"/>
            </a:pPr>
            <a:endParaRPr lang="en-US" altLang="zh-CN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buFont typeface="Wingdings" pitchFamily="2" charset="2"/>
              <a:buChar char="n"/>
            </a:pPr>
            <a:r>
              <a:rPr lang="en-US" altLang="zh-CN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 </a:t>
            </a:r>
            <a:r>
              <a:rPr lang="en-US" altLang="zh-CN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suggest using 11ac scenario 6 as an easy-to-start scenario to calibrate Box-5</a:t>
            </a:r>
            <a:r>
              <a:rPr lang="en-US" altLang="zh-CN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altLang="zh-CN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of the Calibration Boxes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algn="just">
              <a:buFont typeface="Wingdings" pitchFamily="2" charset="2"/>
              <a:buChar char="n"/>
            </a:pP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 </a:t>
            </a: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illustrated in the calibration flow chart </a:t>
            </a: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below</a:t>
            </a: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[1], we can start </a:t>
            </a: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 directly </a:t>
            </a: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calibrate Box-5 by integrating PHY abstraction and basic MAC features after Box-0, Box-1 and Box-2 are calibrated firstly</a:t>
            </a: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zh-CN" sz="1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Box-3 MAC calibration could be done independently and in parallel [2].</a:t>
            </a:r>
            <a:endParaRPr lang="en-US" altLang="zh-CN" sz="1800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46081" name="Object 1"/>
          <p:cNvGraphicFramePr>
            <a:graphicFrameLocks noChangeAspect="1"/>
          </p:cNvGraphicFramePr>
          <p:nvPr/>
        </p:nvGraphicFramePr>
        <p:xfrm>
          <a:off x="1447800" y="3581400"/>
          <a:ext cx="6400800" cy="2438400"/>
        </p:xfrm>
        <a:graphic>
          <a:graphicData uri="http://schemas.openxmlformats.org/presentationml/2006/ole">
            <p:oleObj spid="_x0000_s46081" name="Visio" r:id="rId3" imgW="7910703" imgH="3012719" progId="">
              <p:embed/>
            </p:oleObj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Current Calibration Progress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n"/>
            </a:pP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During and after the July meeting, 7</a:t>
            </a: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companies kept updating their calibration results of both Box-1 long-term SINR and Box-2 multipath SINR for all the </a:t>
            </a: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11ax four </a:t>
            </a: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scenarios and test </a:t>
            </a: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cases [3] </a:t>
            </a: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and so far most results have been aligned well </a:t>
            </a: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[4].</a:t>
            </a:r>
            <a:endParaRPr lang="en-US" altLang="zh-CN" sz="2000" b="0" dirty="0" smtClean="0"/>
          </a:p>
          <a:p>
            <a:pPr algn="just">
              <a:buFont typeface="Wingdings" pitchFamily="2" charset="2"/>
              <a:buChar char="n"/>
            </a:pP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Also in the July meeting,  Box-0 PHY abstraction was well calibrated for both BCC and LDPC coding schemes </a:t>
            </a: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[1, 5].</a:t>
            </a:r>
            <a:endParaRPr lang="en-US" altLang="zh-CN" sz="2000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buFont typeface="Wingdings" pitchFamily="2" charset="2"/>
              <a:buChar char="n"/>
            </a:pP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Now Box-5 calibration can be done based </a:t>
            </a: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on the calibrated Box-0, Box-1 and Box-2. </a:t>
            </a: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 here in the rest slides,</a:t>
            </a:r>
            <a:endParaRPr lang="en-US" altLang="zh-CN" sz="2000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algn="just">
              <a:buFont typeface="Arial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en-US" altLang="zh-CN" sz="1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irstly more </a:t>
            </a:r>
            <a:r>
              <a:rPr lang="en-US" altLang="zh-CN" sz="1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detailed PHY and MAC parameters of Box-5 </a:t>
            </a:r>
            <a:r>
              <a:rPr lang="en-US" altLang="zh-CN" sz="1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[6] are provided;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altLang="zh-CN" sz="1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hen 11ac scenario </a:t>
            </a:r>
            <a:r>
              <a:rPr lang="en-US" altLang="zh-CN" sz="1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 </a:t>
            </a:r>
            <a:r>
              <a:rPr lang="en-US" altLang="zh-CN" sz="1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[7] is used as the baseline to simplify and facilitate the calibration at the start.</a:t>
            </a: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altLang="zh-CN" dirty="0" smtClean="0"/>
          </a:p>
          <a:p>
            <a:pPr lvl="2" algn="just"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After that we can easily turn to calibrate much more complicated 11ax </a:t>
            </a: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scenarios</a:t>
            </a: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altLang="zh-CN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Box-5 PHY Details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61930585"/>
              </p:ext>
            </p:extLst>
          </p:nvPr>
        </p:nvGraphicFramePr>
        <p:xfrm>
          <a:off x="771525" y="1676400"/>
          <a:ext cx="7381875" cy="4666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4638675"/>
              </a:tblGrid>
              <a:tr h="9471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PHY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All BSSs </a:t>
                      </a:r>
                      <a:r>
                        <a:rPr lang="en-US" sz="1100" dirty="0" smtClean="0">
                          <a:effectLst/>
                        </a:rPr>
                        <a:t>at 5GHz  </a:t>
                      </a:r>
                      <a:r>
                        <a:rPr lang="en-GB" sz="1100" dirty="0" smtClean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80 MHz,</a:t>
                      </a:r>
                      <a:r>
                        <a:rPr lang="en-US" sz="1100" baseline="0" dirty="0" smtClean="0">
                          <a:effectLst/>
                        </a:rPr>
                        <a:t> no dynamic bandwidth</a:t>
                      </a:r>
                      <a:r>
                        <a:rPr lang="en-GB" sz="1100" dirty="0" smtClean="0">
                          <a:effectLst/>
                        </a:rPr>
                        <a:t>]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TGac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NLOS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 link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Shadow fading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iid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log-normal shadowing (5 dB standard deviation)  per link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Data Preamble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</a:rPr>
                        <a:t>[5GHz</a:t>
                      </a:r>
                      <a:r>
                        <a:rPr lang="en-GB" sz="1000" dirty="0">
                          <a:effectLst/>
                        </a:rPr>
                        <a:t>, 11ac</a:t>
                      </a:r>
                      <a:r>
                        <a:rPr lang="en-GB" sz="1000" dirty="0" smtClean="0">
                          <a:effectLst/>
                        </a:rPr>
                        <a:t>],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always decoded 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correctly after successful reception, 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uration is considered.</a:t>
                      </a:r>
                      <a:endParaRPr lang="en-US" altLang="zh-CN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15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per antenna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20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r>
                        <a:rPr lang="en-GB" sz="1100" dirty="0">
                          <a:effectLst/>
                        </a:rPr>
                        <a:t>per 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</a:t>
                      </a:r>
                      <a:r>
                        <a:rPr lang="en-GB" sz="1100" dirty="0" smtClean="0">
                          <a:effectLst/>
                        </a:rPr>
                        <a:t>TX/RX </a:t>
                      </a:r>
                      <a:r>
                        <a:rPr lang="en-GB" sz="1100" dirty="0">
                          <a:effectLst/>
                        </a:rPr>
                        <a:t>antennas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TX </a:t>
                      </a:r>
                      <a:r>
                        <a:rPr lang="en-GB" sz="1100" dirty="0" smtClean="0">
                          <a:effectLst/>
                        </a:rPr>
                        <a:t>/RX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smtClean="0">
                          <a:effectLst/>
                        </a:rPr>
                        <a:t>antennas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0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-2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Noise Figure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>
                          <a:effectLst/>
                        </a:rPr>
                        <a:t>7dB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CCA threshold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-70dBm (measured across the entire bandwidth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after large-scale fading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 sensitivity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-82dBm (a packet with lower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power is dropped)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Link Adaption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Fixed MCS =7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estimation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ideal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PHY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abstraction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RBIR,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BCC [1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</a:t>
                      </a:r>
                      <a:endParaRPr lang="en-US" altLang="zh-CN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correlation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Independent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or 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time-correlated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channel per packet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8059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Box-5 MAC Details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85800" y="2767241"/>
            <a:ext cx="24237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"/>
              </a:rPr>
              <a:t>[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67506586"/>
              </p:ext>
            </p:extLst>
          </p:nvPr>
        </p:nvGraphicFramePr>
        <p:xfrm>
          <a:off x="762000" y="2209800"/>
          <a:ext cx="7772400" cy="3086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5715000"/>
              </a:tblGrid>
              <a:tr h="0">
                <a:tc gridSpan="2"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MAC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Access </a:t>
                      </a:r>
                      <a:r>
                        <a:rPr lang="en-US" sz="1100" dirty="0" smtClean="0">
                          <a:effectLst/>
                        </a:rPr>
                        <a:t>protocol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EDCA,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AC_BE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r>
                        <a:rPr lang="en-US" sz="1100" dirty="0">
                          <a:effectLst/>
                        </a:rPr>
                        <a:t>with default parameters</a:t>
                      </a:r>
                      <a:r>
                        <a:rPr lang="en-US" sz="1100" dirty="0" smtClean="0">
                          <a:effectLst/>
                        </a:rPr>
                        <a:t>] 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[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</a:rPr>
                        <a:t>CWmin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15,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CWmax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1023]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Queue length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single queue is set inside AP/STA sized of 2000 packets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UDP CBR with rate 10^8bps (may not enough to model full buffer)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MPDU size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1540 Bytes (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1472 Data + 28 IP header + 40 MAC header)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29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Aggregation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[A-MPDU / max aggregation size / BA window size, No  A-MSDU, with immediate BA</a:t>
                      </a:r>
                      <a:r>
                        <a:rPr lang="en-US" sz="1100" dirty="0" smtClean="0">
                          <a:effectLst/>
                        </a:rPr>
                        <a:t>],</a:t>
                      </a:r>
                      <a:r>
                        <a:rPr lang="en-US" sz="1100" baseline="0" dirty="0" smtClean="0">
                          <a:effectLst/>
                        </a:rPr>
                        <a:t> Max aggregation: 64 MPDUs with 4-byte MPDU delimiter (no pad)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Max number of retries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Beacon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Disabled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</a:rPr>
                        <a:t>RTS/CTS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Simple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ON/OFF independent of packet length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direction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US" altLang="zh-CN" sz="1100" dirty="0" smtClean="0"/>
                        <a:t>UL Only,</a:t>
                      </a:r>
                      <a:r>
                        <a:rPr lang="en-US" altLang="zh-CN" sz="1100" baseline="0" dirty="0" smtClean="0"/>
                        <a:t> D</a:t>
                      </a:r>
                      <a:r>
                        <a:rPr lang="en-US" altLang="zh-CN" sz="1100" dirty="0" smtClean="0"/>
                        <a:t>L only, Mixed DL &amp; UL</a:t>
                      </a: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Throughput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metric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CDF or Histogram of per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non-AP STA throughput (received bits/overall simulation time)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857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11ac Scenario 6 – OBSS Enterprise </a:t>
            </a:r>
            <a:r>
              <a:rPr lang="en-US" altLang="zh-CN" sz="2800" dirty="0" smtClean="0"/>
              <a:t>[7]</a:t>
            </a:r>
            <a:endParaRPr lang="zh-CN" altLang="en-US" sz="2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图片 6"/>
          <p:cNvPicPr/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457200" y="1905000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762000" y="51816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2514600" y="5181600"/>
          <a:ext cx="1841500" cy="9525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4648200" y="5181600"/>
          <a:ext cx="1841500" cy="9525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6705600" y="2286000"/>
          <a:ext cx="1371600" cy="38100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562600" y="1905000"/>
            <a:ext cx="2514600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Traffic Flow Model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914400" y="2362200"/>
          <a:ext cx="7391400" cy="35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1748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STA23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STA25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STA26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STA28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STA29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14400" y="6200001"/>
            <a:ext cx="739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“y” means having DL/UL traffic flow; “no” means not having DL/UL traffic flow</a:t>
            </a:r>
            <a:endParaRPr lang="zh-CN" altLang="en-US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lvl="0"/>
            <a:r>
              <a:rPr lang="en-US" altLang="zh-CN" dirty="0" smtClean="0"/>
              <a:t>DL/UL traffic assigned for each STA </a:t>
            </a:r>
            <a:r>
              <a:rPr lang="en-US" altLang="zh-CN" dirty="0" smtClean="0"/>
              <a:t>[7]</a:t>
            </a:r>
            <a:endParaRPr lang="en-US" altLang="zh-CN" dirty="0" smtClean="0"/>
          </a:p>
          <a:p>
            <a:pPr lvl="2"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One </a:t>
            </a:r>
            <a:r>
              <a:rPr lang="en-US" altLang="zh-CN" dirty="0" smtClean="0"/>
              <a:t>BSS Test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Upright corner BSS B (STAs 3, 9 ,15, 21, 27)</a:t>
            </a:r>
          </a:p>
          <a:p>
            <a:pPr lvl="1"/>
            <a:r>
              <a:rPr lang="en-US" altLang="zh-CN" dirty="0" smtClean="0"/>
              <a:t>DL only &amp; UL only</a:t>
            </a:r>
          </a:p>
          <a:p>
            <a:pPr lvl="1"/>
            <a:r>
              <a:rPr lang="en-US" altLang="zh-CN" dirty="0" smtClean="0"/>
              <a:t>The same traffic is attached to each STA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50180" name="图片 5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200400"/>
            <a:ext cx="389675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1" name="图片 4" descr="image00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00400"/>
            <a:ext cx="4267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2362200" y="3429000"/>
            <a:ext cx="1676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 = 256.16 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38910" y="3505200"/>
            <a:ext cx="158569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Total </a:t>
            </a:r>
            <a:r>
              <a:rPr lang="en-US" altLang="zh-CN" sz="1000" dirty="0" err="1" smtClean="0">
                <a:solidFill>
                  <a:srgbClr val="FF0000"/>
                </a:solidFill>
              </a:rPr>
              <a:t>Thrpt</a:t>
            </a:r>
            <a:r>
              <a:rPr lang="en-US" altLang="zh-CN" sz="1000" dirty="0" smtClean="0">
                <a:solidFill>
                  <a:srgbClr val="FF0000"/>
                </a:solidFill>
              </a:rPr>
              <a:t> = 259.76 Mbps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26832" y="3429000"/>
            <a:ext cx="110196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OFF</a:t>
            </a:r>
          </a:p>
        </p:txBody>
      </p:sp>
      <p:sp>
        <p:nvSpPr>
          <p:cNvPr id="14" name="矩形 13"/>
          <p:cNvSpPr/>
          <p:nvPr/>
        </p:nvSpPr>
        <p:spPr>
          <a:xfrm>
            <a:off x="7508632" y="3429000"/>
            <a:ext cx="110196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OFF</a:t>
            </a:r>
          </a:p>
        </p:txBody>
      </p:sp>
      <p:pic>
        <p:nvPicPr>
          <p:cNvPr id="50184" name="图片 9" descr="image0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4953000"/>
            <a:ext cx="4267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5" name="图片 10" descr="image00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" y="4904728"/>
            <a:ext cx="3733800" cy="1419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2438400" y="5240180"/>
            <a:ext cx="1676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1000" dirty="0" smtClean="0">
                <a:solidFill>
                  <a:srgbClr val="FF0000"/>
                </a:solidFill>
                <a:latin typeface="+mn-lt"/>
                <a:ea typeface="宋体" pitchFamily="2" charset="-122"/>
                <a:cs typeface="Calibri" pitchFamily="34" charset="0"/>
              </a:rPr>
              <a:t>= 245.37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03032" y="5105400"/>
            <a:ext cx="104265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ON</a:t>
            </a:r>
          </a:p>
        </p:txBody>
      </p:sp>
      <p:sp>
        <p:nvSpPr>
          <p:cNvPr id="20" name="矩形 19"/>
          <p:cNvSpPr/>
          <p:nvPr/>
        </p:nvSpPr>
        <p:spPr>
          <a:xfrm>
            <a:off x="7508632" y="5105400"/>
            <a:ext cx="104265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ON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4800600" y="5181601"/>
            <a:ext cx="1676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1000" dirty="0" smtClean="0">
                <a:solidFill>
                  <a:srgbClr val="FF0000"/>
                </a:solidFill>
                <a:latin typeface="+mn-lt"/>
                <a:ea typeface="宋体" pitchFamily="2" charset="-122"/>
                <a:cs typeface="Calibri" pitchFamily="34" charset="0"/>
              </a:rPr>
              <a:t>= 248.92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203697</TotalTime>
  <Words>1559</Words>
  <Application>Microsoft Office PowerPoint</Application>
  <PresentationFormat>全屏显示(4:3)</PresentationFormat>
  <Paragraphs>382</Paragraphs>
  <Slides>16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0" baseType="lpstr">
      <vt:lpstr>802-11-Submission</vt:lpstr>
      <vt:lpstr>Custom Design</vt:lpstr>
      <vt:lpstr>Document</vt:lpstr>
      <vt:lpstr>Visio</vt:lpstr>
      <vt:lpstr>Discussion about Box5 Calibration</vt:lpstr>
      <vt:lpstr>Abstract</vt:lpstr>
      <vt:lpstr>Recap of the Calibration Boxes</vt:lpstr>
      <vt:lpstr>Current Calibration Progress</vt:lpstr>
      <vt:lpstr>Box-5 PHY Details</vt:lpstr>
      <vt:lpstr>Box-5 MAC Details</vt:lpstr>
      <vt:lpstr>11ac Scenario 6 – OBSS Enterprise [7]</vt:lpstr>
      <vt:lpstr>Traffic Flow Model</vt:lpstr>
      <vt:lpstr>One BSS Test</vt:lpstr>
      <vt:lpstr>UL Only STA Throughput</vt:lpstr>
      <vt:lpstr>DL Only STA Throughput</vt:lpstr>
      <vt:lpstr>Aggregated (DL &amp; UL) STA Throughput</vt:lpstr>
      <vt:lpstr>Observations on the Results</vt:lpstr>
      <vt:lpstr>Summary</vt:lpstr>
      <vt:lpstr>Reference</vt:lpstr>
      <vt:lpstr>Appendix 1 – 11ac scenario 6 Box-1 Result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p00265026</cp:lastModifiedBy>
  <cp:revision>1767</cp:revision>
  <cp:lastPrinted>1998-02-10T13:28:06Z</cp:lastPrinted>
  <dcterms:created xsi:type="dcterms:W3CDTF">2007-05-21T21:00:37Z</dcterms:created>
  <dcterms:modified xsi:type="dcterms:W3CDTF">2014-09-15T04:46:50Z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sflag">
    <vt:lpwstr>1409724438</vt:lpwstr>
  </property>
</Properties>
</file>