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13" r:id="rId3"/>
    <p:sldId id="332" r:id="rId4"/>
    <p:sldId id="317" r:id="rId5"/>
    <p:sldId id="342" r:id="rId6"/>
    <p:sldId id="328" r:id="rId7"/>
    <p:sldId id="333" r:id="rId8"/>
    <p:sldId id="343" r:id="rId9"/>
    <p:sldId id="334" r:id="rId10"/>
    <p:sldId id="285" r:id="rId11"/>
    <p:sldId id="344" r:id="rId12"/>
    <p:sldId id="336" r:id="rId13"/>
    <p:sldId id="345" r:id="rId14"/>
    <p:sldId id="346" r:id="rId15"/>
    <p:sldId id="347" r:id="rId16"/>
    <p:sldId id="337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FF"/>
    <a:srgbClr val="0000FF"/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00900692\Desktop\DSC_SS3_19cell_201408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scatterChart>
        <c:scatterStyle val="lineMarker"/>
        <c:varyColors val="0"/>
        <c:ser>
          <c:idx val="3"/>
          <c:order val="3"/>
          <c:tx>
            <c:v>BSS0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(2)'!$M$2:$M$8</c:f>
              <c:numCache>
                <c:formatCode>General</c:formatCode>
                <c:ptCount val="7"/>
                <c:pt idx="0">
                  <c:v>10</c:v>
                </c:pt>
                <c:pt idx="1">
                  <c:v>5</c:v>
                </c:pt>
                <c:pt idx="2">
                  <c:v>-5</c:v>
                </c:pt>
                <c:pt idx="3">
                  <c:v>-10</c:v>
                </c:pt>
                <c:pt idx="4">
                  <c:v>-5</c:v>
                </c:pt>
                <c:pt idx="5">
                  <c:v>5</c:v>
                </c:pt>
                <c:pt idx="6">
                  <c:v>10</c:v>
                </c:pt>
              </c:numCache>
            </c:numRef>
          </c:xVal>
          <c:yVal>
            <c:numRef>
              <c:f>'19cell_R10mICD30mDrop01 (2)'!$N$2:$N$8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4"/>
          <c:order val="4"/>
          <c:tx>
            <c:v>BSS1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(2)'!$M$10:$M$16</c:f>
              <c:numCache>
                <c:formatCode>General</c:formatCode>
                <c:ptCount val="7"/>
                <c:pt idx="0">
                  <c:v>40</c:v>
                </c:pt>
                <c:pt idx="1">
                  <c:v>35</c:v>
                </c:pt>
                <c:pt idx="2">
                  <c:v>25</c:v>
                </c:pt>
                <c:pt idx="3">
                  <c:v>20</c:v>
                </c:pt>
                <c:pt idx="4">
                  <c:v>25</c:v>
                </c:pt>
                <c:pt idx="5">
                  <c:v>35</c:v>
                </c:pt>
                <c:pt idx="6">
                  <c:v>40</c:v>
                </c:pt>
              </c:numCache>
            </c:numRef>
          </c:xVal>
          <c:yVal>
            <c:numRef>
              <c:f>'19cell_R10mICD30mDrop01 (2)'!$N$10:$N$16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5"/>
          <c:order val="5"/>
          <c:tx>
            <c:v>BSS2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(2)'!$M$18:$M$24</c:f>
              <c:numCache>
                <c:formatCode>General</c:formatCode>
                <c:ptCount val="7"/>
                <c:pt idx="0">
                  <c:v>25</c:v>
                </c:pt>
                <c:pt idx="1">
                  <c:v>20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20</c:v>
                </c:pt>
                <c:pt idx="6">
                  <c:v>25</c:v>
                </c:pt>
              </c:numCache>
            </c:numRef>
          </c:xVal>
          <c:yVal>
            <c:numRef>
              <c:f>'19cell_R10mICD30mDrop01 (2)'!$N$18:$N$24</c:f>
              <c:numCache>
                <c:formatCode>General</c:formatCode>
                <c:ptCount val="7"/>
                <c:pt idx="0">
                  <c:v>25.98</c:v>
                </c:pt>
                <c:pt idx="1">
                  <c:v>34.64</c:v>
                </c:pt>
                <c:pt idx="2">
                  <c:v>34.64</c:v>
                </c:pt>
                <c:pt idx="3">
                  <c:v>25.98</c:v>
                </c:pt>
                <c:pt idx="4">
                  <c:v>17.32</c:v>
                </c:pt>
                <c:pt idx="5">
                  <c:v>17.32</c:v>
                </c:pt>
                <c:pt idx="6">
                  <c:v>25.98</c:v>
                </c:pt>
              </c:numCache>
            </c:numRef>
          </c:yVal>
          <c:smooth val="0"/>
        </c:ser>
        <c:ser>
          <c:idx val="6"/>
          <c:order val="6"/>
          <c:tx>
            <c:v>BSS3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(2)'!$M$26:$M$32</c:f>
              <c:numCache>
                <c:formatCode>General</c:formatCode>
                <c:ptCount val="7"/>
                <c:pt idx="0">
                  <c:v>-25</c:v>
                </c:pt>
                <c:pt idx="1">
                  <c:v>-20</c:v>
                </c:pt>
                <c:pt idx="2">
                  <c:v>-10</c:v>
                </c:pt>
                <c:pt idx="3">
                  <c:v>-5</c:v>
                </c:pt>
                <c:pt idx="4">
                  <c:v>-10</c:v>
                </c:pt>
                <c:pt idx="5">
                  <c:v>-20</c:v>
                </c:pt>
                <c:pt idx="6">
                  <c:v>-25</c:v>
                </c:pt>
              </c:numCache>
            </c:numRef>
          </c:xVal>
          <c:yVal>
            <c:numRef>
              <c:f>'19cell_R10mICD30mDrop01 (2)'!$N$26:$N$32</c:f>
              <c:numCache>
                <c:formatCode>General</c:formatCode>
                <c:ptCount val="7"/>
                <c:pt idx="0">
                  <c:v>25.98</c:v>
                </c:pt>
                <c:pt idx="1">
                  <c:v>34.64</c:v>
                </c:pt>
                <c:pt idx="2">
                  <c:v>34.64</c:v>
                </c:pt>
                <c:pt idx="3">
                  <c:v>25.98</c:v>
                </c:pt>
                <c:pt idx="4">
                  <c:v>17.32</c:v>
                </c:pt>
                <c:pt idx="5">
                  <c:v>17.32</c:v>
                </c:pt>
                <c:pt idx="6">
                  <c:v>25.98</c:v>
                </c:pt>
              </c:numCache>
            </c:numRef>
          </c:yVal>
          <c:smooth val="0"/>
        </c:ser>
        <c:ser>
          <c:idx val="7"/>
          <c:order val="7"/>
          <c:tx>
            <c:v>BSS4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(2)'!$M$34:$M$40</c:f>
              <c:numCache>
                <c:formatCode>General</c:formatCode>
                <c:ptCount val="7"/>
                <c:pt idx="0">
                  <c:v>-40</c:v>
                </c:pt>
                <c:pt idx="1">
                  <c:v>-35</c:v>
                </c:pt>
                <c:pt idx="2">
                  <c:v>-25</c:v>
                </c:pt>
                <c:pt idx="3">
                  <c:v>-20</c:v>
                </c:pt>
                <c:pt idx="4">
                  <c:v>-25</c:v>
                </c:pt>
                <c:pt idx="5">
                  <c:v>-35</c:v>
                </c:pt>
                <c:pt idx="6">
                  <c:v>-40</c:v>
                </c:pt>
              </c:numCache>
            </c:numRef>
          </c:xVal>
          <c:yVal>
            <c:numRef>
              <c:f>'19cell_R10mICD30mDrop01 (2)'!$N$34:$N$40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8"/>
          <c:order val="8"/>
          <c:tx>
            <c:v>BSS5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(2)'!$M$42:$M$48</c:f>
              <c:numCache>
                <c:formatCode>General</c:formatCode>
                <c:ptCount val="7"/>
                <c:pt idx="0">
                  <c:v>-25</c:v>
                </c:pt>
                <c:pt idx="1">
                  <c:v>-20</c:v>
                </c:pt>
                <c:pt idx="2">
                  <c:v>-10</c:v>
                </c:pt>
                <c:pt idx="3">
                  <c:v>-5</c:v>
                </c:pt>
                <c:pt idx="4">
                  <c:v>-10</c:v>
                </c:pt>
                <c:pt idx="5">
                  <c:v>-20</c:v>
                </c:pt>
                <c:pt idx="6">
                  <c:v>-25</c:v>
                </c:pt>
              </c:numCache>
            </c:numRef>
          </c:xVal>
          <c:yVal>
            <c:numRef>
              <c:f>'19cell_R10mICD30mDrop01 (2)'!$N$42:$N$48</c:f>
              <c:numCache>
                <c:formatCode>General</c:formatCode>
                <c:ptCount val="7"/>
                <c:pt idx="0">
                  <c:v>-25.98</c:v>
                </c:pt>
                <c:pt idx="1">
                  <c:v>-34.64</c:v>
                </c:pt>
                <c:pt idx="2">
                  <c:v>-34.64</c:v>
                </c:pt>
                <c:pt idx="3">
                  <c:v>-25.98</c:v>
                </c:pt>
                <c:pt idx="4">
                  <c:v>-17.32</c:v>
                </c:pt>
                <c:pt idx="5">
                  <c:v>-17.32</c:v>
                </c:pt>
                <c:pt idx="6">
                  <c:v>-25.98</c:v>
                </c:pt>
              </c:numCache>
            </c:numRef>
          </c:yVal>
          <c:smooth val="0"/>
        </c:ser>
        <c:ser>
          <c:idx val="9"/>
          <c:order val="9"/>
          <c:tx>
            <c:v>BSS6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(2)'!$M$50:$M$56</c:f>
              <c:numCache>
                <c:formatCode>General</c:formatCode>
                <c:ptCount val="7"/>
                <c:pt idx="0">
                  <c:v>25</c:v>
                </c:pt>
                <c:pt idx="1">
                  <c:v>20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20</c:v>
                </c:pt>
                <c:pt idx="6">
                  <c:v>25</c:v>
                </c:pt>
              </c:numCache>
            </c:numRef>
          </c:xVal>
          <c:yVal>
            <c:numRef>
              <c:f>'19cell_R10mICD30mDrop01 (2)'!$N$50:$N$56</c:f>
              <c:numCache>
                <c:formatCode>General</c:formatCode>
                <c:ptCount val="7"/>
                <c:pt idx="0">
                  <c:v>-25.98</c:v>
                </c:pt>
                <c:pt idx="1">
                  <c:v>-34.64</c:v>
                </c:pt>
                <c:pt idx="2">
                  <c:v>-34.64</c:v>
                </c:pt>
                <c:pt idx="3">
                  <c:v>-25.98</c:v>
                </c:pt>
                <c:pt idx="4">
                  <c:v>-17.32</c:v>
                </c:pt>
                <c:pt idx="5">
                  <c:v>-17.32</c:v>
                </c:pt>
                <c:pt idx="6">
                  <c:v>-25.98</c:v>
                </c:pt>
              </c:numCache>
            </c:numRef>
          </c:yVal>
          <c:smooth val="0"/>
        </c:ser>
        <c:ser>
          <c:idx val="10"/>
          <c:order val="10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(2)'!$P$2:$P$8</c:f>
              <c:numCache>
                <c:formatCode>General</c:formatCode>
                <c:ptCount val="7"/>
                <c:pt idx="0">
                  <c:v>70</c:v>
                </c:pt>
                <c:pt idx="1">
                  <c:v>65</c:v>
                </c:pt>
                <c:pt idx="2">
                  <c:v>55</c:v>
                </c:pt>
                <c:pt idx="3">
                  <c:v>50</c:v>
                </c:pt>
                <c:pt idx="4">
                  <c:v>55</c:v>
                </c:pt>
                <c:pt idx="5">
                  <c:v>65</c:v>
                </c:pt>
                <c:pt idx="6">
                  <c:v>70</c:v>
                </c:pt>
              </c:numCache>
            </c:numRef>
          </c:xVal>
          <c:yVal>
            <c:numRef>
              <c:f>'19cell_R10mICD30mDrop01 (2)'!$Q$2:$Q$8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11"/>
          <c:order val="11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(2)'!$P$10:$P$16</c:f>
              <c:numCache>
                <c:formatCode>General</c:formatCode>
                <c:ptCount val="7"/>
                <c:pt idx="0">
                  <c:v>55</c:v>
                </c:pt>
                <c:pt idx="1">
                  <c:v>50</c:v>
                </c:pt>
                <c:pt idx="2">
                  <c:v>40</c:v>
                </c:pt>
                <c:pt idx="3">
                  <c:v>35</c:v>
                </c:pt>
                <c:pt idx="4">
                  <c:v>40</c:v>
                </c:pt>
                <c:pt idx="5">
                  <c:v>50</c:v>
                </c:pt>
                <c:pt idx="6">
                  <c:v>55</c:v>
                </c:pt>
              </c:numCache>
            </c:numRef>
          </c:xVal>
          <c:yVal>
            <c:numRef>
              <c:f>'19cell_R10mICD30mDrop01 (2)'!$Q$10:$Q$16</c:f>
              <c:numCache>
                <c:formatCode>General</c:formatCode>
                <c:ptCount val="7"/>
                <c:pt idx="0">
                  <c:v>25.98</c:v>
                </c:pt>
                <c:pt idx="1">
                  <c:v>34.64</c:v>
                </c:pt>
                <c:pt idx="2">
                  <c:v>34.64</c:v>
                </c:pt>
                <c:pt idx="3">
                  <c:v>25.98</c:v>
                </c:pt>
                <c:pt idx="4">
                  <c:v>17.32</c:v>
                </c:pt>
                <c:pt idx="5">
                  <c:v>17.32</c:v>
                </c:pt>
                <c:pt idx="6">
                  <c:v>25.98</c:v>
                </c:pt>
              </c:numCache>
            </c:numRef>
          </c:yVal>
          <c:smooth val="0"/>
        </c:ser>
        <c:ser>
          <c:idx val="12"/>
          <c:order val="12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(2)'!$P$18:$P$24</c:f>
              <c:numCache>
                <c:formatCode>General</c:formatCode>
                <c:ptCount val="7"/>
                <c:pt idx="0">
                  <c:v>40</c:v>
                </c:pt>
                <c:pt idx="1">
                  <c:v>35</c:v>
                </c:pt>
                <c:pt idx="2">
                  <c:v>25</c:v>
                </c:pt>
                <c:pt idx="3">
                  <c:v>20</c:v>
                </c:pt>
                <c:pt idx="4">
                  <c:v>25</c:v>
                </c:pt>
                <c:pt idx="5">
                  <c:v>35</c:v>
                </c:pt>
                <c:pt idx="6">
                  <c:v>40</c:v>
                </c:pt>
              </c:numCache>
            </c:numRef>
          </c:xVal>
          <c:yVal>
            <c:numRef>
              <c:f>'19cell_R10mICD30mDrop01 (2)'!$Q$18:$Q$24</c:f>
              <c:numCache>
                <c:formatCode>General</c:formatCode>
                <c:ptCount val="7"/>
                <c:pt idx="0">
                  <c:v>51.96</c:v>
                </c:pt>
                <c:pt idx="1">
                  <c:v>60.62</c:v>
                </c:pt>
                <c:pt idx="2">
                  <c:v>60.62</c:v>
                </c:pt>
                <c:pt idx="3">
                  <c:v>51.96</c:v>
                </c:pt>
                <c:pt idx="4">
                  <c:v>43.3</c:v>
                </c:pt>
                <c:pt idx="5">
                  <c:v>43.3</c:v>
                </c:pt>
                <c:pt idx="6">
                  <c:v>51.96</c:v>
                </c:pt>
              </c:numCache>
            </c:numRef>
          </c:yVal>
          <c:smooth val="0"/>
        </c:ser>
        <c:ser>
          <c:idx val="13"/>
          <c:order val="13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(2)'!$P$26:$P$32</c:f>
              <c:numCache>
                <c:formatCode>General</c:formatCode>
                <c:ptCount val="7"/>
                <c:pt idx="0">
                  <c:v>10</c:v>
                </c:pt>
                <c:pt idx="1">
                  <c:v>5</c:v>
                </c:pt>
                <c:pt idx="2">
                  <c:v>-5</c:v>
                </c:pt>
                <c:pt idx="3">
                  <c:v>-10</c:v>
                </c:pt>
                <c:pt idx="4">
                  <c:v>-5</c:v>
                </c:pt>
                <c:pt idx="5">
                  <c:v>5</c:v>
                </c:pt>
                <c:pt idx="6">
                  <c:v>10</c:v>
                </c:pt>
              </c:numCache>
            </c:numRef>
          </c:xVal>
          <c:yVal>
            <c:numRef>
              <c:f>'19cell_R10mICD30mDrop01 (2)'!$Q$26:$Q$32</c:f>
              <c:numCache>
                <c:formatCode>General</c:formatCode>
                <c:ptCount val="7"/>
                <c:pt idx="0">
                  <c:v>51.96</c:v>
                </c:pt>
                <c:pt idx="1">
                  <c:v>60.62</c:v>
                </c:pt>
                <c:pt idx="2">
                  <c:v>60.62</c:v>
                </c:pt>
                <c:pt idx="3">
                  <c:v>51.96</c:v>
                </c:pt>
                <c:pt idx="4">
                  <c:v>43.3</c:v>
                </c:pt>
                <c:pt idx="5">
                  <c:v>43.3</c:v>
                </c:pt>
                <c:pt idx="6">
                  <c:v>51.96</c:v>
                </c:pt>
              </c:numCache>
            </c:numRef>
          </c:yVal>
          <c:smooth val="0"/>
        </c:ser>
        <c:ser>
          <c:idx val="14"/>
          <c:order val="14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(2)'!$P$34:$P$40</c:f>
              <c:numCache>
                <c:formatCode>General</c:formatCode>
                <c:ptCount val="7"/>
                <c:pt idx="0">
                  <c:v>-40</c:v>
                </c:pt>
                <c:pt idx="1">
                  <c:v>-35</c:v>
                </c:pt>
                <c:pt idx="2">
                  <c:v>-25</c:v>
                </c:pt>
                <c:pt idx="3">
                  <c:v>-20</c:v>
                </c:pt>
                <c:pt idx="4">
                  <c:v>-25</c:v>
                </c:pt>
                <c:pt idx="5">
                  <c:v>-35</c:v>
                </c:pt>
                <c:pt idx="6">
                  <c:v>-40</c:v>
                </c:pt>
              </c:numCache>
            </c:numRef>
          </c:xVal>
          <c:yVal>
            <c:numRef>
              <c:f>'19cell_R10mICD30mDrop01 (2)'!$Q$34:$Q$40</c:f>
              <c:numCache>
                <c:formatCode>General</c:formatCode>
                <c:ptCount val="7"/>
                <c:pt idx="0">
                  <c:v>51.96</c:v>
                </c:pt>
                <c:pt idx="1">
                  <c:v>60.62</c:v>
                </c:pt>
                <c:pt idx="2">
                  <c:v>60.62</c:v>
                </c:pt>
                <c:pt idx="3">
                  <c:v>51.96</c:v>
                </c:pt>
                <c:pt idx="4">
                  <c:v>43.3</c:v>
                </c:pt>
                <c:pt idx="5">
                  <c:v>43.3</c:v>
                </c:pt>
                <c:pt idx="6">
                  <c:v>51.96</c:v>
                </c:pt>
              </c:numCache>
            </c:numRef>
          </c:yVal>
          <c:smooth val="0"/>
        </c:ser>
        <c:ser>
          <c:idx val="15"/>
          <c:order val="15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(2)'!$P$42:$P$48</c:f>
              <c:numCache>
                <c:formatCode>General</c:formatCode>
                <c:ptCount val="7"/>
                <c:pt idx="0">
                  <c:v>-55</c:v>
                </c:pt>
                <c:pt idx="1">
                  <c:v>-50</c:v>
                </c:pt>
                <c:pt idx="2">
                  <c:v>-40</c:v>
                </c:pt>
                <c:pt idx="3">
                  <c:v>-35</c:v>
                </c:pt>
                <c:pt idx="4">
                  <c:v>-40</c:v>
                </c:pt>
                <c:pt idx="5">
                  <c:v>-50</c:v>
                </c:pt>
                <c:pt idx="6">
                  <c:v>-55</c:v>
                </c:pt>
              </c:numCache>
            </c:numRef>
          </c:xVal>
          <c:yVal>
            <c:numRef>
              <c:f>'19cell_R10mICD30mDrop01 (2)'!$Q$42:$Q$48</c:f>
              <c:numCache>
                <c:formatCode>General</c:formatCode>
                <c:ptCount val="7"/>
                <c:pt idx="0">
                  <c:v>25.98</c:v>
                </c:pt>
                <c:pt idx="1">
                  <c:v>34.64</c:v>
                </c:pt>
                <c:pt idx="2">
                  <c:v>34.64</c:v>
                </c:pt>
                <c:pt idx="3">
                  <c:v>25.98</c:v>
                </c:pt>
                <c:pt idx="4">
                  <c:v>17.32</c:v>
                </c:pt>
                <c:pt idx="5">
                  <c:v>17.32</c:v>
                </c:pt>
                <c:pt idx="6">
                  <c:v>25.98</c:v>
                </c:pt>
              </c:numCache>
            </c:numRef>
          </c:yVal>
          <c:smooth val="0"/>
        </c:ser>
        <c:ser>
          <c:idx val="16"/>
          <c:order val="16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(2)'!$P$50:$P$56</c:f>
              <c:numCache>
                <c:formatCode>General</c:formatCode>
                <c:ptCount val="7"/>
                <c:pt idx="0">
                  <c:v>-70</c:v>
                </c:pt>
                <c:pt idx="1">
                  <c:v>-65</c:v>
                </c:pt>
                <c:pt idx="2">
                  <c:v>-55</c:v>
                </c:pt>
                <c:pt idx="3">
                  <c:v>-50</c:v>
                </c:pt>
                <c:pt idx="4">
                  <c:v>-55</c:v>
                </c:pt>
                <c:pt idx="5">
                  <c:v>-65</c:v>
                </c:pt>
                <c:pt idx="6">
                  <c:v>-70</c:v>
                </c:pt>
              </c:numCache>
            </c:numRef>
          </c:xVal>
          <c:yVal>
            <c:numRef>
              <c:f>'19cell_R10mICD30mDrop01 (2)'!$Q$50:$Q$56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17"/>
          <c:order val="17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(2)'!$P$58:$P$64</c:f>
              <c:numCache>
                <c:formatCode>General</c:formatCode>
                <c:ptCount val="7"/>
                <c:pt idx="0">
                  <c:v>-55</c:v>
                </c:pt>
                <c:pt idx="1">
                  <c:v>-50</c:v>
                </c:pt>
                <c:pt idx="2">
                  <c:v>-40</c:v>
                </c:pt>
                <c:pt idx="3">
                  <c:v>-35</c:v>
                </c:pt>
                <c:pt idx="4">
                  <c:v>-40</c:v>
                </c:pt>
                <c:pt idx="5">
                  <c:v>-50</c:v>
                </c:pt>
                <c:pt idx="6">
                  <c:v>-55</c:v>
                </c:pt>
              </c:numCache>
            </c:numRef>
          </c:xVal>
          <c:yVal>
            <c:numRef>
              <c:f>'19cell_R10mICD30mDrop01 (2)'!$Q$58:$Q$64</c:f>
              <c:numCache>
                <c:formatCode>General</c:formatCode>
                <c:ptCount val="7"/>
                <c:pt idx="0">
                  <c:v>-25.98</c:v>
                </c:pt>
                <c:pt idx="1">
                  <c:v>-34.64</c:v>
                </c:pt>
                <c:pt idx="2">
                  <c:v>-34.64</c:v>
                </c:pt>
                <c:pt idx="3">
                  <c:v>-25.98</c:v>
                </c:pt>
                <c:pt idx="4">
                  <c:v>-17.32</c:v>
                </c:pt>
                <c:pt idx="5">
                  <c:v>-17.32</c:v>
                </c:pt>
                <c:pt idx="6">
                  <c:v>-25.98</c:v>
                </c:pt>
              </c:numCache>
            </c:numRef>
          </c:yVal>
          <c:smooth val="0"/>
        </c:ser>
        <c:ser>
          <c:idx val="18"/>
          <c:order val="18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(2)'!$P$66:$P$72</c:f>
              <c:numCache>
                <c:formatCode>General</c:formatCode>
                <c:ptCount val="7"/>
                <c:pt idx="0">
                  <c:v>-40</c:v>
                </c:pt>
                <c:pt idx="1">
                  <c:v>-35</c:v>
                </c:pt>
                <c:pt idx="2">
                  <c:v>-25</c:v>
                </c:pt>
                <c:pt idx="3">
                  <c:v>-20</c:v>
                </c:pt>
                <c:pt idx="4">
                  <c:v>-25</c:v>
                </c:pt>
                <c:pt idx="5">
                  <c:v>-35</c:v>
                </c:pt>
                <c:pt idx="6">
                  <c:v>-40</c:v>
                </c:pt>
              </c:numCache>
            </c:numRef>
          </c:xVal>
          <c:yVal>
            <c:numRef>
              <c:f>'19cell_R10mICD30mDrop01 (2)'!$Q$66:$Q$72</c:f>
              <c:numCache>
                <c:formatCode>General</c:formatCode>
                <c:ptCount val="7"/>
                <c:pt idx="0">
                  <c:v>-51.96</c:v>
                </c:pt>
                <c:pt idx="1">
                  <c:v>-60.62</c:v>
                </c:pt>
                <c:pt idx="2">
                  <c:v>-60.62</c:v>
                </c:pt>
                <c:pt idx="3">
                  <c:v>-51.96</c:v>
                </c:pt>
                <c:pt idx="4">
                  <c:v>-43.3</c:v>
                </c:pt>
                <c:pt idx="5">
                  <c:v>-43.3</c:v>
                </c:pt>
                <c:pt idx="6">
                  <c:v>-51.96</c:v>
                </c:pt>
              </c:numCache>
            </c:numRef>
          </c:yVal>
          <c:smooth val="0"/>
        </c:ser>
        <c:ser>
          <c:idx val="19"/>
          <c:order val="19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(2)'!$P$74:$P$80</c:f>
              <c:numCache>
                <c:formatCode>General</c:formatCode>
                <c:ptCount val="7"/>
                <c:pt idx="0">
                  <c:v>10</c:v>
                </c:pt>
                <c:pt idx="1">
                  <c:v>5</c:v>
                </c:pt>
                <c:pt idx="2">
                  <c:v>-5</c:v>
                </c:pt>
                <c:pt idx="3">
                  <c:v>-10</c:v>
                </c:pt>
                <c:pt idx="4">
                  <c:v>-5</c:v>
                </c:pt>
                <c:pt idx="5">
                  <c:v>5</c:v>
                </c:pt>
                <c:pt idx="6">
                  <c:v>10</c:v>
                </c:pt>
              </c:numCache>
            </c:numRef>
          </c:xVal>
          <c:yVal>
            <c:numRef>
              <c:f>'19cell_R10mICD30mDrop01 (2)'!$Q$74:$Q$80</c:f>
              <c:numCache>
                <c:formatCode>General</c:formatCode>
                <c:ptCount val="7"/>
                <c:pt idx="0">
                  <c:v>-51.96</c:v>
                </c:pt>
                <c:pt idx="1">
                  <c:v>-60.62</c:v>
                </c:pt>
                <c:pt idx="2">
                  <c:v>-60.62</c:v>
                </c:pt>
                <c:pt idx="3">
                  <c:v>-51.96</c:v>
                </c:pt>
                <c:pt idx="4">
                  <c:v>-43.3</c:v>
                </c:pt>
                <c:pt idx="5">
                  <c:v>-43.3</c:v>
                </c:pt>
                <c:pt idx="6">
                  <c:v>-51.96</c:v>
                </c:pt>
              </c:numCache>
            </c:numRef>
          </c:yVal>
          <c:smooth val="0"/>
        </c:ser>
        <c:ser>
          <c:idx val="20"/>
          <c:order val="20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(2)'!$P$82:$P$88</c:f>
              <c:numCache>
                <c:formatCode>General</c:formatCode>
                <c:ptCount val="7"/>
                <c:pt idx="0">
                  <c:v>40</c:v>
                </c:pt>
                <c:pt idx="1">
                  <c:v>35</c:v>
                </c:pt>
                <c:pt idx="2">
                  <c:v>25</c:v>
                </c:pt>
                <c:pt idx="3">
                  <c:v>20</c:v>
                </c:pt>
                <c:pt idx="4">
                  <c:v>25</c:v>
                </c:pt>
                <c:pt idx="5">
                  <c:v>35</c:v>
                </c:pt>
                <c:pt idx="6">
                  <c:v>40</c:v>
                </c:pt>
              </c:numCache>
            </c:numRef>
          </c:xVal>
          <c:yVal>
            <c:numRef>
              <c:f>'19cell_R10mICD30mDrop01 (2)'!$Q$82:$Q$88</c:f>
              <c:numCache>
                <c:formatCode>General</c:formatCode>
                <c:ptCount val="7"/>
                <c:pt idx="0">
                  <c:v>-51.96</c:v>
                </c:pt>
                <c:pt idx="1">
                  <c:v>-60.62</c:v>
                </c:pt>
                <c:pt idx="2">
                  <c:v>-60.62</c:v>
                </c:pt>
                <c:pt idx="3">
                  <c:v>-51.96</c:v>
                </c:pt>
                <c:pt idx="4">
                  <c:v>-43.3</c:v>
                </c:pt>
                <c:pt idx="5">
                  <c:v>-43.3</c:v>
                </c:pt>
                <c:pt idx="6">
                  <c:v>-51.96</c:v>
                </c:pt>
              </c:numCache>
            </c:numRef>
          </c:yVal>
          <c:smooth val="0"/>
        </c:ser>
        <c:ser>
          <c:idx val="21"/>
          <c:order val="21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(2)'!$P$90:$P$96</c:f>
              <c:numCache>
                <c:formatCode>General</c:formatCode>
                <c:ptCount val="7"/>
                <c:pt idx="0">
                  <c:v>55</c:v>
                </c:pt>
                <c:pt idx="1">
                  <c:v>50</c:v>
                </c:pt>
                <c:pt idx="2">
                  <c:v>40</c:v>
                </c:pt>
                <c:pt idx="3">
                  <c:v>35</c:v>
                </c:pt>
                <c:pt idx="4">
                  <c:v>40</c:v>
                </c:pt>
                <c:pt idx="5">
                  <c:v>50</c:v>
                </c:pt>
                <c:pt idx="6">
                  <c:v>55</c:v>
                </c:pt>
              </c:numCache>
            </c:numRef>
          </c:xVal>
          <c:yVal>
            <c:numRef>
              <c:f>'19cell_R10mICD30mDrop01 (2)'!$Q$90:$Q$96</c:f>
              <c:numCache>
                <c:formatCode>General</c:formatCode>
                <c:ptCount val="7"/>
                <c:pt idx="0">
                  <c:v>-25.98</c:v>
                </c:pt>
                <c:pt idx="1">
                  <c:v>-34.64</c:v>
                </c:pt>
                <c:pt idx="2">
                  <c:v>-34.64</c:v>
                </c:pt>
                <c:pt idx="3">
                  <c:v>-25.98</c:v>
                </c:pt>
                <c:pt idx="4">
                  <c:v>-17.32</c:v>
                </c:pt>
                <c:pt idx="5">
                  <c:v>-17.32</c:v>
                </c:pt>
                <c:pt idx="6">
                  <c:v>-25.98</c:v>
                </c:pt>
              </c:numCache>
            </c:numRef>
          </c:yVal>
          <c:smooth val="0"/>
        </c:ser>
        <c:ser>
          <c:idx val="2"/>
          <c:order val="2"/>
          <c:tx>
            <c:v>AP</c:v>
          </c:tx>
          <c:spPr>
            <a:ln w="28575">
              <a:noFill/>
            </a:ln>
          </c:spPr>
          <c:marker>
            <c:spPr>
              <a:solidFill>
                <a:srgbClr val="FFC000"/>
              </a:solidFill>
            </c:spPr>
          </c:marker>
          <c:xVal>
            <c:numRef>
              <c:f>'19cell_R10mICD30mDrop01 (2)'!$B$2:$B$20</c:f>
              <c:numCache>
                <c:formatCode>General</c:formatCode>
                <c:ptCount val="19"/>
                <c:pt idx="0">
                  <c:v>0</c:v>
                </c:pt>
                <c:pt idx="1">
                  <c:v>30</c:v>
                </c:pt>
                <c:pt idx="2">
                  <c:v>15</c:v>
                </c:pt>
                <c:pt idx="3">
                  <c:v>-15</c:v>
                </c:pt>
                <c:pt idx="4">
                  <c:v>-30</c:v>
                </c:pt>
                <c:pt idx="5">
                  <c:v>-15</c:v>
                </c:pt>
                <c:pt idx="6">
                  <c:v>15</c:v>
                </c:pt>
                <c:pt idx="7">
                  <c:v>60</c:v>
                </c:pt>
                <c:pt idx="8">
                  <c:v>45</c:v>
                </c:pt>
                <c:pt idx="9">
                  <c:v>30</c:v>
                </c:pt>
                <c:pt idx="10">
                  <c:v>0</c:v>
                </c:pt>
                <c:pt idx="11">
                  <c:v>-30</c:v>
                </c:pt>
                <c:pt idx="12">
                  <c:v>-45</c:v>
                </c:pt>
                <c:pt idx="13">
                  <c:v>-60</c:v>
                </c:pt>
                <c:pt idx="14">
                  <c:v>-45</c:v>
                </c:pt>
                <c:pt idx="15">
                  <c:v>-30</c:v>
                </c:pt>
                <c:pt idx="16">
                  <c:v>0</c:v>
                </c:pt>
                <c:pt idx="17">
                  <c:v>30</c:v>
                </c:pt>
                <c:pt idx="18">
                  <c:v>45</c:v>
                </c:pt>
              </c:numCache>
            </c:numRef>
          </c:xVal>
          <c:yVal>
            <c:numRef>
              <c:f>'19cell_R10mICD30mDrop01 (2)'!$C$2:$C$20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25.981000000000002</c:v>
                </c:pt>
                <c:pt idx="3">
                  <c:v>25.981000000000002</c:v>
                </c:pt>
                <c:pt idx="4">
                  <c:v>0</c:v>
                </c:pt>
                <c:pt idx="5">
                  <c:v>-25.981000000000002</c:v>
                </c:pt>
                <c:pt idx="6">
                  <c:v>-25.981000000000002</c:v>
                </c:pt>
                <c:pt idx="7">
                  <c:v>0</c:v>
                </c:pt>
                <c:pt idx="8">
                  <c:v>25.981000000000002</c:v>
                </c:pt>
                <c:pt idx="9">
                  <c:v>51.962000000000003</c:v>
                </c:pt>
                <c:pt idx="10">
                  <c:v>51.962000000000003</c:v>
                </c:pt>
                <c:pt idx="11">
                  <c:v>51.962000000000003</c:v>
                </c:pt>
                <c:pt idx="12">
                  <c:v>25.981000000000002</c:v>
                </c:pt>
                <c:pt idx="13">
                  <c:v>0</c:v>
                </c:pt>
                <c:pt idx="14">
                  <c:v>-25.981000000000002</c:v>
                </c:pt>
                <c:pt idx="15">
                  <c:v>-51.962000000000003</c:v>
                </c:pt>
                <c:pt idx="16">
                  <c:v>-51.962000000000003</c:v>
                </c:pt>
                <c:pt idx="17">
                  <c:v>-51.962000000000003</c:v>
                </c:pt>
                <c:pt idx="18">
                  <c:v>-25.981000000000002</c:v>
                </c:pt>
              </c:numCache>
            </c:numRef>
          </c:yVal>
          <c:smooth val="0"/>
        </c:ser>
        <c:ser>
          <c:idx val="1"/>
          <c:order val="1"/>
          <c:tx>
            <c:v>STA(AX)</c:v>
          </c:tx>
          <c:spPr>
            <a:ln w="28575">
              <a:noFill/>
            </a:ln>
          </c:spPr>
          <c:marker>
            <c:spPr>
              <a:solidFill>
                <a:srgbClr val="FF00FF"/>
              </a:solidFill>
              <a:ln>
                <a:noFill/>
              </a:ln>
            </c:spPr>
          </c:marker>
          <c:xVal>
            <c:numRef>
              <c:f>'19cell_R10mICD30mDrop01 (2)'!$F$2:$F$96</c:f>
              <c:numCache>
                <c:formatCode>General</c:formatCode>
                <c:ptCount val="95"/>
                <c:pt idx="0">
                  <c:v>-9.1940000000000008</c:v>
                </c:pt>
                <c:pt idx="1">
                  <c:v>-1.522</c:v>
                </c:pt>
                <c:pt idx="2">
                  <c:v>3.2080000000000002</c:v>
                </c:pt>
                <c:pt idx="3">
                  <c:v>-5.117</c:v>
                </c:pt>
                <c:pt idx="4">
                  <c:v>0.76400000000000001</c:v>
                </c:pt>
                <c:pt idx="5">
                  <c:v>31.349</c:v>
                </c:pt>
                <c:pt idx="6">
                  <c:v>28.995000000000001</c:v>
                </c:pt>
                <c:pt idx="7">
                  <c:v>32.042000000000002</c:v>
                </c:pt>
                <c:pt idx="8">
                  <c:v>34.951999999999998</c:v>
                </c:pt>
                <c:pt idx="9">
                  <c:v>25.835000000000001</c:v>
                </c:pt>
                <c:pt idx="10">
                  <c:v>14.340999999999999</c:v>
                </c:pt>
                <c:pt idx="11">
                  <c:v>11.332000000000001</c:v>
                </c:pt>
                <c:pt idx="12">
                  <c:v>12.984999999999999</c:v>
                </c:pt>
                <c:pt idx="13">
                  <c:v>20.666</c:v>
                </c:pt>
                <c:pt idx="14">
                  <c:v>18.626999999999999</c:v>
                </c:pt>
                <c:pt idx="15">
                  <c:v>-12.000999999999999</c:v>
                </c:pt>
                <c:pt idx="16">
                  <c:v>-8.1929999999999996</c:v>
                </c:pt>
                <c:pt idx="17">
                  <c:v>-13.948</c:v>
                </c:pt>
                <c:pt idx="18">
                  <c:v>-17.129000000000001</c:v>
                </c:pt>
                <c:pt idx="19">
                  <c:v>-10.500999999999999</c:v>
                </c:pt>
                <c:pt idx="20">
                  <c:v>-35.226999999999997</c:v>
                </c:pt>
                <c:pt idx="21">
                  <c:v>-33.222000000000001</c:v>
                </c:pt>
                <c:pt idx="22">
                  <c:v>-26.04</c:v>
                </c:pt>
                <c:pt idx="23">
                  <c:v>-27.373999999999999</c:v>
                </c:pt>
                <c:pt idx="24">
                  <c:v>-33.905999999999999</c:v>
                </c:pt>
                <c:pt idx="25">
                  <c:v>-15.888999999999999</c:v>
                </c:pt>
                <c:pt idx="26">
                  <c:v>-8.0269999999999992</c:v>
                </c:pt>
                <c:pt idx="27">
                  <c:v>-9.9629999999999992</c:v>
                </c:pt>
                <c:pt idx="28">
                  <c:v>-19.576000000000001</c:v>
                </c:pt>
                <c:pt idx="29">
                  <c:v>-9.532</c:v>
                </c:pt>
                <c:pt idx="30">
                  <c:v>12.337</c:v>
                </c:pt>
                <c:pt idx="31">
                  <c:v>9.7780000000000005</c:v>
                </c:pt>
                <c:pt idx="32">
                  <c:v>15.327999999999999</c:v>
                </c:pt>
                <c:pt idx="33">
                  <c:v>16.295999999999999</c:v>
                </c:pt>
                <c:pt idx="34">
                  <c:v>13.348000000000001</c:v>
                </c:pt>
                <c:pt idx="35">
                  <c:v>64.358999999999995</c:v>
                </c:pt>
                <c:pt idx="36">
                  <c:v>61.848999999999997</c:v>
                </c:pt>
                <c:pt idx="37">
                  <c:v>58.265999999999998</c:v>
                </c:pt>
                <c:pt idx="38">
                  <c:v>64.828000000000003</c:v>
                </c:pt>
                <c:pt idx="39">
                  <c:v>58.457999999999998</c:v>
                </c:pt>
                <c:pt idx="40">
                  <c:v>49.485999999999997</c:v>
                </c:pt>
                <c:pt idx="41">
                  <c:v>48.402999999999999</c:v>
                </c:pt>
                <c:pt idx="42">
                  <c:v>42.101999999999997</c:v>
                </c:pt>
                <c:pt idx="43">
                  <c:v>51.152000000000001</c:v>
                </c:pt>
                <c:pt idx="44">
                  <c:v>51.040999999999997</c:v>
                </c:pt>
                <c:pt idx="45">
                  <c:v>35.438000000000002</c:v>
                </c:pt>
                <c:pt idx="46">
                  <c:v>34.29</c:v>
                </c:pt>
                <c:pt idx="47">
                  <c:v>25.727</c:v>
                </c:pt>
                <c:pt idx="48">
                  <c:v>35.234999999999999</c:v>
                </c:pt>
                <c:pt idx="49">
                  <c:v>23.757000000000001</c:v>
                </c:pt>
                <c:pt idx="50">
                  <c:v>5.0430000000000001</c:v>
                </c:pt>
                <c:pt idx="51">
                  <c:v>7.9459999999999997</c:v>
                </c:pt>
                <c:pt idx="52">
                  <c:v>1.621</c:v>
                </c:pt>
                <c:pt idx="53">
                  <c:v>-4.07</c:v>
                </c:pt>
                <c:pt idx="54">
                  <c:v>-0.42199999999999999</c:v>
                </c:pt>
                <c:pt idx="55">
                  <c:v>-29.556999999999999</c:v>
                </c:pt>
                <c:pt idx="56">
                  <c:v>-33.878999999999998</c:v>
                </c:pt>
                <c:pt idx="57">
                  <c:v>-23.305</c:v>
                </c:pt>
                <c:pt idx="58">
                  <c:v>-29.773</c:v>
                </c:pt>
                <c:pt idx="59">
                  <c:v>-35.131999999999998</c:v>
                </c:pt>
                <c:pt idx="60">
                  <c:v>-52.280999999999999</c:v>
                </c:pt>
                <c:pt idx="61">
                  <c:v>-39.655999999999999</c:v>
                </c:pt>
                <c:pt idx="62">
                  <c:v>-47.886000000000003</c:v>
                </c:pt>
                <c:pt idx="63">
                  <c:v>-44.417999999999999</c:v>
                </c:pt>
                <c:pt idx="64">
                  <c:v>-40.651000000000003</c:v>
                </c:pt>
                <c:pt idx="65">
                  <c:v>-60.512999999999998</c:v>
                </c:pt>
                <c:pt idx="66">
                  <c:v>-62.125</c:v>
                </c:pt>
                <c:pt idx="67">
                  <c:v>-64.766000000000005</c:v>
                </c:pt>
                <c:pt idx="68">
                  <c:v>-52.573999999999998</c:v>
                </c:pt>
                <c:pt idx="69">
                  <c:v>-54.584000000000003</c:v>
                </c:pt>
                <c:pt idx="70">
                  <c:v>-48.735999999999997</c:v>
                </c:pt>
                <c:pt idx="71">
                  <c:v>-53.530999999999999</c:v>
                </c:pt>
                <c:pt idx="72">
                  <c:v>-45.395000000000003</c:v>
                </c:pt>
                <c:pt idx="73">
                  <c:v>-48.804000000000002</c:v>
                </c:pt>
                <c:pt idx="74">
                  <c:v>-45.853000000000002</c:v>
                </c:pt>
                <c:pt idx="75">
                  <c:v>-28.271000000000001</c:v>
                </c:pt>
                <c:pt idx="76">
                  <c:v>-27.245999999999999</c:v>
                </c:pt>
                <c:pt idx="77">
                  <c:v>-30.902999999999999</c:v>
                </c:pt>
                <c:pt idx="78">
                  <c:v>-35.584000000000003</c:v>
                </c:pt>
                <c:pt idx="79">
                  <c:v>-33.058999999999997</c:v>
                </c:pt>
                <c:pt idx="80">
                  <c:v>-1.667</c:v>
                </c:pt>
                <c:pt idx="81">
                  <c:v>2.17</c:v>
                </c:pt>
                <c:pt idx="82">
                  <c:v>-1.0640000000000001</c:v>
                </c:pt>
                <c:pt idx="83">
                  <c:v>-9.4079999999999995</c:v>
                </c:pt>
                <c:pt idx="84">
                  <c:v>7.3840000000000003</c:v>
                </c:pt>
                <c:pt idx="85">
                  <c:v>38.222999999999999</c:v>
                </c:pt>
                <c:pt idx="86">
                  <c:v>31.096</c:v>
                </c:pt>
                <c:pt idx="87">
                  <c:v>35.180999999999997</c:v>
                </c:pt>
                <c:pt idx="88">
                  <c:v>26.675000000000001</c:v>
                </c:pt>
                <c:pt idx="89">
                  <c:v>27.661999999999999</c:v>
                </c:pt>
                <c:pt idx="90">
                  <c:v>48.286999999999999</c:v>
                </c:pt>
                <c:pt idx="91">
                  <c:v>52.944000000000003</c:v>
                </c:pt>
                <c:pt idx="92">
                  <c:v>51.851999999999997</c:v>
                </c:pt>
                <c:pt idx="93">
                  <c:v>47.609000000000002</c:v>
                </c:pt>
                <c:pt idx="94">
                  <c:v>50.993000000000002</c:v>
                </c:pt>
              </c:numCache>
            </c:numRef>
          </c:xVal>
          <c:yVal>
            <c:numRef>
              <c:f>'19cell_R10mICD30mDrop01 (2)'!$G$2:$G$96</c:f>
              <c:numCache>
                <c:formatCode>General</c:formatCode>
                <c:ptCount val="95"/>
                <c:pt idx="0">
                  <c:v>1.2130000000000001</c:v>
                </c:pt>
                <c:pt idx="1">
                  <c:v>-0.433</c:v>
                </c:pt>
                <c:pt idx="2">
                  <c:v>5.3319999999999999</c:v>
                </c:pt>
                <c:pt idx="3">
                  <c:v>-1.869</c:v>
                </c:pt>
                <c:pt idx="4">
                  <c:v>2.9609999999999999</c:v>
                </c:pt>
                <c:pt idx="5">
                  <c:v>2.9409999999999998</c:v>
                </c:pt>
                <c:pt idx="6">
                  <c:v>3.5750000000000002</c:v>
                </c:pt>
                <c:pt idx="7">
                  <c:v>3.2360000000000002</c:v>
                </c:pt>
                <c:pt idx="8">
                  <c:v>-3.5670000000000002</c:v>
                </c:pt>
                <c:pt idx="9">
                  <c:v>-4.1390000000000002</c:v>
                </c:pt>
                <c:pt idx="10">
                  <c:v>30.273</c:v>
                </c:pt>
                <c:pt idx="11">
                  <c:v>19.587</c:v>
                </c:pt>
                <c:pt idx="12">
                  <c:v>24.484000000000002</c:v>
                </c:pt>
                <c:pt idx="13">
                  <c:v>25.599</c:v>
                </c:pt>
                <c:pt idx="14">
                  <c:v>22.689</c:v>
                </c:pt>
                <c:pt idx="15">
                  <c:v>24.622</c:v>
                </c:pt>
                <c:pt idx="16">
                  <c:v>28.948</c:v>
                </c:pt>
                <c:pt idx="17">
                  <c:v>34.029000000000003</c:v>
                </c:pt>
                <c:pt idx="18">
                  <c:v>26.337</c:v>
                </c:pt>
                <c:pt idx="19">
                  <c:v>32.872</c:v>
                </c:pt>
                <c:pt idx="20">
                  <c:v>3.7839999999999998</c:v>
                </c:pt>
                <c:pt idx="21">
                  <c:v>-3.5950000000000002</c:v>
                </c:pt>
                <c:pt idx="22">
                  <c:v>-2.7949999999999999</c:v>
                </c:pt>
                <c:pt idx="23">
                  <c:v>-0.58299999999999996</c:v>
                </c:pt>
                <c:pt idx="24">
                  <c:v>2.5230000000000001</c:v>
                </c:pt>
                <c:pt idx="25">
                  <c:v>-33.746000000000002</c:v>
                </c:pt>
                <c:pt idx="26">
                  <c:v>-28.673999999999999</c:v>
                </c:pt>
                <c:pt idx="27">
                  <c:v>-17.77</c:v>
                </c:pt>
                <c:pt idx="28">
                  <c:v>-20.992000000000001</c:v>
                </c:pt>
                <c:pt idx="29">
                  <c:v>-28.216000000000001</c:v>
                </c:pt>
                <c:pt idx="30">
                  <c:v>-24.14</c:v>
                </c:pt>
                <c:pt idx="31">
                  <c:v>-32.241999999999997</c:v>
                </c:pt>
                <c:pt idx="32">
                  <c:v>-18.78</c:v>
                </c:pt>
                <c:pt idx="33">
                  <c:v>-23.898</c:v>
                </c:pt>
                <c:pt idx="34">
                  <c:v>-25.271999999999998</c:v>
                </c:pt>
                <c:pt idx="35">
                  <c:v>-8.0280000000000005</c:v>
                </c:pt>
                <c:pt idx="36">
                  <c:v>-4.0730000000000004</c:v>
                </c:pt>
                <c:pt idx="37">
                  <c:v>1.127</c:v>
                </c:pt>
                <c:pt idx="38">
                  <c:v>4.1719999999999997</c:v>
                </c:pt>
                <c:pt idx="39">
                  <c:v>7.0629999999999997</c:v>
                </c:pt>
                <c:pt idx="40">
                  <c:v>30.984999999999999</c:v>
                </c:pt>
                <c:pt idx="41">
                  <c:v>21.655999999999999</c:v>
                </c:pt>
                <c:pt idx="42">
                  <c:v>32.591000000000001</c:v>
                </c:pt>
                <c:pt idx="43">
                  <c:v>22.536999999999999</c:v>
                </c:pt>
                <c:pt idx="44">
                  <c:v>20.042999999999999</c:v>
                </c:pt>
                <c:pt idx="45">
                  <c:v>52.55</c:v>
                </c:pt>
                <c:pt idx="46">
                  <c:v>60.34</c:v>
                </c:pt>
                <c:pt idx="47">
                  <c:v>54.875</c:v>
                </c:pt>
                <c:pt idx="48">
                  <c:v>45.933999999999997</c:v>
                </c:pt>
                <c:pt idx="49">
                  <c:v>52.914000000000001</c:v>
                </c:pt>
                <c:pt idx="50">
                  <c:v>47.472999999999999</c:v>
                </c:pt>
                <c:pt idx="51">
                  <c:v>51.232999999999997</c:v>
                </c:pt>
                <c:pt idx="52">
                  <c:v>45.497999999999998</c:v>
                </c:pt>
                <c:pt idx="53">
                  <c:v>51.633000000000003</c:v>
                </c:pt>
                <c:pt idx="54">
                  <c:v>59.081000000000003</c:v>
                </c:pt>
                <c:pt idx="55">
                  <c:v>49.508000000000003</c:v>
                </c:pt>
                <c:pt idx="56">
                  <c:v>46.874000000000002</c:v>
                </c:pt>
                <c:pt idx="57">
                  <c:v>55.899000000000001</c:v>
                </c:pt>
                <c:pt idx="58">
                  <c:v>53.456000000000003</c:v>
                </c:pt>
                <c:pt idx="59">
                  <c:v>44.268000000000001</c:v>
                </c:pt>
                <c:pt idx="60">
                  <c:v>28.657</c:v>
                </c:pt>
                <c:pt idx="61">
                  <c:v>34.026000000000003</c:v>
                </c:pt>
                <c:pt idx="62">
                  <c:v>22.242000000000001</c:v>
                </c:pt>
                <c:pt idx="63">
                  <c:v>27.49</c:v>
                </c:pt>
                <c:pt idx="64">
                  <c:v>24.071999999999999</c:v>
                </c:pt>
                <c:pt idx="65">
                  <c:v>8.2949999999999999</c:v>
                </c:pt>
                <c:pt idx="66">
                  <c:v>3.585</c:v>
                </c:pt>
                <c:pt idx="67">
                  <c:v>6.5549999999999997</c:v>
                </c:pt>
                <c:pt idx="68">
                  <c:v>-1.8049999999999999</c:v>
                </c:pt>
                <c:pt idx="69">
                  <c:v>0.29799999999999999</c:v>
                </c:pt>
                <c:pt idx="70">
                  <c:v>-25.895</c:v>
                </c:pt>
                <c:pt idx="71">
                  <c:v>-26.666</c:v>
                </c:pt>
                <c:pt idx="72">
                  <c:v>-21.937000000000001</c:v>
                </c:pt>
                <c:pt idx="73">
                  <c:v>-30.439</c:v>
                </c:pt>
                <c:pt idx="74">
                  <c:v>-22.45</c:v>
                </c:pt>
                <c:pt idx="75">
                  <c:v>-56.151000000000003</c:v>
                </c:pt>
                <c:pt idx="76">
                  <c:v>-51.698</c:v>
                </c:pt>
                <c:pt idx="77">
                  <c:v>-53.844999999999999</c:v>
                </c:pt>
                <c:pt idx="78">
                  <c:v>-51.73</c:v>
                </c:pt>
                <c:pt idx="79">
                  <c:v>-57.338000000000001</c:v>
                </c:pt>
                <c:pt idx="80">
                  <c:v>-60.14</c:v>
                </c:pt>
                <c:pt idx="81">
                  <c:v>-48.158999999999999</c:v>
                </c:pt>
                <c:pt idx="82">
                  <c:v>-55.067999999999998</c:v>
                </c:pt>
                <c:pt idx="83">
                  <c:v>-52.463999999999999</c:v>
                </c:pt>
                <c:pt idx="84">
                  <c:v>-54.591999999999999</c:v>
                </c:pt>
                <c:pt idx="85">
                  <c:v>-49.781999999999996</c:v>
                </c:pt>
                <c:pt idx="86">
                  <c:v>-49.036999999999999</c:v>
                </c:pt>
                <c:pt idx="87">
                  <c:v>-59.399000000000001</c:v>
                </c:pt>
                <c:pt idx="88">
                  <c:v>-51.079000000000001</c:v>
                </c:pt>
                <c:pt idx="89">
                  <c:v>-48.188000000000002</c:v>
                </c:pt>
                <c:pt idx="90">
                  <c:v>-29.198</c:v>
                </c:pt>
                <c:pt idx="91">
                  <c:v>-28.396000000000001</c:v>
                </c:pt>
                <c:pt idx="92">
                  <c:v>-21.271999999999998</c:v>
                </c:pt>
                <c:pt idx="93">
                  <c:v>-24.858000000000001</c:v>
                </c:pt>
                <c:pt idx="94">
                  <c:v>-22.265999999999998</c:v>
                </c:pt>
              </c:numCache>
            </c:numRef>
          </c:yVal>
          <c:smooth val="0"/>
        </c:ser>
        <c:ser>
          <c:idx val="0"/>
          <c:order val="0"/>
          <c:tx>
            <c:v>STA(LEG)</c:v>
          </c:tx>
          <c:spPr>
            <a:ln w="28575">
              <a:noFill/>
            </a:ln>
          </c:spPr>
          <c:marker>
            <c:spPr>
              <a:solidFill>
                <a:srgbClr val="0000FF"/>
              </a:solidFill>
              <a:ln>
                <a:noFill/>
              </a:ln>
            </c:spPr>
          </c:marker>
          <c:xVal>
            <c:numRef>
              <c:f>'19cell_R10mICD30mDrop01 (2)'!$J$2:$J$96</c:f>
              <c:numCache>
                <c:formatCode>General</c:formatCode>
                <c:ptCount val="95"/>
                <c:pt idx="0">
                  <c:v>-5.3970000000000002</c:v>
                </c:pt>
                <c:pt idx="1">
                  <c:v>-4.7919999999999998</c:v>
                </c:pt>
                <c:pt idx="2">
                  <c:v>6.8710000000000004</c:v>
                </c:pt>
                <c:pt idx="3">
                  <c:v>4.4820000000000002</c:v>
                </c:pt>
                <c:pt idx="4">
                  <c:v>-8.4280000000000008</c:v>
                </c:pt>
                <c:pt idx="5">
                  <c:v>37.06</c:v>
                </c:pt>
                <c:pt idx="6">
                  <c:v>36.843000000000004</c:v>
                </c:pt>
                <c:pt idx="7">
                  <c:v>34.963000000000001</c:v>
                </c:pt>
                <c:pt idx="8">
                  <c:v>26.027000000000001</c:v>
                </c:pt>
                <c:pt idx="9">
                  <c:v>32.31</c:v>
                </c:pt>
                <c:pt idx="10">
                  <c:v>10.348000000000001</c:v>
                </c:pt>
                <c:pt idx="11">
                  <c:v>11.083</c:v>
                </c:pt>
                <c:pt idx="12">
                  <c:v>15.228</c:v>
                </c:pt>
                <c:pt idx="13">
                  <c:v>13.256</c:v>
                </c:pt>
                <c:pt idx="14">
                  <c:v>7.0869999999999997</c:v>
                </c:pt>
                <c:pt idx="15">
                  <c:v>-16.172999999999998</c:v>
                </c:pt>
                <c:pt idx="16">
                  <c:v>-14.18</c:v>
                </c:pt>
                <c:pt idx="17">
                  <c:v>-17.542999999999999</c:v>
                </c:pt>
                <c:pt idx="18">
                  <c:v>-11.987</c:v>
                </c:pt>
                <c:pt idx="19">
                  <c:v>-19.824000000000002</c:v>
                </c:pt>
                <c:pt idx="20">
                  <c:v>-27.030999999999999</c:v>
                </c:pt>
                <c:pt idx="21">
                  <c:v>-31.091999999999999</c:v>
                </c:pt>
                <c:pt idx="22">
                  <c:v>-26.946000000000002</c:v>
                </c:pt>
                <c:pt idx="23">
                  <c:v>-28.875</c:v>
                </c:pt>
                <c:pt idx="24">
                  <c:v>-23.204000000000001</c:v>
                </c:pt>
                <c:pt idx="25">
                  <c:v>-14.829000000000001</c:v>
                </c:pt>
                <c:pt idx="26">
                  <c:v>-11.634</c:v>
                </c:pt>
                <c:pt idx="27">
                  <c:v>-8.2710000000000008</c:v>
                </c:pt>
                <c:pt idx="28">
                  <c:v>-13.246</c:v>
                </c:pt>
                <c:pt idx="29">
                  <c:v>-12.137</c:v>
                </c:pt>
                <c:pt idx="30">
                  <c:v>15.371</c:v>
                </c:pt>
                <c:pt idx="31">
                  <c:v>21.552</c:v>
                </c:pt>
                <c:pt idx="32">
                  <c:v>21.625</c:v>
                </c:pt>
                <c:pt idx="33">
                  <c:v>15.984</c:v>
                </c:pt>
                <c:pt idx="34">
                  <c:v>14.49</c:v>
                </c:pt>
                <c:pt idx="35">
                  <c:v>60.822000000000003</c:v>
                </c:pt>
                <c:pt idx="36">
                  <c:v>58.869</c:v>
                </c:pt>
                <c:pt idx="37">
                  <c:v>51.994999999999997</c:v>
                </c:pt>
                <c:pt idx="38">
                  <c:v>59.991</c:v>
                </c:pt>
                <c:pt idx="39">
                  <c:v>54.094000000000001</c:v>
                </c:pt>
                <c:pt idx="40">
                  <c:v>50.871000000000002</c:v>
                </c:pt>
                <c:pt idx="41">
                  <c:v>44.997999999999998</c:v>
                </c:pt>
                <c:pt idx="42">
                  <c:v>43.392000000000003</c:v>
                </c:pt>
                <c:pt idx="43">
                  <c:v>43.868000000000002</c:v>
                </c:pt>
                <c:pt idx="44">
                  <c:v>39.85</c:v>
                </c:pt>
                <c:pt idx="45">
                  <c:v>34.161000000000001</c:v>
                </c:pt>
                <c:pt idx="46">
                  <c:v>22.567</c:v>
                </c:pt>
                <c:pt idx="47">
                  <c:v>27.763999999999999</c:v>
                </c:pt>
                <c:pt idx="48">
                  <c:v>27.641999999999999</c:v>
                </c:pt>
                <c:pt idx="49">
                  <c:v>32.484000000000002</c:v>
                </c:pt>
                <c:pt idx="50">
                  <c:v>1.04</c:v>
                </c:pt>
                <c:pt idx="51">
                  <c:v>0.42199999999999999</c:v>
                </c:pt>
                <c:pt idx="52">
                  <c:v>2.3239999999999998</c:v>
                </c:pt>
                <c:pt idx="53">
                  <c:v>-6.7789999999999999</c:v>
                </c:pt>
                <c:pt idx="54">
                  <c:v>7.3869999999999996</c:v>
                </c:pt>
                <c:pt idx="55">
                  <c:v>-24.6</c:v>
                </c:pt>
                <c:pt idx="56">
                  <c:v>-34.988999999999997</c:v>
                </c:pt>
                <c:pt idx="57">
                  <c:v>-29.724</c:v>
                </c:pt>
                <c:pt idx="58">
                  <c:v>-29.981000000000002</c:v>
                </c:pt>
                <c:pt idx="59">
                  <c:v>-26.928999999999998</c:v>
                </c:pt>
                <c:pt idx="60">
                  <c:v>-49.033000000000001</c:v>
                </c:pt>
                <c:pt idx="61">
                  <c:v>-41.156999999999996</c:v>
                </c:pt>
                <c:pt idx="62">
                  <c:v>-49.192999999999998</c:v>
                </c:pt>
                <c:pt idx="63">
                  <c:v>-44.854999999999997</c:v>
                </c:pt>
                <c:pt idx="64">
                  <c:v>-48.896999999999998</c:v>
                </c:pt>
                <c:pt idx="65">
                  <c:v>-60.475000000000001</c:v>
                </c:pt>
                <c:pt idx="66">
                  <c:v>-58.694000000000003</c:v>
                </c:pt>
                <c:pt idx="67">
                  <c:v>-59.569000000000003</c:v>
                </c:pt>
                <c:pt idx="68">
                  <c:v>-62.709000000000003</c:v>
                </c:pt>
                <c:pt idx="69">
                  <c:v>-63.290999999999997</c:v>
                </c:pt>
                <c:pt idx="70">
                  <c:v>-39.061999999999998</c:v>
                </c:pt>
                <c:pt idx="71">
                  <c:v>-43.515000000000001</c:v>
                </c:pt>
                <c:pt idx="72">
                  <c:v>-40.222000000000001</c:v>
                </c:pt>
                <c:pt idx="73">
                  <c:v>-54.384</c:v>
                </c:pt>
                <c:pt idx="74">
                  <c:v>-41.895000000000003</c:v>
                </c:pt>
                <c:pt idx="75">
                  <c:v>-31.914000000000001</c:v>
                </c:pt>
                <c:pt idx="76">
                  <c:v>-28.015000000000001</c:v>
                </c:pt>
                <c:pt idx="77">
                  <c:v>-29.748999999999999</c:v>
                </c:pt>
                <c:pt idx="78">
                  <c:v>-24.957000000000001</c:v>
                </c:pt>
                <c:pt idx="79">
                  <c:v>-21.387</c:v>
                </c:pt>
                <c:pt idx="80">
                  <c:v>2.177</c:v>
                </c:pt>
                <c:pt idx="81">
                  <c:v>7.4169999999999998</c:v>
                </c:pt>
                <c:pt idx="82">
                  <c:v>7.5979999999999999</c:v>
                </c:pt>
                <c:pt idx="83">
                  <c:v>-8.0579999999999998</c:v>
                </c:pt>
                <c:pt idx="84">
                  <c:v>-1.0609999999999999</c:v>
                </c:pt>
                <c:pt idx="85">
                  <c:v>35.564</c:v>
                </c:pt>
                <c:pt idx="86">
                  <c:v>35.915999999999997</c:v>
                </c:pt>
                <c:pt idx="87">
                  <c:v>33.344000000000001</c:v>
                </c:pt>
                <c:pt idx="88">
                  <c:v>36.545000000000002</c:v>
                </c:pt>
                <c:pt idx="89">
                  <c:v>33.155999999999999</c:v>
                </c:pt>
                <c:pt idx="90">
                  <c:v>45.62</c:v>
                </c:pt>
                <c:pt idx="91">
                  <c:v>44.048000000000002</c:v>
                </c:pt>
                <c:pt idx="92">
                  <c:v>38.155000000000001</c:v>
                </c:pt>
                <c:pt idx="93">
                  <c:v>37.872</c:v>
                </c:pt>
                <c:pt idx="94">
                  <c:v>40.412999999999997</c:v>
                </c:pt>
              </c:numCache>
            </c:numRef>
          </c:xVal>
          <c:yVal>
            <c:numRef>
              <c:f>'19cell_R10mICD30mDrop01 (2)'!$K$2:$K$96</c:f>
              <c:numCache>
                <c:formatCode>General</c:formatCode>
                <c:ptCount val="95"/>
                <c:pt idx="0">
                  <c:v>6.0709999999999997</c:v>
                </c:pt>
                <c:pt idx="1">
                  <c:v>-3.0840000000000001</c:v>
                </c:pt>
                <c:pt idx="2">
                  <c:v>1.6779999999999999</c:v>
                </c:pt>
                <c:pt idx="3">
                  <c:v>2.972</c:v>
                </c:pt>
                <c:pt idx="4">
                  <c:v>-2.5019999999999998</c:v>
                </c:pt>
                <c:pt idx="5">
                  <c:v>-1.5860000000000001</c:v>
                </c:pt>
                <c:pt idx="6">
                  <c:v>0.91700000000000004</c:v>
                </c:pt>
                <c:pt idx="7">
                  <c:v>2.7210000000000001</c:v>
                </c:pt>
                <c:pt idx="8">
                  <c:v>-7.7210000000000001</c:v>
                </c:pt>
                <c:pt idx="9">
                  <c:v>-8.016</c:v>
                </c:pt>
                <c:pt idx="10">
                  <c:v>31.07</c:v>
                </c:pt>
                <c:pt idx="11">
                  <c:v>22.85</c:v>
                </c:pt>
                <c:pt idx="12">
                  <c:v>29.03</c:v>
                </c:pt>
                <c:pt idx="13">
                  <c:v>22.213999999999999</c:v>
                </c:pt>
                <c:pt idx="14">
                  <c:v>27.53</c:v>
                </c:pt>
                <c:pt idx="15">
                  <c:v>34.281999999999996</c:v>
                </c:pt>
                <c:pt idx="16">
                  <c:v>23.213000000000001</c:v>
                </c:pt>
                <c:pt idx="17">
                  <c:v>18.547999999999998</c:v>
                </c:pt>
                <c:pt idx="18">
                  <c:v>28.751000000000001</c:v>
                </c:pt>
                <c:pt idx="19">
                  <c:v>19.021000000000001</c:v>
                </c:pt>
                <c:pt idx="20">
                  <c:v>7.45</c:v>
                </c:pt>
                <c:pt idx="21">
                  <c:v>-5.1559999999999997</c:v>
                </c:pt>
                <c:pt idx="22">
                  <c:v>5.056</c:v>
                </c:pt>
                <c:pt idx="23">
                  <c:v>8.0150000000000006</c:v>
                </c:pt>
                <c:pt idx="24">
                  <c:v>-1.4950000000000001</c:v>
                </c:pt>
                <c:pt idx="25">
                  <c:v>-22.806999999999999</c:v>
                </c:pt>
                <c:pt idx="26">
                  <c:v>-31.835000000000001</c:v>
                </c:pt>
                <c:pt idx="27">
                  <c:v>-28.922999999999998</c:v>
                </c:pt>
                <c:pt idx="28">
                  <c:v>-20.062000000000001</c:v>
                </c:pt>
                <c:pt idx="29">
                  <c:v>-19.742000000000001</c:v>
                </c:pt>
                <c:pt idx="30">
                  <c:v>-25.582000000000001</c:v>
                </c:pt>
                <c:pt idx="31">
                  <c:v>-26.5</c:v>
                </c:pt>
                <c:pt idx="32">
                  <c:v>-28.347999999999999</c:v>
                </c:pt>
                <c:pt idx="33">
                  <c:v>-26.044</c:v>
                </c:pt>
                <c:pt idx="34">
                  <c:v>-32.255000000000003</c:v>
                </c:pt>
                <c:pt idx="35">
                  <c:v>-4.8819999999999997</c:v>
                </c:pt>
                <c:pt idx="36">
                  <c:v>0.51900000000000002</c:v>
                </c:pt>
                <c:pt idx="37">
                  <c:v>-0.70399999999999996</c:v>
                </c:pt>
                <c:pt idx="38">
                  <c:v>7.12</c:v>
                </c:pt>
                <c:pt idx="39">
                  <c:v>6.25</c:v>
                </c:pt>
                <c:pt idx="40">
                  <c:v>28.198</c:v>
                </c:pt>
                <c:pt idx="41">
                  <c:v>19.914999999999999</c:v>
                </c:pt>
                <c:pt idx="42">
                  <c:v>33.249000000000002</c:v>
                </c:pt>
                <c:pt idx="43">
                  <c:v>25.22</c:v>
                </c:pt>
                <c:pt idx="44">
                  <c:v>28.228000000000002</c:v>
                </c:pt>
                <c:pt idx="45">
                  <c:v>44.976999999999997</c:v>
                </c:pt>
                <c:pt idx="46">
                  <c:v>51.142000000000003</c:v>
                </c:pt>
                <c:pt idx="47">
                  <c:v>59.363</c:v>
                </c:pt>
                <c:pt idx="48">
                  <c:v>51.982999999999997</c:v>
                </c:pt>
                <c:pt idx="49">
                  <c:v>59.289000000000001</c:v>
                </c:pt>
                <c:pt idx="50">
                  <c:v>45.31</c:v>
                </c:pt>
                <c:pt idx="51">
                  <c:v>43.874000000000002</c:v>
                </c:pt>
                <c:pt idx="52">
                  <c:v>55.155000000000001</c:v>
                </c:pt>
                <c:pt idx="53">
                  <c:v>51.067</c:v>
                </c:pt>
                <c:pt idx="54">
                  <c:v>56.423000000000002</c:v>
                </c:pt>
                <c:pt idx="55">
                  <c:v>46.9</c:v>
                </c:pt>
                <c:pt idx="56">
                  <c:v>57.762</c:v>
                </c:pt>
                <c:pt idx="57">
                  <c:v>52.411000000000001</c:v>
                </c:pt>
                <c:pt idx="58">
                  <c:v>54.04</c:v>
                </c:pt>
                <c:pt idx="59">
                  <c:v>43.951000000000001</c:v>
                </c:pt>
                <c:pt idx="60">
                  <c:v>32.457999999999998</c:v>
                </c:pt>
                <c:pt idx="61">
                  <c:v>21.914999999999999</c:v>
                </c:pt>
                <c:pt idx="62">
                  <c:v>21.838999999999999</c:v>
                </c:pt>
                <c:pt idx="63">
                  <c:v>27.71</c:v>
                </c:pt>
                <c:pt idx="64">
                  <c:v>28.213000000000001</c:v>
                </c:pt>
                <c:pt idx="65">
                  <c:v>3.9060000000000001</c:v>
                </c:pt>
                <c:pt idx="66">
                  <c:v>-7.1520000000000001</c:v>
                </c:pt>
                <c:pt idx="67">
                  <c:v>3.8759999999999999</c:v>
                </c:pt>
                <c:pt idx="68">
                  <c:v>6.3339999999999996</c:v>
                </c:pt>
                <c:pt idx="69">
                  <c:v>-7.1829999999999998</c:v>
                </c:pt>
                <c:pt idx="70">
                  <c:v>-25.925000000000001</c:v>
                </c:pt>
                <c:pt idx="71">
                  <c:v>-30.652999999999999</c:v>
                </c:pt>
                <c:pt idx="72">
                  <c:v>-18.96</c:v>
                </c:pt>
                <c:pt idx="73">
                  <c:v>-24.93</c:v>
                </c:pt>
                <c:pt idx="74">
                  <c:v>-28.652999999999999</c:v>
                </c:pt>
                <c:pt idx="75">
                  <c:v>-49.478000000000002</c:v>
                </c:pt>
                <c:pt idx="76">
                  <c:v>-59.886000000000003</c:v>
                </c:pt>
                <c:pt idx="77">
                  <c:v>-51.484999999999999</c:v>
                </c:pt>
                <c:pt idx="78">
                  <c:v>-57.390999999999998</c:v>
                </c:pt>
                <c:pt idx="79">
                  <c:v>-51.332000000000001</c:v>
                </c:pt>
                <c:pt idx="80">
                  <c:v>-43.58</c:v>
                </c:pt>
                <c:pt idx="81">
                  <c:v>-55.148000000000003</c:v>
                </c:pt>
                <c:pt idx="82">
                  <c:v>-49.965000000000003</c:v>
                </c:pt>
                <c:pt idx="83">
                  <c:v>-50.747999999999998</c:v>
                </c:pt>
                <c:pt idx="84">
                  <c:v>-45.231000000000002</c:v>
                </c:pt>
                <c:pt idx="85">
                  <c:v>-45.883000000000003</c:v>
                </c:pt>
                <c:pt idx="86">
                  <c:v>-57.517000000000003</c:v>
                </c:pt>
                <c:pt idx="87">
                  <c:v>-46.106000000000002</c:v>
                </c:pt>
                <c:pt idx="88">
                  <c:v>-55.439</c:v>
                </c:pt>
                <c:pt idx="89">
                  <c:v>-52.185000000000002</c:v>
                </c:pt>
                <c:pt idx="90">
                  <c:v>-33.075000000000003</c:v>
                </c:pt>
                <c:pt idx="91">
                  <c:v>-17.541</c:v>
                </c:pt>
                <c:pt idx="92">
                  <c:v>-24.52</c:v>
                </c:pt>
                <c:pt idx="93">
                  <c:v>-24.085000000000001</c:v>
                </c:pt>
                <c:pt idx="94">
                  <c:v>-30.529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331968"/>
        <c:axId val="90862720"/>
      </c:scatterChart>
      <c:valAx>
        <c:axId val="89331968"/>
        <c:scaling>
          <c:orientation val="minMax"/>
          <c:max val="70"/>
          <c:min val="-70"/>
        </c:scaling>
        <c:delete val="0"/>
        <c:axPos val="b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90862720"/>
        <c:crosses val="autoZero"/>
        <c:crossBetween val="midCat"/>
        <c:majorUnit val="10"/>
      </c:valAx>
      <c:valAx>
        <c:axId val="90862720"/>
        <c:scaling>
          <c:orientation val="minMax"/>
          <c:max val="70"/>
          <c:min val="-7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89331968"/>
        <c:crosses val="autoZero"/>
        <c:crossBetween val="midCat"/>
        <c:majorUnit val="10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2"/>
        <c:delete val="1"/>
      </c:legendEntry>
      <c:legendEntry>
        <c:idx val="13"/>
        <c:delete val="1"/>
      </c:legendEntry>
      <c:legendEntry>
        <c:idx val="14"/>
        <c:delete val="1"/>
      </c:legendEntry>
      <c:legendEntry>
        <c:idx val="15"/>
        <c:delete val="1"/>
      </c:legendEntry>
      <c:legendEntry>
        <c:idx val="16"/>
        <c:delete val="1"/>
      </c:legendEntry>
      <c:legendEntry>
        <c:idx val="17"/>
        <c:delete val="1"/>
      </c:legendEntry>
      <c:legendEntry>
        <c:idx val="18"/>
        <c:delete val="1"/>
      </c:legendEntry>
      <c:layout>
        <c:manualLayout>
          <c:xMode val="edge"/>
          <c:yMode val="edge"/>
          <c:x val="0.77284514435695539"/>
          <c:y val="2.4394826018310046E-2"/>
          <c:w val="0.21660367454068241"/>
          <c:h val="0.1711849715007453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349522-3CCF-4D3D-9CA8-1D6EF64D92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802.11-14/1171r1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DSC Simulation Results for Scenario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2014/9/15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689076"/>
              </p:ext>
            </p:extLst>
          </p:nvPr>
        </p:nvGraphicFramePr>
        <p:xfrm>
          <a:off x="1244895" y="2743200"/>
          <a:ext cx="6899275" cy="297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8" name="Document" r:id="rId4" imgW="8236552" imgH="3579475" progId="Word.Document.8">
                  <p:embed/>
                </p:oleObj>
              </mc:Choice>
              <mc:Fallback>
                <p:oleObj name="Document" r:id="rId4" imgW="8236552" imgH="357947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895" y="2743200"/>
                        <a:ext cx="6899275" cy="29765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66" y="4038600"/>
            <a:ext cx="3391106" cy="2362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3440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599" y="4114800"/>
            <a:ext cx="3268457" cy="2276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50" y="1600199"/>
            <a:ext cx="3386121" cy="2362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Simulation Results (AMPDU vs no-AMPDU)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4" name="角丸四角形 13"/>
          <p:cNvSpPr/>
          <p:nvPr/>
        </p:nvSpPr>
        <p:spPr>
          <a:xfrm>
            <a:off x="35702" y="1417467"/>
            <a:ext cx="938519" cy="2589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BSS Total</a:t>
            </a:r>
            <a:endParaRPr kumimoji="1" lang="ja-JP" altLang="en-US" sz="1400" dirty="0" err="1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1209287" y="5621708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5" name="角丸四角形 14"/>
          <p:cNvSpPr/>
          <p:nvPr/>
        </p:nvSpPr>
        <p:spPr>
          <a:xfrm>
            <a:off x="8145383" y="4000216"/>
            <a:ext cx="846216" cy="42420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per STA</a:t>
            </a:r>
          </a:p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CDF 5%</a:t>
            </a:r>
            <a:endParaRPr kumimoji="1" lang="ja-JP" altLang="en-US" sz="1400" dirty="0" err="1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 bwMode="auto">
          <a:xfrm flipH="1">
            <a:off x="8132781" y="4419600"/>
            <a:ext cx="20620" cy="138952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1143000" y="3149838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 flipV="1">
            <a:off x="4147961" y="2590800"/>
            <a:ext cx="0" cy="55903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5837694" y="4419600"/>
            <a:ext cx="29253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4208092" y="5621708"/>
            <a:ext cx="0" cy="24569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正方形/長方形 16"/>
          <p:cNvSpPr/>
          <p:nvPr/>
        </p:nvSpPr>
        <p:spPr bwMode="auto">
          <a:xfrm>
            <a:off x="4972666" y="2590799"/>
            <a:ext cx="4114800" cy="137160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9388" indent="-179388"/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-</a:t>
            </a:r>
            <a:r>
              <a:rPr lang="en-US" altLang="ja-JP" sz="1800" dirty="0" smtClean="0">
                <a:solidFill>
                  <a:schemeClr val="tx1"/>
                </a:solidFill>
              </a:rPr>
              <a:t>When </a:t>
            </a:r>
            <a:r>
              <a:rPr lang="en-US" altLang="ja-JP" sz="1800" dirty="0">
                <a:solidFill>
                  <a:schemeClr val="tx1"/>
                </a:solidFill>
              </a:rPr>
              <a:t>AMPDU isn’t </a:t>
            </a:r>
            <a:r>
              <a:rPr lang="en-US" altLang="ja-JP" sz="1800" dirty="0" smtClean="0">
                <a:solidFill>
                  <a:schemeClr val="tx1"/>
                </a:solidFill>
              </a:rPr>
              <a:t>used, t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he system gain</a:t>
            </a:r>
            <a:r>
              <a:rPr lang="en-US" altLang="ja-JP" sz="1800" dirty="0" smtClean="0">
                <a:solidFill>
                  <a:schemeClr val="tx1"/>
                </a:solidFill>
              </a:rPr>
              <a:t> of DSC is more than AMPDU enabled case.</a:t>
            </a:r>
          </a:p>
          <a:p>
            <a:pPr marL="179388" indent="-179388"/>
            <a:r>
              <a:rPr lang="en-US" altLang="ja-JP" sz="1800" dirty="0" smtClean="0">
                <a:solidFill>
                  <a:schemeClr val="tx1"/>
                </a:solidFill>
              </a:rPr>
              <a:t>-The impact for Legacy STA is also more than AMPDU case.</a:t>
            </a:r>
            <a:endParaRPr lang="en-US" altLang="ja-JP" sz="1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518564" y="1454853"/>
            <a:ext cx="15240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- Scenario 3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- 10 Uplink Flows/BSS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- No Downlink Flow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- </a:t>
            </a:r>
            <a:r>
              <a:rPr kumimoji="1" lang="en-US" altLang="ja-JP" dirty="0" smtClean="0">
                <a:solidFill>
                  <a:schemeClr val="tx1"/>
                </a:solidFill>
              </a:rPr>
              <a:t>No RTS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- 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No AMPDU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269434" y="4897363"/>
            <a:ext cx="361244" cy="34970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900" b="1" dirty="0" smtClean="0">
                <a:solidFill>
                  <a:srgbClr val="FF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99%</a:t>
            </a:r>
          </a:p>
          <a:p>
            <a:pPr algn="ctr"/>
            <a:r>
              <a:rPr kumimoji="1" lang="en-US" altLang="ja-JP" sz="900" b="1" dirty="0" smtClean="0">
                <a:solidFill>
                  <a:srgbClr val="FF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Down</a:t>
            </a:r>
            <a:endParaRPr kumimoji="1" lang="ja-JP" altLang="en-US" sz="900" b="1" dirty="0" smtClean="0">
              <a:solidFill>
                <a:srgbClr val="FF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35703" y="3885099"/>
            <a:ext cx="802497" cy="42530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per STA</a:t>
            </a:r>
          </a:p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Ave.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486761" y="1883293"/>
            <a:ext cx="1101831" cy="195814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8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(ref) 8KB AMPDU case</a:t>
            </a:r>
            <a:endParaRPr kumimoji="1" lang="ja-JP" altLang="en-US" sz="800" b="1" dirty="0" smtClean="0">
              <a:solidFill>
                <a:schemeClr val="accent3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493886" y="4278343"/>
            <a:ext cx="1101831" cy="195814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8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(ref) 8KB AMPDU case</a:t>
            </a:r>
            <a:endParaRPr kumimoji="1" lang="ja-JP" altLang="en-US" sz="800" b="1" dirty="0" smtClean="0">
              <a:solidFill>
                <a:schemeClr val="accent3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950265" y="1904256"/>
            <a:ext cx="342008" cy="349702"/>
          </a:xfrm>
          <a:prstGeom prst="rect">
            <a:avLst/>
          </a:prstGeom>
          <a:noFill/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(36%</a:t>
            </a:r>
          </a:p>
          <a:p>
            <a:pPr algn="ctr"/>
            <a:r>
              <a:rPr kumimoji="1" lang="en-US" altLang="ja-JP" sz="9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Up)</a:t>
            </a:r>
            <a:endParaRPr kumimoji="1" lang="ja-JP" altLang="en-US" sz="900" b="1" dirty="0" smtClean="0">
              <a:solidFill>
                <a:schemeClr val="accent3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930015" y="4974487"/>
            <a:ext cx="399716" cy="349702"/>
          </a:xfrm>
          <a:prstGeom prst="rect">
            <a:avLst/>
          </a:prstGeom>
          <a:noFill/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(38%</a:t>
            </a:r>
          </a:p>
          <a:p>
            <a:pPr algn="ctr"/>
            <a:r>
              <a:rPr kumimoji="1" lang="en-US" altLang="ja-JP" sz="9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Down)</a:t>
            </a:r>
            <a:endParaRPr kumimoji="1" lang="ja-JP" altLang="en-US" sz="900" b="1" dirty="0" smtClean="0">
              <a:solidFill>
                <a:schemeClr val="accent3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角丸四角形吹き出し 11"/>
          <p:cNvSpPr/>
          <p:nvPr/>
        </p:nvSpPr>
        <p:spPr bwMode="auto">
          <a:xfrm>
            <a:off x="4258672" y="2590800"/>
            <a:ext cx="598356" cy="478408"/>
          </a:xfrm>
          <a:prstGeom prst="wedgeRoundRectCallout">
            <a:avLst>
              <a:gd name="adj1" fmla="val -69392"/>
              <a:gd name="adj2" fmla="val 12484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148%</a:t>
            </a:r>
          </a:p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角丸四角形吹き出し 47"/>
          <p:cNvSpPr/>
          <p:nvPr/>
        </p:nvSpPr>
        <p:spPr bwMode="auto">
          <a:xfrm>
            <a:off x="4410960" y="5388992"/>
            <a:ext cx="598356" cy="478408"/>
          </a:xfrm>
          <a:prstGeom prst="wedgeRoundRectCallout">
            <a:avLst>
              <a:gd name="adj1" fmla="val -69392"/>
              <a:gd name="adj2" fmla="val 12484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87%</a:t>
            </a:r>
            <a:endParaRPr kumimoji="1" lang="en-US" altLang="ja-JP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Down</a:t>
            </a:r>
            <a:endParaRPr kumimoji="1" lang="ja-JP" altLang="en-US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55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40591"/>
              </p:ext>
            </p:extLst>
          </p:nvPr>
        </p:nvGraphicFramePr>
        <p:xfrm>
          <a:off x="152400" y="1534809"/>
          <a:ext cx="6995191" cy="47875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5618"/>
                <a:gridCol w="5229573"/>
              </a:tblGrid>
              <a:tr h="152400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Node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(AP x 1, 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STA x 10) x 19   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Num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en-US" altLang="ja-JP" sz="1100" baseline="0" dirty="0" smtClean="0"/>
                        <a:t>of Drops [times]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5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Traffic Model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&amp; Load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Uplink CBR UDP 30Mbps (from</a:t>
                      </a:r>
                      <a:r>
                        <a:rPr kumimoji="1" lang="en-US" altLang="ja-JP" sz="1100" b="1" baseline="0" dirty="0" smtClean="0"/>
                        <a:t> all</a:t>
                      </a:r>
                      <a:r>
                        <a:rPr kumimoji="1" lang="en-US" altLang="ja-JP" sz="1100" b="1" dirty="0" smtClean="0"/>
                        <a:t> STA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en-US" altLang="ja-JP" sz="1100" b="1" baseline="0" dirty="0" smtClean="0"/>
                        <a:t>-&gt;</a:t>
                      </a:r>
                      <a:r>
                        <a:rPr kumimoji="1" lang="en-US" altLang="ja-JP" sz="1100" b="1" dirty="0" smtClean="0"/>
                        <a:t> Full Buffer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en-US" altLang="ja-JP" sz="1100" b="1" baseline="0" dirty="0" smtClean="0"/>
                        <a:t>condition)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Traffic Duration [sec]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20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Access Category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AC_BE </a:t>
                      </a:r>
                      <a:r>
                        <a:rPr kumimoji="1" lang="en-US" altLang="ja-JP" sz="1100" b="1" dirty="0" err="1" smtClean="0"/>
                        <a:t>CWmin</a:t>
                      </a:r>
                      <a:r>
                        <a:rPr kumimoji="1" lang="en-US" altLang="ja-JP" sz="1100" b="1" dirty="0" smtClean="0"/>
                        <a:t>=15, </a:t>
                      </a:r>
                      <a:r>
                        <a:rPr kumimoji="1" lang="en-US" altLang="ja-JP" sz="1100" b="1" dirty="0" err="1" smtClean="0"/>
                        <a:t>CWmax</a:t>
                      </a:r>
                      <a:r>
                        <a:rPr kumimoji="1" lang="en-US" altLang="ja-JP" sz="1100" b="1" dirty="0" smtClean="0"/>
                        <a:t>=1023, AIFSN=3, TXOP limit=0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err="1" smtClean="0"/>
                        <a:t>Tx</a:t>
                      </a:r>
                      <a:r>
                        <a:rPr lang="en-US" altLang="ja-JP" sz="1100" dirty="0" smtClean="0"/>
                        <a:t> Power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AP: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+20dBm(2 antennas), </a:t>
                      </a:r>
                      <a:r>
                        <a:rPr kumimoji="1" lang="en-US" altLang="ja-JP" sz="1100" b="1" dirty="0" smtClean="0"/>
                        <a:t>STA:+15dBm(1 antenna)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MCS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Selection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err="1" smtClean="0">
                          <a:solidFill>
                            <a:srgbClr val="FF0066"/>
                          </a:solidFill>
                        </a:rPr>
                        <a:t>Goodput</a:t>
                      </a:r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 maximizing MCS</a:t>
                      </a:r>
                      <a:r>
                        <a:rPr kumimoji="1" lang="ja-JP" altLang="en-US" sz="1100" b="1" dirty="0" smtClean="0">
                          <a:solidFill>
                            <a:srgbClr val="FF0066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based</a:t>
                      </a:r>
                      <a:r>
                        <a:rPr kumimoji="1" lang="ja-JP" altLang="en-US" sz="1100" b="1" dirty="0" smtClean="0">
                          <a:solidFill>
                            <a:srgbClr val="FF0066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on</a:t>
                      </a:r>
                      <a:r>
                        <a:rPr kumimoji="1" lang="ja-JP" altLang="en-US" sz="1100" b="1" dirty="0" smtClean="0">
                          <a:solidFill>
                            <a:srgbClr val="FF0066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Training result (MCS0 ~ MCS7)</a:t>
                      </a:r>
                      <a:endParaRPr kumimoji="1" lang="ja-JP" altLang="en-US" sz="1100" b="1" dirty="0">
                        <a:solidFill>
                          <a:srgbClr val="FF0066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Packet Length [byte]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(MPDU, MSDU, APP)=(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1030, 1000, 972</a:t>
                      </a:r>
                      <a:r>
                        <a:rPr lang="en-US" altLang="ja-JP" sz="1100" b="1" dirty="0" smtClean="0"/>
                        <a:t>) Fixed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L2 Retry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Ack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Rate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MCS0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RTS/CTS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Parameter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OFF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Max</a:t>
                      </a:r>
                      <a:r>
                        <a:rPr lang="en-US" altLang="ja-JP" sz="1100" baseline="0" dirty="0" smtClean="0"/>
                        <a:t> A</a:t>
                      </a:r>
                      <a:r>
                        <a:rPr lang="en-US" altLang="ja-JP" sz="1100" dirty="0" smtClean="0"/>
                        <a:t>ggregation Size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(A-MPDU, A-MSDU)=(</a:t>
                      </a:r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0 or 8KB</a:t>
                      </a:r>
                      <a:r>
                        <a:rPr kumimoji="1" lang="en-US" altLang="ja-JP" sz="1100" b="1" dirty="0" smtClean="0"/>
                        <a:t>, NA)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NF [dB]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Channel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err="1" smtClean="0"/>
                        <a:t>TGn</a:t>
                      </a:r>
                      <a:r>
                        <a:rPr lang="en-US" altLang="ja-JP" sz="1100" b="1" dirty="0" smtClean="0"/>
                        <a:t> Channel D (</a:t>
                      </a:r>
                      <a:r>
                        <a:rPr lang="en-US" altLang="ja-JP" sz="1100" b="1" dirty="0" err="1" smtClean="0"/>
                        <a:t>pathloss</a:t>
                      </a:r>
                      <a:r>
                        <a:rPr lang="en-US" altLang="ja-JP" sz="1100" b="1" dirty="0" smtClean="0"/>
                        <a:t>, shadowing, fading)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Preamble Detect Th.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Parameter</a:t>
                      </a:r>
                      <a:r>
                        <a:rPr kumimoji="1" lang="en-US" altLang="ja-JP" sz="1100" b="1" dirty="0" smtClean="0">
                          <a:solidFill>
                            <a:srgbClr val="FF00FF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/>
                        <a:t>(-82</a:t>
                      </a:r>
                      <a:r>
                        <a:rPr kumimoji="1" lang="en-US" altLang="ja-JP" sz="1100" b="1" baseline="0" dirty="0" smtClean="0"/>
                        <a:t> ~ -52:</a:t>
                      </a:r>
                      <a:r>
                        <a:rPr kumimoji="1" lang="en-US" altLang="ja-JP" sz="1100" b="1" dirty="0" smtClean="0"/>
                        <a:t> on 11ax-STAs &amp; APs  , -82 on Legacy-STAs)</a:t>
                      </a:r>
                      <a:endParaRPr kumimoji="1" lang="ja-JP" altLang="en-US" sz="9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CCA</a:t>
                      </a:r>
                      <a:r>
                        <a:rPr lang="en-US" altLang="ja-JP" sz="1100" baseline="0" dirty="0" smtClean="0"/>
                        <a:t> </a:t>
                      </a:r>
                      <a:r>
                        <a:rPr lang="en-US" altLang="ja-JP" sz="1100" dirty="0" err="1" smtClean="0"/>
                        <a:t>Th</a:t>
                      </a:r>
                      <a:r>
                        <a:rPr lang="en-US" altLang="ja-JP" sz="1100" dirty="0" smtClean="0"/>
                        <a:t>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-62 (Fixed)</a:t>
                      </a:r>
                      <a:endParaRPr kumimoji="1" lang="ja-JP" altLang="en-US" sz="1100" b="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Channel Setting [MHz]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</a:t>
                      </a:r>
                      <a:r>
                        <a:rPr kumimoji="1" lang="en-US" altLang="ja-JP" sz="1100" b="1" dirty="0" err="1" smtClean="0"/>
                        <a:t>CenterFreq</a:t>
                      </a:r>
                      <a:r>
                        <a:rPr kumimoji="1" lang="en-US" altLang="ja-JP" sz="1100" b="1" dirty="0" smtClean="0"/>
                        <a:t>, BW)=(2412, 20)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Det.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Cancel on PLCP err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Enable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DSC algorithm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See slide #5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847" y="1524000"/>
            <a:ext cx="2550843" cy="25479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67200" y="5406255"/>
            <a:ext cx="4747901" cy="84214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lIns="36000" tIns="36000" rIns="36000" bIns="36000" rtlCol="0" anchor="t" anchorCtr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[NOTE] Definitions in this material</a:t>
            </a:r>
          </a:p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“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Preamble detection threshold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” means</a:t>
            </a:r>
          </a:p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Min level to be “CCA=busy” for 802.11 signals. (aka Rx sensitivity level)</a:t>
            </a:r>
          </a:p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“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 threshold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” 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means</a:t>
            </a:r>
          </a:p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Min 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level to be 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“CCA=busy” 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for 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any signals. (-82dBm + 20dB)</a:t>
            </a:r>
          </a:p>
        </p:txBody>
      </p:sp>
    </p:spTree>
    <p:extLst>
      <p:ext uri="{BB962C8B-B14F-4D97-AF65-F5344CB8AC3E}">
        <p14:creationId xmlns:p14="http://schemas.microsoft.com/office/powerpoint/2010/main" val="379023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Impact of RTS/CTS to DSC gain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Any </a:t>
            </a:r>
            <a:r>
              <a:rPr kumimoji="1" lang="en-US" altLang="ja-JP" dirty="0"/>
              <a:t>difference on gain when it is enabled</a:t>
            </a:r>
            <a:r>
              <a:rPr kumimoji="1" lang="en-US" altLang="ja-JP" dirty="0" smtClean="0"/>
              <a:t>?</a:t>
            </a:r>
          </a:p>
          <a:p>
            <a:endParaRPr kumimoji="1" lang="en-US" altLang="ja-JP" dirty="0"/>
          </a:p>
          <a:p>
            <a:pPr algn="just"/>
            <a:r>
              <a:rPr kumimoji="1" lang="en-US" altLang="ja-JP" dirty="0"/>
              <a:t>General effect of RTS/CTS protection</a:t>
            </a:r>
          </a:p>
          <a:p>
            <a:pPr marL="914400" lvl="1" indent="-457200" algn="just">
              <a:buFont typeface="+mj-lt"/>
              <a:buAutoNum type="alphaUcParenR"/>
            </a:pPr>
            <a:r>
              <a:rPr kumimoji="1" lang="en-US" altLang="ja-JP" dirty="0"/>
              <a:t>(Pro) Reduce the probability of collision and reduce the wasted time of retransmit PPDU</a:t>
            </a:r>
          </a:p>
          <a:p>
            <a:pPr lvl="2" algn="just"/>
            <a:r>
              <a:rPr kumimoji="1" lang="en-US" altLang="ja-JP" dirty="0"/>
              <a:t>If PPDUs are longer, the benefit become larger</a:t>
            </a:r>
            <a:endParaRPr kumimoji="1" lang="ja-JP" altLang="en-US" dirty="0"/>
          </a:p>
          <a:p>
            <a:pPr marL="914400" lvl="1" indent="-457200" algn="just">
              <a:buFont typeface="+mj-lt"/>
              <a:buAutoNum type="alphaUcParenR"/>
            </a:pPr>
            <a:r>
              <a:rPr kumimoji="1" lang="en-US" altLang="ja-JP" dirty="0"/>
              <a:t>(Con) Increase the overhead of frame exchange</a:t>
            </a:r>
          </a:p>
          <a:p>
            <a:pPr marL="914400" lvl="1" indent="-457200" algn="just">
              <a:buFont typeface="+mj-lt"/>
              <a:buAutoNum type="alphaUcParenR"/>
            </a:pPr>
            <a:r>
              <a:rPr kumimoji="1" lang="en-US" altLang="ja-JP" dirty="0"/>
              <a:t>(Con) Sometimes force to honor NAV unnecessarily at many STAs in dense environment</a:t>
            </a:r>
          </a:p>
          <a:p>
            <a:r>
              <a:rPr kumimoji="1" lang="en-US" altLang="ja-JP" dirty="0"/>
              <a:t>DSC should reduce C), so it is expected that the </a:t>
            </a:r>
            <a:r>
              <a:rPr kumimoji="1" lang="en-US" altLang="ja-JP" dirty="0" smtClean="0"/>
              <a:t>performance can </a:t>
            </a:r>
            <a:r>
              <a:rPr kumimoji="1" lang="en-US" altLang="ja-JP" dirty="0"/>
              <a:t>be improved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41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65" y="3962400"/>
            <a:ext cx="3494803" cy="2437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7467600" y="6475413"/>
            <a:ext cx="1099660" cy="184666"/>
          </a:xfrm>
        </p:spPr>
        <p:txBody>
          <a:bodyPr/>
          <a:lstStyle/>
          <a:p>
            <a:r>
              <a:rPr lang="en-US" smtClean="0">
                <a:latin typeface="+mn-lt"/>
              </a:rPr>
              <a:t>Takeshi Itagaki, Sony Corporation</a:t>
            </a:r>
            <a:endParaRPr lang="en-US" dirty="0">
              <a:latin typeface="+mn-lt"/>
            </a:endParaRPr>
          </a:p>
        </p:txBody>
      </p:sp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51" y="1524000"/>
            <a:ext cx="3488717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038600"/>
            <a:ext cx="3386892" cy="2359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Results (no-RTS vs RTS)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>
                <a:latin typeface="+mn-lt"/>
              </a:rPr>
              <a:t>Slide </a:t>
            </a:r>
            <a:fld id="{07349522-3CCF-4D3D-9CA8-1D6EF64D9202}" type="slidenum">
              <a:rPr lang="en-US" smtClean="0">
                <a:latin typeface="+mn-lt"/>
              </a:rPr>
              <a:pPr/>
              <a:t>14</a:t>
            </a:fld>
            <a:endParaRPr lang="en-US">
              <a:latin typeface="+mn-lt"/>
            </a:endParaRPr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1214272" y="5562600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5" name="角丸四角形 14"/>
          <p:cNvSpPr/>
          <p:nvPr/>
        </p:nvSpPr>
        <p:spPr>
          <a:xfrm>
            <a:off x="8145383" y="3885099"/>
            <a:ext cx="846216" cy="42420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per STA</a:t>
            </a:r>
          </a:p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CDF 5%</a:t>
            </a:r>
            <a:endParaRPr kumimoji="1" lang="ja-JP" altLang="en-US" sz="1400" dirty="0" err="1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 bwMode="auto">
          <a:xfrm>
            <a:off x="8229600" y="4860304"/>
            <a:ext cx="0" cy="101401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1153026" y="2993507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 flipV="1">
            <a:off x="4219233" y="1850507"/>
            <a:ext cx="0" cy="114300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5848478" y="4860304"/>
            <a:ext cx="29253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8372101" y="4991251"/>
            <a:ext cx="361244" cy="34970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900" b="1" dirty="0" smtClean="0">
                <a:solidFill>
                  <a:srgbClr val="FF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98%</a:t>
            </a:r>
          </a:p>
          <a:p>
            <a:pPr algn="ctr"/>
            <a:r>
              <a:rPr kumimoji="1" lang="en-US" altLang="ja-JP" sz="900" b="1" dirty="0" smtClean="0">
                <a:solidFill>
                  <a:srgbClr val="FF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Down</a:t>
            </a:r>
            <a:endParaRPr kumimoji="1" lang="ja-JP" altLang="en-US" sz="900" b="1" dirty="0" smtClean="0">
              <a:solidFill>
                <a:srgbClr val="FF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2" name="直線矢印コネクタ 31"/>
          <p:cNvCxnSpPr/>
          <p:nvPr/>
        </p:nvCxnSpPr>
        <p:spPr bwMode="auto">
          <a:xfrm>
            <a:off x="4191000" y="5598263"/>
            <a:ext cx="0" cy="17145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テキスト ボックス 35"/>
          <p:cNvSpPr txBox="1"/>
          <p:nvPr/>
        </p:nvSpPr>
        <p:spPr>
          <a:xfrm>
            <a:off x="1622213" y="1752600"/>
            <a:ext cx="830924" cy="195814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8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(ref) no RTS case</a:t>
            </a:r>
            <a:endParaRPr kumimoji="1" lang="ja-JP" altLang="en-US" sz="800" b="1" dirty="0" smtClean="0">
              <a:solidFill>
                <a:schemeClr val="accent3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4684040" y="2590800"/>
            <a:ext cx="4307560" cy="124825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9388" indent="-179388"/>
            <a:r>
              <a:rPr lang="en-US" altLang="ja-JP" sz="1800" dirty="0" smtClean="0">
                <a:solidFill>
                  <a:schemeClr val="tx1"/>
                </a:solidFill>
              </a:rPr>
              <a:t>-When </a:t>
            </a:r>
            <a:r>
              <a:rPr lang="en-US" altLang="ja-JP" sz="1800" dirty="0">
                <a:solidFill>
                  <a:schemeClr val="tx1"/>
                </a:solidFill>
              </a:rPr>
              <a:t>RTS is used with DSC, the system gain is more remarkable than no-RTS case. </a:t>
            </a:r>
          </a:p>
          <a:p>
            <a:pPr marL="179388" indent="-179388"/>
            <a:r>
              <a:rPr lang="en-US" altLang="ja-JP" sz="1800" dirty="0" smtClean="0">
                <a:solidFill>
                  <a:schemeClr val="tx1"/>
                </a:solidFill>
              </a:rPr>
              <a:t>-But </a:t>
            </a:r>
            <a:r>
              <a:rPr lang="en-US" altLang="ja-JP" sz="1800" dirty="0">
                <a:solidFill>
                  <a:schemeClr val="tx1"/>
                </a:solidFill>
              </a:rPr>
              <a:t>the absolute value of </a:t>
            </a:r>
            <a:r>
              <a:rPr lang="en-US" altLang="ja-JP" sz="1800" dirty="0" err="1">
                <a:solidFill>
                  <a:schemeClr val="tx1"/>
                </a:solidFill>
              </a:rPr>
              <a:t>Tput</a:t>
            </a:r>
            <a:r>
              <a:rPr lang="en-US" altLang="ja-JP" sz="1800" dirty="0">
                <a:solidFill>
                  <a:schemeClr val="tx1"/>
                </a:solidFill>
              </a:rPr>
              <a:t> never exceeded the no-RTS case.</a:t>
            </a:r>
          </a:p>
        </p:txBody>
      </p:sp>
      <p:sp>
        <p:nvSpPr>
          <p:cNvPr id="41" name="角丸四角形 40"/>
          <p:cNvSpPr/>
          <p:nvPr/>
        </p:nvSpPr>
        <p:spPr>
          <a:xfrm>
            <a:off x="35702" y="1417467"/>
            <a:ext cx="938519" cy="2589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BSS Total</a:t>
            </a:r>
            <a:endParaRPr kumimoji="1" lang="ja-JP" altLang="en-US" sz="1400" dirty="0" err="1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509472" y="1452347"/>
            <a:ext cx="15240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- Scenario 3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- 10 Uplink Flows/BSS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- No Downlink Flow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- 8KB AMPDU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- 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with RTS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35702" y="3885099"/>
            <a:ext cx="914399" cy="42530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per STA</a:t>
            </a:r>
          </a:p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Ave.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629340" y="4278343"/>
            <a:ext cx="830924" cy="195814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8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(ref) no RTS case</a:t>
            </a:r>
            <a:endParaRPr kumimoji="1" lang="ja-JP" altLang="en-US" sz="800" b="1" dirty="0" smtClean="0">
              <a:solidFill>
                <a:schemeClr val="accent3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780360" y="1558184"/>
            <a:ext cx="342008" cy="349702"/>
          </a:xfrm>
          <a:prstGeom prst="rect">
            <a:avLst/>
          </a:prstGeom>
          <a:noFill/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(36%</a:t>
            </a:r>
          </a:p>
          <a:p>
            <a:pPr algn="ctr"/>
            <a:r>
              <a:rPr kumimoji="1" lang="en-US" altLang="ja-JP" sz="9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Up)</a:t>
            </a:r>
            <a:endParaRPr kumimoji="1" lang="ja-JP" altLang="en-US" sz="900" b="1" dirty="0" smtClean="0">
              <a:solidFill>
                <a:schemeClr val="accent3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930015" y="5029200"/>
            <a:ext cx="399716" cy="349702"/>
          </a:xfrm>
          <a:prstGeom prst="rect">
            <a:avLst/>
          </a:prstGeom>
          <a:noFill/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(38%</a:t>
            </a:r>
          </a:p>
          <a:p>
            <a:pPr algn="ctr"/>
            <a:r>
              <a:rPr kumimoji="1" lang="en-US" altLang="ja-JP" sz="9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Down)</a:t>
            </a:r>
            <a:endParaRPr kumimoji="1" lang="ja-JP" altLang="en-US" sz="900" b="1" dirty="0" smtClean="0">
              <a:solidFill>
                <a:schemeClr val="accent3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吹き出し 46"/>
          <p:cNvSpPr/>
          <p:nvPr/>
        </p:nvSpPr>
        <p:spPr bwMode="auto">
          <a:xfrm>
            <a:off x="4410960" y="5395915"/>
            <a:ext cx="598356" cy="478408"/>
          </a:xfrm>
          <a:prstGeom prst="wedgeRoundRectCallout">
            <a:avLst>
              <a:gd name="adj1" fmla="val -69392"/>
              <a:gd name="adj2" fmla="val 12484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44%</a:t>
            </a:r>
            <a:endParaRPr kumimoji="1" lang="en-US" altLang="ja-JP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Down</a:t>
            </a:r>
            <a:endParaRPr kumimoji="1" lang="ja-JP" altLang="en-US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角丸四角形吹き出し 47"/>
          <p:cNvSpPr/>
          <p:nvPr/>
        </p:nvSpPr>
        <p:spPr bwMode="auto">
          <a:xfrm>
            <a:off x="3481648" y="2356376"/>
            <a:ext cx="598356" cy="478408"/>
          </a:xfrm>
          <a:prstGeom prst="wedgeRoundRectCallout">
            <a:avLst>
              <a:gd name="adj1" fmla="val 72001"/>
              <a:gd name="adj2" fmla="val 21415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231%</a:t>
            </a:r>
            <a:endParaRPr kumimoji="1" lang="en-US" altLang="ja-JP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96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Consideration of </a:t>
            </a:r>
            <a:r>
              <a:rPr kumimoji="1" lang="en-US" altLang="ja-JP" dirty="0" smtClean="0"/>
              <a:t>DSC+RTS </a:t>
            </a:r>
            <a:r>
              <a:rPr kumimoji="1" lang="en-US" altLang="ja-JP" dirty="0" err="1" smtClean="0"/>
              <a:t>Sim</a:t>
            </a:r>
            <a:r>
              <a:rPr kumimoji="1" lang="en-US" altLang="ja-JP" dirty="0"/>
              <a:t>. </a:t>
            </a:r>
            <a:r>
              <a:rPr kumimoji="1" lang="en-US" altLang="ja-JP" dirty="0" smtClean="0"/>
              <a:t>Result</a:t>
            </a:r>
            <a:endParaRPr kumimoji="1" lang="en-US" alt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</a:rPr>
              <a:t>General effect of RTS/CTS protection (again)</a:t>
            </a:r>
          </a:p>
          <a:p>
            <a:pPr marL="914400" lvl="1" indent="-457200" algn="just">
              <a:buFont typeface="+mj-lt"/>
              <a:buAutoNum type="alphaUcParenR"/>
            </a:pPr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</a:rPr>
              <a:t>(Pro) Reduce the probability of collision and reduce the wasted time of retransmit PPDU</a:t>
            </a:r>
          </a:p>
          <a:p>
            <a:pPr lvl="2" algn="just"/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</a:rPr>
              <a:t>If PPDUs are longer, the benefit become larger</a:t>
            </a:r>
            <a:endParaRPr kumimoji="1" lang="ja-JP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 algn="just">
              <a:buFont typeface="+mj-lt"/>
              <a:buAutoNum type="alphaUcParenR"/>
            </a:pPr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</a:rPr>
              <a:t>(Con) Increase the overhead of frame exchange</a:t>
            </a:r>
          </a:p>
          <a:p>
            <a:pPr marL="914400" lvl="1" indent="-457200" algn="just">
              <a:buFont typeface="+mj-lt"/>
              <a:buAutoNum type="alphaUcParenR"/>
            </a:pPr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</a:rPr>
              <a:t>(Con) Sometimes force to honor NAV unnecessarily at many STAs in dense environment</a:t>
            </a:r>
          </a:p>
          <a:p>
            <a:pPr algn="just"/>
            <a:r>
              <a:rPr kumimoji="1" lang="en-US" altLang="ja-JP" dirty="0" smtClean="0"/>
              <a:t>The result was worse than no-RTS case</a:t>
            </a:r>
          </a:p>
          <a:p>
            <a:pPr lvl="1" algn="just"/>
            <a:r>
              <a:rPr kumimoji="1" lang="en-US" altLang="ja-JP" dirty="0" smtClean="0"/>
              <a:t>In scenario-3 condition, the degradation of C) may outstrip the improvement of A) even if DSC is used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86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/>
              <a:t>Graham Smith, DSP Group, 11-13-1290-01 Dynamic Sensitivity Control for HEW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/>
              <a:t>Graham Smith, DSP Group, 11-13-1487-02 </a:t>
            </a:r>
            <a:r>
              <a:rPr lang="en-US" altLang="ja-JP" dirty="0"/>
              <a:t>Dense Apartment Complex Capacity </a:t>
            </a:r>
            <a:br>
              <a:rPr lang="en-US" altLang="ja-JP" dirty="0"/>
            </a:br>
            <a:r>
              <a:rPr lang="en-US" altLang="ja-JP" dirty="0"/>
              <a:t>Improvements with Channel selection and Dynamic Sensitivity Control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/>
              <a:t>Graham Smith, DSP Group, 11-13-1489-05 Airport Capacity Analysis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/>
              <a:t>Graham Smith, DSP Group, 11-14-0045-02 E-Education Analysis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/>
              <a:t>Graham Smith, DSP Group, 11-14-0058-01 Pico Cell Use Case Analysis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/>
              <a:t>Ron </a:t>
            </a:r>
            <a:r>
              <a:rPr lang="en-US" altLang="en-US" dirty="0" err="1"/>
              <a:t>Porat</a:t>
            </a:r>
            <a:r>
              <a:rPr lang="en-US" altLang="en-US" dirty="0"/>
              <a:t>, Broadcom, 11-14-0082-00 Improved Spatial Reuse Feasibility - Part I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 err="1"/>
              <a:t>Nihar</a:t>
            </a:r>
            <a:r>
              <a:rPr lang="en-US" altLang="en-US" dirty="0"/>
              <a:t> Jindal, Broadcom, 11-14-0083-00 Improved Spatial Reuse Feasibility - Part II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/>
              <a:t>Graham Smith, DSP Group, 11-14-0294-02 Dynamic Sensitivity Control Channel Selection and Legacy Sharing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altLang="en-US" dirty="0"/>
              <a:t>Graham Smith, DSP Group, 11-14-0328-02 Dense Apartment Complex Throughput Calculations</a:t>
            </a:r>
          </a:p>
          <a:p>
            <a:pPr marL="457200" indent="-457200">
              <a:buFont typeface="Times New Roman" pitchFamily="18" charset="0"/>
              <a:buAutoNum type="arabicPeriod" startAt="9"/>
            </a:pPr>
            <a:r>
              <a:rPr lang="en-US" altLang="en-US" dirty="0" err="1"/>
              <a:t>Jinjing</a:t>
            </a:r>
            <a:r>
              <a:rPr lang="en-US" altLang="en-US" dirty="0"/>
              <a:t> Jiang, Marvell, 11-14-0372-00 System level simulations on increased spatial reuse</a:t>
            </a:r>
          </a:p>
          <a:p>
            <a:pPr marL="457200" indent="-457200">
              <a:buFont typeface="Times New Roman" pitchFamily="18" charset="0"/>
              <a:buAutoNum type="arabicPeriod" startAt="9"/>
            </a:pPr>
            <a:r>
              <a:rPr lang="en-US" altLang="en-US" dirty="0" err="1"/>
              <a:t>Imad</a:t>
            </a:r>
            <a:r>
              <a:rPr lang="en-US" altLang="en-US" dirty="0"/>
              <a:t> Jamil, Orange, 11-14-0523-00 Mac Simulation Results for DSC and TPC</a:t>
            </a:r>
          </a:p>
          <a:p>
            <a:pPr marL="457200" indent="-457200">
              <a:buFont typeface="Times New Roman" pitchFamily="18" charset="0"/>
              <a:buAutoNum type="arabicPeriod" startAt="9"/>
            </a:pPr>
            <a:r>
              <a:rPr lang="en-GB" altLang="ja-JP" dirty="0"/>
              <a:t>Frank </a:t>
            </a:r>
            <a:r>
              <a:rPr lang="en-GB" altLang="ja-JP" dirty="0" err="1"/>
              <a:t>LaSita</a:t>
            </a:r>
            <a:r>
              <a:rPr lang="en-US" altLang="ja-JP" dirty="0"/>
              <a:t>, </a:t>
            </a:r>
            <a:r>
              <a:rPr lang="en-US" altLang="ja-JP" dirty="0" err="1"/>
              <a:t>InterDigital</a:t>
            </a:r>
            <a:r>
              <a:rPr lang="en-US" altLang="ja-JP" dirty="0"/>
              <a:t>, 11-14-0578-00 Residential Scenario CCA/TPC Simulation Discussion</a:t>
            </a:r>
          </a:p>
          <a:p>
            <a:pPr marL="457200" indent="-457200">
              <a:buFont typeface="Times New Roman" pitchFamily="18" charset="0"/>
              <a:buAutoNum type="arabicPeriod" startAt="9"/>
            </a:pPr>
            <a:r>
              <a:rPr lang="en-GB" altLang="ja-JP" dirty="0"/>
              <a:t>John Son, WILUS </a:t>
            </a:r>
            <a:r>
              <a:rPr lang="en-GB" altLang="ja-JP" dirty="0" err="1"/>
              <a:t>Institue</a:t>
            </a:r>
            <a:r>
              <a:rPr lang="en-GB" altLang="ja-JP" dirty="0"/>
              <a:t>/SK Telecom, 11-14-0628-00 Measurements on CCA Thresholds in OBSS </a:t>
            </a:r>
            <a:r>
              <a:rPr lang="en-GB" altLang="ja-JP" dirty="0" smtClean="0"/>
              <a:t>Environment</a:t>
            </a:r>
          </a:p>
          <a:p>
            <a:pPr marL="457200" indent="-457200">
              <a:buFont typeface="Times New Roman" pitchFamily="18" charset="0"/>
              <a:buAutoNum type="arabicPeriod" startAt="9"/>
            </a:pPr>
            <a:r>
              <a:rPr kumimoji="1" lang="en-US" altLang="ja-JP" dirty="0"/>
              <a:t>Graham Smith, DSP Group, 11-14-0365-01 Dynamic Sensitivity Control Implementation</a:t>
            </a:r>
          </a:p>
          <a:p>
            <a:pPr marL="457200" indent="-457200">
              <a:buFont typeface="Times New Roman" pitchFamily="18" charset="0"/>
              <a:buAutoNum type="arabicPeriod" startAt="9"/>
            </a:pPr>
            <a:r>
              <a:rPr kumimoji="1" lang="en-US" altLang="ja-JP" dirty="0"/>
              <a:t>James Wang, </a:t>
            </a:r>
            <a:r>
              <a:rPr kumimoji="1" lang="en-US" altLang="ja-JP" dirty="0" err="1"/>
              <a:t>MediaTek</a:t>
            </a:r>
            <a:r>
              <a:rPr kumimoji="1" lang="en-US" altLang="ja-JP" dirty="0"/>
              <a:t>, 11-14-0637-00 Spatial Reuse and Coexistence with Legacy Devices</a:t>
            </a:r>
          </a:p>
          <a:p>
            <a:pPr marL="457200" indent="-457200">
              <a:buFont typeface="Times New Roman" pitchFamily="18" charset="0"/>
              <a:buAutoNum type="arabicPeriod" startAt="9"/>
            </a:pPr>
            <a:r>
              <a:rPr kumimoji="1" lang="en-US" altLang="ja-JP" dirty="0"/>
              <a:t>Graham Smith, DSP Group, 11-14-0779-00 Dynamic Sensitivity Control Practical </a:t>
            </a:r>
            <a:r>
              <a:rPr kumimoji="1" lang="en-US" altLang="ja-JP" dirty="0" smtClean="0"/>
              <a:t>Usage</a:t>
            </a:r>
          </a:p>
          <a:p>
            <a:pPr marL="457200" indent="-457200">
              <a:buFont typeface="Times New Roman" pitchFamily="18" charset="0"/>
              <a:buAutoNum type="arabicPeriod" startAt="9"/>
            </a:pPr>
            <a:r>
              <a:rPr lang="en-US" altLang="ja-JP" dirty="0"/>
              <a:t>William Carney, Sony, 11-14-0854-00 DSC and Legacy </a:t>
            </a:r>
            <a:r>
              <a:rPr lang="en-US" altLang="ja-JP" dirty="0" smtClean="0"/>
              <a:t>Coexistence</a:t>
            </a:r>
          </a:p>
          <a:p>
            <a:pPr marL="457200" indent="-457200">
              <a:buFont typeface="Times New Roman" pitchFamily="18" charset="0"/>
              <a:buAutoNum type="arabicPeriod" startAt="9"/>
            </a:pPr>
            <a:r>
              <a:rPr lang="en-US" altLang="ja-JP" dirty="0"/>
              <a:t>Gwen </a:t>
            </a:r>
            <a:r>
              <a:rPr lang="en-US" altLang="ja-JP" dirty="0" err="1" smtClean="0"/>
              <a:t>Barriac</a:t>
            </a:r>
            <a:r>
              <a:rPr lang="en-US" altLang="ja-JP" dirty="0" smtClean="0"/>
              <a:t>, Qualcomm, 11-14-0851-02-00ax-rate-control-for-mac-and-integrated-system-simulations</a:t>
            </a:r>
            <a:endParaRPr kumimoji="1" lang="ja-JP" altLang="en-US" dirty="0"/>
          </a:p>
          <a:p>
            <a:pPr marL="457200" indent="-457200">
              <a:buFont typeface="Times New Roman" pitchFamily="18" charset="0"/>
              <a:buAutoNum type="arabicPeriod" startAt="9"/>
            </a:pPr>
            <a:endParaRPr kumimoji="1" lang="en-US" altLang="ja-JP" dirty="0"/>
          </a:p>
          <a:p>
            <a:pPr marL="457200" indent="-457200">
              <a:buFont typeface="Times New Roman" pitchFamily="18" charset="0"/>
              <a:buAutoNum type="arabicPeriod" startAt="9"/>
            </a:pP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5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/>
              <a:t>P</a:t>
            </a:r>
            <a:r>
              <a:rPr kumimoji="1" lang="en-US" altLang="ja-JP" dirty="0" smtClean="0"/>
              <a:t>erformance improvement and impact on </a:t>
            </a:r>
            <a:r>
              <a:rPr kumimoji="1" lang="en-US" altLang="ja-JP" dirty="0"/>
              <a:t>l</a:t>
            </a:r>
            <a:r>
              <a:rPr kumimoji="1" lang="en-US" altLang="ja-JP" dirty="0" smtClean="0"/>
              <a:t>egacy STA of Dynamic Sensitivity Control (DSC) techniques are evaluated under Simulation Scenario 3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/>
              <a:t>C</a:t>
            </a:r>
            <a:r>
              <a:rPr kumimoji="1" lang="en-US" altLang="ja-JP" dirty="0" smtClean="0"/>
              <a:t>ondition to effectively obtain the DSC gain is also analyzed</a:t>
            </a:r>
          </a:p>
          <a:p>
            <a:pPr lvl="1" algn="just"/>
            <a:r>
              <a:rPr kumimoji="1" lang="en-US" altLang="ja-JP" dirty="0"/>
              <a:t>Some additional techniques to avoid loss of Rx opportunity should be </a:t>
            </a:r>
            <a:r>
              <a:rPr kumimoji="1" lang="en-US" altLang="ja-JP" dirty="0" smtClean="0"/>
              <a:t>used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altLang="ja-JP" dirty="0" smtClean="0"/>
              <a:t>Dynamic Sensitivity Control (DSC) is an attractive </a:t>
            </a:r>
            <a:r>
              <a:rPr lang="en-US" altLang="ja-JP" dirty="0"/>
              <a:t>candidates against OBSS </a:t>
            </a:r>
            <a:r>
              <a:rPr lang="en-US" altLang="ja-JP" dirty="0" smtClean="0"/>
              <a:t>interference</a:t>
            </a:r>
          </a:p>
          <a:p>
            <a:pPr algn="just"/>
            <a:r>
              <a:rPr kumimoji="1" lang="en-US" altLang="ja-JP" dirty="0" smtClean="0"/>
              <a:t>Some contributions have </a:t>
            </a:r>
            <a:r>
              <a:rPr kumimoji="1" lang="en-US" altLang="ja-JP" dirty="0"/>
              <a:t>shown </a:t>
            </a:r>
            <a:r>
              <a:rPr kumimoji="1" lang="en-US" altLang="ja-JP" dirty="0" smtClean="0"/>
              <a:t>the improvement and/or the impact </a:t>
            </a:r>
            <a:r>
              <a:rPr kumimoji="1" lang="en-US" altLang="ja-JP" dirty="0"/>
              <a:t>to the performance of Legacy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STA when DSC techniques are used [</a:t>
            </a:r>
            <a:r>
              <a:rPr lang="en-US" altLang="ja-JP" dirty="0" smtClean="0"/>
              <a:t>1-16</a:t>
            </a:r>
            <a:r>
              <a:rPr kumimoji="1" lang="en-US" altLang="ja-JP" dirty="0" smtClean="0"/>
              <a:t>]</a:t>
            </a:r>
          </a:p>
          <a:p>
            <a:pPr algn="just"/>
            <a:r>
              <a:rPr kumimoji="1" lang="en-US" altLang="ja-JP" dirty="0" smtClean="0"/>
              <a:t>We have also presented some results in very simplified scenario (2-cell, AMPDU disabled) [17]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In this contribution, simulation results are presented for defined </a:t>
            </a:r>
            <a:r>
              <a:rPr kumimoji="1" lang="en-US" altLang="ja-JP" dirty="0" err="1" smtClean="0"/>
              <a:t>sim</a:t>
            </a:r>
            <a:r>
              <a:rPr kumimoji="1" lang="en-US" altLang="ja-JP" dirty="0" smtClean="0"/>
              <a:t>. scenario 3 (19-cell, A-MPDU enabled)</a:t>
            </a:r>
          </a:p>
          <a:p>
            <a:pPr lvl="1" algn="just"/>
            <a:r>
              <a:rPr kumimoji="1" lang="en-US" altLang="ja-JP" dirty="0" smtClean="0"/>
              <a:t>And also effects of some additional feature are evaluated</a:t>
            </a:r>
          </a:p>
          <a:p>
            <a:pPr lvl="2" algn="just"/>
            <a:r>
              <a:rPr kumimoji="1" lang="en-US" altLang="ja-JP" dirty="0" smtClean="0"/>
              <a:t>DSC at recipient STA</a:t>
            </a:r>
          </a:p>
          <a:p>
            <a:pPr lvl="3" algn="just"/>
            <a:r>
              <a:rPr kumimoji="1" lang="en-US" altLang="ja-JP" dirty="0" smtClean="0"/>
              <a:t>If DSC is used by only a transmitting STA and  the recipient STA don’t use the DSC, how does it affect to gain?</a:t>
            </a:r>
            <a:endParaRPr kumimoji="1" lang="en-US" altLang="ja-JP" dirty="0"/>
          </a:p>
          <a:p>
            <a:pPr lvl="2"/>
            <a:endParaRPr kumimoji="1" lang="en-US" altLang="ja-JP" dirty="0" smtClean="0"/>
          </a:p>
          <a:p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7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グラフ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609698"/>
              </p:ext>
            </p:extLst>
          </p:nvPr>
        </p:nvGraphicFramePr>
        <p:xfrm>
          <a:off x="5029200" y="1662707"/>
          <a:ext cx="3810000" cy="3805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Conditions</a:t>
            </a:r>
            <a:endParaRPr kumimoji="1" lang="ja-JP" altLang="en-US" dirty="0"/>
          </a:p>
        </p:txBody>
      </p:sp>
      <p:sp>
        <p:nvSpPr>
          <p:cNvPr id="273" name="コンテンツ プレースホルダー 272"/>
          <p:cNvSpPr>
            <a:spLocks noGrp="1"/>
          </p:cNvSpPr>
          <p:nvPr>
            <p:ph idx="1"/>
          </p:nvPr>
        </p:nvSpPr>
        <p:spPr>
          <a:xfrm>
            <a:off x="495300" y="1565260"/>
            <a:ext cx="5372100" cy="5064140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Scenario-3</a:t>
            </a:r>
          </a:p>
          <a:p>
            <a:pPr lvl="1"/>
            <a:r>
              <a:rPr kumimoji="1" lang="en-US" altLang="ja-JP" dirty="0" smtClean="0"/>
              <a:t>19-cell model with wrap-around </a:t>
            </a:r>
            <a:br>
              <a:rPr kumimoji="1" lang="en-US" altLang="ja-JP" dirty="0" smtClean="0"/>
            </a:br>
            <a:r>
              <a:rPr kumimoji="1" lang="en-US" altLang="ja-JP" dirty="0" smtClean="0"/>
              <a:t>(R=10m, Reuse=3)</a:t>
            </a:r>
          </a:p>
          <a:p>
            <a:r>
              <a:rPr kumimoji="1" lang="en-US" altLang="ja-JP" dirty="0" smtClean="0"/>
              <a:t>Traffic model</a:t>
            </a:r>
          </a:p>
          <a:p>
            <a:pPr lvl="1"/>
            <a:r>
              <a:rPr kumimoji="1" lang="en-US" altLang="ja-JP" dirty="0" smtClean="0"/>
              <a:t>10 uplink UDP Flows/BSS</a:t>
            </a:r>
            <a:br>
              <a:rPr kumimoji="1" lang="en-US" altLang="ja-JP" dirty="0" smtClean="0"/>
            </a:br>
            <a:r>
              <a:rPr kumimoji="1" lang="en-US" altLang="ja-JP" dirty="0" smtClean="0"/>
              <a:t> (Full-buffer condition)</a:t>
            </a:r>
          </a:p>
          <a:p>
            <a:pPr lvl="1"/>
            <a:r>
              <a:rPr kumimoji="1" lang="en-US" altLang="ja-JP" dirty="0" smtClean="0"/>
              <a:t>No downlink traffic</a:t>
            </a:r>
          </a:p>
          <a:p>
            <a:r>
              <a:rPr kumimoji="1" lang="en-US" altLang="ja-JP" dirty="0" smtClean="0"/>
              <a:t>MCS selection</a:t>
            </a:r>
          </a:p>
          <a:p>
            <a:pPr lvl="1"/>
            <a:r>
              <a:rPr kumimoji="1" lang="en-US" altLang="ja-JP" dirty="0" err="1" smtClean="0"/>
              <a:t>Goodput</a:t>
            </a:r>
            <a:r>
              <a:rPr kumimoji="1" lang="en-US" altLang="ja-JP" dirty="0" smtClean="0"/>
              <a:t> maximizing MCS </a:t>
            </a:r>
            <a:br>
              <a:rPr kumimoji="1" lang="en-US" altLang="ja-JP" dirty="0" smtClean="0"/>
            </a:br>
            <a:r>
              <a:rPr kumimoji="1" lang="en-US" altLang="ja-JP" dirty="0" smtClean="0"/>
              <a:t>based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on SINR by training[18]</a:t>
            </a:r>
          </a:p>
          <a:p>
            <a:r>
              <a:rPr kumimoji="1" lang="en-US" altLang="ja-JP" dirty="0" smtClean="0"/>
              <a:t>Sensitivity control algorithm</a:t>
            </a:r>
          </a:p>
          <a:p>
            <a:pPr lvl="1"/>
            <a:r>
              <a:rPr kumimoji="1" lang="en-US" altLang="ja-JP" dirty="0" smtClean="0"/>
              <a:t>Beacon RSSI based algorithm[1]</a:t>
            </a:r>
          </a:p>
          <a:p>
            <a:r>
              <a:rPr kumimoji="1" lang="en-US" altLang="ja-JP" dirty="0" smtClean="0"/>
              <a:t>Parameters</a:t>
            </a:r>
          </a:p>
          <a:p>
            <a:pPr lvl="1"/>
            <a:r>
              <a:rPr kumimoji="1" lang="en-US" altLang="ja-JP" dirty="0" smtClean="0"/>
              <a:t>Preamble detection threshold</a:t>
            </a:r>
          </a:p>
          <a:p>
            <a:pPr lvl="2"/>
            <a:r>
              <a:rPr kumimoji="1" lang="en-US" altLang="ja-JP" dirty="0" smtClean="0"/>
              <a:t>-82dBm ~ -52dBm </a:t>
            </a:r>
          </a:p>
          <a:p>
            <a:r>
              <a:rPr kumimoji="1" lang="en-US" altLang="ja-JP" dirty="0" smtClean="0"/>
              <a:t>See backup slide for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172428" y="3123514"/>
            <a:ext cx="838200" cy="21544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400" b="1" dirty="0" smtClean="0">
                <a:latin typeface="+mj-ea"/>
                <a:ea typeface="+mj-ea"/>
              </a:rPr>
              <a:t>ICD=30m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140551" y="3626078"/>
            <a:ext cx="250031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400" b="1" dirty="0" smtClean="0">
                <a:latin typeface="+mj-ea"/>
                <a:ea typeface="+mj-ea"/>
              </a:rPr>
              <a:t>R</a:t>
            </a:r>
          </a:p>
        </p:txBody>
      </p:sp>
      <p:cxnSp>
        <p:nvCxnSpPr>
          <p:cNvPr id="104" name="直線矢印コネクタ 103"/>
          <p:cNvCxnSpPr/>
          <p:nvPr/>
        </p:nvCxnSpPr>
        <p:spPr>
          <a:xfrm>
            <a:off x="6934200" y="3570639"/>
            <a:ext cx="33136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 flipV="1">
            <a:off x="6970358" y="2888829"/>
            <a:ext cx="382777" cy="65832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67200" y="5406255"/>
            <a:ext cx="4747901" cy="99603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lIns="36000" tIns="36000" rIns="36000" bIns="36000" rtlCol="0" anchor="t" anchorCtr="0">
            <a:spAutoFit/>
          </a:bodyPr>
          <a:lstStyle/>
          <a:p>
            <a:r>
              <a:rPr kumimoji="1" lang="en-US" altLang="ja-JP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[NOTE] Definitions in this material</a:t>
            </a:r>
          </a:p>
          <a:p>
            <a:r>
              <a:rPr kumimoji="1" lang="en-US" altLang="ja-JP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“</a:t>
            </a:r>
            <a:r>
              <a:rPr kumimoji="1" lang="en-US" altLang="ja-JP" b="1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Preamble detection threshold</a:t>
            </a:r>
            <a:r>
              <a:rPr kumimoji="1" lang="en-US" altLang="ja-JP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” means</a:t>
            </a:r>
          </a:p>
          <a:p>
            <a:r>
              <a:rPr kumimoji="1" lang="en-US" altLang="ja-JP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  Min level to be “CCA=busy” for 802.11 signals. (aka Rx sensitivity level)</a:t>
            </a:r>
          </a:p>
          <a:p>
            <a:r>
              <a:rPr kumimoji="1" lang="en-US" altLang="ja-JP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“</a:t>
            </a:r>
            <a:r>
              <a:rPr kumimoji="1" lang="en-US" altLang="ja-JP" b="1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CCA threshold</a:t>
            </a:r>
            <a:r>
              <a:rPr kumimoji="1" lang="en-US" altLang="ja-JP" dirty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” </a:t>
            </a:r>
            <a:r>
              <a:rPr kumimoji="1" lang="en-US" altLang="ja-JP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means</a:t>
            </a:r>
          </a:p>
          <a:p>
            <a:r>
              <a:rPr kumimoji="1" lang="en-US" altLang="ja-JP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  Min </a:t>
            </a:r>
            <a:r>
              <a:rPr kumimoji="1" lang="en-US" altLang="ja-JP" dirty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level to be </a:t>
            </a:r>
            <a:r>
              <a:rPr kumimoji="1" lang="en-US" altLang="ja-JP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“CCA=busy” </a:t>
            </a:r>
            <a:r>
              <a:rPr kumimoji="1" lang="en-US" altLang="ja-JP" dirty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for </a:t>
            </a:r>
            <a:r>
              <a:rPr kumimoji="1" lang="en-US" altLang="ja-JP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any signals. (-82dBm + 20dB)</a:t>
            </a:r>
          </a:p>
        </p:txBody>
      </p:sp>
    </p:spTree>
    <p:extLst>
      <p:ext uri="{BB962C8B-B14F-4D97-AF65-F5344CB8AC3E}">
        <p14:creationId xmlns:p14="http://schemas.microsoft.com/office/powerpoint/2010/main" val="2563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Adopted DSC Algorithm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198"/>
            <a:ext cx="7772400" cy="3426325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STA</a:t>
            </a:r>
          </a:p>
          <a:p>
            <a:pPr lvl="1"/>
            <a:r>
              <a:rPr kumimoji="1" lang="en-US" altLang="ja-JP" dirty="0" smtClean="0"/>
              <a:t>Beacon RSSI based algorithm </a:t>
            </a:r>
          </a:p>
          <a:p>
            <a:pPr lvl="2"/>
            <a:r>
              <a:rPr kumimoji="1" lang="en-US" altLang="ja-JP" dirty="0" smtClean="0"/>
              <a:t>Simplified algorithm of DSPG’s contribution [1]</a:t>
            </a:r>
          </a:p>
          <a:p>
            <a:pPr lvl="2"/>
            <a:r>
              <a:rPr kumimoji="1" lang="en-US" altLang="ja-JP" dirty="0" smtClean="0"/>
              <a:t>Toggle ON/OFF based on RSSI of most recent received Beacon from associated AP</a:t>
            </a:r>
          </a:p>
          <a:p>
            <a:pPr lvl="2"/>
            <a:r>
              <a:rPr kumimoji="1" lang="en-US" altLang="ja-JP" dirty="0" smtClean="0"/>
              <a:t>Compare the RSSI with “Trigger Threshold” and if exceed the threshold, toggle DSC to ON. Otherwise toggle DSC to OFF</a:t>
            </a:r>
          </a:p>
          <a:p>
            <a:pPr lvl="3"/>
            <a:r>
              <a:rPr kumimoji="1" lang="en-US" altLang="ja-JP" sz="1800" dirty="0" smtClean="0"/>
              <a:t>In this time Trigger Threshold is set to -41dBm</a:t>
            </a:r>
          </a:p>
          <a:p>
            <a:pPr lvl="2"/>
            <a:r>
              <a:rPr kumimoji="1" lang="en-US" altLang="ja-JP" dirty="0"/>
              <a:t>Preamble detection threshold during DSC-OFF is </a:t>
            </a:r>
            <a:r>
              <a:rPr kumimoji="1" lang="en-US" altLang="ja-JP" dirty="0" smtClean="0"/>
              <a:t>fixed </a:t>
            </a:r>
            <a:r>
              <a:rPr kumimoji="1" lang="en-US" altLang="ja-JP" dirty="0"/>
              <a:t>to -82dBm</a:t>
            </a:r>
          </a:p>
          <a:p>
            <a:pPr lvl="2"/>
            <a:r>
              <a:rPr kumimoji="1" lang="en-US" altLang="ja-JP" dirty="0"/>
              <a:t>Preamble detection threshold during </a:t>
            </a:r>
            <a:r>
              <a:rPr kumimoji="1" lang="en-US" altLang="ja-JP" dirty="0" smtClean="0"/>
              <a:t>DSC-ON </a:t>
            </a:r>
            <a:r>
              <a:rPr kumimoji="1" lang="en-US" altLang="ja-JP" dirty="0"/>
              <a:t>is </a:t>
            </a:r>
            <a:r>
              <a:rPr kumimoji="1" lang="en-US" altLang="ja-JP" dirty="0" smtClean="0"/>
              <a:t>a parameter (</a:t>
            </a:r>
            <a:r>
              <a:rPr kumimoji="1" lang="en-US" altLang="ja-JP" b="1" i="1" dirty="0" smtClean="0"/>
              <a:t>A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dbm</a:t>
            </a:r>
            <a:r>
              <a:rPr kumimoji="1" lang="en-US" altLang="ja-JP" dirty="0" smtClean="0"/>
              <a:t>)</a:t>
            </a:r>
          </a:p>
          <a:p>
            <a:pPr lvl="2"/>
            <a:r>
              <a:rPr kumimoji="1" lang="en-US" altLang="ja-JP" dirty="0" smtClean="0"/>
              <a:t>CCA threshold is always -62dBm</a:t>
            </a:r>
          </a:p>
          <a:p>
            <a:r>
              <a:rPr kumimoji="1" lang="en-US" altLang="ja-JP" dirty="0" smtClean="0"/>
              <a:t>AP</a:t>
            </a:r>
          </a:p>
          <a:p>
            <a:pPr lvl="1"/>
            <a:r>
              <a:rPr kumimoji="1" lang="en-US" altLang="ja-JP" dirty="0" smtClean="0"/>
              <a:t>Fixed</a:t>
            </a:r>
          </a:p>
          <a:p>
            <a:pPr lvl="2"/>
            <a:r>
              <a:rPr kumimoji="1" lang="en-US" altLang="ja-JP" dirty="0" smtClean="0"/>
              <a:t>AP’s preamble detection threshold is always set to </a:t>
            </a:r>
            <a:r>
              <a:rPr kumimoji="1" lang="en-US" altLang="ja-JP" b="1" i="1" dirty="0" smtClean="0"/>
              <a:t>A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dBm</a:t>
            </a:r>
            <a:r>
              <a:rPr kumimoji="1" lang="en-US" altLang="ja-JP" dirty="0" smtClean="0"/>
              <a:t>.</a:t>
            </a:r>
          </a:p>
          <a:p>
            <a:pPr lvl="2"/>
            <a:r>
              <a:rPr kumimoji="1" lang="en-US" altLang="ja-JP" dirty="0"/>
              <a:t>CCA threshold is always -62dBm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正方形/長方形 6"/>
          <p:cNvSpPr/>
          <p:nvPr/>
        </p:nvSpPr>
        <p:spPr>
          <a:xfrm>
            <a:off x="1088977" y="6093323"/>
            <a:ext cx="2477895" cy="2228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DSC=ON</a:t>
            </a: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344467" y="5604829"/>
            <a:ext cx="87343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69705" y="6231523"/>
            <a:ext cx="291747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5391" y="5490050"/>
            <a:ext cx="200376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57784" y="5420506"/>
            <a:ext cx="629017" cy="1989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Beacon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937856" y="5422375"/>
            <a:ext cx="629017" cy="1989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Beacon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566873" y="6101628"/>
            <a:ext cx="2480072" cy="2222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DSC=OFF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417928" y="5422375"/>
            <a:ext cx="629017" cy="1989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Beacon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898000" y="5407523"/>
            <a:ext cx="629017" cy="1989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Beacon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48"/>
          <p:cNvSpPr txBox="1">
            <a:spLocks noChangeArrowheads="1"/>
          </p:cNvSpPr>
          <p:nvPr/>
        </p:nvSpPr>
        <p:spPr bwMode="auto">
          <a:xfrm>
            <a:off x="315767" y="5752374"/>
            <a:ext cx="898034" cy="24198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5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-40dBm</a:t>
            </a:r>
          </a:p>
        </p:txBody>
      </p:sp>
      <p:sp>
        <p:nvSpPr>
          <p:cNvPr id="17" name="テキスト ボックス 48"/>
          <p:cNvSpPr txBox="1">
            <a:spLocks noChangeArrowheads="1"/>
          </p:cNvSpPr>
          <p:nvPr/>
        </p:nvSpPr>
        <p:spPr bwMode="auto">
          <a:xfrm>
            <a:off x="2891361" y="5760069"/>
            <a:ext cx="675512" cy="24198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5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-50dBm</a:t>
            </a:r>
          </a:p>
        </p:txBody>
      </p:sp>
      <p:sp>
        <p:nvSpPr>
          <p:cNvPr id="18" name="テキスト ボックス 48"/>
          <p:cNvSpPr txBox="1">
            <a:spLocks noChangeArrowheads="1"/>
          </p:cNvSpPr>
          <p:nvPr/>
        </p:nvSpPr>
        <p:spPr bwMode="auto">
          <a:xfrm>
            <a:off x="5371433" y="5760069"/>
            <a:ext cx="675512" cy="24198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5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-38dBm</a:t>
            </a:r>
          </a:p>
        </p:txBody>
      </p:sp>
      <p:cxnSp>
        <p:nvCxnSpPr>
          <p:cNvPr id="19" name="直線矢印コネクタ 18"/>
          <p:cNvCxnSpPr/>
          <p:nvPr/>
        </p:nvCxnSpPr>
        <p:spPr>
          <a:xfrm flipV="1">
            <a:off x="1086801" y="5681034"/>
            <a:ext cx="0" cy="40005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V="1">
            <a:off x="3566873" y="5685220"/>
            <a:ext cx="0" cy="40005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6046945" y="5690211"/>
            <a:ext cx="0" cy="40005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6046945" y="6102500"/>
            <a:ext cx="2586555" cy="2228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DSC=ON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804700" y="5407523"/>
            <a:ext cx="335027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time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48"/>
          <p:cNvSpPr txBox="1">
            <a:spLocks noChangeArrowheads="1"/>
          </p:cNvSpPr>
          <p:nvPr/>
        </p:nvSpPr>
        <p:spPr bwMode="auto">
          <a:xfrm>
            <a:off x="7851505" y="5760069"/>
            <a:ext cx="898034" cy="24198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5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-40dBm</a:t>
            </a:r>
          </a:p>
        </p:txBody>
      </p:sp>
      <p:cxnSp>
        <p:nvCxnSpPr>
          <p:cNvPr id="26" name="直線矢印コネクタ 25"/>
          <p:cNvCxnSpPr/>
          <p:nvPr/>
        </p:nvCxnSpPr>
        <p:spPr>
          <a:xfrm flipV="1">
            <a:off x="8647939" y="5685220"/>
            <a:ext cx="0" cy="40005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8633501" y="6101628"/>
            <a:ext cx="338712" cy="22371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344467" y="6323858"/>
            <a:ext cx="87343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2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34400" y="6477000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73" y="4013287"/>
            <a:ext cx="3427528" cy="238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5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170496"/>
            <a:ext cx="3268457" cy="2276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Results (Scenario3)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66" y="1524000"/>
            <a:ext cx="3429035" cy="2396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角丸四角形 13"/>
          <p:cNvSpPr/>
          <p:nvPr/>
        </p:nvSpPr>
        <p:spPr>
          <a:xfrm>
            <a:off x="35702" y="1341267"/>
            <a:ext cx="938519" cy="2589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BSS Total</a:t>
            </a:r>
            <a:endParaRPr kumimoji="1" lang="ja-JP" altLang="en-US" sz="1400" dirty="0" err="1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1209287" y="5094796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5" name="角丸四角形 14"/>
          <p:cNvSpPr/>
          <p:nvPr/>
        </p:nvSpPr>
        <p:spPr>
          <a:xfrm>
            <a:off x="8145384" y="4071591"/>
            <a:ext cx="846216" cy="42420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per STA</a:t>
            </a:r>
          </a:p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CDF 5%</a:t>
            </a:r>
            <a:endParaRPr kumimoji="1" lang="ja-JP" altLang="en-US" sz="1400" dirty="0" err="1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 bwMode="auto">
          <a:xfrm>
            <a:off x="8229600" y="4572000"/>
            <a:ext cx="0" cy="1143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1214272" y="2258769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 flipV="1">
            <a:off x="4219233" y="1806224"/>
            <a:ext cx="0" cy="4525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5837695" y="4572000"/>
            <a:ext cx="29253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8372101" y="4931547"/>
            <a:ext cx="361244" cy="34970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900" b="1" dirty="0" smtClean="0">
                <a:solidFill>
                  <a:srgbClr val="FF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94%</a:t>
            </a:r>
          </a:p>
          <a:p>
            <a:pPr algn="ctr"/>
            <a:r>
              <a:rPr kumimoji="1" lang="en-US" altLang="ja-JP" sz="900" b="1" dirty="0" smtClean="0">
                <a:solidFill>
                  <a:srgbClr val="FF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Down</a:t>
            </a:r>
            <a:endParaRPr kumimoji="1" lang="ja-JP" altLang="en-US" sz="900" b="1" dirty="0" smtClean="0">
              <a:solidFill>
                <a:srgbClr val="FF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2" name="直線矢印コネクタ 31"/>
          <p:cNvCxnSpPr/>
          <p:nvPr/>
        </p:nvCxnSpPr>
        <p:spPr bwMode="auto">
          <a:xfrm>
            <a:off x="4191000" y="5094796"/>
            <a:ext cx="0" cy="304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正方形/長方形 16"/>
          <p:cNvSpPr/>
          <p:nvPr/>
        </p:nvSpPr>
        <p:spPr bwMode="auto">
          <a:xfrm>
            <a:off x="4953000" y="1524000"/>
            <a:ext cx="4079595" cy="92360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08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179388" marR="0" indent="-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-System gain was confirmed in Scenario 3</a:t>
            </a:r>
          </a:p>
          <a:p>
            <a:pPr marL="179388" marR="0" indent="-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800" dirty="0" smtClean="0">
                <a:solidFill>
                  <a:schemeClr val="tx1"/>
                </a:solidFill>
              </a:rPr>
              <a:t>-Degradation of Legacy STAs was also confirmed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35702" y="3808899"/>
            <a:ext cx="914399" cy="42530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per STA</a:t>
            </a:r>
          </a:p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Ave.</a:t>
            </a:r>
          </a:p>
        </p:txBody>
      </p:sp>
      <p:sp>
        <p:nvSpPr>
          <p:cNvPr id="41" name="角丸四角形吹き出し 40"/>
          <p:cNvSpPr/>
          <p:nvPr/>
        </p:nvSpPr>
        <p:spPr bwMode="auto">
          <a:xfrm>
            <a:off x="4410960" y="5007992"/>
            <a:ext cx="598356" cy="478408"/>
          </a:xfrm>
          <a:prstGeom prst="wedgeRoundRectCallout">
            <a:avLst>
              <a:gd name="adj1" fmla="val -69392"/>
              <a:gd name="adj2" fmla="val 12484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38%</a:t>
            </a:r>
            <a:endParaRPr kumimoji="1" lang="en-US" altLang="ja-JP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Down</a:t>
            </a:r>
            <a:endParaRPr kumimoji="1" lang="ja-JP" altLang="en-US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角丸四角形吹き出し 41"/>
          <p:cNvSpPr/>
          <p:nvPr/>
        </p:nvSpPr>
        <p:spPr bwMode="auto">
          <a:xfrm>
            <a:off x="4391678" y="1780361"/>
            <a:ext cx="598356" cy="478408"/>
          </a:xfrm>
          <a:prstGeom prst="wedgeRoundRectCallout">
            <a:avLst>
              <a:gd name="adj1" fmla="val -69392"/>
              <a:gd name="adj2" fmla="val 12484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36%</a:t>
            </a:r>
            <a:endParaRPr kumimoji="1" lang="en-US" altLang="ja-JP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572000" y="2895600"/>
            <a:ext cx="4419600" cy="1057588"/>
          </a:xfrm>
          <a:prstGeom prst="rect">
            <a:avLst/>
          </a:prstGeom>
          <a:noFill/>
        </p:spPr>
        <p:txBody>
          <a:bodyPr wrap="square" lIns="36000" tIns="36000" rIns="36000" bIns="36000" rtlCol="0" anchor="t" anchorCtr="0">
            <a:spAutoFit/>
          </a:bodyPr>
          <a:lstStyle/>
          <a:p>
            <a:r>
              <a:rPr kumimoji="1" lang="en-US" altLang="ja-JP" sz="1600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[NOTE] 11ax STA CDF5% TP is also degraded.</a:t>
            </a:r>
          </a:p>
          <a:p>
            <a:r>
              <a:rPr kumimoji="1" lang="en-US" altLang="ja-JP" sz="1600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This can be due to algorithm of </a:t>
            </a:r>
            <a:r>
              <a:rPr kumimoji="1" lang="en-US" altLang="ja-JP" sz="1600" dirty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DSC. (See </a:t>
            </a:r>
            <a:r>
              <a:rPr kumimoji="1" lang="en-US" altLang="ja-JP" sz="1600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slide#5)</a:t>
            </a:r>
            <a:endParaRPr kumimoji="1" lang="en-US" altLang="ja-JP" sz="1600" dirty="0"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1600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DSC of 11ax STA isn’t always enabled and </a:t>
            </a:r>
          </a:p>
          <a:p>
            <a:r>
              <a:rPr kumimoji="1" lang="en-US" altLang="ja-JP" sz="1600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they behave as Legacy STA during DSC is disabled.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23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7148" y="1466165"/>
            <a:ext cx="7772400" cy="1734235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DSC has two aspects</a:t>
            </a:r>
          </a:p>
          <a:p>
            <a:pPr lvl="1"/>
            <a:r>
              <a:rPr kumimoji="1" lang="en-US" altLang="ja-JP" dirty="0" smtClean="0"/>
              <a:t>One is increasing opportunity of </a:t>
            </a:r>
            <a:r>
              <a:rPr kumimoji="1" lang="en-US" altLang="ja-JP" dirty="0" err="1" smtClean="0"/>
              <a:t>Tx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Another one is avoiding undesired weak packet and increasing chance to Rx a stronger desired packet</a:t>
            </a:r>
          </a:p>
          <a:p>
            <a:r>
              <a:rPr kumimoji="1" lang="en-US" altLang="ja-JP" dirty="0" smtClean="0"/>
              <a:t>If DSC is used by only transmitting STA of packets, system gain may be small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1047754" y="3968326"/>
            <a:ext cx="79152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1047754" y="4518807"/>
            <a:ext cx="79152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1047754" y="5669115"/>
            <a:ext cx="79152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1047754" y="6207512"/>
            <a:ext cx="79152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kumimoji="1" lang="en-US" altLang="ja-JP" dirty="0" smtClean="0"/>
              <a:t>Impact of DSC at Recipient STA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7444265" y="6477000"/>
            <a:ext cx="1099660" cy="184666"/>
          </a:xfrm>
        </p:spPr>
        <p:txBody>
          <a:bodyPr/>
          <a:lstStyle/>
          <a:p>
            <a:r>
              <a:rPr lang="en-US" smtClean="0">
                <a:latin typeface="+mn-lt"/>
              </a:rPr>
              <a:t>Takeshi Itagaki, Sony Corporation</a:t>
            </a:r>
            <a:endParaRPr lang="en-US" dirty="0">
              <a:latin typeface="+mn-lt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55223" y="6477000"/>
            <a:ext cx="509755" cy="184666"/>
          </a:xfrm>
        </p:spPr>
        <p:txBody>
          <a:bodyPr/>
          <a:lstStyle/>
          <a:p>
            <a:r>
              <a:rPr lang="en-US" smtClean="0">
                <a:latin typeface="+mn-lt"/>
              </a:rPr>
              <a:t>Slide </a:t>
            </a:r>
            <a:fld id="{07349522-3CCF-4D3D-9CA8-1D6EF64D9202}" type="slidenum">
              <a:rPr lang="en-US" smtClean="0">
                <a:latin typeface="+mn-lt"/>
              </a:rPr>
              <a:pPr/>
              <a:t>7</a:t>
            </a:fld>
            <a:endParaRPr lang="en-US">
              <a:latin typeface="+mn-lt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5577" y="3200400"/>
            <a:ext cx="1596640" cy="47477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w/o DSC</a:t>
            </a:r>
          </a:p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at Recipient STA</a:t>
            </a:r>
            <a:endParaRPr kumimoji="1" lang="ja-JP" altLang="en-US" sz="1400" dirty="0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57529" y="3751083"/>
            <a:ext cx="3981450" cy="23597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Rx Interference Packet</a:t>
            </a:r>
            <a:endParaRPr kumimoji="1" lang="ja-JP" altLang="en-US" sz="1400" dirty="0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057529" y="4321301"/>
            <a:ext cx="3981450" cy="205735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848104" y="4321301"/>
            <a:ext cx="3981450" cy="21227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err="1" smtClean="0"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 to AP</a:t>
            </a:r>
            <a:endParaRPr kumimoji="1" lang="ja-JP" altLang="en-US" sz="1400" dirty="0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828799" y="3481271"/>
            <a:ext cx="784447" cy="3877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lvl="0" algn="ctr"/>
            <a:r>
              <a:rPr kumimoji="1" lang="en-US" altLang="ja-JP" sz="1000" dirty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etect -&gt; </a:t>
            </a:r>
          </a:p>
          <a:p>
            <a:pPr lvl="0" algn="ctr"/>
            <a: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start Rx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857286" y="4237598"/>
            <a:ext cx="1015884" cy="58750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lvl="0" algn="ctr"/>
            <a: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Not detect </a:t>
            </a:r>
            <a:b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due to DSC -&gt; </a:t>
            </a:r>
          </a:p>
          <a:p>
            <a:pPr lvl="0" algn="ctr"/>
            <a: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can transmit simultaneously</a:t>
            </a:r>
          </a:p>
        </p:txBody>
      </p:sp>
      <p:cxnSp>
        <p:nvCxnSpPr>
          <p:cNvPr id="16" name="直線矢印コネクタ 15"/>
          <p:cNvCxnSpPr>
            <a:stCxn id="14" idx="3"/>
            <a:endCxn id="10" idx="1"/>
          </p:cNvCxnSpPr>
          <p:nvPr/>
        </p:nvCxnSpPr>
        <p:spPr>
          <a:xfrm>
            <a:off x="2613246" y="3675171"/>
            <a:ext cx="444283" cy="19389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endCxn id="12" idx="1"/>
          </p:cNvCxnSpPr>
          <p:nvPr/>
        </p:nvCxnSpPr>
        <p:spPr>
          <a:xfrm flipV="1">
            <a:off x="2873170" y="4424169"/>
            <a:ext cx="184359" cy="16260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3848104" y="3977400"/>
            <a:ext cx="0" cy="31562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758336" y="4049989"/>
            <a:ext cx="179536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rgbClr val="FF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02889" y="5524374"/>
            <a:ext cx="1026435" cy="369332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+mn-lt"/>
              </a:rPr>
              <a:t>AP</a:t>
            </a:r>
            <a:endParaRPr kumimoji="1" lang="en-US" altLang="ja-JP" b="1" dirty="0">
              <a:latin typeface="+mn-lt"/>
            </a:endParaRPr>
          </a:p>
          <a:p>
            <a:pPr algn="ctr"/>
            <a:r>
              <a:rPr kumimoji="1" lang="en-US" altLang="ja-JP" dirty="0" smtClean="0">
                <a:latin typeface="+mn-lt"/>
                <a:ea typeface="+mj-ea"/>
              </a:rPr>
              <a:t>(Recipient STA)</a:t>
            </a:r>
            <a:endParaRPr kumimoji="1" lang="ja-JP" altLang="en-US" dirty="0" smtClean="0">
              <a:latin typeface="+mn-lt"/>
              <a:ea typeface="+mj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10202" y="6099791"/>
            <a:ext cx="1211807" cy="369332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+mn-lt"/>
                <a:ea typeface="+mj-ea"/>
              </a:rPr>
              <a:t>STA</a:t>
            </a:r>
          </a:p>
          <a:p>
            <a:pPr algn="ctr"/>
            <a:r>
              <a:rPr kumimoji="1" lang="en-US" altLang="ja-JP" dirty="0" smtClean="0">
                <a:latin typeface="+mn-lt"/>
                <a:ea typeface="+mj-ea"/>
              </a:rPr>
              <a:t>(Transmitting STA)</a:t>
            </a:r>
            <a:endParaRPr kumimoji="1" lang="ja-JP" altLang="en-US" dirty="0" smtClean="0">
              <a:latin typeface="+mn-lt"/>
              <a:ea typeface="+mj-ea"/>
            </a:endParaRPr>
          </a:p>
        </p:txBody>
      </p:sp>
      <p:cxnSp>
        <p:nvCxnSpPr>
          <p:cNvPr id="32" name="直線矢印コネクタ 31"/>
          <p:cNvCxnSpPr>
            <a:stCxn id="61" idx="3"/>
            <a:endCxn id="55" idx="1"/>
          </p:cNvCxnSpPr>
          <p:nvPr/>
        </p:nvCxnSpPr>
        <p:spPr>
          <a:xfrm>
            <a:off x="2783140" y="5417137"/>
            <a:ext cx="290056" cy="14091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44" idx="3"/>
            <a:endCxn id="58" idx="1"/>
          </p:cNvCxnSpPr>
          <p:nvPr/>
        </p:nvCxnSpPr>
        <p:spPr>
          <a:xfrm>
            <a:off x="2783140" y="6099791"/>
            <a:ext cx="290056" cy="65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3848104" y="5674577"/>
            <a:ext cx="0" cy="315621"/>
          </a:xfrm>
          <a:prstGeom prst="straightConnector1">
            <a:avLst/>
          </a:prstGeom>
          <a:ln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3057529" y="3316613"/>
            <a:ext cx="3981450" cy="2351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Interference Packet from OBSS</a:t>
            </a:r>
            <a:endParaRPr kumimoji="1" lang="ja-JP" altLang="en-US" sz="1400" dirty="0" err="1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073196" y="5447805"/>
            <a:ext cx="3981450" cy="220501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074621" y="5069213"/>
            <a:ext cx="3981450" cy="2351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Interference Packet from OBSS</a:t>
            </a:r>
            <a:endParaRPr kumimoji="1" lang="ja-JP" altLang="en-US" sz="1400" dirty="0" err="1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073196" y="5990199"/>
            <a:ext cx="3981450" cy="220501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850058" y="5990198"/>
            <a:ext cx="3981450" cy="220501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err="1" smtClean="0"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 to AP</a:t>
            </a:r>
            <a:endParaRPr kumimoji="1" lang="ja-JP" altLang="en-US" sz="1400" dirty="0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848104" y="5440879"/>
            <a:ext cx="3981450" cy="235973"/>
          </a:xfrm>
          <a:prstGeom prst="rect">
            <a:avLst/>
          </a:prstGeom>
          <a:solidFill>
            <a:srgbClr val="FFFFCC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Rx desired Packet</a:t>
            </a:r>
            <a:endParaRPr kumimoji="1" lang="ja-JP" altLang="en-US" sz="1400" dirty="0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767256" y="5099644"/>
            <a:ext cx="1015884" cy="6349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lvl="0" algn="ctr"/>
            <a:r>
              <a:rPr kumimoji="1" lang="en-US" altLang="ja-JP" sz="1000" dirty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N</a:t>
            </a:r>
            <a: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ot detect </a:t>
            </a:r>
            <a:b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due to DSC -&gt; </a:t>
            </a:r>
          </a:p>
          <a:p>
            <a:pPr lvl="0" algn="ctr"/>
            <a: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can wait stronger packet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310206" y="4086402"/>
            <a:ext cx="3230949" cy="184666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Cannot receive no matter how large the SINR is !</a:t>
            </a:r>
            <a:endParaRPr kumimoji="1" lang="ja-JP" altLang="en-US" b="1" dirty="0" smtClean="0">
              <a:solidFill>
                <a:srgbClr val="FF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582547" y="3780398"/>
            <a:ext cx="275717" cy="184666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time</a:t>
            </a:r>
            <a:endParaRPr kumimoji="1" lang="ja-JP" altLang="en-US" dirty="0" smtClean="0"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582547" y="4321891"/>
            <a:ext cx="275717" cy="184666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time</a:t>
            </a:r>
            <a:endParaRPr kumimoji="1" lang="ja-JP" altLang="en-US" dirty="0" smtClean="0"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582547" y="5466532"/>
            <a:ext cx="275717" cy="184666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time</a:t>
            </a:r>
            <a:endParaRPr kumimoji="1" lang="ja-JP" altLang="en-US" dirty="0" smtClean="0"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582547" y="6013106"/>
            <a:ext cx="275717" cy="184666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dirty="0" smtClean="0"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time</a:t>
            </a:r>
            <a:endParaRPr kumimoji="1" lang="ja-JP" altLang="en-US" dirty="0" smtClean="0"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767256" y="5806040"/>
            <a:ext cx="1015884" cy="58750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lvl="0" algn="ctr"/>
            <a:r>
              <a:rPr kumimoji="1" lang="en-US" altLang="ja-JP" sz="1000" dirty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N</a:t>
            </a:r>
            <a: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ot detect </a:t>
            </a:r>
            <a:b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due to DSC -&gt; </a:t>
            </a:r>
          </a:p>
          <a:p>
            <a:pPr lvl="0" algn="ctr"/>
            <a:r>
              <a:rPr kumimoji="1" lang="en-US" altLang="ja-JP" sz="1000" dirty="0" smtClean="0">
                <a:solidFill>
                  <a:prstClr val="black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can transmit simultaneously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43" name="角丸四角形 42"/>
          <p:cNvSpPr/>
          <p:nvPr/>
        </p:nvSpPr>
        <p:spPr>
          <a:xfrm>
            <a:off x="17783" y="4991762"/>
            <a:ext cx="1596640" cy="47477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w/ DSC</a:t>
            </a:r>
          </a:p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at Recipient STA</a:t>
            </a:r>
            <a:endParaRPr kumimoji="1" lang="ja-JP" altLang="en-US" sz="1400" dirty="0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26772" y="3779651"/>
            <a:ext cx="1026435" cy="369332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+mn-lt"/>
              </a:rPr>
              <a:t>AP</a:t>
            </a:r>
            <a:endParaRPr kumimoji="1" lang="en-US" altLang="ja-JP" b="1" dirty="0">
              <a:latin typeface="+mn-lt"/>
            </a:endParaRPr>
          </a:p>
          <a:p>
            <a:pPr algn="ctr"/>
            <a:r>
              <a:rPr kumimoji="1" lang="en-US" altLang="ja-JP" dirty="0" smtClean="0">
                <a:latin typeface="+mn-lt"/>
                <a:ea typeface="+mj-ea"/>
              </a:rPr>
              <a:t>(Recipient STA)</a:t>
            </a:r>
            <a:endParaRPr kumimoji="1" lang="ja-JP" altLang="en-US" dirty="0" smtClean="0">
              <a:latin typeface="+mn-lt"/>
              <a:ea typeface="+mj-ea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34085" y="4355068"/>
            <a:ext cx="1211807" cy="369332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+mn-lt"/>
                <a:ea typeface="+mj-ea"/>
              </a:rPr>
              <a:t>STA</a:t>
            </a:r>
          </a:p>
          <a:p>
            <a:pPr algn="ctr"/>
            <a:r>
              <a:rPr kumimoji="1" lang="en-US" altLang="ja-JP" dirty="0" smtClean="0">
                <a:latin typeface="+mn-lt"/>
                <a:ea typeface="+mj-ea"/>
              </a:rPr>
              <a:t>(Transmitting STA)</a:t>
            </a:r>
            <a:endParaRPr kumimoji="1" lang="ja-JP" altLang="en-US" dirty="0" smtClean="0">
              <a:latin typeface="+mn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911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88" y="3962400"/>
            <a:ext cx="3485151" cy="242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7467600" y="6475413"/>
            <a:ext cx="1099660" cy="184666"/>
          </a:xfrm>
        </p:spPr>
        <p:txBody>
          <a:bodyPr/>
          <a:lstStyle/>
          <a:p>
            <a:r>
              <a:rPr lang="en-US" smtClean="0">
                <a:latin typeface="+mn-lt"/>
              </a:rPr>
              <a:t>Takeshi Itagaki, Sony Corporation</a:t>
            </a:r>
            <a:endParaRPr lang="en-US" dirty="0">
              <a:latin typeface="+mn-lt"/>
            </a:endParaRP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28" y="1556992"/>
            <a:ext cx="3464411" cy="2424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850" y="4174504"/>
            <a:ext cx="3264631" cy="2274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3610" y="688137"/>
            <a:ext cx="8641790" cy="749254"/>
          </a:xfrm>
        </p:spPr>
        <p:txBody>
          <a:bodyPr>
            <a:normAutofit/>
          </a:bodyPr>
          <a:lstStyle/>
          <a:p>
            <a:r>
              <a:rPr kumimoji="1" lang="en-US" altLang="ja-JP" sz="2700" dirty="0" smtClean="0"/>
              <a:t>Simulation Results (If Recipient STA does not </a:t>
            </a:r>
            <a:r>
              <a:rPr kumimoji="1" lang="en-US" altLang="ja-JP" sz="2700" dirty="0"/>
              <a:t>use DSC)</a:t>
            </a:r>
            <a:endParaRPr kumimoji="1" lang="ja-JP" altLang="en-US" sz="27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>
                <a:latin typeface="+mn-lt"/>
              </a:rPr>
              <a:t>Slide </a:t>
            </a:r>
            <a:fld id="{07349522-3CCF-4D3D-9CA8-1D6EF64D9202}" type="slidenum">
              <a:rPr lang="en-US" smtClean="0">
                <a:latin typeface="+mn-lt"/>
              </a:rPr>
              <a:pPr/>
              <a:t>8</a:t>
            </a:fld>
            <a:endParaRPr lang="en-US">
              <a:latin typeface="+mn-lt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5702" y="1374259"/>
            <a:ext cx="938519" cy="2589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BSS Total</a:t>
            </a:r>
            <a:endParaRPr kumimoji="1" lang="ja-JP" altLang="en-US" sz="1400" dirty="0" err="1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1209287" y="5025002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角丸四角形 15"/>
          <p:cNvSpPr/>
          <p:nvPr/>
        </p:nvSpPr>
        <p:spPr>
          <a:xfrm>
            <a:off x="35703" y="3841891"/>
            <a:ext cx="802498" cy="42530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per STA</a:t>
            </a:r>
          </a:p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Ave.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8133634" y="3962399"/>
            <a:ext cx="846216" cy="42420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per STA</a:t>
            </a:r>
          </a:p>
          <a:p>
            <a:pPr algn="ctr"/>
            <a:r>
              <a:rPr kumimoji="1" lang="en-US" altLang="ja-JP" sz="1400" dirty="0" smtClean="0">
                <a:ea typeface="Meiryo UI" panose="020B0604030504040204" pitchFamily="50" charset="-128"/>
                <a:cs typeface="Meiryo UI" panose="020B0604030504040204" pitchFamily="50" charset="-128"/>
              </a:rPr>
              <a:t>CDF 5%</a:t>
            </a:r>
            <a:endParaRPr kumimoji="1" lang="ja-JP" altLang="en-US" sz="1400" dirty="0" err="1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 bwMode="auto">
          <a:xfrm>
            <a:off x="8672480" y="4495800"/>
            <a:ext cx="0" cy="6031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1214272" y="2248165"/>
            <a:ext cx="31539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 flipV="1">
            <a:off x="4219233" y="2122996"/>
            <a:ext cx="0" cy="1251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5825945" y="4495800"/>
            <a:ext cx="29253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8464136" y="5212898"/>
            <a:ext cx="361244" cy="34970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900" b="1" dirty="0" smtClean="0">
                <a:solidFill>
                  <a:srgbClr val="FF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42%</a:t>
            </a:r>
          </a:p>
          <a:p>
            <a:pPr algn="ctr"/>
            <a:r>
              <a:rPr kumimoji="1" lang="en-US" altLang="ja-JP" sz="900" b="1" dirty="0" smtClean="0">
                <a:solidFill>
                  <a:srgbClr val="FF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Down</a:t>
            </a:r>
            <a:endParaRPr kumimoji="1" lang="ja-JP" altLang="en-US" sz="900" b="1" dirty="0" smtClean="0">
              <a:solidFill>
                <a:srgbClr val="FF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2" name="直線矢印コネクタ 31"/>
          <p:cNvCxnSpPr/>
          <p:nvPr/>
        </p:nvCxnSpPr>
        <p:spPr bwMode="auto">
          <a:xfrm>
            <a:off x="4191000" y="5025002"/>
            <a:ext cx="0" cy="152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正方形/長方形 35"/>
          <p:cNvSpPr/>
          <p:nvPr/>
        </p:nvSpPr>
        <p:spPr bwMode="auto">
          <a:xfrm>
            <a:off x="4533900" y="2778984"/>
            <a:ext cx="4495800" cy="110611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9388" marR="0" indent="-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-If DSC is used by only the transmitting STA </a:t>
            </a:r>
            <a:r>
              <a:rPr kumimoji="0" lang="en-US" altLang="ja-JP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and 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Recipient STA (</a:t>
            </a:r>
            <a:r>
              <a:rPr lang="en-US" altLang="ja-JP" sz="1800" dirty="0" smtClean="0">
                <a:solidFill>
                  <a:schemeClr val="tx1"/>
                </a:solidFill>
              </a:rPr>
              <a:t>i.e. 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AP in this case) don’t use DSC,</a:t>
            </a:r>
            <a:r>
              <a:rPr kumimoji="0" lang="en-US" altLang="ja-JP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there is small system gain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345151" y="1754937"/>
            <a:ext cx="1576321" cy="195814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8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(ref) Both 11axSTAs/AP uses DSC</a:t>
            </a:r>
            <a:endParaRPr kumimoji="1" lang="ja-JP" altLang="en-US" sz="800" b="1" dirty="0" smtClean="0">
              <a:solidFill>
                <a:schemeClr val="accent3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501950" y="1437391"/>
            <a:ext cx="1524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- Scenario 3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- 10 Uplink Flows/BSS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- No Downlink Flow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- 8KB AMPDU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- No RTS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- 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AP doesn’t use DSC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634162" y="1503142"/>
            <a:ext cx="342008" cy="349702"/>
          </a:xfrm>
          <a:prstGeom prst="rect">
            <a:avLst/>
          </a:prstGeom>
          <a:noFill/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(36%</a:t>
            </a:r>
          </a:p>
          <a:p>
            <a:pPr algn="ctr"/>
            <a:r>
              <a:rPr kumimoji="1" lang="en-US" altLang="ja-JP" sz="9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Up)</a:t>
            </a:r>
            <a:endParaRPr kumimoji="1" lang="ja-JP" altLang="en-US" sz="900" b="1" dirty="0" smtClean="0">
              <a:solidFill>
                <a:schemeClr val="accent3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722648" y="5398585"/>
            <a:ext cx="399716" cy="349702"/>
          </a:xfrm>
          <a:prstGeom prst="rect">
            <a:avLst/>
          </a:prstGeom>
          <a:noFill/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9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(38%</a:t>
            </a:r>
          </a:p>
          <a:p>
            <a:pPr algn="ctr"/>
            <a:r>
              <a:rPr kumimoji="1" lang="en-US" altLang="ja-JP" sz="9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Down)</a:t>
            </a:r>
            <a:endParaRPr kumimoji="1" lang="ja-JP" altLang="en-US" sz="900" b="1" dirty="0" smtClean="0">
              <a:solidFill>
                <a:schemeClr val="accent3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角丸四角形吹き出し 45"/>
          <p:cNvSpPr/>
          <p:nvPr/>
        </p:nvSpPr>
        <p:spPr bwMode="auto">
          <a:xfrm>
            <a:off x="4345734" y="4800600"/>
            <a:ext cx="598356" cy="478408"/>
          </a:xfrm>
          <a:prstGeom prst="wedgeRoundRectCallout">
            <a:avLst>
              <a:gd name="adj1" fmla="val -69392"/>
              <a:gd name="adj2" fmla="val 12484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24%</a:t>
            </a:r>
            <a:endParaRPr kumimoji="1" lang="en-US" altLang="ja-JP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Down</a:t>
            </a:r>
            <a:endParaRPr kumimoji="1" lang="ja-JP" altLang="en-US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吹き出し 46"/>
          <p:cNvSpPr/>
          <p:nvPr/>
        </p:nvSpPr>
        <p:spPr bwMode="auto">
          <a:xfrm>
            <a:off x="4377069" y="1883792"/>
            <a:ext cx="460180" cy="478408"/>
          </a:xfrm>
          <a:prstGeom prst="wedgeRoundRectCallout">
            <a:avLst>
              <a:gd name="adj1" fmla="val -69392"/>
              <a:gd name="adj2" fmla="val 12484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6%</a:t>
            </a:r>
            <a:endParaRPr kumimoji="1" lang="en-US" altLang="ja-JP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b="1" dirty="0">
              <a:solidFill>
                <a:srgbClr val="FF0066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072733" y="4007257"/>
            <a:ext cx="1576321" cy="195814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t" anchorCtr="0">
            <a:spAutoFit/>
          </a:bodyPr>
          <a:lstStyle/>
          <a:p>
            <a:pPr algn="ctr"/>
            <a:r>
              <a:rPr kumimoji="1" lang="en-US" altLang="ja-JP" sz="800" b="1" dirty="0" smtClean="0">
                <a:solidFill>
                  <a:schemeClr val="accent3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(ref) Both 11axSTAs/AP uses DSC</a:t>
            </a:r>
            <a:endParaRPr kumimoji="1" lang="ja-JP" altLang="en-US" sz="800" b="1" dirty="0" smtClean="0">
              <a:solidFill>
                <a:schemeClr val="accent3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280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8006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dirty="0" smtClean="0"/>
              <a:t>System gain and the impact for legacy devices of DSC are confirmed in Scenario 3</a:t>
            </a:r>
          </a:p>
          <a:p>
            <a:pPr algn="just"/>
            <a:r>
              <a:rPr kumimoji="1" lang="en-US" altLang="ja-JP" dirty="0" smtClean="0"/>
              <a:t>Some additional techniques to avoid loss of Rx opportunity should be used together to effectively obtain the DSC gain</a:t>
            </a:r>
          </a:p>
          <a:p>
            <a:pPr lvl="1" algn="just"/>
            <a:r>
              <a:rPr kumimoji="1" lang="en-US" altLang="ja-JP" dirty="0" smtClean="0"/>
              <a:t>For example;</a:t>
            </a:r>
          </a:p>
          <a:p>
            <a:pPr lvl="2" algn="just"/>
            <a:r>
              <a:rPr kumimoji="1" lang="en-US" altLang="ja-JP" dirty="0" smtClean="0"/>
              <a:t>Using DSC at recipient STA together</a:t>
            </a:r>
          </a:p>
          <a:p>
            <a:pPr lvl="2" algn="just"/>
            <a:r>
              <a:rPr kumimoji="1" lang="en-US" altLang="ja-JP" dirty="0" smtClean="0"/>
              <a:t>Switching/overriding receiving packet when a stronger packet comes during reception</a:t>
            </a:r>
            <a:endParaRPr kumimoji="1"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29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22503</TotalTime>
  <Words>1578</Words>
  <Application>Microsoft Office PowerPoint</Application>
  <PresentationFormat>画面に合わせる (4:3)</PresentationFormat>
  <Paragraphs>349</Paragraphs>
  <Slides>16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8" baseType="lpstr">
      <vt:lpstr>802-11-Submission</vt:lpstr>
      <vt:lpstr>Microsoft Word 97-2003 文書</vt:lpstr>
      <vt:lpstr>DSC Simulation Results for Scenario 3</vt:lpstr>
      <vt:lpstr>Abstract</vt:lpstr>
      <vt:lpstr>Introduction</vt:lpstr>
      <vt:lpstr>Simulation Conditions</vt:lpstr>
      <vt:lpstr>Adopted DSC Algorithm</vt:lpstr>
      <vt:lpstr>Simulation Results (Scenario3)</vt:lpstr>
      <vt:lpstr>Impact of DSC at Recipient STA</vt:lpstr>
      <vt:lpstr>Simulation Results (If Recipient STA does not use DSC)</vt:lpstr>
      <vt:lpstr>Summary</vt:lpstr>
      <vt:lpstr>Backup</vt:lpstr>
      <vt:lpstr>Simulation Results (AMPDU vs no-AMPDU)</vt:lpstr>
      <vt:lpstr>Simulation Setup details</vt:lpstr>
      <vt:lpstr>Impact of RTS/CTS to DSC gain</vt:lpstr>
      <vt:lpstr>Simulation Results (no-RTS vs RTS)</vt:lpstr>
      <vt:lpstr>Consideration of DSC+RTS Sim. Result</vt:lpstr>
      <vt:lpstr>References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Itagaki, Takeshi</dc:creator>
  <cp:lastModifiedBy>Mori, Masahito</cp:lastModifiedBy>
  <cp:revision>313</cp:revision>
  <cp:lastPrinted>1998-02-10T13:28:06Z</cp:lastPrinted>
  <dcterms:created xsi:type="dcterms:W3CDTF">2014-01-02T14:03:14Z</dcterms:created>
  <dcterms:modified xsi:type="dcterms:W3CDTF">2014-09-15T12:55:57Z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