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13" r:id="rId3"/>
    <p:sldId id="332" r:id="rId4"/>
    <p:sldId id="330" r:id="rId5"/>
    <p:sldId id="333" r:id="rId6"/>
    <p:sldId id="337" r:id="rId7"/>
    <p:sldId id="334" r:id="rId8"/>
    <p:sldId id="335" r:id="rId9"/>
    <p:sldId id="336" r:id="rId10"/>
    <p:sldId id="338" r:id="rId11"/>
    <p:sldId id="285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0000FF"/>
    <a:srgbClr val="FF0066"/>
    <a:srgbClr val="FF00FF"/>
    <a:srgbClr val="FF66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802.11-yy/1170r0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802.11-yy/1170r0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802.11-yy/1170r0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802.11-yy/1170r0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6EC0686C-9B66-49B2-98FB-0996E60E432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98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7349522-3CCF-4D3D-9CA8-1D6EF64D92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21100" y="6475413"/>
            <a:ext cx="21228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Takeshi </a:t>
            </a:r>
            <a:r>
              <a:rPr lang="en-US" dirty="0" err="1" smtClean="0"/>
              <a:t>Itagaki</a:t>
            </a:r>
            <a:r>
              <a:rPr lang="en-US" dirty="0" smtClean="0"/>
              <a:t>, Sony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802.11-14/1170r0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altLang="ja-JP" sz="2800" dirty="0"/>
              <a:t>Functional Requirements </a:t>
            </a:r>
            <a:r>
              <a:rPr lang="en-GB" altLang="ja-JP" sz="2800" dirty="0" smtClean="0"/>
              <a:t>Discussion</a:t>
            </a:r>
            <a:r>
              <a:rPr lang="en-US" altLang="ja-JP" sz="2800" dirty="0" smtClean="0">
                <a:solidFill>
                  <a:schemeClr val="tx1"/>
                </a:solidFill>
              </a:rPr>
              <a:t> on</a:t>
            </a:r>
            <a:br>
              <a:rPr lang="en-US" altLang="ja-JP" sz="2800" dirty="0" smtClean="0">
                <a:solidFill>
                  <a:schemeClr val="tx1"/>
                </a:solidFill>
              </a:rPr>
            </a:br>
            <a:r>
              <a:rPr lang="en-US" altLang="ja-JP" sz="28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Coexistence </a:t>
            </a:r>
            <a:r>
              <a:rPr kumimoji="1" lang="en-US" altLang="ja-JP" sz="2800" dirty="0">
                <a:solidFill>
                  <a:schemeClr val="tx1"/>
                </a:solidFill>
              </a:rPr>
              <a:t>with 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Legacy STAs</a:t>
            </a:r>
            <a:endParaRPr kumimoji="1" lang="en-US" altLang="ja-JP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 2014/9/15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762055"/>
              </p:ext>
            </p:extLst>
          </p:nvPr>
        </p:nvGraphicFramePr>
        <p:xfrm>
          <a:off x="1073944" y="2743200"/>
          <a:ext cx="6996112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1" name="Document" r:id="rId4" imgW="8236552" imgH="2869059" progId="Word.Document.8">
                  <p:embed/>
                </p:oleObj>
              </mc:Choice>
              <mc:Fallback>
                <p:oleObj name="Document" r:id="rId4" imgW="8236552" imgH="286905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3944" y="2743200"/>
                        <a:ext cx="6996112" cy="2424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dirty="0" err="1"/>
              <a:t>Jinjing</a:t>
            </a:r>
            <a:r>
              <a:rPr kumimoji="1" lang="en-US" altLang="ja-JP" dirty="0"/>
              <a:t> Jiang, Marvell, 11-14-0372-00 System level simulations on increased spatial reuse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 err="1"/>
              <a:t>Imad</a:t>
            </a:r>
            <a:r>
              <a:rPr kumimoji="1" lang="en-US" altLang="ja-JP" dirty="0"/>
              <a:t> Jamil, Orange, 11-14-0523-00 Mac Simulation Results for DSC and TPC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dirty="0"/>
              <a:t>James Wang, </a:t>
            </a:r>
            <a:r>
              <a:rPr lang="en-US" altLang="en-US" dirty="0" err="1"/>
              <a:t>MediaTek</a:t>
            </a:r>
            <a:r>
              <a:rPr lang="en-US" altLang="en-US" dirty="0"/>
              <a:t>, 11-14-0637-00 Spatial Reuse and Coexistence with Legacy Devices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William Carney, Sony, 11-14-0854-00 DSC and Legacy Coexistence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5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6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/>
              <a:t>C</a:t>
            </a:r>
            <a:r>
              <a:rPr kumimoji="1" lang="en-US" altLang="ja-JP" dirty="0" smtClean="0"/>
              <a:t>ontributions have shown that techniques for BSS densification (e.g. DSC) may cause unfairness among STAs (especially for legacy STAs) [1-4]</a:t>
            </a:r>
          </a:p>
          <a:p>
            <a:pPr algn="just"/>
            <a:endParaRPr kumimoji="1" lang="en-US" altLang="ja-JP" dirty="0"/>
          </a:p>
          <a:p>
            <a:pPr algn="just"/>
            <a:r>
              <a:rPr kumimoji="1" lang="en-US" altLang="ja-JP" dirty="0" smtClean="0"/>
              <a:t>Suggest to add description to FRD about maintaining fairness among STAs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4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Introduction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 smtClean="0"/>
              <a:t>Effects of DSC to legacy STAs have been shown in some contributions[1-4]</a:t>
            </a:r>
          </a:p>
          <a:p>
            <a:pPr algn="just"/>
            <a:endParaRPr kumimoji="1" lang="en-US" altLang="ja-JP" dirty="0" smtClean="0"/>
          </a:p>
          <a:p>
            <a:pPr algn="just"/>
            <a:r>
              <a:rPr kumimoji="1" lang="en-US" altLang="ja-JP" dirty="0" smtClean="0"/>
              <a:t>The impact </a:t>
            </a:r>
            <a:r>
              <a:rPr kumimoji="1" lang="en-US" altLang="ja-JP" dirty="0"/>
              <a:t>on fairness with legacy STAs </a:t>
            </a:r>
            <a:r>
              <a:rPr kumimoji="1" lang="en-US" altLang="ja-JP" dirty="0" smtClean="0"/>
              <a:t>should be evaluated when evaluating proposed techniques</a:t>
            </a:r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74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11" y="4038600"/>
            <a:ext cx="3378189" cy="2353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59" y="1600200"/>
            <a:ext cx="3379695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Example of Simulation Results 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6406187" y="6477000"/>
            <a:ext cx="2122825" cy="184666"/>
          </a:xfrm>
        </p:spPr>
        <p:txBody>
          <a:bodyPr/>
          <a:lstStyle/>
          <a:p>
            <a:r>
              <a:rPr lang="en-US" dirty="0" smtClean="0"/>
              <a:t>Takeshi </a:t>
            </a:r>
            <a:r>
              <a:rPr lang="en-US" dirty="0" err="1" smtClean="0"/>
              <a:t>Itagaki</a:t>
            </a:r>
            <a:r>
              <a:rPr lang="en-US" dirty="0" smtClean="0"/>
              <a:t>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101" name="表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983449"/>
              </p:ext>
            </p:extLst>
          </p:nvPr>
        </p:nvGraphicFramePr>
        <p:xfrm>
          <a:off x="4572000" y="2495203"/>
          <a:ext cx="4443893" cy="33909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26679"/>
                <a:gridCol w="1309860"/>
                <a:gridCol w="1607354"/>
              </a:tblGrid>
              <a:tr h="5143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 smtClean="0">
                          <a:effectLst/>
                        </a:rPr>
                        <a:t>Throughput </a:t>
                      </a:r>
                    </a:p>
                    <a:p>
                      <a:pPr algn="ctr" fontAlgn="ctr"/>
                      <a:r>
                        <a:rPr lang="en-US" altLang="ja-JP" sz="2000" u="none" strike="noStrike" dirty="0" smtClean="0">
                          <a:effectLst/>
                        </a:rPr>
                        <a:t>[Mbps]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All STAs </a:t>
                      </a:r>
                      <a:endParaRPr lang="en-US" sz="20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2000" u="none" strike="noStrike" dirty="0" smtClean="0">
                          <a:effectLst/>
                        </a:rPr>
                        <a:t>are </a:t>
                      </a:r>
                      <a:r>
                        <a:rPr lang="en-US" sz="2000" u="none" strike="noStrike" dirty="0">
                          <a:effectLst/>
                        </a:rPr>
                        <a:t>Legacy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 smtClean="0">
                          <a:effectLst/>
                        </a:rPr>
                        <a:t>Half of STAs </a:t>
                      </a:r>
                    </a:p>
                    <a:p>
                      <a:pPr algn="ctr" fontAlgn="ctr"/>
                      <a:r>
                        <a:rPr lang="en-US" altLang="ja-JP" sz="2000" u="none" strike="noStrike" dirty="0" smtClean="0">
                          <a:effectLst/>
                        </a:rPr>
                        <a:t>use DSC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System </a:t>
                      </a:r>
                      <a:r>
                        <a:rPr lang="en-US" sz="2000" u="none" strike="noStrike" dirty="0" smtClean="0">
                          <a:effectLst/>
                        </a:rPr>
                        <a:t>Total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u="none" strike="noStrike" dirty="0" smtClean="0">
                          <a:effectLst/>
                        </a:rPr>
                        <a:t>130.5</a:t>
                      </a:r>
                    </a:p>
                    <a:p>
                      <a:pPr algn="ctr" fontAlgn="ctr"/>
                      <a:endParaRPr lang="en-US" altLang="ja-JP" sz="20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altLang="ja-JP" sz="2000" b="1" u="none" strike="noStrike" dirty="0" smtClean="0">
                          <a:effectLst/>
                        </a:rPr>
                        <a:t> 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u="none" strike="noStrike" dirty="0" smtClean="0">
                          <a:effectLst/>
                        </a:rPr>
                        <a:t>177.4</a:t>
                      </a:r>
                    </a:p>
                    <a:p>
                      <a:pPr algn="ctr" fontAlgn="ctr"/>
                      <a:endParaRPr lang="en-US" altLang="ja-JP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ctr"/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smtClean="0">
                          <a:effectLst/>
                        </a:rPr>
                        <a:t>DSC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Total</a:t>
                      </a:r>
                    </a:p>
                    <a:p>
                      <a:pPr algn="ctr" fontAlgn="ctr"/>
                      <a:r>
                        <a:rPr lang="en-US" sz="2000" u="none" strike="noStrike" baseline="0" dirty="0" smtClean="0">
                          <a:effectLst/>
                        </a:rPr>
                        <a:t>(per STA)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u="none" strike="noStrike" dirty="0">
                          <a:effectLst/>
                        </a:rPr>
                        <a:t>-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u="none" strike="noStrike" dirty="0" smtClean="0">
                          <a:effectLst/>
                        </a:rPr>
                        <a:t>137.3</a:t>
                      </a:r>
                    </a:p>
                    <a:p>
                      <a:pPr algn="ctr" fontAlgn="ctr"/>
                      <a:r>
                        <a:rPr lang="en-US" altLang="ja-JP" sz="2000" b="1" u="none" strike="noStrike" dirty="0" smtClean="0">
                          <a:effectLst/>
                        </a:rPr>
                        <a:t>(1.26) 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smtClean="0">
                          <a:effectLst/>
                        </a:rPr>
                        <a:t>Legacy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Total</a:t>
                      </a:r>
                    </a:p>
                    <a:p>
                      <a:pPr algn="ctr" fontAlgn="ctr"/>
                      <a:r>
                        <a:rPr lang="en-US" sz="2000" u="none" strike="noStrike" baseline="0" dirty="0" smtClean="0">
                          <a:effectLst/>
                        </a:rPr>
                        <a:t>(per STA)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u="none" strike="noStrike" dirty="0" smtClean="0">
                          <a:effectLst/>
                        </a:rPr>
                        <a:t>130.5</a:t>
                      </a:r>
                    </a:p>
                    <a:p>
                      <a:pPr algn="ctr" fontAlgn="ctr"/>
                      <a:r>
                        <a:rPr lang="en-US" altLang="ja-JP" sz="2000" b="1" u="none" strike="noStrike" dirty="0" smtClean="0">
                          <a:effectLst/>
                        </a:rPr>
                        <a:t>(0.69) </a:t>
                      </a:r>
                    </a:p>
                    <a:p>
                      <a:pPr algn="ctr" fontAlgn="ctr"/>
                      <a:endParaRPr lang="en-US" altLang="ja-JP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ctr"/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u="none" strike="noStrike" dirty="0" smtClean="0">
                          <a:effectLst/>
                        </a:rPr>
                        <a:t>40.2</a:t>
                      </a:r>
                    </a:p>
                    <a:p>
                      <a:pPr algn="ctr" fontAlgn="ctr"/>
                      <a:r>
                        <a:rPr lang="en-US" altLang="ja-JP" sz="2000" b="1" u="none" strike="noStrike" dirty="0" smtClean="0">
                          <a:effectLst/>
                        </a:rPr>
                        <a:t>(0.42) </a:t>
                      </a:r>
                    </a:p>
                    <a:p>
                      <a:pPr algn="ctr" fontAlgn="ctr"/>
                      <a:endParaRPr lang="en-US" altLang="ja-JP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ctr"/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04" name="テキスト ボックス 103"/>
          <p:cNvSpPr txBox="1"/>
          <p:nvPr/>
        </p:nvSpPr>
        <p:spPr>
          <a:xfrm>
            <a:off x="7946845" y="3641664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FF0000"/>
                </a:solidFill>
                <a:latin typeface="+mn-lt"/>
              </a:rPr>
              <a:t>36% Up</a:t>
            </a:r>
            <a:endParaRPr kumimoji="1" lang="ja-JP" altLang="en-US" sz="1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5" name="上カーブ矢印 104"/>
          <p:cNvSpPr/>
          <p:nvPr/>
        </p:nvSpPr>
        <p:spPr bwMode="auto">
          <a:xfrm>
            <a:off x="6950429" y="3443651"/>
            <a:ext cx="1216152" cy="213360"/>
          </a:xfrm>
          <a:prstGeom prst="curvedUpArrow">
            <a:avLst>
              <a:gd name="adj1" fmla="val 59862"/>
              <a:gd name="adj2" fmla="val 139495"/>
              <a:gd name="adj3" fmla="val 25000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7911664" y="5625880"/>
            <a:ext cx="1157689" cy="33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0000FF"/>
                </a:solidFill>
              </a:rPr>
              <a:t>38% Down</a:t>
            </a:r>
            <a:endParaRPr kumimoji="1" lang="ja-JP" altLang="en-US" sz="1600" b="1" dirty="0">
              <a:solidFill>
                <a:srgbClr val="0000FF"/>
              </a:solidFill>
            </a:endParaRPr>
          </a:p>
        </p:txBody>
      </p:sp>
      <p:sp>
        <p:nvSpPr>
          <p:cNvPr id="109" name="上カーブ矢印 108"/>
          <p:cNvSpPr/>
          <p:nvPr/>
        </p:nvSpPr>
        <p:spPr bwMode="auto">
          <a:xfrm>
            <a:off x="6950429" y="5315780"/>
            <a:ext cx="1216152" cy="213360"/>
          </a:xfrm>
          <a:prstGeom prst="curvedUpArrow">
            <a:avLst>
              <a:gd name="adj1" fmla="val 59862"/>
              <a:gd name="adj2" fmla="val 139495"/>
              <a:gd name="adj3" fmla="val 25000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572000" y="1524000"/>
            <a:ext cx="4519093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- Scenario 3 (19 cell, reuse=3, wrap around enabled)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- max AMPDU size=8KB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- 10 UL Flows/BSS, no DL Flow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" name="角丸四角形 2"/>
          <p:cNvSpPr/>
          <p:nvPr/>
        </p:nvSpPr>
        <p:spPr bwMode="auto">
          <a:xfrm>
            <a:off x="5410200" y="6096000"/>
            <a:ext cx="2895600" cy="30480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anose="020B0604020202020204" pitchFamily="34" charset="0"/>
              </a:rPr>
              <a:t>See 11-14/1171r0 for more</a:t>
            </a:r>
            <a:r>
              <a:rPr kumimoji="0" lang="en-US" altLang="ja-JP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anose="020B0604020202020204" pitchFamily="34" charset="0"/>
              </a:rPr>
              <a:t> detail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anose="020B0604020202020204" pitchFamily="34" charset="0"/>
            </a:endParaRPr>
          </a:p>
        </p:txBody>
      </p:sp>
      <p:cxnSp>
        <p:nvCxnSpPr>
          <p:cNvPr id="25" name="直線コネクタ 24"/>
          <p:cNvCxnSpPr/>
          <p:nvPr/>
        </p:nvCxnSpPr>
        <p:spPr bwMode="auto">
          <a:xfrm>
            <a:off x="1209287" y="5029200"/>
            <a:ext cx="315390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線コネクタ 25"/>
          <p:cNvCxnSpPr/>
          <p:nvPr/>
        </p:nvCxnSpPr>
        <p:spPr bwMode="auto">
          <a:xfrm>
            <a:off x="1214272" y="2334969"/>
            <a:ext cx="315390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直線矢印コネクタ 27"/>
          <p:cNvCxnSpPr/>
          <p:nvPr/>
        </p:nvCxnSpPr>
        <p:spPr bwMode="auto">
          <a:xfrm flipV="1">
            <a:off x="4219233" y="1882424"/>
            <a:ext cx="0" cy="45254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2" name="直線矢印コネクタ 31"/>
          <p:cNvCxnSpPr/>
          <p:nvPr/>
        </p:nvCxnSpPr>
        <p:spPr bwMode="auto">
          <a:xfrm>
            <a:off x="4191000" y="5029200"/>
            <a:ext cx="0" cy="3048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08945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Proposal</a:t>
            </a:r>
            <a:r>
              <a:rPr kumimoji="1" lang="ja-JP" altLang="en-US" dirty="0"/>
              <a:t> </a:t>
            </a:r>
            <a:r>
              <a:rPr kumimoji="1" lang="en-US" altLang="ja-JP" dirty="0" smtClean="0"/>
              <a:t>to Consider Fairness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 smtClean="0"/>
              <a:t>There </a:t>
            </a:r>
            <a:r>
              <a:rPr kumimoji="1" lang="en-US" altLang="ja-JP" dirty="0"/>
              <a:t>has been no requirement about maintaining fairness in Functional Requirement Document </a:t>
            </a:r>
            <a:r>
              <a:rPr kumimoji="1" lang="en-US" altLang="ja-JP" dirty="0" smtClean="0"/>
              <a:t>yet</a:t>
            </a:r>
            <a:endParaRPr kumimoji="1" lang="en-US" altLang="ja-JP" dirty="0"/>
          </a:p>
          <a:p>
            <a:pPr algn="just"/>
            <a:endParaRPr kumimoji="1" lang="en-US" altLang="ja-JP" dirty="0" smtClean="0"/>
          </a:p>
          <a:p>
            <a:pPr algn="just"/>
            <a:r>
              <a:rPr kumimoji="1" lang="en-US" altLang="ja-JP" dirty="0" smtClean="0"/>
              <a:t>It is necessary to extend the FRD (11-14/0567r7) to consider fairness among STAs (especially with legacy STAs)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55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Coexistence?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sz="1800" dirty="0" smtClean="0"/>
              <a:t>Quote </a:t>
            </a:r>
            <a:r>
              <a:rPr kumimoji="1" lang="en-US" altLang="ja-JP" sz="1800" dirty="0"/>
              <a:t>from 11-09/00451r13 (</a:t>
            </a:r>
            <a:r>
              <a:rPr kumimoji="1" lang="en-US" altLang="ja-JP" sz="1800" dirty="0" err="1"/>
              <a:t>TGac</a:t>
            </a:r>
            <a:r>
              <a:rPr kumimoji="1" lang="en-US" altLang="ja-JP" sz="1800" dirty="0"/>
              <a:t> Functional Requirements and Evaluation Methodology)</a:t>
            </a:r>
          </a:p>
          <a:p>
            <a:pPr lvl="1" algn="just"/>
            <a:r>
              <a:rPr kumimoji="1" lang="en-US" altLang="ja-JP" sz="1600" b="1" dirty="0"/>
              <a:t>2.3 Coexistence with 802.11a/n devices operating in 5 GHz</a:t>
            </a:r>
          </a:p>
          <a:p>
            <a:pPr lvl="2" algn="just"/>
            <a:r>
              <a:rPr kumimoji="1" lang="en-US" altLang="ja-JP" sz="1400" b="1" dirty="0"/>
              <a:t>Refer to the IEEE Std. 802.15.2-2003, section 3.1 for the definitions of </a:t>
            </a:r>
            <a:r>
              <a:rPr kumimoji="1" lang="en-US" altLang="ja-JP" sz="1400" b="1" dirty="0" smtClean="0"/>
              <a:t>coexistence</a:t>
            </a:r>
            <a:endParaRPr kumimoji="1" lang="en-US" altLang="ja-JP" sz="1400" b="1" dirty="0"/>
          </a:p>
          <a:p>
            <a:pPr lvl="2" algn="just"/>
            <a:r>
              <a:rPr kumimoji="1" lang="en-US" altLang="ja-JP" sz="1400" b="1" dirty="0" err="1"/>
              <a:t>TGac</a:t>
            </a:r>
            <a:r>
              <a:rPr kumimoji="1" lang="en-US" altLang="ja-JP" sz="1400" b="1" dirty="0"/>
              <a:t> R5: The </a:t>
            </a:r>
            <a:r>
              <a:rPr kumimoji="1" lang="en-US" altLang="ja-JP" sz="1400" b="1" dirty="0" err="1"/>
              <a:t>TGac</a:t>
            </a:r>
            <a:r>
              <a:rPr kumimoji="1" lang="en-US" altLang="ja-JP" sz="1400" b="1" dirty="0"/>
              <a:t> amendment shall provide mechanisms that ensure </a:t>
            </a:r>
            <a:r>
              <a:rPr kumimoji="1" lang="en-US" altLang="ja-JP" sz="1400" b="1" dirty="0">
                <a:solidFill>
                  <a:srgbClr val="FF0000"/>
                </a:solidFill>
              </a:rPr>
              <a:t>coexistence between </a:t>
            </a:r>
            <a:r>
              <a:rPr kumimoji="1" lang="en-US" altLang="ja-JP" sz="1400" b="1" dirty="0" err="1">
                <a:solidFill>
                  <a:srgbClr val="FF0000"/>
                </a:solidFill>
              </a:rPr>
              <a:t>TGac</a:t>
            </a:r>
            <a:r>
              <a:rPr kumimoji="1" lang="en-US" altLang="ja-JP" sz="1400" b="1" dirty="0">
                <a:solidFill>
                  <a:srgbClr val="FF0000"/>
                </a:solidFill>
              </a:rPr>
              <a:t> and legacy IEEE802.11a/n </a:t>
            </a:r>
            <a:r>
              <a:rPr kumimoji="1" lang="en-US" altLang="ja-JP" sz="1400" b="1" dirty="0" smtClean="0">
                <a:solidFill>
                  <a:srgbClr val="FF0000"/>
                </a:solidFill>
              </a:rPr>
              <a:t>devices</a:t>
            </a:r>
            <a:endParaRPr kumimoji="1" lang="en-US" altLang="ja-JP" sz="1400" b="1" dirty="0">
              <a:solidFill>
                <a:srgbClr val="FF0000"/>
              </a:solidFill>
            </a:endParaRPr>
          </a:p>
          <a:p>
            <a:pPr algn="just"/>
            <a:r>
              <a:rPr kumimoji="1" lang="en-US" altLang="ja-JP" sz="1800" dirty="0" smtClean="0"/>
              <a:t>Quoted definition </a:t>
            </a:r>
            <a:r>
              <a:rPr kumimoji="1" lang="en-US" altLang="ja-JP" sz="1800" dirty="0"/>
              <a:t>in IEEE802.15.2-2003</a:t>
            </a:r>
          </a:p>
          <a:p>
            <a:pPr lvl="1" algn="just"/>
            <a:r>
              <a:rPr kumimoji="1" lang="en-US" altLang="ja-JP" sz="1600" b="1" dirty="0"/>
              <a:t>Coexistence: The ability of one system to perform a task in a given shared environment where other systems have an ability to perform their tasks and may or may not be using the same set of rules</a:t>
            </a:r>
            <a:r>
              <a:rPr kumimoji="1" lang="en-US" altLang="ja-JP" sz="1600" b="1" dirty="0" smtClean="0"/>
              <a:t>.</a:t>
            </a:r>
            <a:endParaRPr kumimoji="1" lang="en-US" altLang="ja-JP" sz="1600" b="1" dirty="0"/>
          </a:p>
          <a:p>
            <a:pPr algn="just"/>
            <a:endParaRPr kumimoji="1" lang="en-US" altLang="ja-JP" sz="1800" dirty="0" smtClean="0"/>
          </a:p>
          <a:p>
            <a:pPr algn="just"/>
            <a:r>
              <a:rPr kumimoji="1" lang="en-US" altLang="ja-JP" sz="1800" dirty="0" err="1" smtClean="0"/>
              <a:t>TGax</a:t>
            </a:r>
            <a:r>
              <a:rPr kumimoji="1" lang="en-US" altLang="ja-JP" sz="1800" dirty="0" smtClean="0"/>
              <a:t> may introduce some techniques, e.g., DSC, to enhance performance with changing basic CSMA/CA behavior</a:t>
            </a:r>
          </a:p>
          <a:p>
            <a:pPr lvl="1" algn="just"/>
            <a:r>
              <a:rPr kumimoji="1" lang="en-US" altLang="ja-JP" sz="1600" b="1" dirty="0" smtClean="0"/>
              <a:t>Simply saying “coexistence” would not prevent us from bringing significant impact on legacy STAs</a:t>
            </a:r>
            <a:endParaRPr kumimoji="1" lang="ja-JP" altLang="en-US" sz="1600" b="1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5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Existing </a:t>
            </a:r>
            <a:r>
              <a:rPr kumimoji="1" lang="en-US" altLang="ja-JP" dirty="0" smtClean="0"/>
              <a:t>Functional Requirement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/>
              <a:t>2.4	Backward Compatibility and </a:t>
            </a:r>
            <a:r>
              <a:rPr kumimoji="1" lang="en-US" altLang="ja-JP" dirty="0" smtClean="0"/>
              <a:t>Coexistence</a:t>
            </a:r>
            <a:endParaRPr kumimoji="1" lang="en-US" altLang="ja-JP" dirty="0"/>
          </a:p>
          <a:p>
            <a:pPr lvl="1" algn="just"/>
            <a:r>
              <a:rPr kumimoji="1" lang="en-US" altLang="ja-JP" dirty="0" err="1"/>
              <a:t>TGax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R14) The </a:t>
            </a:r>
            <a:r>
              <a:rPr kumimoji="1" lang="en-US" altLang="ja-JP" dirty="0"/>
              <a:t>802.11ax amendment shall enable backward compatibility with legacy IEEE 802.11 devices operating in the same band.</a:t>
            </a:r>
          </a:p>
          <a:p>
            <a:pPr lvl="1" algn="just"/>
            <a:r>
              <a:rPr kumimoji="1" lang="en-US" altLang="ja-JP" dirty="0" err="1"/>
              <a:t>TGax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R15) The </a:t>
            </a:r>
            <a:r>
              <a:rPr kumimoji="1" lang="en-US" altLang="ja-JP" dirty="0"/>
              <a:t>802.11ax amendment shall enable coexistence with legacy IEEE 802.11 devices operating in the same band. </a:t>
            </a:r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7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Proposed Amendment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/>
              <a:t>2.4	Backward Compatibility and </a:t>
            </a:r>
            <a:r>
              <a:rPr kumimoji="1" lang="en-US" altLang="ja-JP" dirty="0" smtClean="0"/>
              <a:t>Coexistence</a:t>
            </a:r>
            <a:endParaRPr kumimoji="1" lang="en-US" altLang="ja-JP" dirty="0"/>
          </a:p>
          <a:p>
            <a:pPr lvl="1" algn="just"/>
            <a:r>
              <a:rPr kumimoji="1" lang="en-US" altLang="ja-JP" dirty="0" err="1"/>
              <a:t>TGax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R14) The </a:t>
            </a:r>
            <a:r>
              <a:rPr kumimoji="1" lang="en-US" altLang="ja-JP" dirty="0"/>
              <a:t>802.11ax amendment shall enable backward compatibility with legacy IEEE 802.11 devices operating in the same band.</a:t>
            </a:r>
          </a:p>
          <a:p>
            <a:pPr lvl="1" algn="just"/>
            <a:r>
              <a:rPr kumimoji="1" lang="en-US" altLang="ja-JP" dirty="0" err="1"/>
              <a:t>TGax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R15) The </a:t>
            </a:r>
            <a:r>
              <a:rPr kumimoji="1" lang="en-US" altLang="ja-JP" dirty="0"/>
              <a:t>802.11ax amendment shall enable coexistence with legacy IEEE 802.11 devices operating in the same </a:t>
            </a:r>
            <a:r>
              <a:rPr kumimoji="1" lang="en-US" altLang="ja-JP" dirty="0" smtClean="0"/>
              <a:t>band </a:t>
            </a:r>
            <a:r>
              <a:rPr kumimoji="1" lang="en-US" altLang="ja-JP" u="sng" dirty="0" smtClean="0">
                <a:solidFill>
                  <a:srgbClr val="FF0066"/>
                </a:solidFill>
              </a:rPr>
              <a:t>maintaining fairness of transmission opportunity among STAs</a:t>
            </a:r>
            <a:r>
              <a:rPr kumimoji="1" lang="en-US" altLang="ja-JP" dirty="0" smtClean="0"/>
              <a:t> 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6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Straw Poll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 smtClean="0"/>
              <a:t>Do you agree to add requirement of maintaining fairness among STAs to FRD?</a:t>
            </a:r>
          </a:p>
          <a:p>
            <a:pPr lvl="1" algn="just"/>
            <a:r>
              <a:rPr kumimoji="1" lang="en-US" altLang="ja-JP" dirty="0" smtClean="0"/>
              <a:t>Y/N/A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37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シック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18423</TotalTime>
  <Words>529</Words>
  <Application>Microsoft Office PowerPoint</Application>
  <PresentationFormat>画面に合わせる (4:3)</PresentationFormat>
  <Paragraphs>112</Paragraphs>
  <Slides>11</Slides>
  <Notes>2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3" baseType="lpstr">
      <vt:lpstr>802-11-Submission</vt:lpstr>
      <vt:lpstr>Microsoft Word 97-2003 文書</vt:lpstr>
      <vt:lpstr>Functional Requirements Discussion on  Coexistence with Legacy STAs</vt:lpstr>
      <vt:lpstr>Abstract</vt:lpstr>
      <vt:lpstr>Introduction</vt:lpstr>
      <vt:lpstr>Example of Simulation Results </vt:lpstr>
      <vt:lpstr>Proposal to Consider Fairness</vt:lpstr>
      <vt:lpstr>Coexistence?</vt:lpstr>
      <vt:lpstr>Existing Functional Requirement</vt:lpstr>
      <vt:lpstr>Proposed Amendment</vt:lpstr>
      <vt:lpstr>Straw Poll </vt:lpstr>
      <vt:lpstr>Reference</vt:lpstr>
      <vt:lpstr>Backup</vt:lpstr>
    </vt:vector>
  </TitlesOfParts>
  <Company>Sony Corp.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Itagaki, Takeshi</dc:creator>
  <cp:lastModifiedBy>Mori, Masahito</cp:lastModifiedBy>
  <cp:revision>222</cp:revision>
  <cp:lastPrinted>1998-02-10T13:28:06Z</cp:lastPrinted>
  <dcterms:created xsi:type="dcterms:W3CDTF">2014-01-02T14:03:14Z</dcterms:created>
  <dcterms:modified xsi:type="dcterms:W3CDTF">2014-09-14T19:19:30Z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