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6" r:id="rId4"/>
    <p:sldId id="265" r:id="rId5"/>
    <p:sldId id="270" r:id="rId6"/>
    <p:sldId id="271" r:id="rId7"/>
    <p:sldId id="272" r:id="rId8"/>
    <p:sldId id="273" r:id="rId9"/>
    <p:sldId id="276" r:id="rId10"/>
    <p:sldId id="277" r:id="rId11"/>
    <p:sldId id="269" r:id="rId12"/>
    <p:sldId id="263" r:id="rId13"/>
    <p:sldId id="268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4253F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KatsuoYunoki:Documents:IEEE802.11&#20250;&#21512;:&#20250;&#21512;:2014&#24180;:09_Athens:&#23492;&#26360;&#26696;:&#21177;&#29575;&#35336;&#3163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Macintosh%20HD:Users:KatsuoYunoki:Documents:IEEE802.11&#20250;&#21512;:&#20250;&#21512;:2014&#24180;:09_Athens:&#23492;&#26360;&#26696;:&#21177;&#29575;&#35336;&#3163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99763951825497"/>
          <c:y val="0.0439932318104907"/>
          <c:w val="0.891577215320733"/>
          <c:h val="0.87023142411767"/>
        </c:manualLayout>
      </c:layout>
      <c:lineChart>
        <c:grouping val="standard"/>
        <c:varyColors val="0"/>
        <c:ser>
          <c:idx val="0"/>
          <c:order val="0"/>
          <c:tx>
            <c:strRef>
              <c:f>'medium time'!$A$2</c:f>
              <c:strCache>
                <c:ptCount val="1"/>
                <c:pt idx="0">
                  <c:v>11ac@MCS0 (80MHz)</c:v>
                </c:pt>
              </c:strCache>
            </c:strRef>
          </c:tx>
          <c:spPr>
            <a:ln w="19050" cmpd="sng">
              <a:prstDash val="sysDash"/>
            </a:ln>
          </c:spPr>
          <c:marker>
            <c:symbol val="none"/>
          </c:marker>
          <c:cat>
            <c:numRef>
              <c:f>'medium time'!$B$1:$Q$1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'medium time'!$B$2:$Q$2</c:f>
              <c:numCache>
                <c:formatCode>General</c:formatCode>
                <c:ptCount val="16"/>
                <c:pt idx="1">
                  <c:v>932.0</c:v>
                </c:pt>
                <c:pt idx="2">
                  <c:v>1028.0</c:v>
                </c:pt>
                <c:pt idx="3">
                  <c:v>1140.0</c:v>
                </c:pt>
                <c:pt idx="4">
                  <c:v>1252.0</c:v>
                </c:pt>
                <c:pt idx="5">
                  <c:v>1364.0</c:v>
                </c:pt>
                <c:pt idx="6">
                  <c:v>1476.0</c:v>
                </c:pt>
                <c:pt idx="7">
                  <c:v>1588.0</c:v>
                </c:pt>
                <c:pt idx="8">
                  <c:v>1684.0</c:v>
                </c:pt>
                <c:pt idx="9">
                  <c:v>1796.0</c:v>
                </c:pt>
                <c:pt idx="10">
                  <c:v>1908.0</c:v>
                </c:pt>
                <c:pt idx="11">
                  <c:v>2020.0</c:v>
                </c:pt>
                <c:pt idx="12">
                  <c:v>2132.0</c:v>
                </c:pt>
                <c:pt idx="13">
                  <c:v>2244.0</c:v>
                </c:pt>
                <c:pt idx="14">
                  <c:v>2340.0</c:v>
                </c:pt>
                <c:pt idx="15">
                  <c:v>2452.0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'medium time'!$A$3</c:f>
              <c:strCache>
                <c:ptCount val="1"/>
                <c:pt idx="0">
                  <c:v>11ac@MCS8 (80MHz)</c:v>
                </c:pt>
              </c:strCache>
            </c:strRef>
          </c:tx>
          <c:spPr>
            <a:ln w="19050" cmpd="sng">
              <a:prstDash val="sysDash"/>
            </a:ln>
          </c:spPr>
          <c:marker>
            <c:symbol val="none"/>
          </c:marker>
          <c:cat>
            <c:numRef>
              <c:f>'medium time'!$B$1:$Q$1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'medium time'!$B$3:$Q$3</c:f>
              <c:numCache>
                <c:formatCode>General</c:formatCode>
                <c:ptCount val="16"/>
                <c:pt idx="1">
                  <c:v>804.0</c:v>
                </c:pt>
                <c:pt idx="2">
                  <c:v>820.0</c:v>
                </c:pt>
                <c:pt idx="3">
                  <c:v>820.0</c:v>
                </c:pt>
                <c:pt idx="4">
                  <c:v>836.0</c:v>
                </c:pt>
                <c:pt idx="5">
                  <c:v>836.0</c:v>
                </c:pt>
                <c:pt idx="6">
                  <c:v>852.0</c:v>
                </c:pt>
                <c:pt idx="7">
                  <c:v>868.0</c:v>
                </c:pt>
                <c:pt idx="8">
                  <c:v>868.0</c:v>
                </c:pt>
                <c:pt idx="9">
                  <c:v>884.0</c:v>
                </c:pt>
                <c:pt idx="10">
                  <c:v>884.0</c:v>
                </c:pt>
                <c:pt idx="11">
                  <c:v>900.0</c:v>
                </c:pt>
                <c:pt idx="12">
                  <c:v>900.0</c:v>
                </c:pt>
                <c:pt idx="13">
                  <c:v>916.0</c:v>
                </c:pt>
                <c:pt idx="14">
                  <c:v>916.0</c:v>
                </c:pt>
                <c:pt idx="15">
                  <c:v>932.0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'medium time'!$A$4</c:f>
              <c:strCache>
                <c:ptCount val="1"/>
                <c:pt idx="0">
                  <c:v>Proposal@MCS0 (20MHz*4)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'medium time'!$B$1:$Q$1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'medium time'!$B$4:$Q$4</c:f>
              <c:numCache>
                <c:formatCode>General</c:formatCode>
                <c:ptCount val="16"/>
                <c:pt idx="1">
                  <c:v>345.0</c:v>
                </c:pt>
                <c:pt idx="2">
                  <c:v>469.0</c:v>
                </c:pt>
                <c:pt idx="3">
                  <c:v>593.0</c:v>
                </c:pt>
                <c:pt idx="4">
                  <c:v>713.0</c:v>
                </c:pt>
                <c:pt idx="5">
                  <c:v>837.0</c:v>
                </c:pt>
                <c:pt idx="6">
                  <c:v>961.0</c:v>
                </c:pt>
                <c:pt idx="7">
                  <c:v>1085.0</c:v>
                </c:pt>
                <c:pt idx="8">
                  <c:v>1205.0</c:v>
                </c:pt>
                <c:pt idx="9">
                  <c:v>1329.0</c:v>
                </c:pt>
                <c:pt idx="10">
                  <c:v>1453.0</c:v>
                </c:pt>
                <c:pt idx="11">
                  <c:v>1577.0</c:v>
                </c:pt>
                <c:pt idx="12">
                  <c:v>1701.0</c:v>
                </c:pt>
                <c:pt idx="13">
                  <c:v>1821.0</c:v>
                </c:pt>
                <c:pt idx="14">
                  <c:v>1945.0</c:v>
                </c:pt>
                <c:pt idx="15">
                  <c:v>2069.0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'medium time'!$A$5</c:f>
              <c:strCache>
                <c:ptCount val="1"/>
                <c:pt idx="0">
                  <c:v>Proposal@MCS8 (20MHz*4)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'medium time'!$B$1:$Q$1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'medium time'!$B$5:$Q$5</c:f>
              <c:numCache>
                <c:formatCode>General</c:formatCode>
                <c:ptCount val="16"/>
                <c:pt idx="1">
                  <c:v>209.0</c:v>
                </c:pt>
                <c:pt idx="2">
                  <c:v>221.0</c:v>
                </c:pt>
                <c:pt idx="3">
                  <c:v>229.0</c:v>
                </c:pt>
                <c:pt idx="4">
                  <c:v>241.0</c:v>
                </c:pt>
                <c:pt idx="5">
                  <c:v>249.0</c:v>
                </c:pt>
                <c:pt idx="6">
                  <c:v>261.0</c:v>
                </c:pt>
                <c:pt idx="7">
                  <c:v>273.0</c:v>
                </c:pt>
                <c:pt idx="8">
                  <c:v>281.0</c:v>
                </c:pt>
                <c:pt idx="9">
                  <c:v>293.0</c:v>
                </c:pt>
                <c:pt idx="10">
                  <c:v>301.0</c:v>
                </c:pt>
                <c:pt idx="11">
                  <c:v>313.0</c:v>
                </c:pt>
                <c:pt idx="12">
                  <c:v>321.0</c:v>
                </c:pt>
                <c:pt idx="13">
                  <c:v>333.0</c:v>
                </c:pt>
                <c:pt idx="14">
                  <c:v>341.0</c:v>
                </c:pt>
                <c:pt idx="15">
                  <c:v>353.0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8953592"/>
        <c:axId val="2038871176"/>
      </c:lineChart>
      <c:catAx>
        <c:axId val="2038953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8871176"/>
        <c:crosses val="autoZero"/>
        <c:auto val="1"/>
        <c:lblAlgn val="ctr"/>
        <c:lblOffset val="100"/>
        <c:tickLblSkip val="2"/>
        <c:noMultiLvlLbl val="0"/>
      </c:catAx>
      <c:valAx>
        <c:axId val="2038871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38953592"/>
        <c:crossesAt val="1.0"/>
        <c:crossBetween val="midCat"/>
      </c:valAx>
    </c:plotArea>
    <c:legend>
      <c:legendPos val="r"/>
      <c:layout>
        <c:manualLayout>
          <c:xMode val="edge"/>
          <c:yMode val="edge"/>
          <c:x val="0.0984682713347921"/>
          <c:y val="0.0662746978962655"/>
          <c:w val="0.436542669584245"/>
          <c:h val="0.33265296911454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733681102362205"/>
          <c:y val="0.0601851851851852"/>
          <c:w val="0.892613298337708"/>
          <c:h val="0.822469378827647"/>
        </c:manualLayout>
      </c:layout>
      <c:lineChart>
        <c:grouping val="standard"/>
        <c:varyColors val="0"/>
        <c:ser>
          <c:idx val="0"/>
          <c:order val="0"/>
          <c:tx>
            <c:strRef>
              <c:f>TP!$A$2</c:f>
              <c:strCache>
                <c:ptCount val="1"/>
                <c:pt idx="0">
                  <c:v>11ac@MCS0 (80MHz)</c:v>
                </c:pt>
              </c:strCache>
            </c:strRef>
          </c:tx>
          <c:spPr>
            <a:ln w="19050" cmpd="sng">
              <a:prstDash val="sysDash"/>
            </a:ln>
          </c:spPr>
          <c:marker>
            <c:symbol val="none"/>
          </c:marker>
          <c:cat>
            <c:numRef>
              <c:f>TP!$B$1:$Q$1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TP!$B$2:$Q$2</c:f>
              <c:numCache>
                <c:formatCode>0.00</c:formatCode>
                <c:ptCount val="16"/>
                <c:pt idx="1">
                  <c:v>0.858369098712446</c:v>
                </c:pt>
                <c:pt idx="2">
                  <c:v>1.556420233463035</c:v>
                </c:pt>
                <c:pt idx="3">
                  <c:v>2.105263157894737</c:v>
                </c:pt>
                <c:pt idx="4">
                  <c:v>2.55591054313099</c:v>
                </c:pt>
                <c:pt idx="5">
                  <c:v>2.932551319648093</c:v>
                </c:pt>
                <c:pt idx="6">
                  <c:v>3.252032520325203</c:v>
                </c:pt>
                <c:pt idx="7">
                  <c:v>3.526448362720403</c:v>
                </c:pt>
                <c:pt idx="8">
                  <c:v>3.800475059382423</c:v>
                </c:pt>
                <c:pt idx="9">
                  <c:v>4.00890868596882</c:v>
                </c:pt>
                <c:pt idx="10">
                  <c:v>4.19287211740042</c:v>
                </c:pt>
                <c:pt idx="11">
                  <c:v>4.356435643564357</c:v>
                </c:pt>
                <c:pt idx="12">
                  <c:v>4.502814258911806</c:v>
                </c:pt>
                <c:pt idx="13">
                  <c:v>4.634581105169341</c:v>
                </c:pt>
                <c:pt idx="14">
                  <c:v>4.786324786324786</c:v>
                </c:pt>
                <c:pt idx="15">
                  <c:v>4.893964110929851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TP!$A$3</c:f>
              <c:strCache>
                <c:ptCount val="1"/>
                <c:pt idx="0">
                  <c:v>11ac@MCS8 (80MHz)</c:v>
                </c:pt>
              </c:strCache>
            </c:strRef>
          </c:tx>
          <c:spPr>
            <a:ln w="19050" cmpd="sng">
              <a:prstDash val="sysDash"/>
            </a:ln>
          </c:spPr>
          <c:marker>
            <c:symbol val="none"/>
          </c:marker>
          <c:cat>
            <c:numRef>
              <c:f>TP!$B$1:$Q$1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TP!$B$3:$Q$3</c:f>
              <c:numCache>
                <c:formatCode>0.00</c:formatCode>
                <c:ptCount val="16"/>
                <c:pt idx="1">
                  <c:v>0.995024875621891</c:v>
                </c:pt>
                <c:pt idx="2">
                  <c:v>1.951219512195122</c:v>
                </c:pt>
                <c:pt idx="3">
                  <c:v>2.926829268292683</c:v>
                </c:pt>
                <c:pt idx="4">
                  <c:v>3.827751196172249</c:v>
                </c:pt>
                <c:pt idx="5">
                  <c:v>4.784688995215311</c:v>
                </c:pt>
                <c:pt idx="6">
                  <c:v>5.633802816901404</c:v>
                </c:pt>
                <c:pt idx="7">
                  <c:v>6.451612903225806</c:v>
                </c:pt>
                <c:pt idx="8">
                  <c:v>7.373271889400921</c:v>
                </c:pt>
                <c:pt idx="9">
                  <c:v>8.144796380090481</c:v>
                </c:pt>
                <c:pt idx="10">
                  <c:v>9.049773755656098</c:v>
                </c:pt>
                <c:pt idx="11">
                  <c:v>9.777777777777768</c:v>
                </c:pt>
                <c:pt idx="12">
                  <c:v>10.66666666666667</c:v>
                </c:pt>
                <c:pt idx="13">
                  <c:v>11.35371179039301</c:v>
                </c:pt>
                <c:pt idx="14">
                  <c:v>12.22707423580786</c:v>
                </c:pt>
                <c:pt idx="15">
                  <c:v>12.8755364806867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TP!$A$4</c:f>
              <c:strCache>
                <c:ptCount val="1"/>
                <c:pt idx="0">
                  <c:v>Proposal@MCS0 (20MHz*4)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numRef>
              <c:f>TP!$B$1:$Q$1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TP!$B$4:$Q$4</c:f>
              <c:numCache>
                <c:formatCode>0.00</c:formatCode>
                <c:ptCount val="16"/>
                <c:pt idx="1">
                  <c:v>2.318840579710137</c:v>
                </c:pt>
                <c:pt idx="2">
                  <c:v>3.411513859275053</c:v>
                </c:pt>
                <c:pt idx="3">
                  <c:v>4.047217537942664</c:v>
                </c:pt>
                <c:pt idx="4">
                  <c:v>4.488078541374474</c:v>
                </c:pt>
                <c:pt idx="5">
                  <c:v>4.778972520908005</c:v>
                </c:pt>
                <c:pt idx="6">
                  <c:v>4.994797086368365</c:v>
                </c:pt>
                <c:pt idx="7">
                  <c:v>5.161290322580645</c:v>
                </c:pt>
                <c:pt idx="8">
                  <c:v>5.311203319502077</c:v>
                </c:pt>
                <c:pt idx="9">
                  <c:v>5.417607223476296</c:v>
                </c:pt>
                <c:pt idx="10">
                  <c:v>5.505849965588438</c:v>
                </c:pt>
                <c:pt idx="11">
                  <c:v>5.580215599239062</c:v>
                </c:pt>
                <c:pt idx="12">
                  <c:v>5.643738977072306</c:v>
                </c:pt>
                <c:pt idx="13">
                  <c:v>5.7111477210324</c:v>
                </c:pt>
                <c:pt idx="14">
                  <c:v>5.758354755784061</c:v>
                </c:pt>
                <c:pt idx="15">
                  <c:v>5.799903334944417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TP!$A$5</c:f>
              <c:strCache>
                <c:ptCount val="1"/>
                <c:pt idx="0">
                  <c:v>Proposal@MCS8 (20MHz*4)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TP!$B$1:$Q$1</c:f>
              <c:numCache>
                <c:formatCode>General</c:formatCode>
                <c:ptCount val="16"/>
                <c:pt idx="0">
                  <c:v>0.0</c:v>
                </c:pt>
                <c:pt idx="1">
                  <c:v>100.0</c:v>
                </c:pt>
                <c:pt idx="2">
                  <c:v>200.0</c:v>
                </c:pt>
                <c:pt idx="3">
                  <c:v>300.0</c:v>
                </c:pt>
                <c:pt idx="4">
                  <c:v>400.0</c:v>
                </c:pt>
                <c:pt idx="5">
                  <c:v>500.0</c:v>
                </c:pt>
                <c:pt idx="6">
                  <c:v>600.0</c:v>
                </c:pt>
                <c:pt idx="7">
                  <c:v>700.0</c:v>
                </c:pt>
                <c:pt idx="8">
                  <c:v>800.0</c:v>
                </c:pt>
                <c:pt idx="9">
                  <c:v>900.0</c:v>
                </c:pt>
                <c:pt idx="10">
                  <c:v>1000.0</c:v>
                </c:pt>
                <c:pt idx="11">
                  <c:v>1100.0</c:v>
                </c:pt>
                <c:pt idx="12">
                  <c:v>1200.0</c:v>
                </c:pt>
                <c:pt idx="13">
                  <c:v>1300.0</c:v>
                </c:pt>
                <c:pt idx="14">
                  <c:v>1400.0</c:v>
                </c:pt>
                <c:pt idx="15">
                  <c:v>1500.0</c:v>
                </c:pt>
              </c:numCache>
            </c:numRef>
          </c:cat>
          <c:val>
            <c:numRef>
              <c:f>TP!$B$5:$Q$5</c:f>
              <c:numCache>
                <c:formatCode>0.00</c:formatCode>
                <c:ptCount val="16"/>
                <c:pt idx="1">
                  <c:v>3.827751196172249</c:v>
                </c:pt>
                <c:pt idx="2">
                  <c:v>7.23981900452489</c:v>
                </c:pt>
                <c:pt idx="3">
                  <c:v>10.48034934497817</c:v>
                </c:pt>
                <c:pt idx="4">
                  <c:v>13.27800829875519</c:v>
                </c:pt>
                <c:pt idx="5">
                  <c:v>16.06425702811245</c:v>
                </c:pt>
                <c:pt idx="6">
                  <c:v>18.39080459770115</c:v>
                </c:pt>
                <c:pt idx="7">
                  <c:v>20.51282051282051</c:v>
                </c:pt>
                <c:pt idx="8">
                  <c:v>22.77580071174377</c:v>
                </c:pt>
                <c:pt idx="9">
                  <c:v>24.57337883959044</c:v>
                </c:pt>
                <c:pt idx="10">
                  <c:v>26.578073089701</c:v>
                </c:pt>
                <c:pt idx="11">
                  <c:v>28.1150159744409</c:v>
                </c:pt>
                <c:pt idx="12">
                  <c:v>29.90654205607477</c:v>
                </c:pt>
                <c:pt idx="13">
                  <c:v>31.23123123123122</c:v>
                </c:pt>
                <c:pt idx="14">
                  <c:v>32.84457478005864</c:v>
                </c:pt>
                <c:pt idx="15">
                  <c:v>33.9943342776204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8353944"/>
        <c:axId val="2077150648"/>
      </c:lineChart>
      <c:catAx>
        <c:axId val="2098353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2077150648"/>
        <c:crosses val="autoZero"/>
        <c:auto val="1"/>
        <c:lblAlgn val="ctr"/>
        <c:lblOffset val="100"/>
        <c:tickLblSkip val="2"/>
        <c:noMultiLvlLbl val="0"/>
      </c:catAx>
      <c:valAx>
        <c:axId val="2077150648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ja-JP"/>
          </a:p>
        </c:txPr>
        <c:crossAx val="20983539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0671305774278215"/>
          <c:y val="0.0910571595217264"/>
          <c:w val="0.461170512579637"/>
          <c:h val="0.236630653726424"/>
        </c:manualLayout>
      </c:layout>
      <c:overlay val="0"/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Sep.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Sep.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11-14/1169r0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DL-FDMA considerations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0762692"/>
              </p:ext>
            </p:extLst>
          </p:nvPr>
        </p:nvGraphicFramePr>
        <p:xfrm>
          <a:off x="508000" y="2384425"/>
          <a:ext cx="8156575" cy="271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文書" r:id="rId4" imgW="8255000" imgH="2755900" progId="Word.Document.8">
                  <p:embed/>
                </p:oleObj>
              </mc:Choice>
              <mc:Fallback>
                <p:oleObj name="文書" r:id="rId4" imgW="8255000" imgH="2755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84425"/>
                        <a:ext cx="8156575" cy="2716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Mixed Operation with Legacy STAs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117015" y="4078813"/>
            <a:ext cx="10053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FDMA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(20M*4)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95536" y="1844824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This FDMA concept may be applicable for mixed operation with legacy STAs.  The primary 20MHz channel would be used for a legacy STA on a priority basis and other channels for 11ax supported STAs.  It might improve access efficiency of legacy STAs too.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cxnSp>
        <p:nvCxnSpPr>
          <p:cNvPr id="204" name="直線コネクタ 203"/>
          <p:cNvCxnSpPr/>
          <p:nvPr/>
        </p:nvCxnSpPr>
        <p:spPr bwMode="auto">
          <a:xfrm>
            <a:off x="2987824" y="3861048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" name="テキスト ボックス 204"/>
          <p:cNvSpPr txBox="1"/>
          <p:nvPr/>
        </p:nvSpPr>
        <p:spPr>
          <a:xfrm>
            <a:off x="2483768" y="400506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06" name="直線コネクタ 205"/>
          <p:cNvCxnSpPr/>
          <p:nvPr/>
        </p:nvCxnSpPr>
        <p:spPr bwMode="auto">
          <a:xfrm rot="16200000">
            <a:off x="2987824" y="400506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" name="直線コネクタ 206"/>
          <p:cNvCxnSpPr/>
          <p:nvPr/>
        </p:nvCxnSpPr>
        <p:spPr bwMode="auto">
          <a:xfrm rot="16200000">
            <a:off x="2987824" y="4293096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直線コネクタ 207"/>
          <p:cNvCxnSpPr/>
          <p:nvPr/>
        </p:nvCxnSpPr>
        <p:spPr bwMode="auto">
          <a:xfrm rot="16200000">
            <a:off x="2987824" y="458112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直線コネクタ 208"/>
          <p:cNvCxnSpPr/>
          <p:nvPr/>
        </p:nvCxnSpPr>
        <p:spPr bwMode="auto">
          <a:xfrm rot="16200000">
            <a:off x="2987824" y="486916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テキスト ボックス 209"/>
          <p:cNvSpPr txBox="1"/>
          <p:nvPr/>
        </p:nvSpPr>
        <p:spPr>
          <a:xfrm>
            <a:off x="2483768" y="42930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2483768" y="456138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2483768" y="48691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2483768" y="364502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CH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7" name="正方形/長方形 216"/>
          <p:cNvSpPr/>
          <p:nvPr/>
        </p:nvSpPr>
        <p:spPr bwMode="auto">
          <a:xfrm>
            <a:off x="2987824" y="4005064"/>
            <a:ext cx="1080120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8" name="正方形/長方形 217"/>
          <p:cNvSpPr/>
          <p:nvPr/>
        </p:nvSpPr>
        <p:spPr bwMode="auto">
          <a:xfrm>
            <a:off x="2987824" y="4293096"/>
            <a:ext cx="1080120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2987824" y="4581128"/>
            <a:ext cx="1080120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0" name="正方形/長方形 219"/>
          <p:cNvSpPr/>
          <p:nvPr/>
        </p:nvSpPr>
        <p:spPr bwMode="auto">
          <a:xfrm>
            <a:off x="2987824" y="4869160"/>
            <a:ext cx="1080120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15816" y="4005064"/>
            <a:ext cx="1147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Primary 20M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3995936" y="4158372"/>
            <a:ext cx="5760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4572000" y="3942348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for a legacy STA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4" name="右中かっこ 13"/>
          <p:cNvSpPr/>
          <p:nvPr/>
        </p:nvSpPr>
        <p:spPr bwMode="auto">
          <a:xfrm>
            <a:off x="4211960" y="4302388"/>
            <a:ext cx="288032" cy="864096"/>
          </a:xfrm>
          <a:prstGeom prst="rightBrace">
            <a:avLst>
              <a:gd name="adj1" fmla="val 28175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3" name="テキスト ボックス 142"/>
          <p:cNvSpPr txBox="1"/>
          <p:nvPr/>
        </p:nvSpPr>
        <p:spPr>
          <a:xfrm>
            <a:off x="4572000" y="4518412"/>
            <a:ext cx="20162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for 11ax STAs 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39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 smtClean="0"/>
              <a:t>FDMA may have some advantages </a:t>
            </a:r>
            <a:r>
              <a:rPr lang="en-US" altLang="ja-JP" dirty="0" smtClean="0"/>
              <a:t>in</a:t>
            </a:r>
            <a:r>
              <a:rPr kumimoji="1" lang="en-US" altLang="ja-JP" dirty="0" smtClean="0"/>
              <a:t> access efficiency </a:t>
            </a:r>
            <a:r>
              <a:rPr lang="en-US" altLang="ja-JP" dirty="0" smtClean="0"/>
              <a:t>on</a:t>
            </a:r>
            <a:r>
              <a:rPr kumimoji="1" lang="en-US" altLang="ja-JP" dirty="0" smtClean="0"/>
              <a:t>: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Less medium time,</a:t>
            </a:r>
          </a:p>
          <a:p>
            <a:pPr marL="800100" lvl="1" indent="-342900">
              <a:buFont typeface="Wingdings" charset="2"/>
              <a:buChar char="ü"/>
            </a:pPr>
            <a:r>
              <a:rPr kumimoji="1" lang="en-US" altLang="ja-JP" sz="2400" dirty="0" smtClean="0"/>
              <a:t>Shorter latency,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Wider available bandwidth in dense environment,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altLang="ja-JP" sz="2400" dirty="0" smtClean="0"/>
              <a:t>Mixed operation with legacy </a:t>
            </a:r>
            <a:r>
              <a:rPr lang="en-US" altLang="ja-JP" sz="2400" dirty="0" smtClean="0"/>
              <a:t>STAs</a:t>
            </a:r>
            <a:endParaRPr kumimoji="1" lang="en-US" altLang="ja-JP" sz="2400" dirty="0" smtClean="0"/>
          </a:p>
          <a:p>
            <a:pPr>
              <a:buFont typeface="Wingdings" charset="2"/>
              <a:buChar char="l"/>
            </a:pPr>
            <a:r>
              <a:rPr lang="en-US" altLang="ja-JP" dirty="0" smtClean="0"/>
              <a:t>Detailed consideration</a:t>
            </a:r>
            <a:r>
              <a:rPr kumimoji="1" lang="en-US" altLang="ja-JP" dirty="0" smtClean="0"/>
              <a:t>s </a:t>
            </a:r>
            <a:r>
              <a:rPr lang="en-US" altLang="ja-JP" dirty="0" smtClean="0"/>
              <a:t>is</a:t>
            </a:r>
            <a:r>
              <a:rPr kumimoji="1" lang="en-US" altLang="ja-JP" dirty="0" smtClean="0"/>
              <a:t> needed for </a:t>
            </a:r>
            <a:r>
              <a:rPr lang="en-US" altLang="ja-JP" dirty="0" smtClean="0"/>
              <a:t>feasibility study.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77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charset="2"/>
              <a:buChar char="l"/>
            </a:pPr>
            <a:r>
              <a:rPr lang="en-US" dirty="0" smtClean="0"/>
              <a:t>Do you support to </a:t>
            </a:r>
            <a:r>
              <a:rPr lang="en-US" altLang="ja-JP" dirty="0" smtClean="0"/>
              <a:t>study</a:t>
            </a:r>
            <a:r>
              <a:rPr lang="en-US" dirty="0" smtClean="0"/>
              <a:t> DL-FDMA as a possible technique for efficiency improvement for 11ax?</a:t>
            </a:r>
          </a:p>
          <a:p>
            <a:pPr marL="0" indent="0"/>
            <a:endParaRPr lang="en-US" dirty="0"/>
          </a:p>
          <a:p>
            <a:r>
              <a:rPr lang="en-US" dirty="0" smtClean="0"/>
              <a:t>Y/N/A =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Backup</a:t>
            </a:r>
            <a:br>
              <a:rPr kumimoji="1" lang="en-US" altLang="ja-JP" dirty="0" smtClean="0"/>
            </a:br>
            <a:r>
              <a:rPr kumimoji="1" lang="en-US" altLang="ja-JP" dirty="0" smtClean="0"/>
              <a:t>Medium Time of Frames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971600" y="2420888"/>
            <a:ext cx="1008112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979712" y="2420888"/>
            <a:ext cx="1008112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987824" y="2420888"/>
            <a:ext cx="504056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491880" y="2420888"/>
            <a:ext cx="1008112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VHT-SIG-A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4499992" y="2420888"/>
            <a:ext cx="504056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VHT-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STF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5004048" y="2420888"/>
            <a:ext cx="504056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VHT-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LTF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5508104" y="2420888"/>
            <a:ext cx="504056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VHT-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SIG-B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012160" y="2420888"/>
            <a:ext cx="1656184" cy="504056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>
                <a:solidFill>
                  <a:srgbClr val="000000"/>
                </a:solidFill>
              </a:rPr>
              <a:t>Data</a:t>
            </a:r>
            <a:endParaRPr kumimoji="0" lang="ja-JP" altLang="en-US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259632" y="21131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67744" y="21131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779912" y="21131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8us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87824" y="21131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499992" y="21131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004048" y="21131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508104" y="21131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4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us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971600" y="1844824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>
            <a:off x="6012160" y="1844824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>
            <a:off x="971600" y="1988840"/>
            <a:ext cx="50405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4" name="テキスト ボックス 33"/>
          <p:cNvSpPr txBox="1"/>
          <p:nvPr/>
        </p:nvSpPr>
        <p:spPr>
          <a:xfrm>
            <a:off x="3203848" y="1825079"/>
            <a:ext cx="576064" cy="3077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40us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83568" y="33569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Data Frame [us]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71600" y="3717032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   40 + {(Service + MPDU + PHY pad + Tail) / N</a:t>
            </a:r>
            <a:r>
              <a:rPr kumimoji="1" lang="en-US" altLang="ja-JP" sz="1800" baseline="-25000" dirty="0" smtClean="0">
                <a:solidFill>
                  <a:srgbClr val="000000"/>
                </a:solidFill>
              </a:rPr>
              <a:t>DBPS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}* 4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= 40 + roundup{(16 + MPDU[byte]*8 + 6) / N</a:t>
            </a:r>
            <a:r>
              <a:rPr kumimoji="1" lang="en-US" altLang="ja-JP" sz="1800" baseline="-25000" dirty="0" smtClean="0">
                <a:solidFill>
                  <a:srgbClr val="000000"/>
                </a:solidFill>
              </a:rPr>
              <a:t>DBPS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}* 4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27584" y="601199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N</a:t>
            </a:r>
            <a:r>
              <a:rPr kumimoji="1" lang="en-US" altLang="ja-JP" sz="1800" baseline="-25000" dirty="0" smtClean="0">
                <a:solidFill>
                  <a:srgbClr val="000000"/>
                </a:solidFill>
              </a:rPr>
              <a:t>DBPS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: </a:t>
            </a:r>
            <a:r>
              <a:rPr lang="en-US" altLang="ja-JP" sz="1800" dirty="0">
                <a:solidFill>
                  <a:srgbClr val="000000"/>
                </a:solidFill>
              </a:rPr>
              <a:t> the number of data bits per OFDM symbol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83568" y="49132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ACK Frame [us]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71600" y="5282624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   40 + {(Service + MPDU(ACK frame) + PHY pad + Tail) / N</a:t>
            </a:r>
            <a:r>
              <a:rPr kumimoji="1" lang="en-US" altLang="ja-JP" sz="1800" baseline="-25000" dirty="0" smtClean="0">
                <a:solidFill>
                  <a:srgbClr val="000000"/>
                </a:solidFill>
              </a:rPr>
              <a:t>DBPS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}* 4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= 40 + roundup{(16 + 14*8 + 6) / N</a:t>
            </a:r>
            <a:r>
              <a:rPr kumimoji="1" lang="en-US" altLang="ja-JP" sz="1800" baseline="-25000" dirty="0" smtClean="0">
                <a:solidFill>
                  <a:srgbClr val="000000"/>
                </a:solidFill>
              </a:rPr>
              <a:t>DBPS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}* 4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971600" y="443711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MPDU includes MAC header (26 bytes).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54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[1] Brian Hart et al, IEEE 11-14/855r0, “</a:t>
            </a:r>
            <a:r>
              <a:rPr lang="en-US" altLang="ja-JP" dirty="0"/>
              <a:t>Techniques for Short Downlink </a:t>
            </a:r>
            <a:r>
              <a:rPr lang="en-US" altLang="ja-JP" dirty="0" smtClean="0"/>
              <a:t>Frames”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7099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280920" cy="4114800"/>
          </a:xfrm>
          <a:ln/>
        </p:spPr>
        <p:txBody>
          <a:bodyPr/>
          <a:lstStyle/>
          <a:p>
            <a:pPr>
              <a:buFont typeface="Wingdings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contribution considered Down Link FDMA (DL-FDMA) as a candidate technique for access efficiency improvement for 11ax.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70992"/>
          </a:xfrm>
        </p:spPr>
        <p:txBody>
          <a:bodyPr/>
          <a:lstStyle/>
          <a:p>
            <a:r>
              <a:rPr kumimoji="1" lang="en-US" altLang="ja-JP" dirty="0" smtClean="0"/>
              <a:t>Conceptions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476027"/>
            <a:ext cx="8424936" cy="4113213"/>
          </a:xfrm>
        </p:spPr>
        <p:txBody>
          <a:bodyPr/>
          <a:lstStyle/>
          <a:p>
            <a:pPr>
              <a:buFont typeface="Wingdings" charset="2"/>
              <a:buChar char="l"/>
            </a:pPr>
            <a:r>
              <a:rPr kumimoji="1" lang="en-US" altLang="ja-JP" dirty="0" smtClean="0"/>
              <a:t>AP</a:t>
            </a:r>
          </a:p>
          <a:p>
            <a:pPr marL="857250" lvl="1" indent="-457200">
              <a:buAutoNum type="arabicParenBoth"/>
            </a:pPr>
            <a:r>
              <a:rPr lang="en-US" altLang="ja-JP" sz="2400" b="0" dirty="0" smtClean="0"/>
              <a:t>20MHzBW * 4CH</a:t>
            </a:r>
            <a:r>
              <a:rPr lang="en-US" altLang="ja-JP" sz="2400" b="0" dirty="0"/>
              <a:t> f</a:t>
            </a:r>
            <a:r>
              <a:rPr lang="en-US" altLang="ja-JP" sz="2400" b="0" dirty="0" smtClean="0"/>
              <a:t>requency </a:t>
            </a:r>
            <a:r>
              <a:rPr lang="en-US" altLang="ja-JP" sz="2400" b="0" dirty="0"/>
              <a:t>d</a:t>
            </a:r>
            <a:r>
              <a:rPr lang="en-US" altLang="ja-JP" sz="2400" b="0" dirty="0" smtClean="0"/>
              <a:t>ivision </a:t>
            </a:r>
            <a:r>
              <a:rPr lang="en-US" altLang="ja-JP" sz="2400" b="0" dirty="0"/>
              <a:t>m</a:t>
            </a:r>
            <a:r>
              <a:rPr lang="en-US" altLang="ja-JP" sz="2400" b="0" dirty="0" smtClean="0"/>
              <a:t>ultiplex transmission (in case of 80MHzBW</a:t>
            </a:r>
            <a:r>
              <a:rPr lang="en-US" altLang="ja-JP" sz="2400" b="0" dirty="0"/>
              <a:t> </a:t>
            </a:r>
            <a:r>
              <a:rPr lang="en-US" altLang="ja-JP" sz="2400" b="0" dirty="0" smtClean="0"/>
              <a:t>totally)</a:t>
            </a:r>
          </a:p>
          <a:p>
            <a:pPr marL="857250" lvl="1" indent="-457200">
              <a:buAutoNum type="arabicParenBoth"/>
            </a:pPr>
            <a:r>
              <a:rPr lang="en-US" altLang="ja-JP" sz="2400" b="0" dirty="0" smtClean="0"/>
              <a:t>Up to 4 data streams to 4 STAs are available </a:t>
            </a:r>
          </a:p>
          <a:p>
            <a:pPr marL="857250" lvl="1" indent="-457200">
              <a:buAutoNum type="arabicParenBoth"/>
            </a:pPr>
            <a:r>
              <a:rPr lang="en-US" altLang="ja-JP" sz="2400" b="0" dirty="0" smtClean="0"/>
              <a:t>4 concurrent ACKs on different 4 * 20MHz CH</a:t>
            </a:r>
            <a:endParaRPr lang="en-US" altLang="ja-JP" sz="2400" b="0" dirty="0"/>
          </a:p>
          <a:p>
            <a:pPr>
              <a:buFont typeface="Wingdings" charset="2"/>
              <a:buChar char="l"/>
            </a:pPr>
            <a:r>
              <a:rPr kumimoji="1" lang="en-US" altLang="ja-JP" dirty="0" smtClean="0"/>
              <a:t>STAs</a:t>
            </a:r>
          </a:p>
          <a:p>
            <a:pPr marL="857250" lvl="1" indent="-457200">
              <a:buAutoNum type="arabicParenBoth"/>
            </a:pPr>
            <a:r>
              <a:rPr lang="en-US" altLang="ja-JP" sz="2400" b="0" dirty="0" smtClean="0"/>
              <a:t>Data streams on 4 channels will be received and demodulated in parallel</a:t>
            </a:r>
            <a:endParaRPr kumimoji="1" lang="en-US" altLang="ja-JP" sz="2400" b="0" dirty="0" smtClean="0"/>
          </a:p>
          <a:p>
            <a:pPr marL="857250" lvl="1" indent="-457200">
              <a:buAutoNum type="arabicParenBoth"/>
            </a:pPr>
            <a:r>
              <a:rPr lang="en-US" altLang="ja-JP" sz="2400" b="0" dirty="0" smtClean="0"/>
              <a:t>Target data streams are recognized by destination address in MAC header</a:t>
            </a:r>
          </a:p>
          <a:p>
            <a:pPr marL="857250" lvl="1" indent="-457200">
              <a:buAutoNum type="arabicParenBoth"/>
            </a:pPr>
            <a:r>
              <a:rPr lang="en-US" altLang="ja-JP" sz="2400" b="0" dirty="0" smtClean="0"/>
              <a:t>STA will reply ACK using channels which included the data stream to the STA </a:t>
            </a:r>
            <a:endParaRPr kumimoji="1" lang="ja-JP" altLang="en-US" sz="24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73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Figure of Conceptions</a:t>
            </a:r>
            <a:br>
              <a:rPr lang="en-US" dirty="0" smtClean="0"/>
            </a:br>
            <a:r>
              <a:rPr lang="en-US" dirty="0" smtClean="0"/>
              <a:t>DL-FDMA: AP </a:t>
            </a:r>
            <a:r>
              <a:rPr lang="en-US" dirty="0" smtClean="0">
                <a:sym typeface="Wingdings"/>
              </a:rPr>
              <a:t> 4 STAs</a:t>
            </a:r>
            <a:endParaRPr lang="en-GB" dirty="0"/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1619672" y="2915652"/>
            <a:ext cx="6264696" cy="9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1619672" y="3923764"/>
            <a:ext cx="6264696" cy="9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>
            <a:off x="1619672" y="4931876"/>
            <a:ext cx="6264696" cy="9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>
            <a:off x="1619672" y="5939988"/>
            <a:ext cx="6264696" cy="9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7884368" y="269962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884368" y="370774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84368" y="47158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884368" y="57239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19672" y="255561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AP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75656" y="28436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STA-1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19672" y="3554432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AP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75656" y="38517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STA-2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19672" y="45625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AP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475656" y="48598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STA-3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19672" y="557065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AP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475656" y="586798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STA-4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2627784" y="2483604"/>
            <a:ext cx="792088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CCA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627784" y="1700808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DIFS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+ CW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2627784" y="3491716"/>
            <a:ext cx="792088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CCA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2627784" y="4499828"/>
            <a:ext cx="792088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CCA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2627784" y="5507940"/>
            <a:ext cx="792088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CCA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直線矢印コネクタ 30"/>
          <p:cNvCxnSpPr/>
          <p:nvPr/>
        </p:nvCxnSpPr>
        <p:spPr bwMode="auto">
          <a:xfrm>
            <a:off x="2627784" y="2348880"/>
            <a:ext cx="79208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0" name="正方形/長方形 39"/>
          <p:cNvSpPr/>
          <p:nvPr/>
        </p:nvSpPr>
        <p:spPr bwMode="auto">
          <a:xfrm>
            <a:off x="3419872" y="2492896"/>
            <a:ext cx="2664296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 to STA-1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3419872" y="3501008"/>
            <a:ext cx="2664296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 to STA-2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3419872" y="4509120"/>
            <a:ext cx="2664296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 to STA-3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3419872" y="5517232"/>
            <a:ext cx="2664296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 to STA-4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直線コネクタ 41"/>
          <p:cNvCxnSpPr/>
          <p:nvPr/>
        </p:nvCxnSpPr>
        <p:spPr bwMode="auto">
          <a:xfrm>
            <a:off x="6084168" y="2060848"/>
            <a:ext cx="0" cy="4320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矢印コネクタ 54"/>
          <p:cNvCxnSpPr/>
          <p:nvPr/>
        </p:nvCxnSpPr>
        <p:spPr bwMode="auto">
          <a:xfrm>
            <a:off x="6084168" y="2420888"/>
            <a:ext cx="36004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6444208" y="2060848"/>
            <a:ext cx="0" cy="4320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正方形/長方形 55"/>
          <p:cNvSpPr/>
          <p:nvPr/>
        </p:nvSpPr>
        <p:spPr bwMode="auto">
          <a:xfrm>
            <a:off x="6444208" y="2924944"/>
            <a:ext cx="57606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6444208" y="3933056"/>
            <a:ext cx="57606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6444208" y="4941168"/>
            <a:ext cx="57606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6444208" y="5949280"/>
            <a:ext cx="57606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940152" y="18448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SIFS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95536" y="263691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CH36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77" name="直線コネクタ 76"/>
          <p:cNvCxnSpPr/>
          <p:nvPr/>
        </p:nvCxnSpPr>
        <p:spPr bwMode="auto">
          <a:xfrm>
            <a:off x="2627784" y="2060848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直線コネクタ 78"/>
          <p:cNvCxnSpPr/>
          <p:nvPr/>
        </p:nvCxnSpPr>
        <p:spPr bwMode="auto">
          <a:xfrm>
            <a:off x="2627784" y="2924944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コネクタ 80"/>
          <p:cNvCxnSpPr/>
          <p:nvPr/>
        </p:nvCxnSpPr>
        <p:spPr bwMode="auto">
          <a:xfrm>
            <a:off x="2627784" y="3933056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82"/>
          <p:cNvCxnSpPr/>
          <p:nvPr/>
        </p:nvCxnSpPr>
        <p:spPr bwMode="auto">
          <a:xfrm>
            <a:off x="2627784" y="4941168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直線コネクタ 84"/>
          <p:cNvCxnSpPr/>
          <p:nvPr/>
        </p:nvCxnSpPr>
        <p:spPr bwMode="auto">
          <a:xfrm>
            <a:off x="2627784" y="5949280"/>
            <a:ext cx="0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テキスト ボックス 85"/>
          <p:cNvSpPr txBox="1"/>
          <p:nvPr/>
        </p:nvSpPr>
        <p:spPr>
          <a:xfrm>
            <a:off x="395536" y="371703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CH40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95536" y="469552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CH44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95536" y="5703639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CH48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220486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Ex.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6725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矢印コネクタ 6"/>
          <p:cNvCxnSpPr/>
          <p:nvPr/>
        </p:nvCxnSpPr>
        <p:spPr bwMode="auto">
          <a:xfrm>
            <a:off x="899592" y="2636912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>
            <a:off x="899592" y="3429000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899592" y="4221088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899592" y="5013176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>
            <a:off x="899592" y="5805264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692697"/>
            <a:ext cx="7770813" cy="864096"/>
          </a:xfrm>
        </p:spPr>
        <p:txBody>
          <a:bodyPr/>
          <a:lstStyle/>
          <a:p>
            <a:r>
              <a:rPr lang="en-US" altLang="ja-JP" dirty="0" smtClean="0"/>
              <a:t>Sequence by the current standards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22048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AP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38610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3528" y="54452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STA4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pSp>
        <p:nvGrpSpPr>
          <p:cNvPr id="21" name="図形グループ 20"/>
          <p:cNvGrpSpPr/>
          <p:nvPr/>
        </p:nvGrpSpPr>
        <p:grpSpPr>
          <a:xfrm>
            <a:off x="1547664" y="1988840"/>
            <a:ext cx="216024" cy="4320480"/>
            <a:chOff x="1115616" y="1628800"/>
            <a:chExt cx="216024" cy="4320480"/>
          </a:xfrm>
        </p:grpSpPr>
        <p:sp>
          <p:nvSpPr>
            <p:cNvPr id="19" name="正方形/長方形 18"/>
            <p:cNvSpPr/>
            <p:nvPr/>
          </p:nvSpPr>
          <p:spPr bwMode="auto">
            <a:xfrm>
              <a:off x="1115616" y="1628800"/>
              <a:ext cx="216024" cy="39604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直線コネクタ 17"/>
            <p:cNvCxnSpPr/>
            <p:nvPr/>
          </p:nvCxnSpPr>
          <p:spPr bwMode="auto">
            <a:xfrm>
              <a:off x="1115616" y="1628800"/>
              <a:ext cx="0" cy="43204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線コネクタ 19"/>
            <p:cNvCxnSpPr/>
            <p:nvPr/>
          </p:nvCxnSpPr>
          <p:spPr bwMode="auto">
            <a:xfrm>
              <a:off x="1331640" y="162880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テキスト ボックス 21"/>
          <p:cNvSpPr txBox="1"/>
          <p:nvPr/>
        </p:nvSpPr>
        <p:spPr>
          <a:xfrm>
            <a:off x="1403648" y="155679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DIFS</a:t>
            </a:r>
          </a:p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+CW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grpSp>
        <p:nvGrpSpPr>
          <p:cNvPr id="28" name="図形グループ 27"/>
          <p:cNvGrpSpPr/>
          <p:nvPr/>
        </p:nvGrpSpPr>
        <p:grpSpPr>
          <a:xfrm>
            <a:off x="2483768" y="1916832"/>
            <a:ext cx="144016" cy="4032448"/>
            <a:chOff x="1835696" y="1916832"/>
            <a:chExt cx="144016" cy="4032448"/>
          </a:xfrm>
        </p:grpSpPr>
        <p:sp>
          <p:nvSpPr>
            <p:cNvPr id="24" name="正方形/長方形 23"/>
            <p:cNvSpPr/>
            <p:nvPr/>
          </p:nvSpPr>
          <p:spPr bwMode="auto">
            <a:xfrm>
              <a:off x="1835696" y="1916832"/>
              <a:ext cx="144016" cy="4032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 bwMode="auto">
            <a:xfrm>
              <a:off x="1979712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線コネクタ 26"/>
            <p:cNvCxnSpPr/>
            <p:nvPr/>
          </p:nvCxnSpPr>
          <p:spPr bwMode="auto">
            <a:xfrm>
              <a:off x="1835696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" name="テキスト ボックス 28"/>
          <p:cNvSpPr txBox="1"/>
          <p:nvPr/>
        </p:nvSpPr>
        <p:spPr>
          <a:xfrm>
            <a:off x="2339752" y="16288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SIFS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grpSp>
        <p:nvGrpSpPr>
          <p:cNvPr id="31" name="図形グループ 30"/>
          <p:cNvGrpSpPr/>
          <p:nvPr/>
        </p:nvGrpSpPr>
        <p:grpSpPr>
          <a:xfrm>
            <a:off x="2843808" y="1988840"/>
            <a:ext cx="216024" cy="3960440"/>
            <a:chOff x="1115616" y="1988840"/>
            <a:chExt cx="216024" cy="3960440"/>
          </a:xfrm>
        </p:grpSpPr>
        <p:sp>
          <p:nvSpPr>
            <p:cNvPr id="32" name="正方形/長方形 31"/>
            <p:cNvSpPr/>
            <p:nvPr/>
          </p:nvSpPr>
          <p:spPr bwMode="auto">
            <a:xfrm>
              <a:off x="1115616" y="1988840"/>
              <a:ext cx="216024" cy="39604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3" name="直線コネクタ 32"/>
            <p:cNvCxnSpPr/>
            <p:nvPr/>
          </p:nvCxnSpPr>
          <p:spPr bwMode="auto">
            <a:xfrm>
              <a:off x="1115616" y="198884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1331640" y="198884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図形グループ 41"/>
          <p:cNvGrpSpPr/>
          <p:nvPr/>
        </p:nvGrpSpPr>
        <p:grpSpPr>
          <a:xfrm>
            <a:off x="4139952" y="1988840"/>
            <a:ext cx="216024" cy="3960440"/>
            <a:chOff x="1115616" y="1988840"/>
            <a:chExt cx="216024" cy="3960440"/>
          </a:xfrm>
        </p:grpSpPr>
        <p:sp>
          <p:nvSpPr>
            <p:cNvPr id="43" name="正方形/長方形 42"/>
            <p:cNvSpPr/>
            <p:nvPr/>
          </p:nvSpPr>
          <p:spPr bwMode="auto">
            <a:xfrm>
              <a:off x="1115616" y="1988840"/>
              <a:ext cx="216024" cy="39604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4" name="直線コネクタ 43"/>
            <p:cNvCxnSpPr/>
            <p:nvPr/>
          </p:nvCxnSpPr>
          <p:spPr bwMode="auto">
            <a:xfrm>
              <a:off x="1115616" y="198884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直線コネクタ 44"/>
            <p:cNvCxnSpPr/>
            <p:nvPr/>
          </p:nvCxnSpPr>
          <p:spPr bwMode="auto">
            <a:xfrm>
              <a:off x="1331640" y="198884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6" name="図形グループ 45"/>
          <p:cNvGrpSpPr/>
          <p:nvPr/>
        </p:nvGrpSpPr>
        <p:grpSpPr>
          <a:xfrm>
            <a:off x="3779912" y="1916832"/>
            <a:ext cx="144016" cy="4032448"/>
            <a:chOff x="1835696" y="1916832"/>
            <a:chExt cx="144016" cy="4032448"/>
          </a:xfrm>
        </p:grpSpPr>
        <p:sp>
          <p:nvSpPr>
            <p:cNvPr id="47" name="正方形/長方形 46"/>
            <p:cNvSpPr/>
            <p:nvPr/>
          </p:nvSpPr>
          <p:spPr bwMode="auto">
            <a:xfrm>
              <a:off x="1835696" y="1916832"/>
              <a:ext cx="144016" cy="4032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8" name="直線コネクタ 47"/>
            <p:cNvCxnSpPr/>
            <p:nvPr/>
          </p:nvCxnSpPr>
          <p:spPr bwMode="auto">
            <a:xfrm>
              <a:off x="1979712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直線コネクタ 48"/>
            <p:cNvCxnSpPr/>
            <p:nvPr/>
          </p:nvCxnSpPr>
          <p:spPr bwMode="auto">
            <a:xfrm>
              <a:off x="1835696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2" name="図形グループ 51"/>
          <p:cNvGrpSpPr/>
          <p:nvPr/>
        </p:nvGrpSpPr>
        <p:grpSpPr>
          <a:xfrm>
            <a:off x="5076056" y="1916832"/>
            <a:ext cx="144016" cy="4032448"/>
            <a:chOff x="1835696" y="1916832"/>
            <a:chExt cx="144016" cy="4032448"/>
          </a:xfrm>
        </p:grpSpPr>
        <p:sp>
          <p:nvSpPr>
            <p:cNvPr id="53" name="正方形/長方形 52"/>
            <p:cNvSpPr/>
            <p:nvPr/>
          </p:nvSpPr>
          <p:spPr bwMode="auto">
            <a:xfrm>
              <a:off x="1835696" y="1916832"/>
              <a:ext cx="144016" cy="4032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4" name="直線コネクタ 53"/>
            <p:cNvCxnSpPr/>
            <p:nvPr/>
          </p:nvCxnSpPr>
          <p:spPr bwMode="auto">
            <a:xfrm>
              <a:off x="1979712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線コネクタ 54"/>
            <p:cNvCxnSpPr/>
            <p:nvPr/>
          </p:nvCxnSpPr>
          <p:spPr bwMode="auto">
            <a:xfrm>
              <a:off x="1835696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図形グループ 56"/>
          <p:cNvGrpSpPr/>
          <p:nvPr/>
        </p:nvGrpSpPr>
        <p:grpSpPr>
          <a:xfrm>
            <a:off x="5436096" y="1988840"/>
            <a:ext cx="216024" cy="3960440"/>
            <a:chOff x="1115616" y="1988840"/>
            <a:chExt cx="216024" cy="3960440"/>
          </a:xfrm>
        </p:grpSpPr>
        <p:sp>
          <p:nvSpPr>
            <p:cNvPr id="58" name="正方形/長方形 57"/>
            <p:cNvSpPr/>
            <p:nvPr/>
          </p:nvSpPr>
          <p:spPr bwMode="auto">
            <a:xfrm>
              <a:off x="1115616" y="1988840"/>
              <a:ext cx="216024" cy="39604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9" name="直線コネクタ 58"/>
            <p:cNvCxnSpPr/>
            <p:nvPr/>
          </p:nvCxnSpPr>
          <p:spPr bwMode="auto">
            <a:xfrm>
              <a:off x="1115616" y="198884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線コネクタ 59"/>
            <p:cNvCxnSpPr/>
            <p:nvPr/>
          </p:nvCxnSpPr>
          <p:spPr bwMode="auto">
            <a:xfrm>
              <a:off x="1331640" y="198884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2" name="図形グループ 61"/>
          <p:cNvGrpSpPr/>
          <p:nvPr/>
        </p:nvGrpSpPr>
        <p:grpSpPr>
          <a:xfrm>
            <a:off x="6372200" y="1916832"/>
            <a:ext cx="144016" cy="4032448"/>
            <a:chOff x="1835696" y="1916832"/>
            <a:chExt cx="144016" cy="4032448"/>
          </a:xfrm>
        </p:grpSpPr>
        <p:sp>
          <p:nvSpPr>
            <p:cNvPr id="63" name="正方形/長方形 62"/>
            <p:cNvSpPr/>
            <p:nvPr/>
          </p:nvSpPr>
          <p:spPr bwMode="auto">
            <a:xfrm>
              <a:off x="1835696" y="1916832"/>
              <a:ext cx="144016" cy="4032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64" name="直線コネクタ 63"/>
            <p:cNvCxnSpPr/>
            <p:nvPr/>
          </p:nvCxnSpPr>
          <p:spPr bwMode="auto">
            <a:xfrm>
              <a:off x="1979712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 bwMode="auto">
            <a:xfrm>
              <a:off x="1835696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6" name="正方形/長方形 65"/>
          <p:cNvSpPr/>
          <p:nvPr/>
        </p:nvSpPr>
        <p:spPr bwMode="auto">
          <a:xfrm>
            <a:off x="6516216" y="5373216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699792" y="155679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DIFS</a:t>
            </a:r>
          </a:p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+CW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635896" y="16288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SIFS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995936" y="155679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DIFS</a:t>
            </a:r>
          </a:p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+CW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932040" y="16288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SIFS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292080" y="155679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DIFS</a:t>
            </a:r>
          </a:p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+CW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228184" y="16288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SIFS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cxnSp>
        <p:nvCxnSpPr>
          <p:cNvPr id="73" name="直線コネクタ 72"/>
          <p:cNvCxnSpPr/>
          <p:nvPr/>
        </p:nvCxnSpPr>
        <p:spPr bwMode="auto">
          <a:xfrm>
            <a:off x="6732240" y="1916832"/>
            <a:ext cx="0" cy="43924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線矢印コネクタ 74"/>
          <p:cNvCxnSpPr/>
          <p:nvPr/>
        </p:nvCxnSpPr>
        <p:spPr bwMode="auto">
          <a:xfrm>
            <a:off x="1547664" y="6093296"/>
            <a:ext cx="5184576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6" name="テキスト ボックス 75"/>
          <p:cNvSpPr txBox="1"/>
          <p:nvPr/>
        </p:nvSpPr>
        <p:spPr>
          <a:xfrm>
            <a:off x="1547664" y="6093296"/>
            <a:ext cx="53285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Medium time for a set of data deliveries to 4 STAs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2627784" y="2996952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923928" y="3789040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5220072" y="4581128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2411760" y="2636912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 flipV="1">
            <a:off x="2771800" y="2636912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3707904" y="2636912"/>
            <a:ext cx="0" cy="158417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直線矢印コネクタ 89"/>
          <p:cNvCxnSpPr/>
          <p:nvPr/>
        </p:nvCxnSpPr>
        <p:spPr bwMode="auto">
          <a:xfrm flipV="1">
            <a:off x="4067944" y="2636912"/>
            <a:ext cx="0" cy="11521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" name="直線矢印コネクタ 91"/>
          <p:cNvCxnSpPr/>
          <p:nvPr/>
        </p:nvCxnSpPr>
        <p:spPr bwMode="auto">
          <a:xfrm flipV="1">
            <a:off x="5364088" y="2636912"/>
            <a:ext cx="0" cy="194421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直線矢印コネクタ 93"/>
          <p:cNvCxnSpPr/>
          <p:nvPr/>
        </p:nvCxnSpPr>
        <p:spPr bwMode="auto">
          <a:xfrm flipV="1">
            <a:off x="6660232" y="2636912"/>
            <a:ext cx="0" cy="27363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直線矢印コネクタ 95"/>
          <p:cNvCxnSpPr/>
          <p:nvPr/>
        </p:nvCxnSpPr>
        <p:spPr bwMode="auto">
          <a:xfrm>
            <a:off x="5004048" y="2636912"/>
            <a:ext cx="0" cy="23762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8" name="直線矢印コネクタ 97"/>
          <p:cNvCxnSpPr/>
          <p:nvPr/>
        </p:nvCxnSpPr>
        <p:spPr bwMode="auto">
          <a:xfrm>
            <a:off x="6300192" y="2636912"/>
            <a:ext cx="0" cy="316835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正方形/長方形 5"/>
          <p:cNvSpPr/>
          <p:nvPr/>
        </p:nvSpPr>
        <p:spPr bwMode="auto">
          <a:xfrm>
            <a:off x="1763688" y="2204864"/>
            <a:ext cx="72008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3059832" y="2204864"/>
            <a:ext cx="72008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4355976" y="2204864"/>
            <a:ext cx="72008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5652120" y="2204864"/>
            <a:ext cx="72008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7499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矢印コネクタ 6"/>
          <p:cNvCxnSpPr/>
          <p:nvPr/>
        </p:nvCxnSpPr>
        <p:spPr bwMode="auto">
          <a:xfrm>
            <a:off x="899592" y="2636912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直線矢印コネクタ 7"/>
          <p:cNvCxnSpPr/>
          <p:nvPr/>
        </p:nvCxnSpPr>
        <p:spPr bwMode="auto">
          <a:xfrm>
            <a:off x="899592" y="3429000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直線矢印コネクタ 8"/>
          <p:cNvCxnSpPr/>
          <p:nvPr/>
        </p:nvCxnSpPr>
        <p:spPr bwMode="auto">
          <a:xfrm>
            <a:off x="899592" y="4221088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>
            <a:off x="899592" y="5013176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>
            <a:off x="899592" y="5805264"/>
            <a:ext cx="73448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692697"/>
            <a:ext cx="7770813" cy="864096"/>
          </a:xfrm>
        </p:spPr>
        <p:txBody>
          <a:bodyPr/>
          <a:lstStyle/>
          <a:p>
            <a:r>
              <a:rPr lang="en-US" altLang="ja-JP" dirty="0" smtClean="0"/>
              <a:t>Sequence by this proposal</a:t>
            </a:r>
            <a:br>
              <a:rPr lang="en-US" altLang="ja-JP" dirty="0" smtClean="0"/>
            </a:br>
            <a:r>
              <a:rPr lang="en-US" altLang="ja-JP" dirty="0" smtClean="0"/>
              <a:t>(DL-FDMA)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22048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AP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528" y="306896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3528" y="38610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465313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3528" y="54452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STA4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pSp>
        <p:nvGrpSpPr>
          <p:cNvPr id="21" name="図形グループ 20"/>
          <p:cNvGrpSpPr/>
          <p:nvPr/>
        </p:nvGrpSpPr>
        <p:grpSpPr>
          <a:xfrm>
            <a:off x="1547664" y="1988840"/>
            <a:ext cx="216024" cy="4320480"/>
            <a:chOff x="1115616" y="1628800"/>
            <a:chExt cx="216024" cy="4320480"/>
          </a:xfrm>
        </p:grpSpPr>
        <p:sp>
          <p:nvSpPr>
            <p:cNvPr id="19" name="正方形/長方形 18"/>
            <p:cNvSpPr/>
            <p:nvPr/>
          </p:nvSpPr>
          <p:spPr bwMode="auto">
            <a:xfrm>
              <a:off x="1115616" y="1628800"/>
              <a:ext cx="216024" cy="39604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直線コネクタ 17"/>
            <p:cNvCxnSpPr/>
            <p:nvPr/>
          </p:nvCxnSpPr>
          <p:spPr bwMode="auto">
            <a:xfrm>
              <a:off x="1115616" y="1628800"/>
              <a:ext cx="0" cy="432048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直線コネクタ 19"/>
            <p:cNvCxnSpPr/>
            <p:nvPr/>
          </p:nvCxnSpPr>
          <p:spPr bwMode="auto">
            <a:xfrm>
              <a:off x="1331640" y="1628800"/>
              <a:ext cx="0" cy="396044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テキスト ボックス 21"/>
          <p:cNvSpPr txBox="1"/>
          <p:nvPr/>
        </p:nvSpPr>
        <p:spPr>
          <a:xfrm>
            <a:off x="1259632" y="155679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DIFS</a:t>
            </a:r>
          </a:p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+CW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grpSp>
        <p:nvGrpSpPr>
          <p:cNvPr id="28" name="図形グループ 27"/>
          <p:cNvGrpSpPr/>
          <p:nvPr/>
        </p:nvGrpSpPr>
        <p:grpSpPr>
          <a:xfrm>
            <a:off x="2483768" y="1916832"/>
            <a:ext cx="144016" cy="4032448"/>
            <a:chOff x="1835696" y="1916832"/>
            <a:chExt cx="144016" cy="4032448"/>
          </a:xfrm>
        </p:grpSpPr>
        <p:sp>
          <p:nvSpPr>
            <p:cNvPr id="24" name="正方形/長方形 23"/>
            <p:cNvSpPr/>
            <p:nvPr/>
          </p:nvSpPr>
          <p:spPr bwMode="auto">
            <a:xfrm>
              <a:off x="1835696" y="1916832"/>
              <a:ext cx="144016" cy="4032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直線コネクタ 25"/>
            <p:cNvCxnSpPr/>
            <p:nvPr/>
          </p:nvCxnSpPr>
          <p:spPr bwMode="auto">
            <a:xfrm>
              <a:off x="1979712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直線コネクタ 26"/>
            <p:cNvCxnSpPr/>
            <p:nvPr/>
          </p:nvCxnSpPr>
          <p:spPr bwMode="auto">
            <a:xfrm>
              <a:off x="1835696" y="1916832"/>
              <a:ext cx="0" cy="4032448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9" name="テキスト ボックス 28"/>
          <p:cNvSpPr txBox="1"/>
          <p:nvPr/>
        </p:nvSpPr>
        <p:spPr>
          <a:xfrm>
            <a:off x="2411760" y="16288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SIFS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2627784" y="5373216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直線矢印コネクタ 74"/>
          <p:cNvCxnSpPr/>
          <p:nvPr/>
        </p:nvCxnSpPr>
        <p:spPr bwMode="auto">
          <a:xfrm>
            <a:off x="1547664" y="6093296"/>
            <a:ext cx="1296144" cy="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0" name="正方形/長方形 29"/>
          <p:cNvSpPr/>
          <p:nvPr/>
        </p:nvSpPr>
        <p:spPr bwMode="auto">
          <a:xfrm>
            <a:off x="2627784" y="2996952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2627784" y="3789040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2627784" y="4581128"/>
            <a:ext cx="216024" cy="43204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2411760" y="2636912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 flipV="1">
            <a:off x="2771800" y="2636912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843808" y="1988840"/>
            <a:ext cx="0" cy="4320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2411760" y="3429000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>
            <a:off x="2411760" y="4221088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2411760" y="5013176"/>
            <a:ext cx="0" cy="79208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V="1">
            <a:off x="2771800" y="2708920"/>
            <a:ext cx="0" cy="108012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V="1">
            <a:off x="2771800" y="2780928"/>
            <a:ext cx="0" cy="180020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V="1">
            <a:off x="2771800" y="2852936"/>
            <a:ext cx="0" cy="252028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テキスト ボックス 5"/>
          <p:cNvSpPr txBox="1"/>
          <p:nvPr/>
        </p:nvSpPr>
        <p:spPr>
          <a:xfrm>
            <a:off x="4067944" y="350100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Simultaneous 4 ACKs are responded on different 4 frequency channels.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547664" y="6093296"/>
            <a:ext cx="532859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Medium time for a set of data deliveries to 4 STAs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763688" y="1772816"/>
            <a:ext cx="720080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1763688" y="1988840"/>
            <a:ext cx="720080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1763688" y="2204864"/>
            <a:ext cx="720080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Data3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1763688" y="2420888"/>
            <a:ext cx="720080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Data4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771800" y="3068960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ACK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771800" y="3861048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ACK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771800" y="465313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ACK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5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Medium Time Comparison</a:t>
            </a:r>
            <a:br>
              <a:rPr kumimoji="1" lang="en-US" altLang="ja-JP" dirty="0" smtClean="0"/>
            </a:br>
            <a:r>
              <a:rPr lang="en-US" altLang="ja-JP" dirty="0" smtClean="0"/>
              <a:t>(Data delivery to 4 STAs)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2276872"/>
            <a:ext cx="461665" cy="18722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Medium Time (us)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67944" y="507589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MPDU size (byte)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8617200"/>
              </p:ext>
            </p:extLst>
          </p:nvPr>
        </p:nvGraphicFramePr>
        <p:xfrm>
          <a:off x="1475656" y="1772816"/>
          <a:ext cx="6768752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928003"/>
              </p:ext>
            </p:extLst>
          </p:nvPr>
        </p:nvGraphicFramePr>
        <p:xfrm>
          <a:off x="107505" y="5513618"/>
          <a:ext cx="8058837" cy="867710"/>
        </p:xfrm>
        <a:graphic>
          <a:graphicData uri="http://schemas.openxmlformats.org/drawingml/2006/table">
            <a:tbl>
              <a:tblPr/>
              <a:tblGrid>
                <a:gridCol w="1734213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  <a:gridCol w="395289"/>
              </a:tblGrid>
              <a:tr h="173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MPDU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size (byte)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73542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11ac@MCS0 (80MHz)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932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1028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1140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1252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1364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1476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1588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1684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1796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1908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2132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2244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2340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2452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42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11ac@MCS8 (80MHz)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804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820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820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836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836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852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868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868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884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884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900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916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916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932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Proposal@MCS0 (20MHz*4)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345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469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837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1085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1205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1329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1453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1577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1701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1821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1945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2069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Proposal@MCS8 (20MHz*4)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209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229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249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341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353</a:t>
                      </a:r>
                    </a:p>
                  </a:txBody>
                  <a:tcPr marL="9641" marR="9641" marT="964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下矢印 5"/>
          <p:cNvSpPr/>
          <p:nvPr/>
        </p:nvSpPr>
        <p:spPr bwMode="auto">
          <a:xfrm>
            <a:off x="4211960" y="3429000"/>
            <a:ext cx="360040" cy="432048"/>
          </a:xfrm>
          <a:prstGeom prst="downArrow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下矢印 10"/>
          <p:cNvSpPr/>
          <p:nvPr/>
        </p:nvSpPr>
        <p:spPr bwMode="auto">
          <a:xfrm>
            <a:off x="4499992" y="4077072"/>
            <a:ext cx="360040" cy="432048"/>
          </a:xfrm>
          <a:prstGeom prst="downArrow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24128" y="1700808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Medium time usage is reduced.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04248" y="5229200"/>
            <a:ext cx="2339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Refer to Slide-12 for details.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17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DL Throughput</a:t>
            </a:r>
            <a:r>
              <a:rPr lang="en-US" altLang="ja-JP" dirty="0" smtClean="0"/>
              <a:t> per a STA</a:t>
            </a:r>
            <a:br>
              <a:rPr lang="en-US" altLang="ja-JP" dirty="0" smtClean="0"/>
            </a:br>
            <a:r>
              <a:rPr lang="en-US" altLang="ja-JP" sz="1800" dirty="0" smtClean="0"/>
              <a:t>without considerations on upper layer protocols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122570"/>
              </p:ext>
            </p:extLst>
          </p:nvPr>
        </p:nvGraphicFramePr>
        <p:xfrm>
          <a:off x="1691680" y="1628800"/>
          <a:ext cx="676875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259632" y="2348880"/>
            <a:ext cx="461665" cy="2448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Throughput (Mbps)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23928" y="50851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MPDU size (byte)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29638"/>
              </p:ext>
            </p:extLst>
          </p:nvPr>
        </p:nvGraphicFramePr>
        <p:xfrm>
          <a:off x="251521" y="5589240"/>
          <a:ext cx="8130857" cy="844865"/>
        </p:xfrm>
        <a:graphic>
          <a:graphicData uri="http://schemas.openxmlformats.org/drawingml/2006/table">
            <a:tbl>
              <a:tblPr/>
              <a:tblGrid>
                <a:gridCol w="1685017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  <a:gridCol w="402865"/>
              </a:tblGrid>
              <a:tr h="1611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MPDU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size (byte)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114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11ac@MCS0 (80MHz)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0.86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1.56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2.56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2.93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3.25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3.53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4.01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4.19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4.36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4.50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4.63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4.79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4.89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46"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11ac@MCS8 (80MHz)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1.00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1.95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2.93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4.78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5.63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6.45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7.37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8.14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9.05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9.78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10.67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11.35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Proposal@MCS0 (20MHz*4)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2.32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3.41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4.05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4.49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4.78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4.99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5.16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5.31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5.42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5.51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5.58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5.64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5.71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5.76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5.80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4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Proposal@MCS8 (20MHz*4)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7.24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16.06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18.39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20.51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22.78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24.57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26.58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28.12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29.91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31.23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32.84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33.99</a:t>
                      </a:r>
                    </a:p>
                  </a:txBody>
                  <a:tcPr marL="8953" marR="8953" marT="89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下矢印 10"/>
          <p:cNvSpPr/>
          <p:nvPr/>
        </p:nvSpPr>
        <p:spPr bwMode="auto">
          <a:xfrm flipV="1">
            <a:off x="5364088" y="4365104"/>
            <a:ext cx="360040" cy="216024"/>
          </a:xfrm>
          <a:prstGeom prst="downArrow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 flipV="1">
            <a:off x="5292080" y="3140968"/>
            <a:ext cx="360040" cy="936104"/>
          </a:xfrm>
          <a:prstGeom prst="downArrow">
            <a:avLst/>
          </a:prstGeom>
          <a:solidFill>
            <a:srgbClr val="8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356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0813" cy="1065213"/>
          </a:xfrm>
        </p:spPr>
        <p:txBody>
          <a:bodyPr/>
          <a:lstStyle/>
          <a:p>
            <a:r>
              <a:rPr lang="en-US" altLang="ja-JP" dirty="0" smtClean="0"/>
              <a:t>Available Bandwidth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Sep. 2014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0300" y="2348880"/>
            <a:ext cx="100531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11ac</a:t>
            </a: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(80M*1)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7524328" y="960983"/>
            <a:ext cx="1080120" cy="288032"/>
          </a:xfrm>
          <a:prstGeom prst="rect">
            <a:avLst/>
          </a:prstGeom>
          <a:pattFill prst="wdUpDiag">
            <a:fgClr>
              <a:schemeClr val="tx1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452320" y="124901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Interference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80911" y="4294837"/>
            <a:ext cx="100531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FDMA</a:t>
            </a:r>
            <a:endParaRPr kumimoji="1" lang="en-US" altLang="ja-JP" sz="18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(20M*4)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95536" y="5661248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FDMA may also have some advantages on available bandwidth in densely deployed environment.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cxnSp>
        <p:nvCxnSpPr>
          <p:cNvPr id="129" name="直線コネクタ 128"/>
          <p:cNvCxnSpPr/>
          <p:nvPr/>
        </p:nvCxnSpPr>
        <p:spPr bwMode="auto">
          <a:xfrm>
            <a:off x="1763688" y="2142148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テキスト ボックス 133"/>
          <p:cNvSpPr txBox="1"/>
          <p:nvPr/>
        </p:nvSpPr>
        <p:spPr>
          <a:xfrm>
            <a:off x="1259632" y="228616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35" name="直線コネクタ 134"/>
          <p:cNvCxnSpPr/>
          <p:nvPr/>
        </p:nvCxnSpPr>
        <p:spPr bwMode="auto">
          <a:xfrm rot="16200000">
            <a:off x="1763688" y="228616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直線コネクタ 135"/>
          <p:cNvCxnSpPr/>
          <p:nvPr/>
        </p:nvCxnSpPr>
        <p:spPr bwMode="auto">
          <a:xfrm rot="16200000">
            <a:off x="1763688" y="2574196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直線コネクタ 136"/>
          <p:cNvCxnSpPr/>
          <p:nvPr/>
        </p:nvCxnSpPr>
        <p:spPr bwMode="auto">
          <a:xfrm rot="16200000">
            <a:off x="1763688" y="286222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直線コネクタ 137"/>
          <p:cNvCxnSpPr/>
          <p:nvPr/>
        </p:nvCxnSpPr>
        <p:spPr bwMode="auto">
          <a:xfrm rot="16200000">
            <a:off x="1763688" y="315026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テキスト ボックス 138"/>
          <p:cNvSpPr txBox="1"/>
          <p:nvPr/>
        </p:nvSpPr>
        <p:spPr>
          <a:xfrm>
            <a:off x="1259632" y="25741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259632" y="284248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1259632" y="31502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259632" y="192612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CH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grpSp>
        <p:nvGrpSpPr>
          <p:cNvPr id="24" name="図形グループ 23"/>
          <p:cNvGrpSpPr/>
          <p:nvPr/>
        </p:nvGrpSpPr>
        <p:grpSpPr>
          <a:xfrm>
            <a:off x="1691680" y="2276872"/>
            <a:ext cx="1152128" cy="1161420"/>
            <a:chOff x="2771800" y="2051556"/>
            <a:chExt cx="1152128" cy="1161420"/>
          </a:xfrm>
        </p:grpSpPr>
        <p:sp>
          <p:nvSpPr>
            <p:cNvPr id="19" name="正方形/長方形 18"/>
            <p:cNvSpPr/>
            <p:nvPr/>
          </p:nvSpPr>
          <p:spPr bwMode="auto">
            <a:xfrm>
              <a:off x="2843808" y="2060848"/>
              <a:ext cx="936104" cy="1152128"/>
            </a:xfrm>
            <a:prstGeom prst="rect">
              <a:avLst/>
            </a:prstGeom>
            <a:solidFill>
              <a:srgbClr val="C2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2" name="直線コネクタ 21"/>
            <p:cNvCxnSpPr>
              <a:stCxn id="19" idx="1"/>
              <a:endCxn id="19" idx="3"/>
            </p:cNvCxnSpPr>
            <p:nvPr/>
          </p:nvCxnSpPr>
          <p:spPr bwMode="auto">
            <a:xfrm>
              <a:off x="2843808" y="2636912"/>
              <a:ext cx="93610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直線コネクタ 145"/>
            <p:cNvCxnSpPr/>
            <p:nvPr/>
          </p:nvCxnSpPr>
          <p:spPr bwMode="auto">
            <a:xfrm>
              <a:off x="2843808" y="2348880"/>
              <a:ext cx="93610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テキスト ボックス 17"/>
            <p:cNvSpPr txBox="1"/>
            <p:nvPr/>
          </p:nvSpPr>
          <p:spPr>
            <a:xfrm>
              <a:off x="2843808" y="2051556"/>
              <a:ext cx="10081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 smtClean="0">
                  <a:solidFill>
                    <a:schemeClr val="tx1"/>
                  </a:solidFill>
                </a:rPr>
                <a:t>Primary 20M</a:t>
              </a:r>
              <a:endParaRPr kumimoji="1" lang="ja-JP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44" name="テキスト ボックス 143"/>
            <p:cNvSpPr txBox="1"/>
            <p:nvPr/>
          </p:nvSpPr>
          <p:spPr>
            <a:xfrm>
              <a:off x="2771800" y="2339588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 smtClean="0">
                  <a:solidFill>
                    <a:schemeClr val="tx1"/>
                  </a:solidFill>
                </a:rPr>
                <a:t>Secondary 20M</a:t>
              </a:r>
              <a:endParaRPr kumimoji="1" lang="ja-JP" altLang="en-US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45" name="テキスト ボックス 144"/>
            <p:cNvSpPr txBox="1"/>
            <p:nvPr/>
          </p:nvSpPr>
          <p:spPr>
            <a:xfrm>
              <a:off x="2771800" y="2771636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 smtClean="0">
                  <a:solidFill>
                    <a:schemeClr val="tx1"/>
                  </a:solidFill>
                </a:rPr>
                <a:t>Secondary 40M</a:t>
              </a:r>
              <a:endParaRPr kumimoji="1" lang="ja-JP" altLang="en-US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テキスト ボックス 37"/>
          <p:cNvSpPr txBox="1"/>
          <p:nvPr/>
        </p:nvSpPr>
        <p:spPr>
          <a:xfrm>
            <a:off x="1835696" y="17728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80MHz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cxnSp>
        <p:nvCxnSpPr>
          <p:cNvPr id="147" name="直線コネクタ 146"/>
          <p:cNvCxnSpPr/>
          <p:nvPr/>
        </p:nvCxnSpPr>
        <p:spPr bwMode="auto">
          <a:xfrm>
            <a:off x="3635896" y="2142148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テキスト ボックス 147"/>
          <p:cNvSpPr txBox="1"/>
          <p:nvPr/>
        </p:nvSpPr>
        <p:spPr>
          <a:xfrm>
            <a:off x="3131840" y="228616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49" name="直線コネクタ 148"/>
          <p:cNvCxnSpPr/>
          <p:nvPr/>
        </p:nvCxnSpPr>
        <p:spPr bwMode="auto">
          <a:xfrm rot="16200000">
            <a:off x="3635896" y="228616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直線コネクタ 149"/>
          <p:cNvCxnSpPr/>
          <p:nvPr/>
        </p:nvCxnSpPr>
        <p:spPr bwMode="auto">
          <a:xfrm rot="16200000">
            <a:off x="3635896" y="2574196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直線コネクタ 150"/>
          <p:cNvCxnSpPr/>
          <p:nvPr/>
        </p:nvCxnSpPr>
        <p:spPr bwMode="auto">
          <a:xfrm rot="16200000">
            <a:off x="3635896" y="286222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直線コネクタ 151"/>
          <p:cNvCxnSpPr/>
          <p:nvPr/>
        </p:nvCxnSpPr>
        <p:spPr bwMode="auto">
          <a:xfrm rot="16200000">
            <a:off x="3635896" y="315026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テキスト ボックス 152"/>
          <p:cNvSpPr txBox="1"/>
          <p:nvPr/>
        </p:nvSpPr>
        <p:spPr>
          <a:xfrm>
            <a:off x="3131840" y="25741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3131840" y="284248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3131840" y="31502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grpSp>
        <p:nvGrpSpPr>
          <p:cNvPr id="157" name="図形グループ 156"/>
          <p:cNvGrpSpPr/>
          <p:nvPr/>
        </p:nvGrpSpPr>
        <p:grpSpPr>
          <a:xfrm>
            <a:off x="3563888" y="2276872"/>
            <a:ext cx="1152128" cy="585356"/>
            <a:chOff x="2771800" y="2051556"/>
            <a:chExt cx="1152128" cy="585356"/>
          </a:xfrm>
        </p:grpSpPr>
        <p:sp>
          <p:nvSpPr>
            <p:cNvPr id="158" name="正方形/長方形 157"/>
            <p:cNvSpPr/>
            <p:nvPr/>
          </p:nvSpPr>
          <p:spPr bwMode="auto">
            <a:xfrm>
              <a:off x="2843808" y="2060848"/>
              <a:ext cx="936104" cy="576064"/>
            </a:xfrm>
            <a:prstGeom prst="rect">
              <a:avLst/>
            </a:prstGeom>
            <a:solidFill>
              <a:srgbClr val="C2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59" name="直線コネクタ 158"/>
            <p:cNvCxnSpPr>
              <a:stCxn id="158" idx="1"/>
              <a:endCxn id="158" idx="3"/>
            </p:cNvCxnSpPr>
            <p:nvPr/>
          </p:nvCxnSpPr>
          <p:spPr bwMode="auto">
            <a:xfrm>
              <a:off x="2843808" y="2348880"/>
              <a:ext cx="93610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0" name="直線コネクタ 159"/>
            <p:cNvCxnSpPr/>
            <p:nvPr/>
          </p:nvCxnSpPr>
          <p:spPr bwMode="auto">
            <a:xfrm>
              <a:off x="2843808" y="2348880"/>
              <a:ext cx="936104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1" name="テキスト ボックス 160"/>
            <p:cNvSpPr txBox="1"/>
            <p:nvPr/>
          </p:nvSpPr>
          <p:spPr>
            <a:xfrm>
              <a:off x="2843808" y="2051556"/>
              <a:ext cx="10081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 smtClean="0">
                  <a:solidFill>
                    <a:srgbClr val="000000"/>
                  </a:solidFill>
                </a:rPr>
                <a:t>Primary 20M</a:t>
              </a:r>
              <a:endParaRPr kumimoji="1" lang="ja-JP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2771800" y="2339588"/>
              <a:ext cx="115212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 smtClean="0">
                  <a:solidFill>
                    <a:srgbClr val="000000"/>
                  </a:solidFill>
                </a:rPr>
                <a:t>Secondary 20M</a:t>
              </a:r>
              <a:endParaRPr kumimoji="1" lang="ja-JP" altLang="en-US" sz="11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64" name="テキスト ボックス 163"/>
          <p:cNvSpPr txBox="1"/>
          <p:nvPr/>
        </p:nvSpPr>
        <p:spPr>
          <a:xfrm>
            <a:off x="3707904" y="17728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rgbClr val="000000"/>
                </a:solidFill>
              </a:rPr>
              <a:t>4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cxnSp>
        <p:nvCxnSpPr>
          <p:cNvPr id="165" name="直線コネクタ 164"/>
          <p:cNvCxnSpPr/>
          <p:nvPr/>
        </p:nvCxnSpPr>
        <p:spPr bwMode="auto">
          <a:xfrm>
            <a:off x="5508104" y="2151440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6" name="テキスト ボックス 165"/>
          <p:cNvSpPr txBox="1"/>
          <p:nvPr/>
        </p:nvSpPr>
        <p:spPr>
          <a:xfrm>
            <a:off x="5004048" y="229545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67" name="直線コネクタ 166"/>
          <p:cNvCxnSpPr/>
          <p:nvPr/>
        </p:nvCxnSpPr>
        <p:spPr bwMode="auto">
          <a:xfrm rot="16200000">
            <a:off x="5508104" y="2295456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直線コネクタ 167"/>
          <p:cNvCxnSpPr/>
          <p:nvPr/>
        </p:nvCxnSpPr>
        <p:spPr bwMode="auto">
          <a:xfrm rot="16200000">
            <a:off x="5508104" y="258348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直線コネクタ 168"/>
          <p:cNvCxnSpPr/>
          <p:nvPr/>
        </p:nvCxnSpPr>
        <p:spPr bwMode="auto">
          <a:xfrm rot="16200000">
            <a:off x="5508104" y="287152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直線コネクタ 169"/>
          <p:cNvCxnSpPr/>
          <p:nvPr/>
        </p:nvCxnSpPr>
        <p:spPr bwMode="auto">
          <a:xfrm rot="16200000">
            <a:off x="5508104" y="3159552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テキスト ボックス 170"/>
          <p:cNvSpPr txBox="1"/>
          <p:nvPr/>
        </p:nvSpPr>
        <p:spPr>
          <a:xfrm>
            <a:off x="5004048" y="258348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5004048" y="2851775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5004048" y="315955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grpSp>
        <p:nvGrpSpPr>
          <p:cNvPr id="175" name="図形グループ 174"/>
          <p:cNvGrpSpPr/>
          <p:nvPr/>
        </p:nvGrpSpPr>
        <p:grpSpPr>
          <a:xfrm>
            <a:off x="5508104" y="2295456"/>
            <a:ext cx="1008112" cy="278740"/>
            <a:chOff x="2843808" y="2060848"/>
            <a:chExt cx="1008112" cy="1152128"/>
          </a:xfrm>
        </p:grpSpPr>
        <p:sp>
          <p:nvSpPr>
            <p:cNvPr id="176" name="正方形/長方形 175"/>
            <p:cNvSpPr/>
            <p:nvPr/>
          </p:nvSpPr>
          <p:spPr bwMode="auto">
            <a:xfrm>
              <a:off x="2843808" y="2060848"/>
              <a:ext cx="936104" cy="1152128"/>
            </a:xfrm>
            <a:prstGeom prst="rect">
              <a:avLst/>
            </a:prstGeom>
            <a:solidFill>
              <a:srgbClr val="C2FF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9" name="テキスト ボックス 178"/>
            <p:cNvSpPr txBox="1"/>
            <p:nvPr/>
          </p:nvSpPr>
          <p:spPr>
            <a:xfrm>
              <a:off x="2843808" y="2093245"/>
              <a:ext cx="1008112" cy="1081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b="1" dirty="0" smtClean="0">
                  <a:solidFill>
                    <a:srgbClr val="000000"/>
                  </a:solidFill>
                </a:rPr>
                <a:t>Primary 20M</a:t>
              </a:r>
              <a:endParaRPr kumimoji="1" lang="ja-JP" altLang="en-US" sz="1100" b="1" dirty="0">
                <a:solidFill>
                  <a:srgbClr val="000000"/>
                </a:solidFill>
              </a:endParaRPr>
            </a:p>
          </p:txBody>
        </p:sp>
      </p:grpSp>
      <p:sp>
        <p:nvSpPr>
          <p:cNvPr id="182" name="テキスト ボックス 181"/>
          <p:cNvSpPr txBox="1"/>
          <p:nvPr/>
        </p:nvSpPr>
        <p:spPr>
          <a:xfrm>
            <a:off x="5580112" y="17821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rgbClr val="000000"/>
                </a:solidFill>
              </a:rPr>
              <a:t>2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cxnSp>
        <p:nvCxnSpPr>
          <p:cNvPr id="183" name="直線コネクタ 182"/>
          <p:cNvCxnSpPr/>
          <p:nvPr/>
        </p:nvCxnSpPr>
        <p:spPr bwMode="auto">
          <a:xfrm>
            <a:off x="7380312" y="2142148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テキスト ボックス 183"/>
          <p:cNvSpPr txBox="1"/>
          <p:nvPr/>
        </p:nvSpPr>
        <p:spPr>
          <a:xfrm>
            <a:off x="6876256" y="228616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85" name="直線コネクタ 184"/>
          <p:cNvCxnSpPr/>
          <p:nvPr/>
        </p:nvCxnSpPr>
        <p:spPr bwMode="auto">
          <a:xfrm rot="16200000">
            <a:off x="7380312" y="228616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6" name="直線コネクタ 185"/>
          <p:cNvCxnSpPr/>
          <p:nvPr/>
        </p:nvCxnSpPr>
        <p:spPr bwMode="auto">
          <a:xfrm rot="16200000">
            <a:off x="7380312" y="2574196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7" name="直線コネクタ 186"/>
          <p:cNvCxnSpPr/>
          <p:nvPr/>
        </p:nvCxnSpPr>
        <p:spPr bwMode="auto">
          <a:xfrm rot="16200000">
            <a:off x="7380312" y="286222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8" name="直線コネクタ 187"/>
          <p:cNvCxnSpPr/>
          <p:nvPr/>
        </p:nvCxnSpPr>
        <p:spPr bwMode="auto">
          <a:xfrm rot="16200000">
            <a:off x="7380312" y="315026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9" name="テキスト ボックス 188"/>
          <p:cNvSpPr txBox="1"/>
          <p:nvPr/>
        </p:nvSpPr>
        <p:spPr>
          <a:xfrm>
            <a:off x="6876256" y="257419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6876256" y="284248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6876256" y="315026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7452320" y="177281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201" name="正方形/長方形 200"/>
          <p:cNvSpPr/>
          <p:nvPr/>
        </p:nvSpPr>
        <p:spPr bwMode="auto">
          <a:xfrm rot="16200000">
            <a:off x="3671900" y="3114256"/>
            <a:ext cx="288032" cy="360040"/>
          </a:xfrm>
          <a:prstGeom prst="rect">
            <a:avLst/>
          </a:prstGeom>
          <a:pattFill prst="wdUpDiag">
            <a:fgClr>
              <a:schemeClr val="tx1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2" name="正方形/長方形 201"/>
          <p:cNvSpPr/>
          <p:nvPr/>
        </p:nvSpPr>
        <p:spPr bwMode="auto">
          <a:xfrm rot="16200000">
            <a:off x="5544108" y="2538192"/>
            <a:ext cx="288032" cy="360040"/>
          </a:xfrm>
          <a:prstGeom prst="rect">
            <a:avLst/>
          </a:prstGeom>
          <a:pattFill prst="wdUpDiag">
            <a:fgClr>
              <a:schemeClr val="tx1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3" name="正方形/長方形 202"/>
          <p:cNvSpPr/>
          <p:nvPr/>
        </p:nvSpPr>
        <p:spPr bwMode="auto">
          <a:xfrm rot="16200000">
            <a:off x="7416316" y="2250160"/>
            <a:ext cx="288032" cy="360040"/>
          </a:xfrm>
          <a:prstGeom prst="rect">
            <a:avLst/>
          </a:prstGeom>
          <a:pattFill prst="wdUpDiag">
            <a:fgClr>
              <a:schemeClr val="tx1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04" name="直線コネクタ 203"/>
          <p:cNvCxnSpPr/>
          <p:nvPr/>
        </p:nvCxnSpPr>
        <p:spPr bwMode="auto">
          <a:xfrm>
            <a:off x="1763688" y="4077072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5" name="テキスト ボックス 204"/>
          <p:cNvSpPr txBox="1"/>
          <p:nvPr/>
        </p:nvSpPr>
        <p:spPr>
          <a:xfrm>
            <a:off x="1259632" y="422108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06" name="直線コネクタ 205"/>
          <p:cNvCxnSpPr/>
          <p:nvPr/>
        </p:nvCxnSpPr>
        <p:spPr bwMode="auto">
          <a:xfrm rot="16200000">
            <a:off x="1763688" y="422108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" name="直線コネクタ 206"/>
          <p:cNvCxnSpPr/>
          <p:nvPr/>
        </p:nvCxnSpPr>
        <p:spPr bwMode="auto">
          <a:xfrm rot="16200000">
            <a:off x="1763688" y="450912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" name="直線コネクタ 207"/>
          <p:cNvCxnSpPr/>
          <p:nvPr/>
        </p:nvCxnSpPr>
        <p:spPr bwMode="auto">
          <a:xfrm rot="16200000">
            <a:off x="1763688" y="4797152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直線コネクタ 208"/>
          <p:cNvCxnSpPr/>
          <p:nvPr/>
        </p:nvCxnSpPr>
        <p:spPr bwMode="auto">
          <a:xfrm rot="16200000">
            <a:off x="1763688" y="508518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0" name="テキスト ボックス 209"/>
          <p:cNvSpPr txBox="1"/>
          <p:nvPr/>
        </p:nvSpPr>
        <p:spPr>
          <a:xfrm>
            <a:off x="1259632" y="450912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1259632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1259632" y="508518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1259632" y="386104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CH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1835696" y="37077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80MHz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217" name="正方形/長方形 216"/>
          <p:cNvSpPr/>
          <p:nvPr/>
        </p:nvSpPr>
        <p:spPr bwMode="auto">
          <a:xfrm>
            <a:off x="1763688" y="4221088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8" name="正方形/長方形 217"/>
          <p:cNvSpPr/>
          <p:nvPr/>
        </p:nvSpPr>
        <p:spPr bwMode="auto">
          <a:xfrm>
            <a:off x="1763688" y="4509120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1763688" y="4797152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0" name="正方形/長方形 219"/>
          <p:cNvSpPr/>
          <p:nvPr/>
        </p:nvSpPr>
        <p:spPr bwMode="auto">
          <a:xfrm>
            <a:off x="1763688" y="5085184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21" name="直線コネクタ 220"/>
          <p:cNvCxnSpPr/>
          <p:nvPr/>
        </p:nvCxnSpPr>
        <p:spPr bwMode="auto">
          <a:xfrm>
            <a:off x="3635896" y="4077072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2" name="テキスト ボックス 221"/>
          <p:cNvSpPr txBox="1"/>
          <p:nvPr/>
        </p:nvSpPr>
        <p:spPr>
          <a:xfrm>
            <a:off x="3131840" y="422108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23" name="直線コネクタ 222"/>
          <p:cNvCxnSpPr/>
          <p:nvPr/>
        </p:nvCxnSpPr>
        <p:spPr bwMode="auto">
          <a:xfrm rot="16200000">
            <a:off x="3635896" y="422108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直線コネクタ 223"/>
          <p:cNvCxnSpPr/>
          <p:nvPr/>
        </p:nvCxnSpPr>
        <p:spPr bwMode="auto">
          <a:xfrm rot="16200000">
            <a:off x="3635896" y="450912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5" name="直線コネクタ 224"/>
          <p:cNvCxnSpPr/>
          <p:nvPr/>
        </p:nvCxnSpPr>
        <p:spPr bwMode="auto">
          <a:xfrm rot="16200000">
            <a:off x="3635896" y="4797152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6" name="直線コネクタ 225"/>
          <p:cNvCxnSpPr/>
          <p:nvPr/>
        </p:nvCxnSpPr>
        <p:spPr bwMode="auto">
          <a:xfrm rot="16200000">
            <a:off x="3635896" y="508518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7" name="テキスト ボックス 226"/>
          <p:cNvSpPr txBox="1"/>
          <p:nvPr/>
        </p:nvSpPr>
        <p:spPr>
          <a:xfrm>
            <a:off x="3131840" y="450912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3131840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3131840" y="508518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31" name="テキスト ボックス 230"/>
          <p:cNvSpPr txBox="1"/>
          <p:nvPr/>
        </p:nvSpPr>
        <p:spPr>
          <a:xfrm>
            <a:off x="3707904" y="37077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rgbClr val="000000"/>
                </a:solidFill>
              </a:rPr>
              <a:t>6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232" name="正方形/長方形 231"/>
          <p:cNvSpPr/>
          <p:nvPr/>
        </p:nvSpPr>
        <p:spPr bwMode="auto">
          <a:xfrm>
            <a:off x="3635896" y="4221088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3" name="正方形/長方形 232"/>
          <p:cNvSpPr/>
          <p:nvPr/>
        </p:nvSpPr>
        <p:spPr bwMode="auto">
          <a:xfrm>
            <a:off x="3635896" y="4509120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4" name="正方形/長方形 233"/>
          <p:cNvSpPr/>
          <p:nvPr/>
        </p:nvSpPr>
        <p:spPr bwMode="auto">
          <a:xfrm>
            <a:off x="3635896" y="4797152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36" name="直線コネクタ 235"/>
          <p:cNvCxnSpPr/>
          <p:nvPr/>
        </p:nvCxnSpPr>
        <p:spPr bwMode="auto">
          <a:xfrm>
            <a:off x="5508104" y="4086364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7" name="テキスト ボックス 236"/>
          <p:cNvSpPr txBox="1"/>
          <p:nvPr/>
        </p:nvSpPr>
        <p:spPr>
          <a:xfrm>
            <a:off x="5004048" y="423038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38" name="直線コネクタ 237"/>
          <p:cNvCxnSpPr/>
          <p:nvPr/>
        </p:nvCxnSpPr>
        <p:spPr bwMode="auto">
          <a:xfrm rot="16200000">
            <a:off x="5508104" y="423038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9" name="直線コネクタ 238"/>
          <p:cNvCxnSpPr/>
          <p:nvPr/>
        </p:nvCxnSpPr>
        <p:spPr bwMode="auto">
          <a:xfrm rot="16200000">
            <a:off x="5508104" y="4518412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0" name="直線コネクタ 239"/>
          <p:cNvCxnSpPr/>
          <p:nvPr/>
        </p:nvCxnSpPr>
        <p:spPr bwMode="auto">
          <a:xfrm rot="16200000">
            <a:off x="5508104" y="480644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1" name="直線コネクタ 240"/>
          <p:cNvCxnSpPr/>
          <p:nvPr/>
        </p:nvCxnSpPr>
        <p:spPr bwMode="auto">
          <a:xfrm rot="16200000">
            <a:off x="5508104" y="5094476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2" name="テキスト ボックス 241"/>
          <p:cNvSpPr txBox="1"/>
          <p:nvPr/>
        </p:nvSpPr>
        <p:spPr>
          <a:xfrm>
            <a:off x="5004048" y="4518412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43" name="テキスト ボックス 242"/>
          <p:cNvSpPr txBox="1"/>
          <p:nvPr/>
        </p:nvSpPr>
        <p:spPr>
          <a:xfrm>
            <a:off x="5004048" y="4786699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44" name="テキスト ボックス 243"/>
          <p:cNvSpPr txBox="1"/>
          <p:nvPr/>
        </p:nvSpPr>
        <p:spPr>
          <a:xfrm>
            <a:off x="5004048" y="5094476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46" name="テキスト ボックス 245"/>
          <p:cNvSpPr txBox="1"/>
          <p:nvPr/>
        </p:nvSpPr>
        <p:spPr>
          <a:xfrm>
            <a:off x="5580112" y="371703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rgbClr val="000000"/>
                </a:solidFill>
              </a:rPr>
              <a:t>6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247" name="正方形/長方形 246"/>
          <p:cNvSpPr/>
          <p:nvPr/>
        </p:nvSpPr>
        <p:spPr bwMode="auto">
          <a:xfrm>
            <a:off x="5508104" y="4230380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5508104" y="4806444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0" name="正方形/長方形 249"/>
          <p:cNvSpPr/>
          <p:nvPr/>
        </p:nvSpPr>
        <p:spPr bwMode="auto">
          <a:xfrm>
            <a:off x="5508104" y="5094476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1" name="直線コネクタ 250"/>
          <p:cNvCxnSpPr/>
          <p:nvPr/>
        </p:nvCxnSpPr>
        <p:spPr bwMode="auto">
          <a:xfrm>
            <a:off x="7380312" y="4077072"/>
            <a:ext cx="0" cy="144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2" name="テキスト ボックス 251"/>
          <p:cNvSpPr txBox="1"/>
          <p:nvPr/>
        </p:nvSpPr>
        <p:spPr>
          <a:xfrm>
            <a:off x="6876256" y="422108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36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53" name="直線コネクタ 252"/>
          <p:cNvCxnSpPr/>
          <p:nvPr/>
        </p:nvCxnSpPr>
        <p:spPr bwMode="auto">
          <a:xfrm rot="16200000">
            <a:off x="7380312" y="4221088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4" name="直線コネクタ 253"/>
          <p:cNvCxnSpPr/>
          <p:nvPr/>
        </p:nvCxnSpPr>
        <p:spPr bwMode="auto">
          <a:xfrm rot="16200000">
            <a:off x="7380312" y="4509120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5" name="直線コネクタ 254"/>
          <p:cNvCxnSpPr/>
          <p:nvPr/>
        </p:nvCxnSpPr>
        <p:spPr bwMode="auto">
          <a:xfrm rot="16200000">
            <a:off x="7380312" y="4797152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6" name="直線コネクタ 255"/>
          <p:cNvCxnSpPr/>
          <p:nvPr/>
        </p:nvCxnSpPr>
        <p:spPr bwMode="auto">
          <a:xfrm rot="16200000">
            <a:off x="7380312" y="5085184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7" name="テキスト ボックス 256"/>
          <p:cNvSpPr txBox="1"/>
          <p:nvPr/>
        </p:nvSpPr>
        <p:spPr>
          <a:xfrm>
            <a:off x="6876256" y="4509120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6876256" y="477740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44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59" name="テキスト ボックス 258"/>
          <p:cNvSpPr txBox="1"/>
          <p:nvPr/>
        </p:nvSpPr>
        <p:spPr>
          <a:xfrm>
            <a:off x="6876256" y="508518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 smtClean="0">
                <a:solidFill>
                  <a:srgbClr val="000000"/>
                </a:solidFill>
              </a:rPr>
              <a:t>48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7452320" y="37077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>
                <a:solidFill>
                  <a:srgbClr val="000000"/>
                </a:solidFill>
              </a:rPr>
              <a:t>6</a:t>
            </a:r>
            <a:r>
              <a:rPr kumimoji="1" lang="en-US" altLang="ja-JP" sz="1800" b="1" dirty="0" smtClean="0">
                <a:solidFill>
                  <a:srgbClr val="000000"/>
                </a:solidFill>
              </a:rPr>
              <a:t>0MHz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263" name="正方形/長方形 262"/>
          <p:cNvSpPr/>
          <p:nvPr/>
        </p:nvSpPr>
        <p:spPr bwMode="auto">
          <a:xfrm>
            <a:off x="7380312" y="4509120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4" name="正方形/長方形 263"/>
          <p:cNvSpPr/>
          <p:nvPr/>
        </p:nvSpPr>
        <p:spPr bwMode="auto">
          <a:xfrm>
            <a:off x="7380312" y="4797152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5" name="正方形/長方形 264"/>
          <p:cNvSpPr/>
          <p:nvPr/>
        </p:nvSpPr>
        <p:spPr bwMode="auto">
          <a:xfrm>
            <a:off x="7380312" y="5085184"/>
            <a:ext cx="936104" cy="288032"/>
          </a:xfrm>
          <a:prstGeom prst="rect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5" name="正方形/長方形 214"/>
          <p:cNvSpPr/>
          <p:nvPr/>
        </p:nvSpPr>
        <p:spPr bwMode="auto">
          <a:xfrm rot="16200000">
            <a:off x="3671900" y="5049180"/>
            <a:ext cx="288032" cy="360040"/>
          </a:xfrm>
          <a:prstGeom prst="rect">
            <a:avLst/>
          </a:prstGeom>
          <a:pattFill prst="wdUpDiag">
            <a:fgClr>
              <a:schemeClr val="tx1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6" name="正方形/長方形 265"/>
          <p:cNvSpPr/>
          <p:nvPr/>
        </p:nvSpPr>
        <p:spPr bwMode="auto">
          <a:xfrm rot="16200000">
            <a:off x="5544108" y="4473116"/>
            <a:ext cx="288032" cy="360040"/>
          </a:xfrm>
          <a:prstGeom prst="rect">
            <a:avLst/>
          </a:prstGeom>
          <a:pattFill prst="wdUpDiag">
            <a:fgClr>
              <a:schemeClr val="tx1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7" name="正方形/長方形 266"/>
          <p:cNvSpPr/>
          <p:nvPr/>
        </p:nvSpPr>
        <p:spPr bwMode="auto">
          <a:xfrm rot="16200000">
            <a:off x="7416316" y="4185084"/>
            <a:ext cx="288032" cy="360040"/>
          </a:xfrm>
          <a:prstGeom prst="rect">
            <a:avLst/>
          </a:prstGeom>
          <a:pattFill prst="wdUpDiag">
            <a:fgClr>
              <a:schemeClr val="tx1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137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1759</TotalTime>
  <Words>1211</Words>
  <Application>Microsoft Macintosh PowerPoint</Application>
  <PresentationFormat>画面に合わせる (4:3)</PresentationFormat>
  <Paragraphs>441</Paragraphs>
  <Slides>14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802.11_テンプレート</vt:lpstr>
      <vt:lpstr>文書</vt:lpstr>
      <vt:lpstr>DL-FDMA considerations</vt:lpstr>
      <vt:lpstr>Abstract</vt:lpstr>
      <vt:lpstr>Conceptions</vt:lpstr>
      <vt:lpstr>Figure of Conceptions DL-FDMA: AP  4 STAs</vt:lpstr>
      <vt:lpstr>Sequence by the current standards</vt:lpstr>
      <vt:lpstr>Sequence by this proposal (DL-FDMA)</vt:lpstr>
      <vt:lpstr>Medium Time Comparison (Data delivery to 4 STAs)</vt:lpstr>
      <vt:lpstr>DL Throughput per a STA without considerations on upper layer protocols</vt:lpstr>
      <vt:lpstr>Available Bandwidth</vt:lpstr>
      <vt:lpstr>Mixed Operation with Legacy STAs</vt:lpstr>
      <vt:lpstr>Summary</vt:lpstr>
      <vt:lpstr>Straw poll</vt:lpstr>
      <vt:lpstr>Backup Medium Time of Frames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柚木 克夫</cp:lastModifiedBy>
  <cp:revision>134</cp:revision>
  <cp:lastPrinted>1601-01-01T00:00:00Z</cp:lastPrinted>
  <dcterms:created xsi:type="dcterms:W3CDTF">2010-02-15T12:38:41Z</dcterms:created>
  <dcterms:modified xsi:type="dcterms:W3CDTF">2014-09-13T06:31:34Z</dcterms:modified>
</cp:coreProperties>
</file>