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07" r:id="rId3"/>
    <p:sldId id="274" r:id="rId4"/>
    <p:sldId id="288" r:id="rId5"/>
    <p:sldId id="286" r:id="rId6"/>
    <p:sldId id="293" r:id="rId7"/>
    <p:sldId id="292" r:id="rId8"/>
    <p:sldId id="299" r:id="rId9"/>
    <p:sldId id="297" r:id="rId10"/>
    <p:sldId id="301" r:id="rId11"/>
    <p:sldId id="302" r:id="rId12"/>
    <p:sldId id="303" r:id="rId13"/>
    <p:sldId id="304" r:id="rId14"/>
    <p:sldId id="305" r:id="rId15"/>
    <p:sldId id="306" r:id="rId16"/>
    <p:sldId id="289"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4C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77" autoAdjust="0"/>
    <p:restoredTop sz="96610" autoAdjust="0"/>
  </p:normalViewPr>
  <p:slideViewPr>
    <p:cSldViewPr>
      <p:cViewPr varScale="1">
        <p:scale>
          <a:sx n="117" d="100"/>
          <a:sy n="117" d="100"/>
        </p:scale>
        <p:origin x="-63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802.11-14/1162r0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Apple,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622067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802.11-14/1162r0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Apple,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6104768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802.11-14/1162r0</a:t>
            </a:r>
            <a:endParaRPr lang="en-US"/>
          </a:p>
        </p:txBody>
      </p:sp>
      <p:sp>
        <p:nvSpPr>
          <p:cNvPr id="5" name="Rectangle 3"/>
          <p:cNvSpPr>
            <a:spLocks noGrp="1" noChangeArrowheads="1"/>
          </p:cNvSpPr>
          <p:nvPr>
            <p:ph type="dt"/>
          </p:nvPr>
        </p:nvSpPr>
        <p:spPr>
          <a:ln/>
        </p:spPr>
        <p:txBody>
          <a:bodyPr/>
          <a:lstStyle/>
          <a:p>
            <a:r>
              <a:rPr lang="en-US" smtClean="0"/>
              <a:t>September 2014</a:t>
            </a:r>
            <a:endParaRPr lang="en-US"/>
          </a:p>
        </p:txBody>
      </p:sp>
      <p:sp>
        <p:nvSpPr>
          <p:cNvPr id="6" name="Rectangle 6"/>
          <p:cNvSpPr>
            <a:spLocks noGrp="1" noChangeArrowheads="1"/>
          </p:cNvSpPr>
          <p:nvPr>
            <p:ph type="ftr"/>
          </p:nvPr>
        </p:nvSpPr>
        <p:spPr>
          <a:ln/>
        </p:spPr>
        <p:txBody>
          <a:bodyPr/>
          <a:lstStyle/>
          <a:p>
            <a:r>
              <a:rPr lang="en-US" smtClean="0"/>
              <a:t>Apple,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802.11-14/1162r0</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idx="12"/>
          </p:nvPr>
        </p:nvSpPr>
        <p:spPr/>
        <p:txBody>
          <a:bodyPr/>
          <a:lstStyle/>
          <a:p>
            <a:r>
              <a:rPr lang="en-US" smtClean="0"/>
              <a:t>Apple, Inc.</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19403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Eric Wong et al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a:p>
        </p:txBody>
      </p:sp>
      <p:sp>
        <p:nvSpPr>
          <p:cNvPr id="6" name="Footer Placeholder 5"/>
          <p:cNvSpPr>
            <a:spLocks noGrp="1"/>
          </p:cNvSpPr>
          <p:nvPr>
            <p:ph type="ftr" idx="11"/>
          </p:nvPr>
        </p:nvSpPr>
        <p:spPr/>
        <p:txBody>
          <a:bodyPr/>
          <a:lstStyle>
            <a:lvl1pPr>
              <a:defRPr/>
            </a:lvl1pPr>
          </a:lstStyle>
          <a:p>
            <a:r>
              <a:rPr lang="en-GB" smtClean="0"/>
              <a:t>Eric Wong et al (Apple)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Eric Wong et al (Apple)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a:p>
        </p:txBody>
      </p:sp>
      <p:sp>
        <p:nvSpPr>
          <p:cNvPr id="4" name="Footer Placeholder 3"/>
          <p:cNvSpPr>
            <a:spLocks noGrp="1"/>
          </p:cNvSpPr>
          <p:nvPr>
            <p:ph type="ftr" idx="11"/>
          </p:nvPr>
        </p:nvSpPr>
        <p:spPr/>
        <p:txBody>
          <a:bodyPr/>
          <a:lstStyle>
            <a:lvl1pPr>
              <a:defRPr/>
            </a:lvl1pPr>
          </a:lstStyle>
          <a:p>
            <a:r>
              <a:rPr lang="en-GB" smtClean="0"/>
              <a:t>Eric Wong et al (Apple)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a:p>
        </p:txBody>
      </p:sp>
      <p:sp>
        <p:nvSpPr>
          <p:cNvPr id="3" name="Footer Placeholder 2"/>
          <p:cNvSpPr>
            <a:spLocks noGrp="1"/>
          </p:cNvSpPr>
          <p:nvPr>
            <p:ph type="ftr" idx="11"/>
          </p:nvPr>
        </p:nvSpPr>
        <p:spPr/>
        <p:txBody>
          <a:bodyPr/>
          <a:lstStyle>
            <a:lvl1pPr>
              <a:defRPr/>
            </a:lvl1pPr>
          </a:lstStyle>
          <a:p>
            <a:r>
              <a:rPr lang="en-GB" smtClean="0"/>
              <a:t>Eric Wong et al (Apple)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Eric Wong et al (Apple)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11-14/1162r1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4_Document2.doc"/><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Eric Wong et al (Apple)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Energy Efficiency </a:t>
            </a:r>
            <a:r>
              <a:rPr lang="en-GB" dirty="0"/>
              <a:t>Evaluation </a:t>
            </a:r>
            <a:r>
              <a:rPr lang="en-GB" dirty="0" smtClean="0"/>
              <a:t>Methodology</a:t>
            </a:r>
            <a:br>
              <a:rPr lang="en-GB" dirty="0" smtClean="0"/>
            </a:br>
            <a:r>
              <a:rPr lang="en-GB" dirty="0" smtClean="0"/>
              <a:t>Follow Up</a:t>
            </a:r>
            <a:endParaRPr lang="en-GB" dirty="0"/>
          </a:p>
        </p:txBody>
      </p:sp>
      <p:sp>
        <p:nvSpPr>
          <p:cNvPr id="3074" name="Rectangle 2"/>
          <p:cNvSpPr>
            <a:spLocks noGrp="1" noChangeArrowheads="1"/>
          </p:cNvSpPr>
          <p:nvPr>
            <p:ph type="body" idx="1"/>
          </p:nvPr>
        </p:nvSpPr>
        <p:spPr>
          <a:xfrm>
            <a:off x="685800" y="170080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2014-09-15</a:t>
            </a:r>
            <a:endParaRPr lang="en-GB" sz="2000" b="0" dirty="0"/>
          </a:p>
        </p:txBody>
      </p:sp>
      <p:sp>
        <p:nvSpPr>
          <p:cNvPr id="3076" name="Rectangle 4"/>
          <p:cNvSpPr>
            <a:spLocks noChangeArrowheads="1"/>
          </p:cNvSpPr>
          <p:nvPr/>
        </p:nvSpPr>
        <p:spPr bwMode="auto">
          <a:xfrm>
            <a:off x="611560" y="20608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4133173957"/>
              </p:ext>
            </p:extLst>
          </p:nvPr>
        </p:nvGraphicFramePr>
        <p:xfrm>
          <a:off x="576263" y="2533650"/>
          <a:ext cx="8559800" cy="4083050"/>
        </p:xfrm>
        <a:graphic>
          <a:graphicData uri="http://schemas.openxmlformats.org/presentationml/2006/ole">
            <mc:AlternateContent xmlns:mc="http://schemas.openxmlformats.org/markup-compatibility/2006">
              <mc:Choice xmlns:v="urn:schemas-microsoft-com:vml" Requires="v">
                <p:oleObj spid="_x0000_s5576" name="Document" r:id="rId4" imgW="8661400" imgH="4140200" progId="Word.Document.8">
                  <p:embed/>
                </p:oleObj>
              </mc:Choice>
              <mc:Fallback>
                <p:oleObj name="Document" r:id="rId4" imgW="8661400" imgH="4140200" progId="Word.Document.8">
                  <p:embed/>
                  <p:pic>
                    <p:nvPicPr>
                      <p:cNvPr id="0" name=""/>
                      <p:cNvPicPr>
                        <a:picLocks noChangeAspect="1" noChangeArrowheads="1"/>
                      </p:cNvPicPr>
                      <p:nvPr/>
                    </p:nvPicPr>
                    <p:blipFill>
                      <a:blip r:embed="rId5"/>
                      <a:srcRect/>
                      <a:stretch>
                        <a:fillRect/>
                      </a:stretch>
                    </p:blipFill>
                    <p:spPr bwMode="auto">
                      <a:xfrm>
                        <a:off x="576263" y="2533650"/>
                        <a:ext cx="8559800" cy="4083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1.3</a:t>
            </a:r>
            <a:endParaRPr lang="en-US" dirty="0"/>
          </a:p>
        </p:txBody>
      </p:sp>
      <p:sp>
        <p:nvSpPr>
          <p:cNvPr id="3" name="Content Placeholder 2"/>
          <p:cNvSpPr>
            <a:spLocks noGrp="1"/>
          </p:cNvSpPr>
          <p:nvPr>
            <p:ph idx="1"/>
          </p:nvPr>
        </p:nvSpPr>
        <p:spPr/>
        <p:txBody>
          <a:bodyPr/>
          <a:lstStyle/>
          <a:p>
            <a:pPr>
              <a:buFont typeface="Arial"/>
              <a:buChar char="•"/>
            </a:pPr>
            <a:r>
              <a:rPr lang="en-US" sz="1600" dirty="0"/>
              <a:t>Do you </a:t>
            </a:r>
            <a:r>
              <a:rPr lang="en-US" sz="1600" dirty="0" smtClean="0"/>
              <a:t>support adding these metrics to the evaluation </a:t>
            </a:r>
            <a:r>
              <a:rPr lang="en-US" sz="1600" dirty="0"/>
              <a:t>methodology document (11-14/571r3)?</a:t>
            </a:r>
          </a:p>
          <a:p>
            <a:pPr>
              <a:buFont typeface="Arial"/>
              <a:buChar char="•"/>
            </a:pPr>
            <a:endParaRPr lang="en-US" sz="1600" dirty="0"/>
          </a:p>
          <a:p>
            <a:pPr>
              <a:buFont typeface="Arial"/>
              <a:buChar char="•"/>
            </a:pPr>
            <a:endParaRPr lang="en-US" sz="1600" dirty="0" smtClean="0"/>
          </a:p>
          <a:p>
            <a:pPr>
              <a:buFont typeface="Arial"/>
              <a:buChar char="•"/>
            </a:pPr>
            <a:endParaRPr lang="en-US" sz="1600" dirty="0"/>
          </a:p>
          <a:p>
            <a:pPr marL="0" indent="0"/>
            <a:endParaRPr lang="en-US" sz="1600" dirty="0" smtClean="0"/>
          </a:p>
          <a:p>
            <a:pPr>
              <a:buFont typeface="Arial"/>
              <a:buChar char="•"/>
            </a:pPr>
            <a:endParaRPr lang="en-US" sz="1600" dirty="0" smtClean="0"/>
          </a:p>
          <a:p>
            <a:pPr>
              <a:buFont typeface="Arial"/>
              <a:buChar char="•"/>
            </a:pPr>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7" name="Table 75"/>
          <p:cNvGraphicFramePr/>
          <p:nvPr>
            <p:extLst>
              <p:ext uri="{D42A27DB-BD31-4B8C-83A1-F6EECF244321}">
                <p14:modId xmlns:p14="http://schemas.microsoft.com/office/powerpoint/2010/main" val="845851729"/>
              </p:ext>
            </p:extLst>
          </p:nvPr>
        </p:nvGraphicFramePr>
        <p:xfrm>
          <a:off x="539552" y="2780928"/>
          <a:ext cx="8122099" cy="1199316"/>
        </p:xfrm>
        <a:graphic>
          <a:graphicData uri="http://schemas.openxmlformats.org/drawingml/2006/table">
            <a:tbl>
              <a:tblPr firstRow="1">
                <a:tableStyleId>{C4B1156A-380E-4F78-BDF5-A606A8083BF9}</a:tableStyleId>
              </a:tblPr>
              <a:tblGrid>
                <a:gridCol w="2150340"/>
                <a:gridCol w="873996"/>
                <a:gridCol w="5097763"/>
              </a:tblGrid>
              <a:tr h="385880">
                <a:tc>
                  <a:txBody>
                    <a:bodyPr/>
                    <a:lstStyle/>
                    <a:p>
                      <a:pPr lvl="0" algn="ctr" defTabSz="914400">
                        <a:defRPr sz="1800" b="0">
                          <a:solidFill>
                            <a:srgbClr val="000000"/>
                          </a:solidFill>
                        </a:defRPr>
                      </a:pPr>
                      <a:r>
                        <a:rPr sz="1100" dirty="0" smtClean="0">
                          <a:solidFill>
                            <a:srgbClr val="FFFFFF"/>
                          </a:solidFill>
                          <a:sym typeface="Helvetica Light"/>
                        </a:rPr>
                        <a:t>Metric</a:t>
                      </a:r>
                      <a:endParaRPr sz="11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sz="1100" dirty="0">
                          <a:solidFill>
                            <a:srgbClr val="FFFFFF"/>
                          </a:solidFill>
                          <a:sym typeface="Helvetica Light"/>
                        </a:rPr>
                        <a:t>Units</a:t>
                      </a:r>
                      <a:endParaRPr sz="11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sz="1100" dirty="0">
                          <a:solidFill>
                            <a:srgbClr val="FFFFFF"/>
                          </a:solidFill>
                          <a:sym typeface="Helvetica Light"/>
                        </a:rPr>
                        <a:t>Definition</a:t>
                      </a:r>
                      <a:endParaRPr sz="11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r>
              <a:tr h="385880">
                <a:tc>
                  <a:txBody>
                    <a:bodyPr/>
                    <a:lstStyle/>
                    <a:p>
                      <a:pPr lvl="0" algn="l" defTabSz="914400">
                        <a:defRPr sz="1800"/>
                      </a:pPr>
                      <a:r>
                        <a:rPr sz="1100" dirty="0">
                          <a:sym typeface="Helvetica Light"/>
                        </a:rPr>
                        <a:t>Per-</a:t>
                      </a:r>
                      <a:r>
                        <a:rPr sz="1100" dirty="0" smtClean="0">
                          <a:sym typeface="Helvetica Light"/>
                        </a:rPr>
                        <a:t>STA </a:t>
                      </a:r>
                      <a:r>
                        <a:rPr sz="1100" dirty="0">
                          <a:sym typeface="Helvetica Light"/>
                        </a:rPr>
                        <a:t>energy per </a:t>
                      </a:r>
                      <a:r>
                        <a:rPr lang="en-US" sz="1100" dirty="0" smtClean="0">
                          <a:sym typeface="Helvetica Light"/>
                        </a:rPr>
                        <a:t>TX</a:t>
                      </a:r>
                      <a:r>
                        <a:rPr lang="en-US" sz="1100" baseline="0" dirty="0" smtClean="0">
                          <a:sym typeface="Helvetica Light"/>
                        </a:rPr>
                        <a:t> </a:t>
                      </a:r>
                      <a:r>
                        <a:rPr sz="1100" dirty="0" smtClean="0">
                          <a:sym typeface="Helvetica Light"/>
                        </a:rPr>
                        <a:t>bit</a:t>
                      </a:r>
                      <a:endParaRPr sz="1100" dirty="0">
                        <a:solidFill>
                          <a:schemeClr val="tx1"/>
                        </a:solidFill>
                        <a:sym typeface="Helvetica Light"/>
                      </a:endParaRPr>
                    </a:p>
                  </a:txBody>
                  <a:tcPr marL="35719" marR="35719" marT="35719" marB="35719" anchor="ctr" horzOverflow="overflow"/>
                </a:tc>
                <a:tc>
                  <a:txBody>
                    <a:bodyPr/>
                    <a:lstStyle/>
                    <a:p>
                      <a:pPr lvl="0" algn="ctr" defTabSz="914400">
                        <a:defRPr sz="1800"/>
                      </a:pPr>
                      <a:r>
                        <a:rPr sz="1100" dirty="0">
                          <a:sym typeface="Helvetica Light"/>
                        </a:rPr>
                        <a:t>Joules/bit</a:t>
                      </a:r>
                      <a:endParaRPr sz="1100" dirty="0">
                        <a:solidFill>
                          <a:schemeClr val="tx1"/>
                        </a:solidFill>
                        <a:sym typeface="Helvetica Light"/>
                      </a:endParaRPr>
                    </a:p>
                  </a:txBody>
                  <a:tcPr marL="35719" marR="35719" marT="35719" marB="35719" anchor="ctr" horzOverflow="overflow"/>
                </a:tc>
                <a:tc>
                  <a:txBody>
                    <a:bodyPr/>
                    <a:lstStyle/>
                    <a:p>
                      <a:pPr lvl="0" algn="l" defTabSz="914400">
                        <a:defRPr sz="1800"/>
                      </a:pPr>
                      <a:r>
                        <a:rPr sz="1100" dirty="0">
                          <a:sym typeface="Helvetica Light"/>
                        </a:rPr>
                        <a:t>Total energy consumed by a STA divided by the total number of successful </a:t>
                      </a:r>
                      <a:r>
                        <a:rPr lang="en-US" sz="1100" dirty="0" smtClean="0">
                          <a:sym typeface="Helvetica Light"/>
                        </a:rPr>
                        <a:t>data </a:t>
                      </a:r>
                      <a:r>
                        <a:rPr sz="1100" dirty="0" smtClean="0">
                          <a:sym typeface="Helvetica Light"/>
                        </a:rPr>
                        <a:t>bits </a:t>
                      </a:r>
                      <a:r>
                        <a:rPr lang="en-US" sz="1100" dirty="0" smtClean="0">
                          <a:sym typeface="Helvetica Light"/>
                        </a:rPr>
                        <a:t>transmitted </a:t>
                      </a:r>
                      <a:r>
                        <a:rPr sz="1100" dirty="0" smtClean="0">
                          <a:sym typeface="Helvetica Light"/>
                        </a:rPr>
                        <a:t>by </a:t>
                      </a:r>
                      <a:r>
                        <a:rPr sz="1100" dirty="0">
                          <a:sym typeface="Helvetica Light"/>
                        </a:rPr>
                        <a:t>the </a:t>
                      </a:r>
                      <a:r>
                        <a:rPr lang="en-US" sz="1100" dirty="0" smtClean="0">
                          <a:sym typeface="Helvetica Light"/>
                        </a:rPr>
                        <a:t>S</a:t>
                      </a:r>
                      <a:r>
                        <a:rPr sz="1100" dirty="0" smtClean="0">
                          <a:sym typeface="Helvetica Light"/>
                        </a:rPr>
                        <a:t>TA</a:t>
                      </a:r>
                      <a:endParaRPr sz="1100" dirty="0">
                        <a:solidFill>
                          <a:schemeClr val="tx1"/>
                        </a:solidFill>
                        <a:sym typeface="Helvetica Light"/>
                      </a:endParaRPr>
                    </a:p>
                  </a:txBody>
                  <a:tcPr marL="35719" marR="35719" marT="35719" marB="35719" anchor="ctr" horzOverflow="overflow"/>
                </a:tc>
              </a:tr>
              <a:tr h="385880">
                <a:tc>
                  <a:txBody>
                    <a:bodyPr/>
                    <a:lstStyle/>
                    <a:p>
                      <a:pPr lvl="0" algn="l" defTabSz="914400">
                        <a:defRPr sz="1800"/>
                      </a:pPr>
                      <a:r>
                        <a:rPr lang="en-US" sz="1100" dirty="0" smtClean="0">
                          <a:sym typeface="Helvetica Light"/>
                        </a:rPr>
                        <a:t>Per-STA energy per RX</a:t>
                      </a:r>
                      <a:r>
                        <a:rPr lang="en-US" sz="1100" baseline="0" dirty="0" smtClean="0">
                          <a:sym typeface="Helvetica Light"/>
                        </a:rPr>
                        <a:t> </a:t>
                      </a:r>
                      <a:r>
                        <a:rPr lang="en-US" sz="1100" dirty="0" smtClean="0">
                          <a:sym typeface="Helvetica Light"/>
                        </a:rPr>
                        <a:t>bit</a:t>
                      </a:r>
                      <a:endParaRPr lang="en-US" sz="1100" dirty="0">
                        <a:solidFill>
                          <a:schemeClr val="tx1"/>
                        </a:solidFill>
                        <a:sym typeface="Helvetica Light"/>
                      </a:endParaRPr>
                    </a:p>
                  </a:txBody>
                  <a:tcPr marL="35719" marR="35719" marT="35719" marB="35719" anchor="ctr" horzOverflow="overflow"/>
                </a:tc>
                <a:tc>
                  <a:txBody>
                    <a:bodyPr/>
                    <a:lstStyle/>
                    <a:p>
                      <a:pPr lvl="0" algn="ctr" defTabSz="914400">
                        <a:defRPr sz="1800"/>
                      </a:pPr>
                      <a:r>
                        <a:rPr sz="1100" dirty="0">
                          <a:sym typeface="Helvetica Light"/>
                        </a:rPr>
                        <a:t>Joules/bit</a:t>
                      </a:r>
                      <a:endParaRPr sz="1100" dirty="0">
                        <a:solidFill>
                          <a:schemeClr val="tx1"/>
                        </a:solidFill>
                        <a:sym typeface="Helvetica Light"/>
                      </a:endParaRPr>
                    </a:p>
                  </a:txBody>
                  <a:tcPr marL="35719" marR="35719" marT="35719" marB="35719" anchor="ctr" horzOverflow="overflow"/>
                </a:tc>
                <a:tc>
                  <a:txBody>
                    <a:bodyPr/>
                    <a:lstStyle/>
                    <a:p>
                      <a:pPr lvl="0" algn="l" defTabSz="914400">
                        <a:defRPr sz="1800"/>
                      </a:pPr>
                      <a:r>
                        <a:rPr lang="en-US" sz="1100" dirty="0" smtClean="0">
                          <a:sym typeface="Helvetica Light"/>
                        </a:rPr>
                        <a:t>Total energy consumed by a STA divided by the total number of successful data bits received by the STA</a:t>
                      </a:r>
                      <a:endParaRPr lang="en-US" sz="1100" dirty="0">
                        <a:solidFill>
                          <a:schemeClr val="tx1"/>
                        </a:solidFill>
                        <a:sym typeface="Helvetica Light"/>
                      </a:endParaRPr>
                    </a:p>
                  </a:txBody>
                  <a:tcPr marL="35719" marR="35719" marT="35719" marB="35719" anchor="ctr" horzOverflow="overflow"/>
                </a:tc>
              </a:tr>
            </a:tbl>
          </a:graphicData>
        </a:graphic>
      </p:graphicFrame>
    </p:spTree>
    <p:extLst>
      <p:ext uri="{BB962C8B-B14F-4D97-AF65-F5344CB8AC3E}">
        <p14:creationId xmlns:p14="http://schemas.microsoft.com/office/powerpoint/2010/main" val="108838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2.1</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standardized power tables for purposes of computing energy consumption to the simulation scenario document (11-14/980r2)? </a:t>
            </a:r>
          </a:p>
          <a:p>
            <a:pPr marL="0"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60350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2.2</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the following power table (whose entries are TBD) to the simulation scenario document (11-14/980r2)? </a:t>
            </a:r>
          </a:p>
          <a:p>
            <a:pPr>
              <a:buFont typeface="Arial"/>
              <a:buChar char="•"/>
            </a:pPr>
            <a:endParaRPr lang="en-US" sz="1600" dirty="0" smtClean="0"/>
          </a:p>
          <a:p>
            <a:pPr>
              <a:buFont typeface="Arial"/>
              <a:buChar char="•"/>
            </a:pPr>
            <a:endParaRPr lang="en-US" sz="1600" dirty="0" smtClean="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marL="0"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8" name="Table 84"/>
          <p:cNvGraphicFramePr/>
          <p:nvPr>
            <p:extLst>
              <p:ext uri="{D42A27DB-BD31-4B8C-83A1-F6EECF244321}">
                <p14:modId xmlns:p14="http://schemas.microsoft.com/office/powerpoint/2010/main" val="105435392"/>
              </p:ext>
            </p:extLst>
          </p:nvPr>
        </p:nvGraphicFramePr>
        <p:xfrm>
          <a:off x="1043608" y="2852936"/>
          <a:ext cx="7272808" cy="1824514"/>
        </p:xfrm>
        <a:graphic>
          <a:graphicData uri="http://schemas.openxmlformats.org/drawingml/2006/table">
            <a:tbl>
              <a:tblPr>
                <a:tableStyleId>{775DCB02-9BB8-47FD-8907-85C794F793BA}</a:tableStyleId>
              </a:tblPr>
              <a:tblGrid>
                <a:gridCol w="1656184"/>
                <a:gridCol w="5616624"/>
              </a:tblGrid>
              <a:tr h="312539">
                <a:tc>
                  <a:txBody>
                    <a:bodyPr/>
                    <a:lstStyle/>
                    <a:p>
                      <a:pPr lvl="0" algn="ctr" defTabSz="914400">
                        <a:defRPr sz="1800"/>
                      </a:pPr>
                      <a:r>
                        <a:rPr sz="1100" b="0" dirty="0">
                          <a:solidFill>
                            <a:schemeClr val="bg1"/>
                          </a:solidFill>
                          <a:sym typeface="Helvetica Light"/>
                        </a:rPr>
                        <a:t>Power State</a:t>
                      </a:r>
                    </a:p>
                  </a:txBody>
                  <a:tcPr marL="35719" marR="35719" marT="35719" marB="35719" anchor="ctr" horzOverflow="overflow">
                    <a:solidFill>
                      <a:schemeClr val="accent4">
                        <a:lumMod val="50000"/>
                        <a:lumOff val="50000"/>
                      </a:schemeClr>
                    </a:solidFill>
                  </a:tcPr>
                </a:tc>
                <a:tc>
                  <a:txBody>
                    <a:bodyPr/>
                    <a:lstStyle/>
                    <a:p>
                      <a:pPr lvl="0" algn="ctr" defTabSz="914400">
                        <a:defRPr sz="1800"/>
                      </a:pPr>
                      <a:r>
                        <a:rPr lang="en-US" sz="1100" b="0" dirty="0" smtClean="0">
                          <a:solidFill>
                            <a:schemeClr val="bg1"/>
                          </a:solidFill>
                          <a:sym typeface="Helvetica Light"/>
                        </a:rPr>
                        <a:t>Average </a:t>
                      </a:r>
                      <a:r>
                        <a:rPr sz="1100" b="0" dirty="0" smtClean="0">
                          <a:solidFill>
                            <a:schemeClr val="bg1"/>
                          </a:solidFill>
                          <a:sym typeface="Helvetica Light"/>
                        </a:rPr>
                        <a:t>Power Consumption (</a:t>
                      </a:r>
                      <a:r>
                        <a:rPr sz="1100" b="0" dirty="0" err="1" smtClean="0">
                          <a:solidFill>
                            <a:schemeClr val="bg1"/>
                          </a:solidFill>
                          <a:sym typeface="Helvetica Light"/>
                        </a:rPr>
                        <a:t>mW</a:t>
                      </a:r>
                      <a:r>
                        <a:rPr sz="1100" b="0" dirty="0" smtClean="0">
                          <a:solidFill>
                            <a:schemeClr val="bg1"/>
                          </a:solidFill>
                          <a:sym typeface="Helvetica Light"/>
                        </a:rPr>
                        <a:t>)</a:t>
                      </a:r>
                      <a:endParaRPr lang="en-US" sz="1100" b="0" dirty="0" smtClean="0">
                        <a:solidFill>
                          <a:schemeClr val="bg1"/>
                        </a:solidFill>
                        <a:sym typeface="Helvetica Light"/>
                      </a:endParaRPr>
                    </a:p>
                    <a:p>
                      <a:pPr lvl="0" algn="ctr" defTabSz="914400">
                        <a:defRPr sz="1800"/>
                      </a:pPr>
                      <a:r>
                        <a:rPr sz="1100" b="0" dirty="0" smtClean="0">
                          <a:solidFill>
                            <a:schemeClr val="bg1"/>
                          </a:solidFill>
                          <a:sym typeface="Helvetica Light"/>
                        </a:rPr>
                        <a:t>Bandwidth = </a:t>
                      </a:r>
                      <a:r>
                        <a:rPr lang="en-US" sz="1100" b="0" dirty="0" smtClean="0">
                          <a:solidFill>
                            <a:schemeClr val="bg1"/>
                          </a:solidFill>
                          <a:sym typeface="Helvetica Light"/>
                        </a:rPr>
                        <a:t>{ </a:t>
                      </a:r>
                      <a:r>
                        <a:rPr sz="1100" b="0" dirty="0" smtClean="0">
                          <a:solidFill>
                            <a:schemeClr val="bg1"/>
                          </a:solidFill>
                          <a:sym typeface="Helvetica Light"/>
                        </a:rPr>
                        <a:t>20 MHz</a:t>
                      </a:r>
                      <a:r>
                        <a:rPr lang="en-US" sz="1100" b="0" baseline="0" dirty="0" smtClean="0">
                          <a:solidFill>
                            <a:schemeClr val="bg1"/>
                          </a:solidFill>
                          <a:sym typeface="Helvetica Light"/>
                        </a:rPr>
                        <a:t> </a:t>
                      </a:r>
                      <a:r>
                        <a:rPr lang="en-US" sz="1100" b="0" dirty="0" smtClean="0">
                          <a:solidFill>
                            <a:schemeClr val="bg1"/>
                          </a:solidFill>
                          <a:sym typeface="Helvetica Light"/>
                        </a:rPr>
                        <a:t>},</a:t>
                      </a:r>
                      <a:r>
                        <a:rPr lang="en-US" sz="1100" b="0" baseline="0" dirty="0" smtClean="0">
                          <a:solidFill>
                            <a:schemeClr val="bg1"/>
                          </a:solidFill>
                          <a:sym typeface="Helvetica Light"/>
                        </a:rPr>
                        <a:t> </a:t>
                      </a:r>
                      <a:r>
                        <a:rPr sz="1100" b="0" dirty="0" smtClean="0">
                          <a:solidFill>
                            <a:schemeClr val="bg1"/>
                          </a:solidFill>
                          <a:sym typeface="Helvetica Light"/>
                        </a:rPr>
                        <a:t>Band = </a:t>
                      </a:r>
                      <a:r>
                        <a:rPr lang="en-US" sz="1100" b="0" dirty="0" smtClean="0">
                          <a:solidFill>
                            <a:schemeClr val="bg1"/>
                          </a:solidFill>
                          <a:sym typeface="Helvetica Light"/>
                        </a:rPr>
                        <a:t>{ 2.4 GHz,</a:t>
                      </a:r>
                      <a:r>
                        <a:rPr lang="en-US" sz="1100" b="0" baseline="0" dirty="0" smtClean="0">
                          <a:solidFill>
                            <a:schemeClr val="bg1"/>
                          </a:solidFill>
                          <a:sym typeface="Helvetica Light"/>
                        </a:rPr>
                        <a:t> </a:t>
                      </a:r>
                      <a:r>
                        <a:rPr sz="1100" b="0" dirty="0" smtClean="0">
                          <a:solidFill>
                            <a:schemeClr val="bg1"/>
                          </a:solidFill>
                          <a:sym typeface="Helvetica Light"/>
                        </a:rPr>
                        <a:t>5 GHz</a:t>
                      </a:r>
                      <a:r>
                        <a:rPr lang="en-US" sz="1100" b="0" dirty="0" smtClean="0">
                          <a:solidFill>
                            <a:schemeClr val="bg1"/>
                          </a:solidFill>
                          <a:sym typeface="Helvetica Light"/>
                        </a:rPr>
                        <a:t> }, NS</a:t>
                      </a:r>
                      <a:r>
                        <a:rPr lang="en-US" sz="1100" b="0" baseline="0" dirty="0" smtClean="0">
                          <a:solidFill>
                            <a:schemeClr val="bg1"/>
                          </a:solidFill>
                          <a:sym typeface="Helvetica Light"/>
                        </a:rPr>
                        <a:t>S = { 1 }, </a:t>
                      </a:r>
                    </a:p>
                    <a:p>
                      <a:pPr lvl="0" algn="ctr" defTabSz="914400">
                        <a:defRPr sz="1800"/>
                      </a:pPr>
                      <a:r>
                        <a:rPr lang="en-US" sz="1100" b="0" baseline="0" dirty="0" smtClean="0">
                          <a:solidFill>
                            <a:schemeClr val="bg1"/>
                          </a:solidFill>
                          <a:sym typeface="Helvetica Light"/>
                        </a:rPr>
                        <a:t>Number of TX/RX antennas = { 1 }, </a:t>
                      </a:r>
                      <a:r>
                        <a:rPr lang="en-US" sz="1100" dirty="0" smtClean="0">
                          <a:solidFill>
                            <a:schemeClr val="bg1"/>
                          </a:solidFill>
                          <a:sym typeface="Helvetica Light"/>
                        </a:rPr>
                        <a:t>TX power per antenna</a:t>
                      </a:r>
                      <a:r>
                        <a:rPr lang="en-US" sz="1100" baseline="0" dirty="0" smtClean="0">
                          <a:solidFill>
                            <a:schemeClr val="bg1"/>
                          </a:solidFill>
                          <a:sym typeface="Helvetica Light"/>
                        </a:rPr>
                        <a:t> = { 15 dBm }</a:t>
                      </a:r>
                      <a:endParaRPr lang="en-US" sz="1100" b="1" dirty="0" smtClean="0">
                        <a:solidFill>
                          <a:schemeClr val="bg1"/>
                        </a:solidFill>
                        <a:sym typeface="Helvetica Light"/>
                      </a:endParaRPr>
                    </a:p>
                  </a:txBody>
                  <a:tcPr marL="35719" marR="35719" marT="35719" marB="35719" anchor="ctr" horzOverflow="overflow">
                    <a:solidFill>
                      <a:schemeClr val="accent4">
                        <a:lumMod val="50000"/>
                        <a:lumOff val="50000"/>
                      </a:schemeClr>
                    </a:solidFill>
                  </a:tcPr>
                </a:tc>
              </a:tr>
              <a:tr h="312539">
                <a:tc>
                  <a:txBody>
                    <a:bodyPr/>
                    <a:lstStyle/>
                    <a:p>
                      <a:pPr lvl="0" defTabSz="914400">
                        <a:defRPr sz="1800"/>
                      </a:pPr>
                      <a:r>
                        <a:rPr sz="1100" dirty="0">
                          <a:sym typeface="Helvetica Light"/>
                        </a:rPr>
                        <a:t>Transmit</a:t>
                      </a: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r h="312539">
                <a:tc>
                  <a:txBody>
                    <a:bodyPr/>
                    <a:lstStyle/>
                    <a:p>
                      <a:pPr lvl="0" defTabSz="914400">
                        <a:defRPr sz="1800"/>
                      </a:pPr>
                      <a:r>
                        <a:rPr sz="1100">
                          <a:sym typeface="Helvetica Light"/>
                        </a:rPr>
                        <a:t>Receive</a:t>
                      </a: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r h="312539">
                <a:tc>
                  <a:txBody>
                    <a:bodyPr/>
                    <a:lstStyle/>
                    <a:p>
                      <a:pPr lvl="0" defTabSz="914400">
                        <a:defRPr sz="1800"/>
                      </a:pPr>
                      <a:r>
                        <a:rPr sz="1100">
                          <a:sym typeface="Helvetica Light"/>
                        </a:rPr>
                        <a:t>Listen</a:t>
                      </a: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r h="312539">
                <a:tc>
                  <a:txBody>
                    <a:bodyPr/>
                    <a:lstStyle/>
                    <a:p>
                      <a:pPr lvl="0" defTabSz="914400">
                        <a:defRPr sz="1800"/>
                      </a:pPr>
                      <a:r>
                        <a:rPr sz="1100" dirty="0" smtClean="0">
                          <a:sym typeface="Helvetica Light"/>
                        </a:rPr>
                        <a:t>Sleep</a:t>
                      </a:r>
                      <a:endParaRPr sz="1100" dirty="0">
                        <a:sym typeface="Helvetica Light"/>
                      </a:endParaRP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bl>
          </a:graphicData>
        </a:graphic>
      </p:graphicFrame>
    </p:spTree>
    <p:extLst>
      <p:ext uri="{BB962C8B-B14F-4D97-AF65-F5344CB8AC3E}">
        <p14:creationId xmlns:p14="http://schemas.microsoft.com/office/powerpoint/2010/main" val="204315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2.3</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the following power transition table (whose entries are TBD) to the simulation scenario document (11-14/980r2)? </a:t>
            </a:r>
          </a:p>
          <a:p>
            <a:pPr>
              <a:buFont typeface="Arial"/>
              <a:buChar char="•"/>
            </a:pPr>
            <a:endParaRPr lang="en-US" sz="1600" dirty="0" smtClean="0"/>
          </a:p>
          <a:p>
            <a:pPr>
              <a:buFont typeface="Arial"/>
              <a:buChar char="•"/>
            </a:pPr>
            <a:endParaRPr lang="en-US" sz="1600" dirty="0" smtClean="0"/>
          </a:p>
          <a:p>
            <a:pPr>
              <a:buFont typeface="Arial"/>
              <a:buChar char="•"/>
            </a:pPr>
            <a:endParaRPr lang="en-US" sz="1600" dirty="0" smtClean="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marL="457200" lvl="1" indent="0"/>
            <a:endParaRPr lang="en-US" sz="800" dirty="0" smtClean="0"/>
          </a:p>
          <a:p>
            <a:pPr marL="800100" lvl="1" indent="-342900">
              <a:buFont typeface="Wingdings" charset="2"/>
              <a:buChar char="q"/>
            </a:pPr>
            <a:endParaRPr lang="en-US" sz="1400" dirty="0" smtClean="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9" name="Table 106"/>
          <p:cNvGraphicFramePr/>
          <p:nvPr>
            <p:extLst>
              <p:ext uri="{D42A27DB-BD31-4B8C-83A1-F6EECF244321}">
                <p14:modId xmlns:p14="http://schemas.microsoft.com/office/powerpoint/2010/main" val="2483330633"/>
              </p:ext>
            </p:extLst>
          </p:nvPr>
        </p:nvGraphicFramePr>
        <p:xfrm>
          <a:off x="827584" y="2780928"/>
          <a:ext cx="7500939" cy="2500316"/>
        </p:xfrm>
        <a:graphic>
          <a:graphicData uri="http://schemas.openxmlformats.org/drawingml/2006/table">
            <a:tbl>
              <a:tblPr firstRow="1">
                <a:tableStyleId>{D7AC3CCA-C797-4891-BE02-D94E43425B78}</a:tableStyleId>
              </a:tblPr>
              <a:tblGrid>
                <a:gridCol w="2500313"/>
                <a:gridCol w="2500313"/>
                <a:gridCol w="2500313"/>
              </a:tblGrid>
              <a:tr h="357188">
                <a:tc>
                  <a:txBody>
                    <a:bodyPr/>
                    <a:lstStyle/>
                    <a:p>
                      <a:pPr lvl="0" algn="ctr" defTabSz="914400">
                        <a:defRPr sz="1800" b="0">
                          <a:solidFill>
                            <a:srgbClr val="000000"/>
                          </a:solidFill>
                        </a:defRPr>
                      </a:pPr>
                      <a:r>
                        <a:rPr sz="1200" dirty="0">
                          <a:solidFill>
                            <a:srgbClr val="FFFFFF"/>
                          </a:solidFill>
                          <a:sym typeface="Helvetica Light"/>
                        </a:rPr>
                        <a:t>State </a:t>
                      </a:r>
                      <a:r>
                        <a:rPr sz="1200" dirty="0" smtClean="0">
                          <a:solidFill>
                            <a:srgbClr val="FFFFFF"/>
                          </a:solidFill>
                          <a:sym typeface="Helvetica Light"/>
                        </a:rPr>
                        <a:t>Transitio</a:t>
                      </a:r>
                      <a:r>
                        <a:rPr lang="en-US" sz="1200" dirty="0" smtClean="0">
                          <a:solidFill>
                            <a:srgbClr val="FFFFFF"/>
                          </a:solidFill>
                          <a:sym typeface="Helvetica Light"/>
                        </a:rPr>
                        <a:t>ns</a:t>
                      </a:r>
                      <a:endParaRPr sz="1200" b="1" dirty="0">
                        <a:solidFill>
                          <a:schemeClr val="bg1"/>
                        </a:solidFill>
                        <a:sym typeface="Helvetica Light"/>
                      </a:endParaRP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sz="1200" dirty="0">
                          <a:solidFill>
                            <a:srgbClr val="FFFFFF"/>
                          </a:solidFill>
                          <a:sym typeface="Helvetica Light"/>
                        </a:rPr>
                        <a:t>Transition </a:t>
                      </a:r>
                      <a:r>
                        <a:rPr sz="1200" dirty="0" smtClean="0">
                          <a:solidFill>
                            <a:srgbClr val="FFFFFF"/>
                          </a:solidFill>
                          <a:sym typeface="Helvetica Light"/>
                        </a:rPr>
                        <a:t>Time </a:t>
                      </a:r>
                      <a:r>
                        <a:rPr sz="1200" dirty="0">
                          <a:solidFill>
                            <a:srgbClr val="FFFFFF"/>
                          </a:solidFill>
                          <a:sym typeface="Helvetica Light"/>
                        </a:rPr>
                        <a:t>(ms</a:t>
                      </a:r>
                      <a:r>
                        <a:rPr sz="1200" dirty="0" smtClean="0">
                          <a:solidFill>
                            <a:srgbClr val="FFFFFF"/>
                          </a:solidFill>
                          <a:sym typeface="Helvetica Light"/>
                        </a:rPr>
                        <a:t>)</a:t>
                      </a:r>
                      <a:r>
                        <a:rPr lang="en-US" sz="1200" dirty="0" smtClean="0">
                          <a:solidFill>
                            <a:srgbClr val="FFFFFF"/>
                          </a:solidFill>
                          <a:sym typeface="Helvetica Light"/>
                        </a:rPr>
                        <a:t> </a:t>
                      </a: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lang="en-US" sz="1200" dirty="0" smtClean="0">
                          <a:solidFill>
                            <a:srgbClr val="FFFFFF"/>
                          </a:solidFill>
                          <a:sym typeface="Helvetica Light"/>
                        </a:rPr>
                        <a:t>Average </a:t>
                      </a:r>
                      <a:r>
                        <a:rPr sz="1200" dirty="0" smtClean="0">
                          <a:solidFill>
                            <a:srgbClr val="FFFFFF"/>
                          </a:solidFill>
                          <a:sym typeface="Helvetica Light"/>
                        </a:rPr>
                        <a:t>Power </a:t>
                      </a:r>
                      <a:r>
                        <a:rPr sz="1200" dirty="0">
                          <a:solidFill>
                            <a:srgbClr val="FFFFFF"/>
                          </a:solidFill>
                          <a:sym typeface="Helvetica Light"/>
                        </a:rPr>
                        <a:t>Consumption (</a:t>
                      </a:r>
                      <a:r>
                        <a:rPr sz="1200" dirty="0" err="1">
                          <a:solidFill>
                            <a:srgbClr val="FFFFFF"/>
                          </a:solidFill>
                          <a:sym typeface="Helvetica Light"/>
                        </a:rPr>
                        <a:t>mW</a:t>
                      </a:r>
                      <a:r>
                        <a:rPr sz="1200" dirty="0" smtClean="0">
                          <a:solidFill>
                            <a:srgbClr val="FFFFFF"/>
                          </a:solidFill>
                          <a:sym typeface="Helvetica Light"/>
                        </a:rPr>
                        <a:t>)</a:t>
                      </a:r>
                      <a:endParaRPr sz="12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r>
              <a:tr h="357188">
                <a:tc>
                  <a:txBody>
                    <a:bodyPr/>
                    <a:lstStyle/>
                    <a:p>
                      <a:pPr lvl="0" algn="ctr" defTabSz="914400">
                        <a:defRPr sz="1800"/>
                      </a:pPr>
                      <a:r>
                        <a:rPr sz="1200" dirty="0">
                          <a:sym typeface="Helvetica Light"/>
                        </a:rPr>
                        <a:t>Transmit </a:t>
                      </a:r>
                      <a:r>
                        <a:rPr sz="1200" dirty="0" smtClean="0">
                          <a:sym typeface="Helvetica Light"/>
                        </a:rPr>
                        <a:t>⬄ </a:t>
                      </a:r>
                      <a:r>
                        <a:rPr sz="1200" dirty="0">
                          <a:sym typeface="Helvetica Light"/>
                        </a:rPr>
                        <a:t>Listen</a:t>
                      </a: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r>
              <a:tr h="357188">
                <a:tc>
                  <a:txBody>
                    <a:bodyPr/>
                    <a:lstStyle/>
                    <a:p>
                      <a:pPr lvl="0" algn="ctr" defTabSz="914400">
                        <a:defRPr sz="1800"/>
                      </a:pPr>
                      <a:r>
                        <a:rPr sz="1200" dirty="0">
                          <a:sym typeface="Helvetica Light"/>
                        </a:rPr>
                        <a:t>Receive ⬄ Listen</a:t>
                      </a: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r>
              <a:tr h="3571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sz="1200" dirty="0" smtClean="0">
                          <a:sym typeface="Helvetica Light"/>
                        </a:rPr>
                        <a:t>Receive➭ Transmit</a:t>
                      </a:r>
                    </a:p>
                  </a:txBody>
                  <a:tcPr marL="35719" marR="35719" marT="35719" marB="35719"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sz="1200" dirty="0" smtClean="0">
                          <a:sym typeface="Helvetica Light"/>
                        </a:rPr>
                        <a:t>T</a:t>
                      </a:r>
                      <a:r>
                        <a:rPr lang="en-US" sz="1200" baseline="-5999" dirty="0" smtClean="0">
                          <a:sym typeface="Helvetica Light"/>
                        </a:rPr>
                        <a:t>RT </a:t>
                      </a:r>
                      <a:r>
                        <a:rPr lang="en-US" sz="1200" baseline="0" dirty="0" smtClean="0">
                          <a:sym typeface="Helvetica Light"/>
                        </a:rPr>
                        <a:t>(e.g. SIFS of 16us)</a:t>
                      </a:r>
                    </a:p>
                  </a:txBody>
                  <a:tcPr marL="35719" marR="35719" marT="35719" marB="35719"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sz="1200" dirty="0" smtClean="0">
                          <a:sym typeface="Helvetica Light"/>
                        </a:rPr>
                        <a:t>P</a:t>
                      </a:r>
                      <a:r>
                        <a:rPr lang="en-US" sz="1200" baseline="-5999" dirty="0" smtClean="0">
                          <a:sym typeface="Helvetica Light"/>
                        </a:rPr>
                        <a:t>RT</a:t>
                      </a:r>
                    </a:p>
                  </a:txBody>
                  <a:tcPr marL="35719" marR="35719" marT="35719" marB="35719" anchor="ctr" horzOverflow="overflow"/>
                </a:tc>
              </a:tr>
              <a:tr h="357188">
                <a:tc>
                  <a:txBody>
                    <a:bodyPr/>
                    <a:lstStyle/>
                    <a:p>
                      <a:pPr lvl="0" algn="ctr" defTabSz="914400">
                        <a:defRPr sz="1800"/>
                      </a:pPr>
                      <a:r>
                        <a:rPr sz="1200" dirty="0">
                          <a:sym typeface="Helvetica Light"/>
                        </a:rPr>
                        <a:t>Transmit ➭ </a:t>
                      </a:r>
                      <a:r>
                        <a:rPr sz="1200" dirty="0" smtClean="0">
                          <a:sym typeface="Helvetica Light"/>
                        </a:rPr>
                        <a:t>Sleep</a:t>
                      </a:r>
                      <a:endParaRPr sz="120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T</a:t>
                      </a:r>
                      <a:r>
                        <a:rPr sz="1200" baseline="-5999" dirty="0" smtClean="0">
                          <a:sym typeface="Helvetica Light"/>
                        </a:rPr>
                        <a:t>TS</a:t>
                      </a:r>
                      <a:endParaRPr sz="1200" baseline="-5999"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P</a:t>
                      </a:r>
                      <a:r>
                        <a:rPr sz="1200" baseline="-5999" dirty="0" smtClean="0">
                          <a:sym typeface="Helvetica Light"/>
                        </a:rPr>
                        <a:t>TS</a:t>
                      </a:r>
                      <a:endParaRPr sz="1200" baseline="-5999" dirty="0">
                        <a:sym typeface="Helvetica Light"/>
                      </a:endParaRPr>
                    </a:p>
                  </a:txBody>
                  <a:tcPr marL="35719" marR="35719" marT="35719" marB="35719" anchor="ctr" horzOverflow="overflow"/>
                </a:tc>
              </a:tr>
              <a:tr h="357188">
                <a:tc>
                  <a:txBody>
                    <a:bodyPr/>
                    <a:lstStyle/>
                    <a:p>
                      <a:pPr lvl="0" algn="ctr" defTabSz="914400">
                        <a:defRPr sz="1800"/>
                      </a:pPr>
                      <a:r>
                        <a:rPr sz="1200" dirty="0">
                          <a:sym typeface="Helvetica Light"/>
                        </a:rPr>
                        <a:t>Receive ➭ </a:t>
                      </a:r>
                      <a:r>
                        <a:rPr sz="1200" dirty="0" smtClean="0">
                          <a:sym typeface="Helvetica Light"/>
                        </a:rPr>
                        <a:t>Sleep</a:t>
                      </a:r>
                      <a:endParaRPr sz="120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T</a:t>
                      </a:r>
                      <a:r>
                        <a:rPr sz="1200" baseline="-5999" dirty="0" smtClean="0">
                          <a:sym typeface="Helvetica Light"/>
                        </a:rPr>
                        <a:t>RS</a:t>
                      </a:r>
                      <a:endParaRPr sz="1200" baseline="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P</a:t>
                      </a:r>
                      <a:r>
                        <a:rPr sz="1200" baseline="-5999" dirty="0" smtClean="0">
                          <a:sym typeface="Helvetica Light"/>
                        </a:rPr>
                        <a:t>RS</a:t>
                      </a:r>
                      <a:endParaRPr sz="1200" baseline="-5999" dirty="0">
                        <a:sym typeface="Helvetica Light"/>
                      </a:endParaRPr>
                    </a:p>
                  </a:txBody>
                  <a:tcPr marL="35719" marR="35719" marT="35719" marB="35719" anchor="ctr" horzOverflow="overflow"/>
                </a:tc>
              </a:tr>
              <a:tr h="357188">
                <a:tc>
                  <a:txBody>
                    <a:bodyPr/>
                    <a:lstStyle/>
                    <a:p>
                      <a:pPr lvl="0" algn="ctr" defTabSz="914400">
                        <a:defRPr sz="1800"/>
                      </a:pPr>
                      <a:r>
                        <a:rPr sz="1200" dirty="0">
                          <a:sym typeface="Helvetica Light"/>
                        </a:rPr>
                        <a:t>Listen ⬄ </a:t>
                      </a:r>
                      <a:r>
                        <a:rPr sz="1200" dirty="0" smtClean="0">
                          <a:sym typeface="Helvetica Light"/>
                        </a:rPr>
                        <a:t>Sleep</a:t>
                      </a:r>
                      <a:endParaRPr sz="120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T</a:t>
                      </a:r>
                      <a:r>
                        <a:rPr lang="en-US" sz="1200" baseline="-5999" dirty="0" smtClean="0">
                          <a:sym typeface="Helvetica Light"/>
                        </a:rPr>
                        <a:t>L</a:t>
                      </a:r>
                      <a:r>
                        <a:rPr sz="1200" baseline="-5999" dirty="0" smtClean="0">
                          <a:sym typeface="Helvetica Light"/>
                        </a:rPr>
                        <a:t>S</a:t>
                      </a:r>
                      <a:r>
                        <a:rPr lang="en-US" sz="1200" baseline="-5999" dirty="0" smtClean="0">
                          <a:sym typeface="Helvetica Light"/>
                        </a:rPr>
                        <a:t> </a:t>
                      </a:r>
                      <a:endParaRPr sz="1200" baseline="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P</a:t>
                      </a:r>
                      <a:r>
                        <a:rPr sz="1200" baseline="-5999" dirty="0" smtClean="0">
                          <a:sym typeface="Helvetica Light"/>
                        </a:rPr>
                        <a:t>LS</a:t>
                      </a:r>
                      <a:r>
                        <a:rPr lang="en-US" sz="1200" baseline="-5999" dirty="0" smtClean="0">
                          <a:sym typeface="Helvetica Light"/>
                        </a:rPr>
                        <a:t> </a:t>
                      </a:r>
                      <a:endParaRPr lang="en-US" sz="1200" baseline="0" dirty="0">
                        <a:sym typeface="Helvetica Light"/>
                      </a:endParaRPr>
                    </a:p>
                  </a:txBody>
                  <a:tcPr marL="35719" marR="35719" marT="35719" marB="35719" anchor="ctr" horzOverflow="overflow"/>
                </a:tc>
              </a:tr>
            </a:tbl>
          </a:graphicData>
        </a:graphic>
      </p:graphicFrame>
    </p:spTree>
    <p:extLst>
      <p:ext uri="{BB962C8B-B14F-4D97-AF65-F5344CB8AC3E}">
        <p14:creationId xmlns:p14="http://schemas.microsoft.com/office/powerpoint/2010/main" val="1979123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3.1</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to include </a:t>
            </a:r>
            <a:r>
              <a:rPr lang="en-US" sz="1600" dirty="0"/>
              <a:t>a </a:t>
            </a:r>
            <a:r>
              <a:rPr lang="en-US" sz="1600" dirty="0" smtClean="0"/>
              <a:t>column in Reference Traffic Profile, </a:t>
            </a:r>
            <a:r>
              <a:rPr lang="en-US" sz="1600" dirty="0"/>
              <a:t>in Annex 1 to the simulation scenario document (11-14/980r2</a:t>
            </a:r>
            <a:r>
              <a:rPr lang="en-US" sz="1600" dirty="0" smtClean="0"/>
              <a:t>), to indicate a baseline power save mechanism for each traffic model?</a:t>
            </a:r>
          </a:p>
          <a:p>
            <a:pPr>
              <a:buFont typeface="Arial"/>
              <a:buChar char="•"/>
            </a:pPr>
            <a:endParaRPr lang="en-US" sz="1600" dirty="0" smtClean="0"/>
          </a:p>
          <a:p>
            <a:pPr marL="800100" lvl="1" indent="-342900">
              <a:buFont typeface="Wingdings" charset="2"/>
              <a:buChar char="q"/>
            </a:pPr>
            <a:r>
              <a:rPr lang="en-US" sz="1400" dirty="0"/>
              <a:t>Yes</a:t>
            </a:r>
          </a:p>
          <a:p>
            <a:pPr marL="800100" lvl="1" indent="-342900">
              <a:buFont typeface="Wingdings" charset="2"/>
              <a:buChar char="q"/>
            </a:pPr>
            <a:r>
              <a:rPr lang="en-US" sz="1400" dirty="0"/>
              <a:t>No</a:t>
            </a:r>
          </a:p>
          <a:p>
            <a:pPr marL="800100" lvl="1" indent="-342900">
              <a:buFont typeface="Wingdings" charset="2"/>
              <a:buChar char="q"/>
            </a:pPr>
            <a:r>
              <a:rPr lang="en-US" sz="1400" dirty="0"/>
              <a:t>Abstain</a:t>
            </a:r>
          </a:p>
          <a:p>
            <a:pPr>
              <a:buFont typeface="Arial"/>
              <a:buChar char="•"/>
            </a:pP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947222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3.2</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The baseline power save </a:t>
            </a:r>
            <a:r>
              <a:rPr lang="en-US" sz="1600" smtClean="0"/>
              <a:t>mechanism is one </a:t>
            </a:r>
            <a:r>
              <a:rPr lang="en-US" sz="1600" dirty="0" smtClean="0"/>
              <a:t>of the following power save mechanisms</a:t>
            </a:r>
            <a:r>
              <a:rPr lang="en-US" sz="1600" dirty="0"/>
              <a:t> </a:t>
            </a:r>
            <a:r>
              <a:rPr lang="en-US" sz="1600" dirty="0" smtClean="0"/>
              <a:t>defined in [4]?</a:t>
            </a:r>
          </a:p>
          <a:p>
            <a:pPr marL="800100" lvl="1" indent="-342900">
              <a:buFont typeface="+mj-lt"/>
              <a:buAutoNum type="alphaLcPeriod"/>
            </a:pPr>
            <a:r>
              <a:rPr lang="en-US" sz="1400" dirty="0" smtClean="0"/>
              <a:t>Power save mode (PSM)</a:t>
            </a:r>
          </a:p>
          <a:p>
            <a:pPr marL="800100" lvl="1" indent="-342900">
              <a:buFont typeface="+mj-lt"/>
              <a:buAutoNum type="alphaLcPeriod"/>
            </a:pPr>
            <a:r>
              <a:rPr lang="en-US" sz="1400" dirty="0" smtClean="0"/>
              <a:t>Power save polling (PSP)</a:t>
            </a:r>
          </a:p>
          <a:p>
            <a:pPr marL="800100" lvl="1" indent="-342900">
              <a:buFont typeface="+mj-lt"/>
              <a:buAutoNum type="alphaLcPeriod"/>
            </a:pPr>
            <a:r>
              <a:rPr lang="en-US" sz="1400" dirty="0" smtClean="0"/>
              <a:t>Unscheduled automatic power save delivery (U-APSD)</a:t>
            </a:r>
          </a:p>
          <a:p>
            <a:pPr marL="800100" lvl="1" indent="-342900">
              <a:buFont typeface="+mj-lt"/>
              <a:buAutoNum type="alphaLcPeriod"/>
            </a:pPr>
            <a:r>
              <a:rPr lang="en-US" sz="1400" dirty="0" smtClean="0"/>
              <a:t>Not applicable</a:t>
            </a:r>
          </a:p>
          <a:p>
            <a:pPr marL="457200" lvl="1"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92042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 typeface="+mj-lt"/>
              <a:buAutoNum type="arabicPeriod"/>
            </a:pPr>
            <a:r>
              <a:rPr lang="en-US" sz="1600" dirty="0" smtClean="0"/>
              <a:t>E. Wong et al, “Energy Efficiency Evaluation Methodology,” IEEE 11-14-827r3</a:t>
            </a:r>
            <a:endParaRPr lang="en-US" sz="1600" dirty="0"/>
          </a:p>
          <a:p>
            <a:pPr>
              <a:buFont typeface="+mj-lt"/>
              <a:buAutoNum type="arabicPeriod"/>
            </a:pPr>
            <a:r>
              <a:rPr lang="en-US" sz="1600" dirty="0" smtClean="0"/>
              <a:t>S. Merlin et al, “</a:t>
            </a:r>
            <a:r>
              <a:rPr lang="en-US" sz="1600" dirty="0" err="1" smtClean="0"/>
              <a:t>TGax</a:t>
            </a:r>
            <a:r>
              <a:rPr lang="en-US" sz="1600" dirty="0" smtClean="0"/>
              <a:t> Simulation Scenarios,” IEEE 11-14-980r2</a:t>
            </a:r>
          </a:p>
          <a:p>
            <a:pPr>
              <a:buFont typeface="+mj-lt"/>
              <a:buAutoNum type="arabicPeriod"/>
            </a:pPr>
            <a:r>
              <a:rPr lang="en-US" sz="1600" dirty="0" smtClean="0"/>
              <a:t>R</a:t>
            </a:r>
            <a:r>
              <a:rPr lang="en-US" sz="1600" dirty="0"/>
              <a:t>. </a:t>
            </a:r>
            <a:r>
              <a:rPr lang="en-US" sz="1600" dirty="0" err="1"/>
              <a:t>Porat</a:t>
            </a:r>
            <a:r>
              <a:rPr lang="en-US" sz="1600" dirty="0"/>
              <a:t> et al, “11ax Evaluation Methodology,” </a:t>
            </a:r>
            <a:r>
              <a:rPr lang="en-US" sz="1600" dirty="0" smtClean="0"/>
              <a:t>IEEE 11</a:t>
            </a:r>
            <a:r>
              <a:rPr lang="en-US" sz="1600" dirty="0"/>
              <a:t>-14-</a:t>
            </a:r>
            <a:r>
              <a:rPr lang="en-US" sz="1600" dirty="0" smtClean="0"/>
              <a:t>571r2</a:t>
            </a:r>
          </a:p>
          <a:p>
            <a:pPr>
              <a:buFont typeface="+mj-lt"/>
              <a:buAutoNum type="arabicPeriod"/>
            </a:pPr>
            <a:r>
              <a:rPr lang="en-US" sz="1600" dirty="0" smtClean="0"/>
              <a:t>E. Wong et al, “Parameters on Power Save Mechanisms,” IEEE 11-</a:t>
            </a:r>
            <a:r>
              <a:rPr lang="en-US" sz="1600" smtClean="0"/>
              <a:t>14-1161r0</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7091614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7" name="Rectangle 4"/>
          <p:cNvSpPr>
            <a:spLocks noChangeArrowheads="1"/>
          </p:cNvSpPr>
          <p:nvPr/>
        </p:nvSpPr>
        <p:spPr bwMode="auto">
          <a:xfrm>
            <a:off x="611560" y="9087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8" name="Object 3"/>
          <p:cNvGraphicFramePr>
            <a:graphicFrameLocks noChangeAspect="1"/>
          </p:cNvGraphicFramePr>
          <p:nvPr>
            <p:extLst>
              <p:ext uri="{D42A27DB-BD31-4B8C-83A1-F6EECF244321}">
                <p14:modId xmlns:p14="http://schemas.microsoft.com/office/powerpoint/2010/main" val="1349029775"/>
              </p:ext>
            </p:extLst>
          </p:nvPr>
        </p:nvGraphicFramePr>
        <p:xfrm>
          <a:off x="576263" y="1309688"/>
          <a:ext cx="8559800" cy="2706687"/>
        </p:xfrm>
        <a:graphic>
          <a:graphicData uri="http://schemas.openxmlformats.org/presentationml/2006/ole">
            <mc:AlternateContent xmlns:mc="http://schemas.openxmlformats.org/markup-compatibility/2006">
              <mc:Choice xmlns:v="urn:schemas-microsoft-com:vml" Requires="v">
                <p:oleObj spid="_x0000_s7212" name="Document" r:id="rId3" imgW="8661400" imgH="2743200" progId="Word.Document.8">
                  <p:embed/>
                </p:oleObj>
              </mc:Choice>
              <mc:Fallback>
                <p:oleObj name="Document" r:id="rId3" imgW="8661400" imgH="2743200" progId="Word.Document.8">
                  <p:embed/>
                  <p:pic>
                    <p:nvPicPr>
                      <p:cNvPr id="0" name=""/>
                      <p:cNvPicPr>
                        <a:picLocks noChangeAspect="1" noChangeArrowheads="1"/>
                      </p:cNvPicPr>
                      <p:nvPr/>
                    </p:nvPicPr>
                    <p:blipFill>
                      <a:blip r:embed="rId4"/>
                      <a:srcRect/>
                      <a:stretch>
                        <a:fillRect/>
                      </a:stretch>
                    </p:blipFill>
                    <p:spPr bwMode="auto">
                      <a:xfrm>
                        <a:off x="576263" y="1309688"/>
                        <a:ext cx="8559800" cy="27066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2696487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Arial"/>
              <a:buChar char="•"/>
            </a:pPr>
            <a:r>
              <a:rPr lang="en-US" sz="1800" dirty="0" smtClean="0"/>
              <a:t>Energy efficiency evaluation recap</a:t>
            </a:r>
          </a:p>
          <a:p>
            <a:pPr>
              <a:buFont typeface="Arial"/>
              <a:buChar char="•"/>
            </a:pPr>
            <a:r>
              <a:rPr lang="en-US" sz="1800" dirty="0" smtClean="0"/>
              <a:t>Feedback and discussions</a:t>
            </a:r>
            <a:endParaRPr lang="en-US" sz="1800" dirty="0"/>
          </a:p>
          <a:p>
            <a:pPr>
              <a:buFont typeface="Arial"/>
              <a:buChar char="•"/>
            </a:pPr>
            <a:r>
              <a:rPr lang="en-US" sz="1800" dirty="0" smtClean="0"/>
              <a:t>Conclusion</a:t>
            </a:r>
            <a:endParaRPr lang="en-US" sz="1800" dirty="0"/>
          </a:p>
          <a:p>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0506952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Efficiency Evaluation Recap</a:t>
            </a:r>
            <a:endParaRPr lang="en-US" dirty="0"/>
          </a:p>
        </p:txBody>
      </p:sp>
      <p:sp>
        <p:nvSpPr>
          <p:cNvPr id="3" name="Content Placeholder 2"/>
          <p:cNvSpPr>
            <a:spLocks noGrp="1"/>
          </p:cNvSpPr>
          <p:nvPr>
            <p:ph idx="1"/>
          </p:nvPr>
        </p:nvSpPr>
        <p:spPr>
          <a:xfrm>
            <a:off x="685800" y="1981200"/>
            <a:ext cx="7770813" cy="4616152"/>
          </a:xfrm>
        </p:spPr>
        <p:txBody>
          <a:bodyPr/>
          <a:lstStyle/>
          <a:p>
            <a:pPr>
              <a:buFont typeface="Arial"/>
              <a:buChar char="•"/>
            </a:pPr>
            <a:r>
              <a:rPr lang="en-US" sz="1600" dirty="0" smtClean="0"/>
              <a:t>The previous </a:t>
            </a:r>
            <a:r>
              <a:rPr lang="en-US" sz="1600" dirty="0"/>
              <a:t>contribution (11-14/</a:t>
            </a:r>
            <a:r>
              <a:rPr lang="en-US" sz="1600" dirty="0" smtClean="0"/>
              <a:t>827r3) proposes </a:t>
            </a:r>
            <a:r>
              <a:rPr lang="en-US" sz="1600" dirty="0"/>
              <a:t>a systems approach (covering both PHY and MAC) to evaluate </a:t>
            </a:r>
            <a:r>
              <a:rPr lang="en-US" sz="1600" dirty="0" smtClean="0"/>
              <a:t>energy efficiency </a:t>
            </a:r>
            <a:r>
              <a:rPr lang="en-US" sz="1600" dirty="0"/>
              <a:t>for 802.11ax; this is similar to how throughput performance is evaluated for previous 802.11 amendments</a:t>
            </a:r>
          </a:p>
          <a:p>
            <a:pPr>
              <a:buFont typeface="Arial"/>
              <a:buChar char="•"/>
            </a:pPr>
            <a:r>
              <a:rPr lang="en-US" sz="1600" dirty="0"/>
              <a:t>Change the simulation scenario </a:t>
            </a:r>
            <a:r>
              <a:rPr lang="en-US" sz="1600" dirty="0" smtClean="0"/>
              <a:t>[2] and evaluation methodology [3] documents as </a:t>
            </a:r>
            <a:r>
              <a:rPr lang="en-US" sz="1600" dirty="0"/>
              <a:t>follows:</a:t>
            </a:r>
          </a:p>
          <a:p>
            <a:pPr lvl="1">
              <a:buFont typeface="Arial"/>
              <a:buChar char="•"/>
            </a:pPr>
            <a:r>
              <a:rPr lang="en-US" sz="1400" dirty="0"/>
              <a:t>Add definitions for </a:t>
            </a:r>
            <a:r>
              <a:rPr lang="en-US" sz="1400" dirty="0" smtClean="0"/>
              <a:t>energy efficiency </a:t>
            </a:r>
            <a:r>
              <a:rPr lang="en-US" sz="1400" dirty="0"/>
              <a:t>metrics </a:t>
            </a:r>
            <a:r>
              <a:rPr lang="en-US" sz="1400" dirty="0" smtClean="0"/>
              <a:t>in Slide 4 of [1]</a:t>
            </a:r>
          </a:p>
          <a:p>
            <a:pPr lvl="1">
              <a:buFont typeface="Arial"/>
              <a:buChar char="•"/>
            </a:pPr>
            <a:r>
              <a:rPr lang="en-US" sz="1400" dirty="0" smtClean="0"/>
              <a:t>Add </a:t>
            </a:r>
            <a:r>
              <a:rPr lang="en-US" sz="1400" dirty="0"/>
              <a:t>power tables </a:t>
            </a:r>
            <a:r>
              <a:rPr lang="en-US" sz="1400" dirty="0" smtClean="0"/>
              <a:t>in Slides 18-19 of [1]</a:t>
            </a:r>
          </a:p>
          <a:p>
            <a:pPr lvl="1">
              <a:buFont typeface="Arial"/>
              <a:buChar char="•"/>
            </a:pPr>
            <a:r>
              <a:rPr lang="en-US" sz="1400" dirty="0" smtClean="0"/>
              <a:t>Propose to select one or more of the 3 power </a:t>
            </a:r>
            <a:r>
              <a:rPr lang="en-US" sz="1400" dirty="0"/>
              <a:t>save </a:t>
            </a:r>
            <a:r>
              <a:rPr lang="en-US" sz="1400" dirty="0" smtClean="0"/>
              <a:t>mechanisms as the reference point, </a:t>
            </a:r>
            <a:r>
              <a:rPr lang="en-US" sz="1400" dirty="0"/>
              <a:t>i.e. </a:t>
            </a:r>
          </a:p>
          <a:p>
            <a:pPr lvl="2">
              <a:buFont typeface="Arial"/>
              <a:buChar char="•"/>
            </a:pPr>
            <a:r>
              <a:rPr lang="en-US" sz="1400" dirty="0"/>
              <a:t>Power save mode (PSM)</a:t>
            </a:r>
          </a:p>
          <a:p>
            <a:pPr lvl="2">
              <a:buFont typeface="Arial"/>
              <a:buChar char="•"/>
            </a:pPr>
            <a:r>
              <a:rPr lang="en-US" sz="1400" dirty="0"/>
              <a:t>Power save polling (PSP)</a:t>
            </a:r>
          </a:p>
          <a:p>
            <a:pPr lvl="2">
              <a:buFont typeface="Arial"/>
              <a:buChar char="•"/>
            </a:pPr>
            <a:r>
              <a:rPr lang="en-US" sz="1400" dirty="0"/>
              <a:t>Unscheduled automatic power save delivery (U-APSD)</a:t>
            </a:r>
          </a:p>
          <a:p>
            <a:pPr lvl="1">
              <a:buFont typeface="Arial"/>
              <a:buChar char="•"/>
            </a:pPr>
            <a:r>
              <a:rPr lang="en-US" sz="1400" dirty="0"/>
              <a:t>Add power save mechanism to each simulation scenario (and associated traffic models) </a:t>
            </a:r>
          </a:p>
          <a:p>
            <a:pPr>
              <a:buFont typeface="Arial"/>
              <a:buChar char="•"/>
            </a:pPr>
            <a:r>
              <a:rPr lang="en-US" sz="1600" dirty="0" smtClean="0"/>
              <a:t>Incorporate proposed power model </a:t>
            </a:r>
            <a:r>
              <a:rPr lang="en-US" sz="1600" dirty="0"/>
              <a:t>to the evaluation methodology </a:t>
            </a:r>
            <a:r>
              <a:rPr lang="en-US" sz="1600" dirty="0" smtClean="0"/>
              <a:t>document</a:t>
            </a:r>
          </a:p>
          <a:p>
            <a:pPr lvl="1">
              <a:buFont typeface="Arial"/>
              <a:buChar char="•"/>
            </a:pPr>
            <a:r>
              <a:rPr lang="en-US" sz="1400" dirty="0" smtClean="0"/>
              <a:t>Add definition for Energy Efficiency </a:t>
            </a:r>
            <a:r>
              <a:rPr lang="en-US" sz="1400" dirty="0" smtClean="0"/>
              <a:t>Ratio</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16820571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Efficiency </a:t>
            </a:r>
            <a:r>
              <a:rPr lang="en-US" dirty="0" smtClean="0"/>
              <a:t>Ratio</a:t>
            </a:r>
            <a:endParaRPr lang="en-US" dirty="0"/>
          </a:p>
        </p:txBody>
      </p:sp>
      <p:sp>
        <p:nvSpPr>
          <p:cNvPr id="3" name="Content Placeholder 2"/>
          <p:cNvSpPr>
            <a:spLocks noGrp="1"/>
          </p:cNvSpPr>
          <p:nvPr>
            <p:ph idx="1"/>
          </p:nvPr>
        </p:nvSpPr>
        <p:spPr>
          <a:xfrm>
            <a:off x="685800" y="1981200"/>
            <a:ext cx="7770813" cy="4760168"/>
          </a:xfrm>
        </p:spPr>
        <p:txBody>
          <a:bodyPr/>
          <a:lstStyle/>
          <a:p>
            <a:pPr marL="285750" indent="-285750">
              <a:buFont typeface="Arial"/>
              <a:buChar char="•"/>
            </a:pPr>
            <a:r>
              <a:rPr lang="en-US" sz="1600" dirty="0" smtClean="0"/>
              <a:t>According to the PAR, the 802.11ax protocol should meet the following 3 requirements </a:t>
            </a:r>
          </a:p>
          <a:p>
            <a:pPr marL="685800" lvl="1">
              <a:buFont typeface="Arial"/>
              <a:buChar char="•"/>
            </a:pPr>
            <a:r>
              <a:rPr lang="en-US" sz="1400" dirty="0" smtClean="0"/>
              <a:t>4 times average Per-STA throughput improvement [1]</a:t>
            </a:r>
          </a:p>
          <a:p>
            <a:pPr marL="685800" lvl="1">
              <a:buFont typeface="Arial"/>
              <a:buChar char="•"/>
            </a:pPr>
            <a:r>
              <a:rPr lang="en-US" sz="1400" dirty="0" smtClean="0"/>
              <a:t>Transmission latency constraints requirements (TBD; see [3])</a:t>
            </a:r>
          </a:p>
          <a:p>
            <a:pPr marL="685800" lvl="1">
              <a:buFont typeface="Arial"/>
              <a:buChar char="•"/>
            </a:pPr>
            <a:r>
              <a:rPr lang="en-US" sz="1400" dirty="0" smtClean="0"/>
              <a:t>Maintain or reduce energy per successful information bit, i.e. energy efficiency </a:t>
            </a:r>
            <a:r>
              <a:rPr lang="en-US" sz="1400" dirty="0" smtClean="0"/>
              <a:t>ratio of </a:t>
            </a:r>
            <a:r>
              <a:rPr lang="en-US" sz="1400" dirty="0" smtClean="0"/>
              <a:t>at least one or less</a:t>
            </a:r>
            <a:endParaRPr lang="en-US" sz="1800" dirty="0" smtClean="0"/>
          </a:p>
          <a:p>
            <a:pPr marL="285750" indent="-285750">
              <a:buFont typeface="Arial"/>
              <a:buChar char="•"/>
            </a:pPr>
            <a:r>
              <a:rPr lang="en-US" sz="1600" dirty="0" smtClean="0"/>
              <a:t>To verify the 3</a:t>
            </a:r>
            <a:r>
              <a:rPr lang="en-US" sz="1600" baseline="30000" dirty="0" smtClean="0"/>
              <a:t>rd</a:t>
            </a:r>
            <a:r>
              <a:rPr lang="en-US" sz="1600" dirty="0" smtClean="0"/>
              <a:t> requirement, we</a:t>
            </a:r>
            <a:r>
              <a:rPr lang="en-US" sz="1600" dirty="0"/>
              <a:t> </a:t>
            </a:r>
            <a:r>
              <a:rPr lang="en-US" sz="1600" dirty="0" smtClean="0"/>
              <a:t>propose to use </a:t>
            </a:r>
            <a:r>
              <a:rPr lang="en-US" sz="1600" i="1" dirty="0" smtClean="0"/>
              <a:t>Energy Efficiency </a:t>
            </a:r>
            <a:r>
              <a:rPr lang="en-US" sz="1600" i="1" dirty="0" smtClean="0"/>
              <a:t>Ratio</a:t>
            </a:r>
            <a:endParaRPr lang="en-US" sz="1600" i="1" dirty="0" smtClean="0"/>
          </a:p>
          <a:p>
            <a:pPr marL="685800" lvl="1">
              <a:buFont typeface="Arial"/>
              <a:buChar char="•"/>
            </a:pPr>
            <a:r>
              <a:rPr lang="en-US" sz="1400" dirty="0" smtClean="0"/>
              <a:t>Energy Efficiency </a:t>
            </a:r>
            <a:r>
              <a:rPr lang="en-US" sz="1400" dirty="0" smtClean="0"/>
              <a:t>Ratio is </a:t>
            </a:r>
            <a:r>
              <a:rPr lang="en-US" sz="1400" dirty="0" smtClean="0"/>
              <a:t>defined as the ratio of average energy consumed for one bit of data successfully exchanged between STAs using any new proposed power save mechanism over the baseline power save mechanism, i.e.</a:t>
            </a:r>
          </a:p>
          <a:p>
            <a:pPr marL="285750" indent="-285750">
              <a:buFont typeface="Arial"/>
              <a:buChar char="•"/>
            </a:pPr>
            <a:endParaRPr lang="en-US" sz="1600" dirty="0" smtClean="0"/>
          </a:p>
          <a:p>
            <a:pPr marL="0" indent="0"/>
            <a:endParaRPr lang="en-US" sz="1600" dirty="0" smtClean="0"/>
          </a:p>
          <a:p>
            <a:pPr marL="0" indent="0"/>
            <a:endParaRPr lang="en-US" sz="1600" dirty="0" smtClean="0"/>
          </a:p>
          <a:p>
            <a:pPr marL="685800" lvl="1">
              <a:buFont typeface="Arial"/>
              <a:buChar char="•"/>
            </a:pPr>
            <a:r>
              <a:rPr lang="en-US" sz="1400" dirty="0" smtClean="0"/>
              <a:t>Average energy per bit is calculated based on the same time interval used for computing average throughput</a:t>
            </a:r>
          </a:p>
          <a:p>
            <a:pPr marL="285750" indent="-285750">
              <a:buFont typeface="Arial"/>
              <a:buChar char="•"/>
            </a:pPr>
            <a:r>
              <a:rPr lang="en-US" sz="1600" dirty="0" smtClean="0"/>
              <a:t>Proposed power save mechanisms should have an EER ≤ 1</a:t>
            </a:r>
            <a:endParaRPr lang="en-US" sz="1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861733815"/>
              </p:ext>
            </p:extLst>
          </p:nvPr>
        </p:nvGraphicFramePr>
        <p:xfrm>
          <a:off x="2308225" y="4768850"/>
          <a:ext cx="4322763" cy="711200"/>
        </p:xfrm>
        <a:graphic>
          <a:graphicData uri="http://schemas.openxmlformats.org/presentationml/2006/ole">
            <mc:AlternateContent xmlns:mc="http://schemas.openxmlformats.org/markup-compatibility/2006">
              <mc:Choice xmlns:v="urn:schemas-microsoft-com:vml" Requires="v">
                <p:oleObj spid="_x0000_s1697" name="Equation" r:id="rId3" imgW="2616200" imgH="431800" progId="Equation.3">
                  <p:embed/>
                </p:oleObj>
              </mc:Choice>
              <mc:Fallback>
                <p:oleObj name="Equation" r:id="rId3" imgW="2616200" imgH="431800" progId="Equation.3">
                  <p:embed/>
                  <p:pic>
                    <p:nvPicPr>
                      <p:cNvPr id="0" name=""/>
                      <p:cNvPicPr/>
                      <p:nvPr/>
                    </p:nvPicPr>
                    <p:blipFill>
                      <a:blip r:embed="rId4"/>
                      <a:stretch>
                        <a:fillRect/>
                      </a:stretch>
                    </p:blipFill>
                    <p:spPr>
                      <a:xfrm>
                        <a:off x="2308225" y="4768850"/>
                        <a:ext cx="4322763" cy="711200"/>
                      </a:xfrm>
                      <a:prstGeom prst="rect">
                        <a:avLst/>
                      </a:prstGeom>
                    </p:spPr>
                  </p:pic>
                </p:oleObj>
              </mc:Fallback>
            </mc:AlternateContent>
          </a:graphicData>
        </a:graphic>
      </p:graphicFrame>
    </p:spTree>
    <p:extLst>
      <p:ext uri="{BB962C8B-B14F-4D97-AF65-F5344CB8AC3E}">
        <p14:creationId xmlns:p14="http://schemas.microsoft.com/office/powerpoint/2010/main" val="35403310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and Discussions</a:t>
            </a:r>
            <a:endParaRPr lang="en-US" dirty="0"/>
          </a:p>
        </p:txBody>
      </p:sp>
      <p:sp>
        <p:nvSpPr>
          <p:cNvPr id="3" name="Content Placeholder 2"/>
          <p:cNvSpPr>
            <a:spLocks noGrp="1"/>
          </p:cNvSpPr>
          <p:nvPr>
            <p:ph idx="1"/>
          </p:nvPr>
        </p:nvSpPr>
        <p:spPr/>
        <p:txBody>
          <a:bodyPr/>
          <a:lstStyle/>
          <a:p>
            <a:pPr>
              <a:buFont typeface="Arial"/>
              <a:buChar char="•"/>
            </a:pPr>
            <a:r>
              <a:rPr lang="en-US" sz="1800" dirty="0" smtClean="0"/>
              <a:t>Must the 802.11ax specification support a </a:t>
            </a:r>
            <a:r>
              <a:rPr lang="en-US" sz="1800" dirty="0" smtClean="0"/>
              <a:t>mode of operation </a:t>
            </a:r>
            <a:r>
              <a:rPr lang="en-US" sz="1800" dirty="0" smtClean="0"/>
              <a:t>that is subjected to power save requirement?</a:t>
            </a:r>
          </a:p>
          <a:p>
            <a:pPr lvl="1">
              <a:buFont typeface="Arial"/>
              <a:buChar char="•"/>
            </a:pPr>
            <a:r>
              <a:rPr lang="en-US" sz="1400" dirty="0" smtClean="0"/>
              <a:t>Yes, there has to be at least one mode that clearly demonstrate power save of EER ≤ 1</a:t>
            </a:r>
          </a:p>
          <a:p>
            <a:pPr lvl="1">
              <a:buFont typeface="Arial"/>
              <a:buChar char="•"/>
            </a:pPr>
            <a:r>
              <a:rPr lang="en-US" sz="1400" dirty="0" smtClean="0"/>
              <a:t>Not every proposal is subjected to this</a:t>
            </a:r>
          </a:p>
          <a:p>
            <a:pPr>
              <a:buFont typeface="Arial"/>
              <a:buChar char="•"/>
            </a:pPr>
            <a:r>
              <a:rPr lang="en-US" sz="1800" dirty="0" smtClean="0"/>
              <a:t>Is power save calibration across different system simulators required?</a:t>
            </a:r>
          </a:p>
          <a:p>
            <a:pPr lvl="1">
              <a:buFont typeface="Arial"/>
              <a:buChar char="•"/>
            </a:pPr>
            <a:r>
              <a:rPr lang="en-US" sz="1400" dirty="0" smtClean="0"/>
              <a:t>For simulators that implement one or more of the existing power save mechanisms, a basic power save calibration is recommended</a:t>
            </a:r>
          </a:p>
          <a:p>
            <a:pPr lvl="1">
              <a:buFont typeface="Arial"/>
              <a:buChar char="•"/>
            </a:pPr>
            <a:r>
              <a:rPr lang="en-US" sz="1400" dirty="0" smtClean="0"/>
              <a:t>Suggested power save calibration scenarios are going to be defined in [4]</a:t>
            </a:r>
          </a:p>
          <a:p>
            <a:pPr>
              <a:buFont typeface="Arial"/>
              <a:buChar char="•"/>
            </a:pPr>
            <a:r>
              <a:rPr lang="en-US" sz="1800" dirty="0" smtClean="0"/>
              <a:t>How are the different power save mechanisms mapped into scenarios and traffic models? (Slide 11 of [1])</a:t>
            </a:r>
          </a:p>
          <a:p>
            <a:pPr lvl="1">
              <a:buFont typeface="Arial"/>
              <a:buChar char="•"/>
            </a:pPr>
            <a:r>
              <a:rPr lang="en-US" sz="1400" dirty="0" smtClean="0"/>
              <a:t>We suggest to use one or more of the three baseline power save mechanisms (i.e. PSM, PSP and U-APSD) for all simulation scenarios</a:t>
            </a:r>
          </a:p>
          <a:p>
            <a:pPr lvl="1">
              <a:buFont typeface="Arial"/>
              <a:buChar char="•"/>
            </a:pPr>
            <a:r>
              <a:rPr lang="en-US" sz="1400" dirty="0" smtClean="0"/>
              <a:t>We are suggesting a baseline power save mechanism for each traffic model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639430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285750" indent="-285750">
              <a:buFont typeface="Arial"/>
              <a:buChar char="•"/>
            </a:pPr>
            <a:r>
              <a:rPr lang="en-US" sz="1800" dirty="0" smtClean="0"/>
              <a:t>This a follow up contribution to energy efficiency evaluation methodology 11-14/827r3 that provides</a:t>
            </a:r>
          </a:p>
          <a:p>
            <a:pPr marL="685800" lvl="1">
              <a:buFont typeface="Arial"/>
              <a:buChar char="•"/>
            </a:pPr>
            <a:r>
              <a:rPr lang="en-US" sz="1600" dirty="0" smtClean="0"/>
              <a:t>An update on the Energy Efficiency </a:t>
            </a:r>
            <a:r>
              <a:rPr lang="en-US" sz="1600" dirty="0" smtClean="0"/>
              <a:t>Ratio</a:t>
            </a:r>
            <a:endParaRPr lang="en-US" sz="1600" dirty="0" smtClean="0"/>
          </a:p>
          <a:p>
            <a:pPr marL="685800" lvl="1">
              <a:buFont typeface="Arial"/>
              <a:buChar char="•"/>
            </a:pPr>
            <a:r>
              <a:rPr lang="en-US" sz="1600" dirty="0" smtClean="0"/>
              <a:t>Discussed feedback received from 11-14/827r3</a:t>
            </a:r>
          </a:p>
          <a:p>
            <a:pPr marL="685800" lvl="1">
              <a:buFont typeface="Arial"/>
              <a:buChar char="•"/>
            </a:pPr>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7242889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agree, in principle, to add metrics corresponding to energy efficiency to the evaluation methodology document </a:t>
            </a:r>
            <a:r>
              <a:rPr lang="en-US" sz="1600" dirty="0"/>
              <a:t>(11-14/571r3)</a:t>
            </a:r>
            <a:r>
              <a:rPr lang="en-US" sz="1600" dirty="0" smtClean="0"/>
              <a:t>?</a:t>
            </a:r>
          </a:p>
          <a:p>
            <a:pPr>
              <a:buFont typeface="Arial"/>
              <a:buChar char="•"/>
            </a:pPr>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581392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1.2</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the following definition for Energy Efficiency Ratio (EER) to the evaluation </a:t>
            </a:r>
            <a:r>
              <a:rPr lang="en-US" sz="1600" dirty="0"/>
              <a:t>methodology document (11-14/571r3</a:t>
            </a:r>
            <a:r>
              <a:rPr lang="en-US" sz="1600" dirty="0" smtClean="0"/>
              <a:t>)?</a:t>
            </a:r>
          </a:p>
          <a:p>
            <a:pPr lvl="1">
              <a:buFont typeface="Arial"/>
              <a:buChar char="•"/>
            </a:pPr>
            <a:r>
              <a:rPr lang="en-US" sz="1400" dirty="0" smtClean="0"/>
              <a:t>Energy efficiency ratio is defined as </a:t>
            </a:r>
            <a:r>
              <a:rPr lang="en-US" sz="1400" dirty="0"/>
              <a:t>the ratio of </a:t>
            </a:r>
            <a:r>
              <a:rPr lang="en-US" sz="1400" dirty="0" smtClean="0"/>
              <a:t>average energy </a:t>
            </a:r>
            <a:r>
              <a:rPr lang="en-US" sz="1400" dirty="0"/>
              <a:t>consumed for one bit of data successfully exchanged between STAs using any new proposed power save mechanism over the baseline power save </a:t>
            </a:r>
            <a:r>
              <a:rPr lang="en-US" sz="1400" dirty="0" smtClean="0"/>
              <a:t>mechanism</a:t>
            </a:r>
          </a:p>
          <a:p>
            <a:pPr lvl="1">
              <a:buFont typeface="Arial"/>
              <a:buChar char="•"/>
            </a:pPr>
            <a:r>
              <a:rPr lang="en-US" sz="1600" dirty="0"/>
              <a:t> </a:t>
            </a:r>
          </a:p>
          <a:p>
            <a:pPr lvl="1">
              <a:buFont typeface="Arial"/>
              <a:buChar char="•"/>
            </a:pPr>
            <a:endParaRPr lang="en-US" sz="1600" dirty="0" smtClean="0"/>
          </a:p>
          <a:p>
            <a:pPr lvl="1">
              <a:buFont typeface="Arial"/>
              <a:buChar char="•"/>
            </a:pPr>
            <a:endParaRPr lang="en-US" sz="1600" dirty="0" smtClean="0"/>
          </a:p>
          <a:p>
            <a:pPr marL="0"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622223771"/>
              </p:ext>
            </p:extLst>
          </p:nvPr>
        </p:nvGraphicFramePr>
        <p:xfrm>
          <a:off x="2230438" y="3471863"/>
          <a:ext cx="4322762" cy="712787"/>
        </p:xfrm>
        <a:graphic>
          <a:graphicData uri="http://schemas.openxmlformats.org/presentationml/2006/ole">
            <mc:AlternateContent xmlns:mc="http://schemas.openxmlformats.org/markup-compatibility/2006">
              <mc:Choice xmlns:v="urn:schemas-microsoft-com:vml" Requires="v">
                <p:oleObj spid="_x0000_s6523" name="Equation" r:id="rId3" imgW="2616200" imgH="431800" progId="Equation.3">
                  <p:embed/>
                </p:oleObj>
              </mc:Choice>
              <mc:Fallback>
                <p:oleObj name="Equation" r:id="rId3" imgW="2616200" imgH="431800" progId="Equation.3">
                  <p:embed/>
                  <p:pic>
                    <p:nvPicPr>
                      <p:cNvPr id="0" name=""/>
                      <p:cNvPicPr/>
                      <p:nvPr/>
                    </p:nvPicPr>
                    <p:blipFill>
                      <a:blip r:embed="rId4"/>
                      <a:stretch>
                        <a:fillRect/>
                      </a:stretch>
                    </p:blipFill>
                    <p:spPr>
                      <a:xfrm>
                        <a:off x="2230438" y="3471863"/>
                        <a:ext cx="4322762" cy="712787"/>
                      </a:xfrm>
                      <a:prstGeom prst="rect">
                        <a:avLst/>
                      </a:prstGeom>
                    </p:spPr>
                  </p:pic>
                </p:oleObj>
              </mc:Fallback>
            </mc:AlternateContent>
          </a:graphicData>
        </a:graphic>
      </p:graphicFrame>
    </p:spTree>
    <p:extLst>
      <p:ext uri="{BB962C8B-B14F-4D97-AF65-F5344CB8AC3E}">
        <p14:creationId xmlns:p14="http://schemas.microsoft.com/office/powerpoint/2010/main" val="63565058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6853</TotalTime>
  <Words>1278</Words>
  <Application>Microsoft Macintosh PowerPoint</Application>
  <PresentationFormat>On-screen Show (4:3)</PresentationFormat>
  <Paragraphs>222</Paragraphs>
  <Slides>16</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Office Theme</vt:lpstr>
      <vt:lpstr>Document</vt:lpstr>
      <vt:lpstr>Equation</vt:lpstr>
      <vt:lpstr>Energy Efficiency Evaluation Methodology Follow Up</vt:lpstr>
      <vt:lpstr>PowerPoint Presentation</vt:lpstr>
      <vt:lpstr>Outline</vt:lpstr>
      <vt:lpstr>Energy Efficiency Evaluation Recap</vt:lpstr>
      <vt:lpstr>Energy Efficiency Ratio</vt:lpstr>
      <vt:lpstr>Feedback and Discussions</vt:lpstr>
      <vt:lpstr>Conclusion</vt:lpstr>
      <vt:lpstr>Straw Poll 1.1</vt:lpstr>
      <vt:lpstr>Straw Poll 1.2</vt:lpstr>
      <vt:lpstr>Straw Poll 1.3</vt:lpstr>
      <vt:lpstr>Straw Poll 2.1</vt:lpstr>
      <vt:lpstr>Straw Poll 2.2</vt:lpstr>
      <vt:lpstr>Straw Poll 2.3</vt:lpstr>
      <vt:lpstr>Straw Poll 3.1</vt:lpstr>
      <vt:lpstr>Straw Poll 3.2</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Eric Wong</cp:lastModifiedBy>
  <cp:revision>918</cp:revision>
  <cp:lastPrinted>1601-01-01T00:00:00Z</cp:lastPrinted>
  <dcterms:created xsi:type="dcterms:W3CDTF">2010-02-15T12:38:41Z</dcterms:created>
  <dcterms:modified xsi:type="dcterms:W3CDTF">2014-09-16T07:35:13Z</dcterms:modified>
</cp:coreProperties>
</file>