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6" r:id="rId3"/>
    <p:sldId id="274" r:id="rId4"/>
    <p:sldId id="300" r:id="rId5"/>
    <p:sldId id="302" r:id="rId6"/>
    <p:sldId id="314" r:id="rId7"/>
    <p:sldId id="301" r:id="rId8"/>
    <p:sldId id="312" r:id="rId9"/>
    <p:sldId id="315" r:id="rId10"/>
    <p:sldId id="311" r:id="rId11"/>
    <p:sldId id="309" r:id="rId12"/>
    <p:sldId id="310" r:id="rId13"/>
    <p:sldId id="289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4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42" autoAdjust="0"/>
    <p:restoredTop sz="96610" autoAdjust="0"/>
  </p:normalViewPr>
  <p:slideViewPr>
    <p:cSldViewPr>
      <p:cViewPr varScale="1">
        <p:scale>
          <a:sx n="122" d="100"/>
          <a:sy n="122" d="100"/>
        </p:scale>
        <p:origin x="-36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06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7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30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8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11-14/1161r1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2.doc"/><Relationship Id="rId4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Eric Wong et al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Parameters for Power Save Mechanisms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20608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9439244"/>
              </p:ext>
            </p:extLst>
          </p:nvPr>
        </p:nvGraphicFramePr>
        <p:xfrm>
          <a:off x="576263" y="2533650"/>
          <a:ext cx="8559800" cy="408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8" name="Document" r:id="rId4" imgW="8661400" imgH="4140200" progId="Word.Document.8">
                  <p:embed/>
                </p:oleObj>
              </mc:Choice>
              <mc:Fallback>
                <p:oleObj name="Document" r:id="rId4" imgW="8661400" imgH="4140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533650"/>
                        <a:ext cx="8559800" cy="408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/>
              <a:t>This contribution discusses parameters associated to each baseline power save mechanism, and proposed a MAC simulator calibration test for each power save mechanism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01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Do you agree to define parameters associated with each power save mechanism to the simulation scenario document (11</a:t>
            </a:r>
            <a:r>
              <a:rPr lang="en-US" sz="1600" dirty="0"/>
              <a:t>-14</a:t>
            </a:r>
            <a:r>
              <a:rPr lang="en-US" sz="1600" dirty="0" smtClean="0"/>
              <a:t>/980r2)? </a:t>
            </a:r>
          </a:p>
          <a:p>
            <a:pPr marL="0" indent="0"/>
            <a:endParaRPr lang="en-US" sz="1600" dirty="0"/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Yes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No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Abstain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484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Do you agree to add a test for power save mechanisms to the simulation scenario document (11-14/980r2) in the “Scenarios </a:t>
            </a:r>
            <a:r>
              <a:rPr lang="en-US" sz="1600" dirty="0"/>
              <a:t>for calibration of MAC </a:t>
            </a:r>
            <a:r>
              <a:rPr lang="en-US" sz="1600" dirty="0" smtClean="0"/>
              <a:t>simulator” section?</a:t>
            </a:r>
          </a:p>
          <a:p>
            <a:pPr marL="0" indent="0"/>
            <a:endParaRPr lang="en-US" sz="1600" dirty="0"/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Yes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No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Abstain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52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E. Wong et al, “Energy Efficiency Evaluation Methodology,” IEEE 11-14-827r3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IEEE 802.11-2012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S. Merlin et al, “</a:t>
            </a:r>
            <a:r>
              <a:rPr lang="en-US" sz="1600" dirty="0" err="1" smtClean="0"/>
              <a:t>TGax</a:t>
            </a:r>
            <a:r>
              <a:rPr lang="en-US" sz="1600" dirty="0" smtClean="0"/>
              <a:t> Simulation Scenarios,” IEEE 11-14-980r2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R</a:t>
            </a:r>
            <a:r>
              <a:rPr lang="en-US" sz="1600" dirty="0"/>
              <a:t>. </a:t>
            </a:r>
            <a:r>
              <a:rPr lang="en-US" sz="1600" dirty="0" err="1"/>
              <a:t>Porat</a:t>
            </a:r>
            <a:r>
              <a:rPr lang="en-US" sz="1600" dirty="0"/>
              <a:t> et al, “11ax Evaluation Methodology,” </a:t>
            </a:r>
            <a:r>
              <a:rPr lang="en-US" sz="1600" dirty="0" smtClean="0"/>
              <a:t>IEEE 11</a:t>
            </a:r>
            <a:r>
              <a:rPr lang="en-US" sz="1600" dirty="0"/>
              <a:t>-14-</a:t>
            </a:r>
            <a:r>
              <a:rPr lang="en-US" sz="1600" dirty="0" smtClean="0"/>
              <a:t>571r2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Y. Xiao et al, “Modeling Energy Consumption of Data Transmission over Wi-Fi,” IEEE Transactions on Mobile Computing, 2014</a:t>
            </a:r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16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11560" y="90872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923524"/>
              </p:ext>
            </p:extLst>
          </p:nvPr>
        </p:nvGraphicFramePr>
        <p:xfrm>
          <a:off x="576263" y="1309688"/>
          <a:ext cx="8559800" cy="270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Document" r:id="rId3" imgW="8661400" imgH="2743200" progId="Word.Document.8">
                  <p:embed/>
                </p:oleObj>
              </mc:Choice>
              <mc:Fallback>
                <p:oleObj name="Document" r:id="rId3" imgW="8661400" imgH="2743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1309688"/>
                        <a:ext cx="8559800" cy="2706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045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/>
              <a:t>Baseline </a:t>
            </a:r>
            <a:r>
              <a:rPr lang="en-US" sz="1800" dirty="0"/>
              <a:t>p</a:t>
            </a:r>
            <a:r>
              <a:rPr lang="en-US" sz="1800" dirty="0" smtClean="0"/>
              <a:t>ower save mechanisms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Summary of parameters for power save mechanisms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Calibration test for MAC simulator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1800" dirty="0" smtClean="0"/>
              <a:t>Conclusion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695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Baseline Power </a:t>
            </a:r>
            <a:r>
              <a:rPr lang="en-US" dirty="0" smtClean="0"/>
              <a:t>Save Mechanisms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 smtClean="0"/>
              <a:t>The contribution 11-14/827r3 [1] proposed to adopt one or more of the 3 existing power </a:t>
            </a:r>
            <a:r>
              <a:rPr lang="en-US" sz="1800" dirty="0"/>
              <a:t>save </a:t>
            </a:r>
            <a:r>
              <a:rPr lang="en-US" sz="1800" dirty="0" smtClean="0"/>
              <a:t>mechanisms in 802.11-2012 [2] as </a:t>
            </a:r>
            <a:r>
              <a:rPr lang="en-US" sz="1800" dirty="0"/>
              <a:t>baseline for </a:t>
            </a:r>
            <a:r>
              <a:rPr lang="en-US" sz="1800" dirty="0" smtClean="0"/>
              <a:t>energy efficiency </a:t>
            </a:r>
            <a:r>
              <a:rPr lang="en-US" sz="1800" dirty="0"/>
              <a:t>evaluation 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Unscheduled automatic power save delivery (U-APSD</a:t>
            </a:r>
            <a:r>
              <a:rPr lang="en-US" sz="16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This is a follow up contribution discussing:</a:t>
            </a:r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Parameters associated with each baseline power save mechanism 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C</a:t>
            </a:r>
            <a:r>
              <a:rPr lang="en-US" sz="1600" dirty="0" smtClean="0"/>
              <a:t>alibration of the MAC simulator for power save mechanisms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97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Parameters for Power Save Mechanisms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292531"/>
              </p:ext>
            </p:extLst>
          </p:nvPr>
        </p:nvGraphicFramePr>
        <p:xfrm>
          <a:off x="971600" y="1844824"/>
          <a:ext cx="7272806" cy="384990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791851"/>
                <a:gridCol w="1581045"/>
                <a:gridCol w="1949955"/>
                <a:gridCol w="1949955"/>
              </a:tblGrid>
              <a:tr h="28336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Mechanism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Parameter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Definition/Values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Suggested Set</a:t>
                      </a:r>
                      <a:r>
                        <a:rPr lang="en-US" sz="1200" baseline="0" dirty="0" smtClean="0"/>
                        <a:t> of </a:t>
                      </a:r>
                      <a:r>
                        <a:rPr lang="en-US" sz="1200" dirty="0" smtClean="0"/>
                        <a:t> Simulation Values **</a:t>
                      </a:r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64703">
                <a:tc rowSpan="3">
                  <a:txBody>
                    <a:bodyPr/>
                    <a:lstStyle/>
                    <a:p>
                      <a:r>
                        <a:rPr lang="en-US" sz="1200" dirty="0" smtClean="0"/>
                        <a:t>Power</a:t>
                      </a:r>
                      <a:r>
                        <a:rPr lang="en-US" sz="1200" baseline="0" dirty="0" smtClean="0"/>
                        <a:t> save mode (PSM)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baseline="0" dirty="0" smtClean="0"/>
                        <a:t>Beacon Interval (BI)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</a:tr>
              <a:tr h="267543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Integer</a:t>
                      </a:r>
                      <a:r>
                        <a:rPr lang="en-US" sz="1200" baseline="0" dirty="0" smtClean="0"/>
                        <a:t> in unit of BI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baseline="0" dirty="0" smtClean="0"/>
                        <a:t>{ </a:t>
                      </a:r>
                      <a:r>
                        <a:rPr lang="en-US" sz="1200" dirty="0" smtClean="0"/>
                        <a:t>1, 3 </a:t>
                      </a:r>
                      <a:r>
                        <a:rPr lang="en-US" sz="1200" baseline="0" dirty="0" smtClean="0"/>
                        <a:t>}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25100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PSM timeout</a:t>
                      </a:r>
                      <a:r>
                        <a:rPr lang="en-US" sz="1200" baseline="0" dirty="0" smtClean="0"/>
                        <a:t> [5]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Length of time before STA goes to</a:t>
                      </a:r>
                      <a:r>
                        <a:rPr lang="en-US" sz="1200" baseline="0" dirty="0" smtClean="0"/>
                        <a:t> sleep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baseline="0" dirty="0" smtClean="0"/>
                        <a:t>{ </a:t>
                      </a:r>
                      <a:r>
                        <a:rPr lang="en-US" sz="1200" dirty="0" smtClean="0"/>
                        <a:t>50, 100, 200 </a:t>
                      </a:r>
                      <a:r>
                        <a:rPr lang="en-US" sz="1200" baseline="0" dirty="0" smtClean="0"/>
                        <a:t>}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28336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Power save polling</a:t>
                      </a:r>
                      <a:r>
                        <a:rPr lang="en-US" sz="1200" baseline="0" dirty="0" smtClean="0"/>
                        <a:t> (PSP)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Beacon Interval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</a:tr>
              <a:tr h="28336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Integer</a:t>
                      </a:r>
                      <a:r>
                        <a:rPr lang="en-US" sz="1200" baseline="0" dirty="0" smtClean="0"/>
                        <a:t> in unit of BI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{ </a:t>
                      </a:r>
                      <a:r>
                        <a:rPr lang="en-US" sz="1200" dirty="0" smtClean="0"/>
                        <a:t>1, 3 </a:t>
                      </a:r>
                      <a:r>
                        <a:rPr lang="en-US" sz="1200" baseline="0" dirty="0" smtClean="0"/>
                        <a:t>}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340043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Unscheduled</a:t>
                      </a:r>
                      <a:r>
                        <a:rPr lang="en-US" sz="1200" baseline="0" dirty="0" smtClean="0"/>
                        <a:t> automatic power save delivery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(U-APSD)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Beacon Interval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</a:tr>
              <a:tr h="28336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Integer</a:t>
                      </a:r>
                      <a:r>
                        <a:rPr lang="en-US" sz="1200" baseline="0" dirty="0" smtClean="0"/>
                        <a:t> in unit of BI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{ </a:t>
                      </a:r>
                      <a:r>
                        <a:rPr lang="en-US" sz="1200" dirty="0" smtClean="0"/>
                        <a:t>1, 3 </a:t>
                      </a:r>
                      <a:r>
                        <a:rPr lang="en-US" sz="1200" baseline="0" dirty="0" smtClean="0"/>
                        <a:t>}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28336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Max</a:t>
                      </a:r>
                      <a:r>
                        <a:rPr lang="en-US" sz="1200" baseline="0" dirty="0" smtClean="0"/>
                        <a:t> SP Length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Indicate the maximum number of buffered MSDUs, A-MSDUs,</a:t>
                      </a:r>
                      <a:r>
                        <a:rPr lang="en-US" sz="1200" baseline="0" dirty="0" smtClean="0"/>
                        <a:t> and MMPDUs that AP may deliver per SP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{ 2, 4, 6, ∞ } 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28336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AC</a:t>
                      </a:r>
                      <a:r>
                        <a:rPr lang="en-US" sz="1200" baseline="30000" dirty="0" smtClean="0"/>
                        <a:t>***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Access 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{ VI, VO, BE, BK</a:t>
                      </a:r>
                      <a:r>
                        <a:rPr lang="en-US" sz="1200" baseline="0" dirty="0" smtClean="0"/>
                        <a:t> }</a:t>
                      </a:r>
                      <a:endParaRPr lang="en-US" sz="12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5733256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** Simulation results presented should clearly indicated what values are used in the generating the simulation results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 smtClean="0">
                <a:solidFill>
                  <a:srgbClr val="000000"/>
                </a:solidFill>
              </a:rPr>
              <a:t>*** If U-APSD is enabled for an AC, then that AC is assumed to be both delivery and trigger enabled </a:t>
            </a:r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68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PSM Operation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467544" y="2204864"/>
            <a:ext cx="1224136" cy="504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>
            <a:off x="611560" y="3645023"/>
            <a:ext cx="7875781" cy="1957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395536" y="3400261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395536" y="3630089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6" name="Shape 122"/>
          <p:cNvSpPr/>
          <p:nvPr/>
        </p:nvSpPr>
        <p:spPr>
          <a:xfrm>
            <a:off x="2672883" y="3370087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2350802" y="3648478"/>
            <a:ext cx="25007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8" name="Shape 124"/>
          <p:cNvSpPr/>
          <p:nvPr/>
        </p:nvSpPr>
        <p:spPr>
          <a:xfrm>
            <a:off x="1522524" y="3342956"/>
            <a:ext cx="430279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3491880" y="3370087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271" name="Shape 127"/>
          <p:cNvSpPr/>
          <p:nvPr/>
        </p:nvSpPr>
        <p:spPr>
          <a:xfrm>
            <a:off x="1835696" y="4581128"/>
            <a:ext cx="1224136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</a:t>
            </a:r>
            <a:r>
              <a:rPr lang="en-US" sz="1000" dirty="0" smtClean="0">
                <a:solidFill>
                  <a:schemeClr val="tx1"/>
                </a:solidFill>
              </a:rPr>
              <a:t>QOS frame with PM=0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82" name="Shape 138"/>
          <p:cNvSpPr/>
          <p:nvPr/>
        </p:nvSpPr>
        <p:spPr>
          <a:xfrm>
            <a:off x="827584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94" name="Shape 150"/>
          <p:cNvSpPr/>
          <p:nvPr/>
        </p:nvSpPr>
        <p:spPr>
          <a:xfrm flipV="1">
            <a:off x="2168827" y="3717032"/>
            <a:ext cx="1" cy="936104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2987824" y="4077072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AP starts </a:t>
            </a:r>
            <a:r>
              <a:rPr sz="1000" dirty="0" smtClean="0">
                <a:solidFill>
                  <a:schemeClr val="tx1"/>
                </a:solidFill>
              </a:rPr>
              <a:t>CCA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07" name="Shape 163"/>
          <p:cNvSpPr/>
          <p:nvPr/>
        </p:nvSpPr>
        <p:spPr>
          <a:xfrm flipV="1">
            <a:off x="8100393" y="3717032"/>
            <a:ext cx="0" cy="605544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3966385" y="3648478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6" name="Shape 172"/>
          <p:cNvSpPr/>
          <p:nvPr/>
        </p:nvSpPr>
        <p:spPr>
          <a:xfrm>
            <a:off x="1093831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0" name="Shape 150"/>
          <p:cNvSpPr/>
          <p:nvPr/>
        </p:nvSpPr>
        <p:spPr>
          <a:xfrm flipV="1">
            <a:off x="3419872" y="3717032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none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1" name="Shape 127"/>
          <p:cNvSpPr/>
          <p:nvPr/>
        </p:nvSpPr>
        <p:spPr>
          <a:xfrm>
            <a:off x="6516216" y="4293096"/>
            <a:ext cx="1944216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4" name="Shape 163"/>
          <p:cNvSpPr/>
          <p:nvPr/>
        </p:nvSpPr>
        <p:spPr>
          <a:xfrm flipV="1">
            <a:off x="1547664" y="3717032"/>
            <a:ext cx="0" cy="36004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5" name="Shape 127"/>
          <p:cNvSpPr/>
          <p:nvPr/>
        </p:nvSpPr>
        <p:spPr>
          <a:xfrm>
            <a:off x="467544" y="4005064"/>
            <a:ext cx="1440160" cy="720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exits power save mode and is Awake for DTIM Beacon</a:t>
            </a:r>
            <a:r>
              <a:rPr lang="en-US" sz="1000" dirty="0">
                <a:solidFill>
                  <a:schemeClr val="tx1"/>
                </a:solidFill>
              </a:rPr>
              <a:t>, i.e. </a:t>
            </a:r>
            <a:r>
              <a:rPr lang="en-US" sz="1000" dirty="0">
                <a:solidFill>
                  <a:srgbClr val="FF0000"/>
                </a:solidFill>
              </a:rPr>
              <a:t>DtimCount=</a:t>
            </a:r>
            <a:r>
              <a:rPr lang="en-US" sz="1000" dirty="0" smtClean="0">
                <a:solidFill>
                  <a:srgbClr val="FF0000"/>
                </a:solidFill>
              </a:rPr>
              <a:t>0</a:t>
            </a:r>
            <a:r>
              <a:rPr lang="en-US" sz="1000" dirty="0" smtClean="0">
                <a:solidFill>
                  <a:srgbClr val="000000"/>
                </a:solidFill>
              </a:rPr>
              <a:t>; STA skips other Beacons that are not DTIM </a:t>
            </a:r>
            <a:endParaRPr lang="en-US" sz="1000" dirty="0">
              <a:solidFill>
                <a:srgbClr val="000000"/>
              </a:solidFill>
            </a:endParaRPr>
          </a:p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" name="Shape 127"/>
          <p:cNvSpPr/>
          <p:nvPr/>
        </p:nvSpPr>
        <p:spPr>
          <a:xfrm>
            <a:off x="2240835" y="3933056"/>
            <a:ext cx="50405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8" name="Shape 127"/>
          <p:cNvSpPr/>
          <p:nvPr/>
        </p:nvSpPr>
        <p:spPr>
          <a:xfrm>
            <a:off x="2672883" y="3068960"/>
            <a:ext cx="360040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9" name="Shape 125"/>
          <p:cNvSpPr/>
          <p:nvPr/>
        </p:nvSpPr>
        <p:spPr>
          <a:xfrm>
            <a:off x="5580112" y="3645024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0" name="Shape 169"/>
          <p:cNvSpPr/>
          <p:nvPr/>
        </p:nvSpPr>
        <p:spPr>
          <a:xfrm>
            <a:off x="6054617" y="3372503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" name="Shape 151"/>
          <p:cNvSpPr/>
          <p:nvPr/>
        </p:nvSpPr>
        <p:spPr>
          <a:xfrm>
            <a:off x="2168827" y="1988840"/>
            <a:ext cx="1755101" cy="565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is aware STA is out of PM mode, and no longer buffers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2" name="Shape 150"/>
          <p:cNvSpPr/>
          <p:nvPr/>
        </p:nvSpPr>
        <p:spPr>
          <a:xfrm flipH="1" flipV="1">
            <a:off x="3032923" y="2564904"/>
            <a:ext cx="1" cy="533536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3" name="Shape 125"/>
          <p:cNvSpPr/>
          <p:nvPr/>
        </p:nvSpPr>
        <p:spPr>
          <a:xfrm>
            <a:off x="4499992" y="3372503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4" name="Shape 169"/>
          <p:cNvSpPr/>
          <p:nvPr/>
        </p:nvSpPr>
        <p:spPr>
          <a:xfrm>
            <a:off x="4974497" y="3645024"/>
            <a:ext cx="31758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ACK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5" name="Shape 150"/>
          <p:cNvSpPr/>
          <p:nvPr/>
        </p:nvSpPr>
        <p:spPr>
          <a:xfrm>
            <a:off x="6372200" y="3789040"/>
            <a:ext cx="864096" cy="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diamond"/>
            <a:tailEnd type="diamond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6" name="Shape 122"/>
          <p:cNvSpPr/>
          <p:nvPr/>
        </p:nvSpPr>
        <p:spPr>
          <a:xfrm>
            <a:off x="7740352" y="3370087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7" name="Shape 123"/>
          <p:cNvSpPr/>
          <p:nvPr/>
        </p:nvSpPr>
        <p:spPr>
          <a:xfrm>
            <a:off x="7418271" y="3648478"/>
            <a:ext cx="25007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8" name="Shape 127"/>
          <p:cNvSpPr/>
          <p:nvPr/>
        </p:nvSpPr>
        <p:spPr>
          <a:xfrm>
            <a:off x="7308304" y="3933056"/>
            <a:ext cx="50405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PM=1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39" name="Shape 127"/>
          <p:cNvSpPr/>
          <p:nvPr/>
        </p:nvSpPr>
        <p:spPr>
          <a:xfrm>
            <a:off x="7740352" y="3068960"/>
            <a:ext cx="360040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PM=1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0" name="Shape 151"/>
          <p:cNvSpPr/>
          <p:nvPr/>
        </p:nvSpPr>
        <p:spPr>
          <a:xfrm>
            <a:off x="6300192" y="3861048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PSM Timeout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3" name="Shape 151"/>
          <p:cNvSpPr/>
          <p:nvPr/>
        </p:nvSpPr>
        <p:spPr>
          <a:xfrm>
            <a:off x="6732240" y="2924944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</a:t>
            </a:r>
            <a:r>
              <a:rPr sz="1000" dirty="0" smtClean="0">
                <a:solidFill>
                  <a:schemeClr val="tx1"/>
                </a:solidFill>
              </a:rPr>
              <a:t>starts CCA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4" name="Shape 150"/>
          <p:cNvSpPr/>
          <p:nvPr/>
        </p:nvSpPr>
        <p:spPr>
          <a:xfrm flipV="1">
            <a:off x="7236296" y="3140968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2" name="Shape 151"/>
          <p:cNvSpPr/>
          <p:nvPr/>
        </p:nvSpPr>
        <p:spPr>
          <a:xfrm>
            <a:off x="1259632" y="3068960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5" name="Shape 151"/>
          <p:cNvSpPr/>
          <p:nvPr/>
        </p:nvSpPr>
        <p:spPr>
          <a:xfrm>
            <a:off x="683568" y="4365104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90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PSP Operation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971600" y="2204864"/>
            <a:ext cx="1224136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 flipV="1">
            <a:off x="1129277" y="3646981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683568" y="3400261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683568" y="3630089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6" name="Shape 122"/>
          <p:cNvSpPr/>
          <p:nvPr/>
        </p:nvSpPr>
        <p:spPr>
          <a:xfrm>
            <a:off x="4147497" y="3370087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3457831" y="3648478"/>
            <a:ext cx="46457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PS-Poll</a:t>
            </a:r>
          </a:p>
        </p:txBody>
      </p:sp>
      <p:sp>
        <p:nvSpPr>
          <p:cNvPr id="268" name="Shape 124"/>
          <p:cNvSpPr/>
          <p:nvPr/>
        </p:nvSpPr>
        <p:spPr>
          <a:xfrm>
            <a:off x="2269513" y="3342956"/>
            <a:ext cx="532494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5418136" y="3370087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MPDU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0" name="Shape 126"/>
          <p:cNvSpPr/>
          <p:nvPr/>
        </p:nvSpPr>
        <p:spPr>
          <a:xfrm>
            <a:off x="7657362" y="3370087"/>
            <a:ext cx="532494" cy="27252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71" name="Shape 127"/>
          <p:cNvSpPr/>
          <p:nvPr/>
        </p:nvSpPr>
        <p:spPr>
          <a:xfrm>
            <a:off x="2987824" y="4077072"/>
            <a:ext cx="909195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PS-Poll </a:t>
            </a:r>
          </a:p>
        </p:txBody>
      </p:sp>
      <p:sp>
        <p:nvSpPr>
          <p:cNvPr id="282" name="Shape 138"/>
          <p:cNvSpPr/>
          <p:nvPr/>
        </p:nvSpPr>
        <p:spPr>
          <a:xfrm>
            <a:off x="1322973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94" name="Shape 150"/>
          <p:cNvSpPr/>
          <p:nvPr/>
        </p:nvSpPr>
        <p:spPr>
          <a:xfrm flipV="1">
            <a:off x="3203848" y="3717032"/>
            <a:ext cx="1" cy="432048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4499992" y="2708920"/>
            <a:ext cx="1296144" cy="4939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AP </a:t>
            </a:r>
            <a:r>
              <a:rPr sz="1000" dirty="0">
                <a:solidFill>
                  <a:schemeClr val="tx1"/>
                </a:solidFill>
              </a:rPr>
              <a:t>starts </a:t>
            </a:r>
            <a:r>
              <a:rPr lang="en-US" sz="1000" dirty="0" smtClean="0">
                <a:solidFill>
                  <a:schemeClr val="tx1"/>
                </a:solidFill>
              </a:rPr>
              <a:t>EDCA </a:t>
            </a:r>
            <a:r>
              <a:rPr sz="1000" dirty="0" smtClean="0">
                <a:solidFill>
                  <a:schemeClr val="tx1"/>
                </a:solidFill>
              </a:rPr>
              <a:t>for </a:t>
            </a:r>
            <a:r>
              <a:rPr sz="1000" dirty="0">
                <a:solidFill>
                  <a:schemeClr val="tx1"/>
                </a:solidFill>
              </a:rPr>
              <a:t>downlink </a:t>
            </a:r>
            <a:r>
              <a:rPr lang="en-US" sz="1000" dirty="0" smtClean="0">
                <a:solidFill>
                  <a:schemeClr val="tx1"/>
                </a:solidFill>
              </a:rPr>
              <a:t>one MPDU</a:t>
            </a:r>
          </a:p>
        </p:txBody>
      </p:sp>
      <p:sp>
        <p:nvSpPr>
          <p:cNvPr id="307" name="Shape 163"/>
          <p:cNvSpPr/>
          <p:nvPr/>
        </p:nvSpPr>
        <p:spPr>
          <a:xfrm flipV="1">
            <a:off x="6588224" y="4005064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6182290" y="3648478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16" name="Shape 172"/>
          <p:cNvSpPr/>
          <p:nvPr/>
        </p:nvSpPr>
        <p:spPr>
          <a:xfrm>
            <a:off x="1589220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0" name="Shape 150"/>
          <p:cNvSpPr/>
          <p:nvPr/>
        </p:nvSpPr>
        <p:spPr>
          <a:xfrm flipV="1">
            <a:off x="5076057" y="3212976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3" name="Shape 127"/>
          <p:cNvSpPr/>
          <p:nvPr/>
        </p:nvSpPr>
        <p:spPr>
          <a:xfrm>
            <a:off x="7236296" y="2348880"/>
            <a:ext cx="1440160" cy="504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Since </a:t>
            </a:r>
            <a:r>
              <a:rPr lang="en-US" sz="1000" dirty="0" smtClean="0">
                <a:solidFill>
                  <a:srgbClr val="FF0000"/>
                </a:solidFill>
              </a:rPr>
              <a:t>DTIM=3</a:t>
            </a:r>
            <a:r>
              <a:rPr lang="en-US" sz="1000" dirty="0" smtClean="0">
                <a:solidFill>
                  <a:schemeClr val="tx1"/>
                </a:solidFill>
              </a:rPr>
              <a:t>, STA continues in Doze state during this Beacon 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4" name="Shape 163"/>
          <p:cNvSpPr/>
          <p:nvPr/>
        </p:nvSpPr>
        <p:spPr>
          <a:xfrm flipV="1">
            <a:off x="2267744" y="3717032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6" name="Shape 127"/>
          <p:cNvSpPr/>
          <p:nvPr/>
        </p:nvSpPr>
        <p:spPr>
          <a:xfrm>
            <a:off x="1187624" y="4005064"/>
            <a:ext cx="1440159" cy="8640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exits power save mode and is Awake for DTIM Beacon, i.e</a:t>
            </a:r>
            <a:r>
              <a:rPr lang="en-US" sz="1000" dirty="0">
                <a:solidFill>
                  <a:schemeClr val="tx1"/>
                </a:solidFill>
              </a:rPr>
              <a:t>. </a:t>
            </a:r>
            <a:r>
              <a:rPr lang="en-US" sz="1000" dirty="0">
                <a:solidFill>
                  <a:srgbClr val="FF0000"/>
                </a:solidFill>
              </a:rPr>
              <a:t>DtimCount=</a:t>
            </a:r>
            <a:r>
              <a:rPr lang="en-US" sz="1000" dirty="0" smtClean="0">
                <a:solidFill>
                  <a:srgbClr val="FF0000"/>
                </a:solidFill>
              </a:rPr>
              <a:t>0</a:t>
            </a:r>
            <a:r>
              <a:rPr lang="en-US" sz="1000" dirty="0">
                <a:solidFill>
                  <a:srgbClr val="000000"/>
                </a:solidFill>
              </a:rPr>
              <a:t>; STA </a:t>
            </a:r>
            <a:r>
              <a:rPr lang="en-US" sz="1000" dirty="0" smtClean="0">
                <a:solidFill>
                  <a:srgbClr val="000000"/>
                </a:solidFill>
              </a:rPr>
              <a:t>skips </a:t>
            </a:r>
            <a:r>
              <a:rPr lang="en-US" sz="1000" dirty="0">
                <a:solidFill>
                  <a:srgbClr val="000000"/>
                </a:solidFill>
              </a:rPr>
              <a:t>other Beacons that are not </a:t>
            </a:r>
            <a:r>
              <a:rPr lang="en-US" sz="1000" dirty="0" smtClean="0">
                <a:solidFill>
                  <a:srgbClr val="000000"/>
                </a:solidFill>
              </a:rPr>
              <a:t>DTIM Beacons </a:t>
            </a:r>
            <a:endParaRPr lang="en-US" sz="1000" dirty="0">
              <a:solidFill>
                <a:srgbClr val="FF0000"/>
              </a:solidFill>
            </a:endParaRPr>
          </a:p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7" name="Shape 127"/>
          <p:cNvSpPr/>
          <p:nvPr/>
        </p:nvSpPr>
        <p:spPr>
          <a:xfrm>
            <a:off x="5724128" y="4293096"/>
            <a:ext cx="2016224" cy="360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" name="Shape 151"/>
          <p:cNvSpPr/>
          <p:nvPr/>
        </p:nvSpPr>
        <p:spPr>
          <a:xfrm>
            <a:off x="2051720" y="3068960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8" name="Shape 151"/>
          <p:cNvSpPr/>
          <p:nvPr/>
        </p:nvSpPr>
        <p:spPr>
          <a:xfrm>
            <a:off x="7380312" y="3068960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=2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9" name="Shape 151"/>
          <p:cNvSpPr/>
          <p:nvPr/>
        </p:nvSpPr>
        <p:spPr>
          <a:xfrm>
            <a:off x="1403648" y="4581128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044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U-APSD Operation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971600" y="2204864"/>
            <a:ext cx="129614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 flipV="1">
            <a:off x="1129277" y="3646981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683568" y="3400261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683568" y="3630089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8" name="Shape 124"/>
          <p:cNvSpPr/>
          <p:nvPr/>
        </p:nvSpPr>
        <p:spPr>
          <a:xfrm>
            <a:off x="1882564" y="3342956"/>
            <a:ext cx="430279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4499992" y="3370087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271" name="Shape 127"/>
          <p:cNvSpPr/>
          <p:nvPr/>
        </p:nvSpPr>
        <p:spPr>
          <a:xfrm>
            <a:off x="2483768" y="4293096"/>
            <a:ext cx="1512168" cy="3499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</a:t>
            </a:r>
            <a:r>
              <a:rPr lang="en-US" sz="1000" dirty="0" smtClean="0">
                <a:solidFill>
                  <a:schemeClr val="tx1"/>
                </a:solidFill>
              </a:rPr>
              <a:t>trigger frame, i.e. </a:t>
            </a:r>
            <a:r>
              <a:rPr lang="en-US" sz="1000" dirty="0" err="1" smtClean="0">
                <a:solidFill>
                  <a:schemeClr val="tx1"/>
                </a:solidFill>
              </a:rPr>
              <a:t>QoS</a:t>
            </a:r>
            <a:r>
              <a:rPr lang="en-US" sz="1000" dirty="0" smtClean="0">
                <a:solidFill>
                  <a:schemeClr val="tx1"/>
                </a:solidFill>
              </a:rPr>
              <a:t> (Null) frame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82" name="Shape 138"/>
          <p:cNvSpPr/>
          <p:nvPr/>
        </p:nvSpPr>
        <p:spPr>
          <a:xfrm>
            <a:off x="1368072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94" name="Shape 150"/>
          <p:cNvSpPr/>
          <p:nvPr/>
        </p:nvSpPr>
        <p:spPr>
          <a:xfrm flipV="1">
            <a:off x="2915816" y="4005064"/>
            <a:ext cx="0" cy="28803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5004048" y="3648478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6" name="Shape 172"/>
          <p:cNvSpPr/>
          <p:nvPr/>
        </p:nvSpPr>
        <p:spPr>
          <a:xfrm>
            <a:off x="1634319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0" name="Shape 150"/>
          <p:cNvSpPr/>
          <p:nvPr/>
        </p:nvSpPr>
        <p:spPr>
          <a:xfrm>
            <a:off x="4355976" y="2852936"/>
            <a:ext cx="0" cy="69060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none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 smtClean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1" name="Shape 127"/>
          <p:cNvSpPr/>
          <p:nvPr/>
        </p:nvSpPr>
        <p:spPr>
          <a:xfrm>
            <a:off x="5940152" y="2636912"/>
            <a:ext cx="165618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4" name="Shape 163"/>
          <p:cNvSpPr/>
          <p:nvPr/>
        </p:nvSpPr>
        <p:spPr>
          <a:xfrm flipV="1">
            <a:off x="1907704" y="3717032"/>
            <a:ext cx="0" cy="36004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5" name="Shape 127"/>
          <p:cNvSpPr/>
          <p:nvPr/>
        </p:nvSpPr>
        <p:spPr>
          <a:xfrm>
            <a:off x="683568" y="4005064"/>
            <a:ext cx="1656184" cy="9361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exits power save mode and is Awake for DTIM Beacon</a:t>
            </a:r>
            <a:r>
              <a:rPr lang="en-US" sz="1000" dirty="0">
                <a:solidFill>
                  <a:schemeClr val="tx1"/>
                </a:solidFill>
              </a:rPr>
              <a:t>, </a:t>
            </a:r>
            <a:r>
              <a:rPr lang="en-US" sz="1000" dirty="0" smtClean="0">
                <a:solidFill>
                  <a:schemeClr val="tx1"/>
                </a:solidFill>
              </a:rPr>
              <a:t>i.e. </a:t>
            </a:r>
            <a:r>
              <a:rPr lang="en-US" sz="1000" dirty="0" smtClean="0">
                <a:solidFill>
                  <a:srgbClr val="FF0000"/>
                </a:solidFill>
              </a:rPr>
              <a:t>DtimCount</a:t>
            </a:r>
            <a:r>
              <a:rPr lang="en-US" sz="1000" dirty="0">
                <a:solidFill>
                  <a:srgbClr val="FF0000"/>
                </a:solidFill>
              </a:rPr>
              <a:t>=</a:t>
            </a:r>
            <a:r>
              <a:rPr lang="en-US" sz="1000" dirty="0" smtClean="0">
                <a:solidFill>
                  <a:srgbClr val="FF0000"/>
                </a:solidFill>
              </a:rPr>
              <a:t>0</a:t>
            </a:r>
            <a:r>
              <a:rPr lang="en-US" sz="1000" dirty="0">
                <a:solidFill>
                  <a:srgbClr val="000000"/>
                </a:solidFill>
              </a:rPr>
              <a:t>; STA </a:t>
            </a:r>
            <a:r>
              <a:rPr lang="en-US" sz="1000" dirty="0" smtClean="0">
                <a:solidFill>
                  <a:srgbClr val="000000"/>
                </a:solidFill>
              </a:rPr>
              <a:t>skips </a:t>
            </a:r>
            <a:r>
              <a:rPr lang="en-US" sz="1000" dirty="0">
                <a:solidFill>
                  <a:srgbClr val="000000"/>
                </a:solidFill>
              </a:rPr>
              <a:t>other Beacons that are not DTIM </a:t>
            </a:r>
            <a:r>
              <a:rPr lang="en-US" sz="1000" dirty="0" smtClean="0">
                <a:solidFill>
                  <a:srgbClr val="000000"/>
                </a:solidFill>
              </a:rPr>
              <a:t>Beacons</a:t>
            </a:r>
            <a:endParaRPr lang="en-US" sz="1000" dirty="0">
              <a:solidFill>
                <a:srgbClr val="FF0000"/>
              </a:solidFill>
            </a:endParaRPr>
          </a:p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" name="Shape 151"/>
          <p:cNvSpPr/>
          <p:nvPr/>
        </p:nvSpPr>
        <p:spPr>
          <a:xfrm>
            <a:off x="3275856" y="2132856"/>
            <a:ext cx="2088232" cy="6379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is aware STA is Awake, starts EDCA, and send frames to STA until there are no more data frames for this AC or AP has reached </a:t>
            </a:r>
            <a:r>
              <a:rPr lang="en-US" sz="1000" dirty="0" smtClean="0">
                <a:solidFill>
                  <a:srgbClr val="FF0000"/>
                </a:solidFill>
              </a:rPr>
              <a:t>Max SP Length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33" name="Shape 125"/>
          <p:cNvSpPr/>
          <p:nvPr/>
        </p:nvSpPr>
        <p:spPr>
          <a:xfrm>
            <a:off x="5580112" y="3372503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4" name="Shape 169"/>
          <p:cNvSpPr/>
          <p:nvPr/>
        </p:nvSpPr>
        <p:spPr>
          <a:xfrm>
            <a:off x="6054617" y="3645024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8" name="Shape 127"/>
          <p:cNvSpPr/>
          <p:nvPr/>
        </p:nvSpPr>
        <p:spPr>
          <a:xfrm>
            <a:off x="5508104" y="3068960"/>
            <a:ext cx="576064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EOSP=1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0" name="Shape 151"/>
          <p:cNvSpPr/>
          <p:nvPr/>
        </p:nvSpPr>
        <p:spPr>
          <a:xfrm>
            <a:off x="4067944" y="5085184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Service Period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5" name="Shape 125"/>
          <p:cNvSpPr/>
          <p:nvPr/>
        </p:nvSpPr>
        <p:spPr>
          <a:xfrm>
            <a:off x="2915816" y="3645024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46" name="Shape 122"/>
          <p:cNvSpPr/>
          <p:nvPr/>
        </p:nvSpPr>
        <p:spPr>
          <a:xfrm>
            <a:off x="3419872" y="3372503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47" name="Shape 150"/>
          <p:cNvSpPr/>
          <p:nvPr/>
        </p:nvSpPr>
        <p:spPr>
          <a:xfrm>
            <a:off x="2915816" y="5085184"/>
            <a:ext cx="3384376" cy="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diamond"/>
            <a:tailEnd type="diamond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8" name="Shape 124"/>
          <p:cNvSpPr/>
          <p:nvPr/>
        </p:nvSpPr>
        <p:spPr>
          <a:xfrm>
            <a:off x="7596336" y="3356992"/>
            <a:ext cx="430279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49" name="Shape 127"/>
          <p:cNvSpPr/>
          <p:nvPr/>
        </p:nvSpPr>
        <p:spPr>
          <a:xfrm>
            <a:off x="4427984" y="3068960"/>
            <a:ext cx="576064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EOSP=0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51" name="Shape 150"/>
          <p:cNvSpPr/>
          <p:nvPr/>
        </p:nvSpPr>
        <p:spPr>
          <a:xfrm>
            <a:off x="6300192" y="3068960"/>
            <a:ext cx="0" cy="474576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none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 smtClean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7" name="Shape 151"/>
          <p:cNvSpPr/>
          <p:nvPr/>
        </p:nvSpPr>
        <p:spPr>
          <a:xfrm>
            <a:off x="1619672" y="3068960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39" name="Shape 151"/>
          <p:cNvSpPr/>
          <p:nvPr/>
        </p:nvSpPr>
        <p:spPr>
          <a:xfrm>
            <a:off x="7308304" y="3068960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=2</a:t>
            </a:r>
            <a:endParaRPr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28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 Test for MAC Simulator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683568" y="2492896"/>
            <a:ext cx="3886199" cy="381642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Goal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This test case is intended to verify the baseline power save mechanism implemented in MAC system simulator</a:t>
            </a:r>
          </a:p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r>
              <a:rPr lang="en-US" sz="1600" dirty="0" smtClean="0"/>
              <a:t>Assumptions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PER = 0</a:t>
            </a:r>
          </a:p>
          <a:p>
            <a:pPr lvl="1">
              <a:buFont typeface="Arial"/>
              <a:buChar char="•"/>
            </a:pPr>
            <a:endParaRPr lang="en-US" sz="1200" dirty="0"/>
          </a:p>
          <a:p>
            <a:pPr>
              <a:buFont typeface="Arial"/>
              <a:buChar char="•"/>
            </a:pPr>
            <a:r>
              <a:rPr lang="en-US" sz="1600" dirty="0" smtClean="0"/>
              <a:t>Common Parameters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Long GI, 11ac preamble, 20MHz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Aggregation A-MPDU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Fixed MCS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Transport protocol: UDP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EDCA parameters: BE (</a:t>
            </a:r>
            <a:r>
              <a:rPr lang="en-US" sz="1200" dirty="0" err="1" smtClean="0"/>
              <a:t>CWmin</a:t>
            </a:r>
            <a:r>
              <a:rPr lang="en-US" sz="1200" dirty="0"/>
              <a:t> </a:t>
            </a:r>
            <a:r>
              <a:rPr lang="en-US" sz="1200" dirty="0" smtClean="0"/>
              <a:t>= 15), VI (</a:t>
            </a:r>
            <a:r>
              <a:rPr lang="en-US" sz="1200" dirty="0" err="1" smtClean="0"/>
              <a:t>CWmin</a:t>
            </a:r>
            <a:r>
              <a:rPr lang="en-US" sz="1200" dirty="0" smtClean="0"/>
              <a:t> = 7)</a:t>
            </a:r>
          </a:p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endParaRPr lang="en-US" sz="1600" dirty="0"/>
          </a:p>
        </p:txBody>
      </p:sp>
      <p:grpSp>
        <p:nvGrpSpPr>
          <p:cNvPr id="3" name="Group 2"/>
          <p:cNvGrpSpPr/>
          <p:nvPr/>
        </p:nvGrpSpPr>
        <p:grpSpPr>
          <a:xfrm>
            <a:off x="3203848" y="1700808"/>
            <a:ext cx="2664296" cy="720080"/>
            <a:chOff x="3203848" y="1700808"/>
            <a:chExt cx="2664296" cy="720080"/>
          </a:xfrm>
        </p:grpSpPr>
        <p:sp>
          <p:nvSpPr>
            <p:cNvPr id="14" name="Oval 13"/>
            <p:cNvSpPr/>
            <p:nvPr/>
          </p:nvSpPr>
          <p:spPr bwMode="auto">
            <a:xfrm>
              <a:off x="5148064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203848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H="1">
              <a:off x="3995936" y="2060848"/>
              <a:ext cx="1080120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</p:grpSp>
      <p:sp>
        <p:nvSpPr>
          <p:cNvPr id="20" name="Content Placeholder 12"/>
          <p:cNvSpPr txBox="1">
            <a:spLocks/>
          </p:cNvSpPr>
          <p:nvPr/>
        </p:nvSpPr>
        <p:spPr bwMode="auto">
          <a:xfrm>
            <a:off x="4572000" y="2492896"/>
            <a:ext cx="3886199" cy="3960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/>
              <a:buChar char="•"/>
            </a:pPr>
            <a:r>
              <a:rPr lang="en-US" sz="1400" dirty="0" smtClean="0"/>
              <a:t>Power Save Test Parameters</a:t>
            </a:r>
            <a:endParaRPr lang="en-US" sz="1100" dirty="0" smtClean="0"/>
          </a:p>
          <a:p>
            <a:pPr lvl="1">
              <a:buFont typeface="Arial"/>
              <a:buChar char="•"/>
            </a:pPr>
            <a:r>
              <a:rPr lang="en-US" sz="1100" dirty="0"/>
              <a:t>Traffic model: V</a:t>
            </a:r>
            <a:r>
              <a:rPr lang="en-US" sz="1100" dirty="0" smtClean="0"/>
              <a:t>oice (40% UL, 40% DL, 20% idle) and full </a:t>
            </a:r>
            <a:r>
              <a:rPr lang="en-US" sz="1100" dirty="0"/>
              <a:t>buffer </a:t>
            </a:r>
            <a:r>
              <a:rPr lang="en-US" sz="1100" dirty="0" smtClean="0"/>
              <a:t>web</a:t>
            </a:r>
            <a:r>
              <a:rPr lang="en-US" sz="1100" dirty="0"/>
              <a:t>-</a:t>
            </a:r>
            <a:r>
              <a:rPr lang="en-US" sz="1100" dirty="0" smtClean="0"/>
              <a:t>browsing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MSDU length: [120 bytes (assuming 24 kbps codec, once every 40 </a:t>
            </a:r>
            <a:r>
              <a:rPr lang="en-US" sz="1100" dirty="0" err="1" smtClean="0"/>
              <a:t>ms</a:t>
            </a:r>
            <a:r>
              <a:rPr lang="en-US" sz="1100" dirty="0" smtClean="0"/>
              <a:t>), 1500 bytes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RTS/CTS [ OFF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MCS = [ 0 ]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Power model = [ PSM, PSP, U-APSD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DTIM = [ 3 ]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Max SP Length = [ 4 ]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PSM timeout = [ 100 ] </a:t>
            </a:r>
            <a:r>
              <a:rPr lang="en-US" sz="1100" dirty="0" err="1" smtClean="0"/>
              <a:t>ms</a:t>
            </a:r>
            <a:endParaRPr lang="en-US" sz="1100" dirty="0" smtClean="0"/>
          </a:p>
          <a:p>
            <a:pPr>
              <a:buFont typeface="Arial"/>
              <a:buChar char="•"/>
            </a:pPr>
            <a:r>
              <a:rPr lang="en-US" sz="1400" dirty="0" smtClean="0"/>
              <a:t>Output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MAC throughput</a:t>
            </a:r>
          </a:p>
          <a:p>
            <a:pPr lvl="1">
              <a:buFont typeface="Arial"/>
              <a:buChar char="•"/>
            </a:pPr>
            <a:r>
              <a:rPr lang="en-US" sz="1100" dirty="0"/>
              <a:t>P</a:t>
            </a:r>
            <a:r>
              <a:rPr lang="en-US" sz="1100" dirty="0" smtClean="0"/>
              <a:t>er STA energy per TX bit </a:t>
            </a:r>
          </a:p>
          <a:p>
            <a:pPr lvl="1">
              <a:buFont typeface="Arial"/>
              <a:buChar char="•"/>
            </a:pPr>
            <a:r>
              <a:rPr lang="en-US" sz="1100" dirty="0"/>
              <a:t>P</a:t>
            </a:r>
            <a:r>
              <a:rPr lang="en-US" sz="1100" dirty="0" smtClean="0"/>
              <a:t>er </a:t>
            </a:r>
            <a:r>
              <a:rPr lang="en-US" sz="1100" dirty="0"/>
              <a:t>STA energy per </a:t>
            </a:r>
            <a:r>
              <a:rPr lang="en-US" sz="1100" dirty="0" smtClean="0"/>
              <a:t>RX bit 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Pie chart (breakdown) of time spent in each power state [1] during the course of the simulation</a:t>
            </a:r>
          </a:p>
          <a:p>
            <a:pPr>
              <a:buFont typeface="Arial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59943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10445</TotalTime>
  <Words>1249</Words>
  <Application>Microsoft Macintosh PowerPoint</Application>
  <PresentationFormat>On-screen Show (4:3)</PresentationFormat>
  <Paragraphs>225</Paragraphs>
  <Slides>13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Document</vt:lpstr>
      <vt:lpstr>Parameters for Power Save Mechanisms</vt:lpstr>
      <vt:lpstr>PowerPoint Presentation</vt:lpstr>
      <vt:lpstr>Outline</vt:lpstr>
      <vt:lpstr>Baseline Power Save Mechanisms </vt:lpstr>
      <vt:lpstr>Summary of Parameters for Power Save Mechanisms</vt:lpstr>
      <vt:lpstr>Example of PSM Operation </vt:lpstr>
      <vt:lpstr>Example of PSP Operation </vt:lpstr>
      <vt:lpstr>Example of U-APSD Operation </vt:lpstr>
      <vt:lpstr>Calibration Test for MAC Simulator</vt:lpstr>
      <vt:lpstr>Conclusion</vt:lpstr>
      <vt:lpstr>Straw Poll 1</vt:lpstr>
      <vt:lpstr>Straw Poll 2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Eric Wong</cp:lastModifiedBy>
  <cp:revision>1148</cp:revision>
  <cp:lastPrinted>1601-01-01T00:00:00Z</cp:lastPrinted>
  <dcterms:created xsi:type="dcterms:W3CDTF">2010-02-15T12:38:41Z</dcterms:created>
  <dcterms:modified xsi:type="dcterms:W3CDTF">2014-09-16T07:34:18Z</dcterms:modified>
</cp:coreProperties>
</file>