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6" r:id="rId2"/>
    <p:sldId id="277" r:id="rId3"/>
    <p:sldId id="278" r:id="rId4"/>
    <p:sldId id="279" r:id="rId5"/>
    <p:sldId id="286" r:id="rId6"/>
    <p:sldId id="287" r:id="rId7"/>
    <p:sldId id="282" r:id="rId8"/>
    <p:sldId id="283" r:id="rId9"/>
    <p:sldId id="285" r:id="rId10"/>
    <p:sldId id="288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6" autoAdjust="0"/>
    <p:restoredTop sz="94660" autoAdjust="0"/>
  </p:normalViewPr>
  <p:slideViewPr>
    <p:cSldViewPr>
      <p:cViewPr varScale="1">
        <p:scale>
          <a:sx n="118" d="100"/>
          <a:sy n="118" d="100"/>
        </p:scale>
        <p:origin x="-1170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42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4969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800987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8513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8513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8513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8513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8513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851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Koichi Ishihara, NTT Corporation</a:t>
            </a:r>
            <a:endParaRPr lang="en-GB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Koichi Ishihara, NTT Corporation</a:t>
            </a:r>
            <a:endParaRPr lang="en-GB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Koichi Ishihara, NTT Corporation</a:t>
            </a:r>
            <a:endParaRPr lang="en-GB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Koichi Ishihara, NTT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11-14/1148r0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smtClean="0"/>
              <a:t>Consideration of asynchronous interference in OBSS environment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2014-9-</a:t>
            </a:r>
            <a:r>
              <a:rPr lang="en-US" altLang="ja-JP" sz="2000" b="0" dirty="0" smtClean="0"/>
              <a:t>12</a:t>
            </a:r>
            <a:endParaRPr lang="en-US" sz="2000" b="0" dirty="0" smtClean="0"/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2385470"/>
              </p:ext>
            </p:extLst>
          </p:nvPr>
        </p:nvGraphicFramePr>
        <p:xfrm>
          <a:off x="1033463" y="2708275"/>
          <a:ext cx="7307262" cy="377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7" name="Document" r:id="rId4" imgW="8497629" imgH="4396639" progId="Word.Document.8">
                  <p:embed/>
                </p:oleObj>
              </mc:Choice>
              <mc:Fallback>
                <p:oleObj name="Document" r:id="rId4" imgW="8497629" imgH="439663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3463" y="2708275"/>
                        <a:ext cx="7307262" cy="37782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22860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 smtClean="0"/>
              <a:t>September 2014</a:t>
            </a:r>
            <a:endParaRPr lang="en-GB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Koichi Ishihara, NTT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82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(Ref.) PHY receive state machine [10]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Koichi Ishihara, NTT Corporation</a:t>
            </a:r>
            <a:endParaRPr lang="en-GB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1240"/>
          <a:stretch/>
        </p:blipFill>
        <p:spPr bwMode="auto">
          <a:xfrm>
            <a:off x="2441604" y="1480457"/>
            <a:ext cx="41529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テキスト ボックス 7"/>
          <p:cNvSpPr txBox="1"/>
          <p:nvPr/>
        </p:nvSpPr>
        <p:spPr>
          <a:xfrm>
            <a:off x="3179754" y="6172200"/>
            <a:ext cx="33791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b="1" dirty="0" smtClean="0">
                <a:solidFill>
                  <a:schemeClr val="tx1"/>
                </a:solidFill>
              </a:rPr>
              <a:t>Fig. 24-54 PHY receive state machine [10]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円/楕円 8"/>
          <p:cNvSpPr/>
          <p:nvPr/>
        </p:nvSpPr>
        <p:spPr bwMode="auto">
          <a:xfrm>
            <a:off x="3276600" y="3140528"/>
            <a:ext cx="914400" cy="5334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円/楕円 9"/>
          <p:cNvSpPr/>
          <p:nvPr/>
        </p:nvSpPr>
        <p:spPr bwMode="auto">
          <a:xfrm>
            <a:off x="2514600" y="5334000"/>
            <a:ext cx="838200" cy="870857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曲折矢印 10"/>
          <p:cNvSpPr/>
          <p:nvPr/>
        </p:nvSpPr>
        <p:spPr bwMode="auto">
          <a:xfrm rot="16200000" flipH="1">
            <a:off x="2266950" y="4171950"/>
            <a:ext cx="1828800" cy="495300"/>
          </a:xfrm>
          <a:prstGeom prst="bentArrow">
            <a:avLst>
              <a:gd name="adj1" fmla="val 4762"/>
              <a:gd name="adj2" fmla="val 6548"/>
              <a:gd name="adj3" fmla="val 11309"/>
              <a:gd name="adj4" fmla="val 15728"/>
            </a:avLst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772400" cy="4114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There have been some discussions on simultaneous transmission techniques, e.g., receiving (Rx) sensitivity control, for throughput improvement in OBSS environment [1]-[3].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OBSS environment, asynchronous interference from OBSS is one of the crucial factors in </a:t>
            </a:r>
            <a:r>
              <a:rPr lang="en-US" sz="2000" dirty="0" smtClean="0"/>
              <a:t>the throughput/PER </a:t>
            </a:r>
            <a:r>
              <a:rPr lang="en-US" sz="2000" dirty="0"/>
              <a:t>performance of simultaneous transmission.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This document discusses </a:t>
            </a:r>
            <a:r>
              <a:rPr lang="en-US" sz="2000" dirty="0" smtClean="0"/>
              <a:t>behaviors </a:t>
            </a:r>
            <a:r>
              <a:rPr lang="en-US" sz="2000" dirty="0"/>
              <a:t>relative to asynchronous interference from OBSS at receiver and suggests two possible solutions, i.e., Rx sensitivity control and BSS color, to address the asynchronous interference from OBSS</a:t>
            </a:r>
            <a:r>
              <a:rPr lang="en-US" sz="2000" dirty="0" smtClean="0"/>
              <a:t>.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Koichi Ishihara, NTT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51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Asynchronous interference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772400" cy="2362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 smtClean="0"/>
              <a:t>There are three types of arrival </a:t>
            </a:r>
            <a:r>
              <a:rPr kumimoji="1" lang="en-US" altLang="ja-JP" sz="2000" dirty="0"/>
              <a:t>timing difference between desired and interference </a:t>
            </a:r>
            <a:r>
              <a:rPr kumimoji="1" lang="en-US" altLang="ja-JP" sz="2000" dirty="0" smtClean="0"/>
              <a:t>frames [4],[5].</a:t>
            </a:r>
            <a:endParaRPr kumimoji="1" lang="en-US" altLang="ja-JP" sz="2000" dirty="0"/>
          </a:p>
          <a:p>
            <a:pPr marL="914400" lvl="1" indent="-457200">
              <a:buFont typeface="Arial" panose="020B0604020202020204" pitchFamily="34" charset="0"/>
              <a:buChar char="‒"/>
            </a:pPr>
            <a:r>
              <a:rPr lang="en-US" altLang="ja-JP" sz="1800" dirty="0" smtClean="0"/>
              <a:t>Type-1: the interference signal arrives </a:t>
            </a:r>
            <a:r>
              <a:rPr lang="en-US" altLang="ja-JP" sz="1800" i="1" dirty="0" smtClean="0"/>
              <a:t>prior to</a:t>
            </a:r>
            <a:r>
              <a:rPr lang="en-US" altLang="ja-JP" sz="1800" dirty="0" smtClean="0"/>
              <a:t> the desired signal.</a:t>
            </a:r>
            <a:endParaRPr lang="en-US" altLang="ja-JP" sz="1800" dirty="0"/>
          </a:p>
          <a:p>
            <a:pPr marL="914400" lvl="1" indent="-457200">
              <a:buFont typeface="Arial" panose="020B0604020202020204" pitchFamily="34" charset="0"/>
              <a:buChar char="‒"/>
            </a:pPr>
            <a:r>
              <a:rPr lang="en-US" altLang="ja-JP" sz="1800" dirty="0" smtClean="0"/>
              <a:t>Type-2: both the interference and desired signals arrive </a:t>
            </a:r>
            <a:r>
              <a:rPr lang="en-US" altLang="ja-JP" sz="1800" i="1" dirty="0" smtClean="0"/>
              <a:t>same timing</a:t>
            </a:r>
            <a:r>
              <a:rPr lang="en-US" altLang="ja-JP" sz="1800" dirty="0" smtClean="0"/>
              <a:t>.</a:t>
            </a:r>
          </a:p>
          <a:p>
            <a:pPr marL="914400" lvl="1" indent="-457200">
              <a:buFont typeface="Arial" panose="020B0604020202020204" pitchFamily="34" charset="0"/>
              <a:buChar char="‒"/>
            </a:pPr>
            <a:r>
              <a:rPr lang="en-US" altLang="ja-JP" sz="1800" dirty="0" smtClean="0"/>
              <a:t>Type-3: the interference signal arrives </a:t>
            </a:r>
            <a:r>
              <a:rPr lang="en-US" altLang="ja-JP" sz="1800" i="1" dirty="0" smtClean="0"/>
              <a:t>after</a:t>
            </a:r>
            <a:r>
              <a:rPr lang="en-US" altLang="ja-JP" sz="1800" dirty="0" smtClean="0"/>
              <a:t> the arrival of the desired signal.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</a:t>
            </a:r>
            <a:r>
              <a:rPr lang="en-US" sz="2000" dirty="0" smtClean="0"/>
              <a:t>ach type provides different influence against the desired signal.</a:t>
            </a:r>
          </a:p>
        </p:txBody>
      </p:sp>
      <p:sp>
        <p:nvSpPr>
          <p:cNvPr id="8" name="正方形/長方形 7"/>
          <p:cNvSpPr/>
          <p:nvPr/>
        </p:nvSpPr>
        <p:spPr bwMode="auto">
          <a:xfrm>
            <a:off x="1295400" y="4879521"/>
            <a:ext cx="2133600" cy="609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Desired signal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572986" y="5867400"/>
            <a:ext cx="1182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b="1" dirty="0" smtClean="0">
                <a:solidFill>
                  <a:schemeClr val="tx1"/>
                </a:solidFill>
              </a:rPr>
              <a:t>(a) Type-1</a:t>
            </a:r>
            <a:endParaRPr kumimoji="1" lang="ja-JP" altLang="en-US" sz="1800" b="1" dirty="0">
              <a:solidFill>
                <a:schemeClr val="tx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446115" y="5867400"/>
            <a:ext cx="1195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b="1" dirty="0" smtClean="0">
                <a:solidFill>
                  <a:schemeClr val="tx1"/>
                </a:solidFill>
              </a:rPr>
              <a:t>(b) Type-2</a:t>
            </a:r>
            <a:endParaRPr kumimoji="1" lang="ja-JP" altLang="en-US" sz="1800" b="1" dirty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3962400" y="4879521"/>
            <a:ext cx="2133600" cy="609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Desired signal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533400" y="5181600"/>
            <a:ext cx="1768929" cy="3048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Interference signal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正方形/長方形 13"/>
          <p:cNvSpPr/>
          <p:nvPr/>
        </p:nvSpPr>
        <p:spPr bwMode="auto">
          <a:xfrm>
            <a:off x="6858000" y="4879521"/>
            <a:ext cx="2133600" cy="609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Desired signal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3962400" y="5181600"/>
            <a:ext cx="1768929" cy="3048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Interference signal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正方形/長方形 16"/>
          <p:cNvSpPr/>
          <p:nvPr/>
        </p:nvSpPr>
        <p:spPr bwMode="auto">
          <a:xfrm>
            <a:off x="7086600" y="5181600"/>
            <a:ext cx="1768929" cy="3048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Interference signal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450921" y="5909846"/>
            <a:ext cx="1170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b="1" dirty="0" smtClean="0">
                <a:solidFill>
                  <a:schemeClr val="tx1"/>
                </a:solidFill>
              </a:rPr>
              <a:t>(c) Type-3</a:t>
            </a:r>
            <a:endParaRPr kumimoji="1" lang="ja-JP" altLang="en-US" sz="1800" b="1" dirty="0">
              <a:solidFill>
                <a:schemeClr val="tx1"/>
              </a:solidFill>
            </a:endParaRPr>
          </a:p>
        </p:txBody>
      </p:sp>
      <p:cxnSp>
        <p:nvCxnSpPr>
          <p:cNvPr id="20" name="直線矢印コネクタ 19"/>
          <p:cNvCxnSpPr/>
          <p:nvPr/>
        </p:nvCxnSpPr>
        <p:spPr bwMode="auto">
          <a:xfrm flipV="1">
            <a:off x="454479" y="4517572"/>
            <a:ext cx="0" cy="1143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1" name="直線矢印コネクタ 20"/>
          <p:cNvCxnSpPr/>
          <p:nvPr/>
        </p:nvCxnSpPr>
        <p:spPr bwMode="auto">
          <a:xfrm flipV="1">
            <a:off x="457200" y="5660572"/>
            <a:ext cx="530679" cy="27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3" name="テキスト ボックス 22"/>
          <p:cNvSpPr txBox="1"/>
          <p:nvPr/>
        </p:nvSpPr>
        <p:spPr>
          <a:xfrm>
            <a:off x="304800" y="4240573"/>
            <a:ext cx="6431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Power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45901" y="5700355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time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25" name="直線矢印コネクタ 24"/>
          <p:cNvCxnSpPr/>
          <p:nvPr/>
        </p:nvCxnSpPr>
        <p:spPr bwMode="auto">
          <a:xfrm flipV="1">
            <a:off x="3810000" y="4495800"/>
            <a:ext cx="0" cy="1143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6" name="直線矢印コネクタ 25"/>
          <p:cNvCxnSpPr/>
          <p:nvPr/>
        </p:nvCxnSpPr>
        <p:spPr bwMode="auto">
          <a:xfrm flipV="1">
            <a:off x="3812721" y="5638800"/>
            <a:ext cx="530679" cy="27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7" name="テキスト ボックス 26"/>
          <p:cNvSpPr txBox="1"/>
          <p:nvPr/>
        </p:nvSpPr>
        <p:spPr>
          <a:xfrm>
            <a:off x="3660321" y="4218801"/>
            <a:ext cx="6431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Power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101422" y="5678583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time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29" name="直線矢印コネクタ 28"/>
          <p:cNvCxnSpPr/>
          <p:nvPr/>
        </p:nvCxnSpPr>
        <p:spPr bwMode="auto">
          <a:xfrm flipV="1">
            <a:off x="6727691" y="4493079"/>
            <a:ext cx="0" cy="1143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0" name="直線矢印コネクタ 29"/>
          <p:cNvCxnSpPr/>
          <p:nvPr/>
        </p:nvCxnSpPr>
        <p:spPr bwMode="auto">
          <a:xfrm flipV="1">
            <a:off x="6730412" y="5636079"/>
            <a:ext cx="530679" cy="27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1" name="テキスト ボックス 30"/>
          <p:cNvSpPr txBox="1"/>
          <p:nvPr/>
        </p:nvSpPr>
        <p:spPr>
          <a:xfrm>
            <a:off x="6578012" y="4216080"/>
            <a:ext cx="6431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Power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019113" y="5675862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time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>
                <a:solidFill>
                  <a:schemeClr val="tx1"/>
                </a:solidFill>
              </a:rPr>
              <a:t>Koichi Ishihara, NTT Corporation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35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5" r="51585"/>
          <a:stretch/>
        </p:blipFill>
        <p:spPr bwMode="auto">
          <a:xfrm>
            <a:off x="6804248" y="1412776"/>
            <a:ext cx="1965007" cy="410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Influence</a:t>
            </a:r>
            <a:r>
              <a:rPr lang="ja-JP" altLang="en-US" dirty="0"/>
              <a:t> </a:t>
            </a:r>
            <a:r>
              <a:rPr lang="en-US" altLang="ja-JP" dirty="0" smtClean="0"/>
              <a:t>on </a:t>
            </a:r>
            <a:r>
              <a:rPr lang="en-US" dirty="0" smtClean="0"/>
              <a:t>PER performance of current 802.11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556792"/>
            <a:ext cx="6194649" cy="4438074"/>
          </a:xfrm>
        </p:spPr>
        <p:txBody>
          <a:bodyPr/>
          <a:lstStyle/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ja-JP" sz="1800" dirty="0"/>
              <a:t>In the case of “Type-1”: 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ja-JP" sz="1800" dirty="0"/>
              <a:t>PER becomes one when interference signal power is larger than receiving range and the header of the interference signal can be decoded.</a:t>
            </a:r>
          </a:p>
          <a:p>
            <a:pPr marL="1085850"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ja-JP" sz="1600" dirty="0"/>
              <a:t>A receiver locks on to the interference signal regardless of power of the interference signal and its state becomes “busy” until the end of interference frame</a:t>
            </a:r>
            <a:r>
              <a:rPr lang="en-US" altLang="ja-JP" sz="1600" dirty="0" smtClean="0"/>
              <a:t>.</a:t>
            </a:r>
            <a:endParaRPr lang="en-US" altLang="ja-JP" sz="1200" dirty="0"/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ja-JP" sz="1800" dirty="0"/>
              <a:t>PER depends on SINR when interference signal power is smaller than receiving range.</a:t>
            </a:r>
          </a:p>
          <a:p>
            <a:pPr marL="1085850"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ja-JP" sz="1600" dirty="0"/>
              <a:t>A receiver can NOT locks on to the interference signal its state becomes “idle</a:t>
            </a:r>
            <a:r>
              <a:rPr lang="en-US" altLang="ja-JP" sz="1600" dirty="0" smtClean="0"/>
              <a:t>”.</a:t>
            </a:r>
            <a:endParaRPr lang="en-US" altLang="ja-JP" sz="1200" dirty="0"/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ja-JP" sz="1800" dirty="0"/>
              <a:t>In the case of “Type-2” and “Type-3”:</a:t>
            </a:r>
            <a:endParaRPr lang="en-US" altLang="ja-JP" sz="2000" dirty="0"/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ja-JP" sz="1800" dirty="0"/>
              <a:t>PER depends on SINR.</a:t>
            </a:r>
          </a:p>
          <a:p>
            <a:pPr marL="1085850"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ja-JP" sz="1600" dirty="0"/>
              <a:t>A receiver can correctly capture the header of the desired frame and carry out decoding process of the desired signal.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769768" y="5445224"/>
            <a:ext cx="2410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b="1" dirty="0" smtClean="0">
                <a:solidFill>
                  <a:schemeClr val="tx1"/>
                </a:solidFill>
              </a:rPr>
              <a:t>Fig. 17-9 PLCP receive state machine [6]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Koichi Ishihara, NTT Corporation</a:t>
            </a:r>
            <a:endParaRPr lang="en-GB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560" y="5805264"/>
            <a:ext cx="7992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 smtClean="0">
                <a:solidFill>
                  <a:srgbClr val="0000FF"/>
                </a:solidFill>
              </a:rPr>
              <a:t>In dense environment, the influence of asynchronous interference such as type-1 is </a:t>
            </a:r>
            <a:r>
              <a:rPr kumimoji="1" lang="en-US" altLang="ja-JP" sz="2000" b="1" dirty="0" smtClean="0">
                <a:solidFill>
                  <a:srgbClr val="0000FF"/>
                </a:solidFill>
              </a:rPr>
              <a:t>increased, resulting in the </a:t>
            </a:r>
            <a:r>
              <a:rPr kumimoji="1" lang="en-US" altLang="ja-JP" sz="2000" b="1" dirty="0" smtClean="0">
                <a:solidFill>
                  <a:srgbClr val="0000FF"/>
                </a:solidFill>
              </a:rPr>
              <a:t>throughput </a:t>
            </a:r>
            <a:r>
              <a:rPr kumimoji="1" lang="en-US" altLang="ja-JP" sz="2000" b="1" dirty="0" smtClean="0">
                <a:solidFill>
                  <a:srgbClr val="0000FF"/>
                </a:solidFill>
              </a:rPr>
              <a:t>degradation.</a:t>
            </a:r>
            <a:endParaRPr kumimoji="1" lang="ja-JP" altLang="en-US" sz="2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51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Candidate schemes to address asynchronous interference issue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764059"/>
            <a:ext cx="7770813" cy="4113213"/>
          </a:xfrm>
        </p:spPr>
        <p:txBody>
          <a:bodyPr/>
          <a:lstStyle/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kumimoji="0" lang="en-US" altLang="ja-JP" sz="2000" dirty="0"/>
              <a:t>BSS color in 11ah [7</a:t>
            </a:r>
            <a:r>
              <a:rPr kumimoji="0" lang="en-US" altLang="ja-JP" sz="2000" dirty="0" smtClean="0"/>
              <a:t>]-[10]</a:t>
            </a:r>
            <a:endParaRPr kumimoji="0" lang="en-US" altLang="ja-JP" sz="2000" dirty="0"/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kumimoji="0" lang="en-US" altLang="ja-JP" sz="1800" dirty="0"/>
              <a:t>Each BSS has own BSS color number and receiver checks BSS color of SIG for each received frame.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kumimoji="0" lang="en-US" altLang="ja-JP" sz="1800" dirty="0"/>
              <a:t>Receiver checks BSS color of SIG for each received frame.</a:t>
            </a:r>
          </a:p>
          <a:p>
            <a:pPr marL="1085850"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kumimoji="0" lang="en-US" altLang="ja-JP" sz="1600" dirty="0"/>
              <a:t>If BSS color is equal to the one in the own BSS, the receiver continues to decode the frame.</a:t>
            </a:r>
          </a:p>
          <a:p>
            <a:pPr marL="1085850"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kumimoji="0" lang="en-US" altLang="ja-JP" sz="1600" dirty="0"/>
              <a:t>If not, the receiver stop decoding the frame.</a:t>
            </a: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kumimoji="0" lang="en-US" altLang="ja-JP" sz="2000" dirty="0"/>
              <a:t>Rx sensitivity control scheme (e.g., </a:t>
            </a:r>
            <a:r>
              <a:rPr kumimoji="0" lang="en-US" altLang="ja-JP" sz="2000" dirty="0" smtClean="0"/>
              <a:t>DSC) </a:t>
            </a:r>
            <a:r>
              <a:rPr kumimoji="0" lang="en-US" altLang="ja-JP" sz="2000" dirty="0"/>
              <a:t>[1]-[3]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kumimoji="0" lang="en-US" altLang="ja-JP" sz="1800" dirty="0"/>
              <a:t>Rx sensitivity threshold which is the minimum signal power the receiver can decode is controlled at each AP/STA.</a:t>
            </a:r>
          </a:p>
          <a:p>
            <a:pPr marL="1085850"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kumimoji="0" lang="en-US" altLang="ja-JP" sz="1600" dirty="0"/>
              <a:t>When Rx sensitivity threshold is larger than the interference signal power from OBSS, the receiver does not lock on to the frame from OBSS.</a:t>
            </a: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kumimoji="0" lang="en-US" altLang="ja-JP" sz="2000" dirty="0"/>
              <a:t>Others</a:t>
            </a:r>
            <a:endParaRPr kumimoji="0" lang="en-US" altLang="ja-JP" dirty="0"/>
          </a:p>
          <a:p>
            <a:pPr marL="800100" lvl="1" indent="-342900" defTabSz="914400" eaLnBrk="0" hangingPunct="0">
              <a:spcBef>
                <a:spcPct val="20000"/>
              </a:spcBef>
              <a:buClrTx/>
              <a:buSzTx/>
              <a:buFont typeface="Arial" panose="020B0604020202020204" pitchFamily="34" charset="0"/>
              <a:buChar char="‒"/>
            </a:pPr>
            <a:r>
              <a:rPr kumimoji="0" lang="en-US" altLang="ja-JP" sz="1800" dirty="0"/>
              <a:t>Beamforming/</a:t>
            </a:r>
            <a:r>
              <a:rPr kumimoji="0" lang="en-US" altLang="ja-JP" sz="1800" dirty="0" err="1"/>
              <a:t>precoding</a:t>
            </a:r>
            <a:r>
              <a:rPr kumimoji="0" lang="en-US" altLang="ja-JP" sz="1800" dirty="0"/>
              <a:t> scheme avoiding the interference from OBSS</a:t>
            </a:r>
          </a:p>
          <a:p>
            <a:pPr marL="800100" lvl="1" indent="-342900" defTabSz="914400" eaLnBrk="0" hangingPunct="0">
              <a:spcBef>
                <a:spcPct val="20000"/>
              </a:spcBef>
              <a:buClrTx/>
              <a:buSzTx/>
              <a:buFont typeface="Arial" panose="020B0604020202020204" pitchFamily="34" charset="0"/>
              <a:buChar char="‒"/>
            </a:pPr>
            <a:r>
              <a:rPr kumimoji="0" lang="en-US" altLang="ja-JP" sz="1800" dirty="0"/>
              <a:t>Decoding scheme robust for asynchronous interference signals</a:t>
            </a: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kumimoji="0" lang="en-US" altLang="ja-JP" sz="2000" dirty="0"/>
          </a:p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Koichi Ishihara, NTT Corporation</a:t>
            </a:r>
            <a:endParaRPr lang="en-GB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623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Comparison between BSS color and Rx sensitivity control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Koichi Ishihara, NTT Corporation</a:t>
            </a:r>
            <a:endParaRPr lang="en-GB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1884818"/>
              </p:ext>
            </p:extLst>
          </p:nvPr>
        </p:nvGraphicFramePr>
        <p:xfrm>
          <a:off x="304800" y="1828800"/>
          <a:ext cx="8534400" cy="446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2133600"/>
                <a:gridCol w="5257800"/>
              </a:tblGrid>
              <a:tr h="381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Features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Issues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27000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BSS color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1" lang="en-US" altLang="ja-JP" sz="1600" baseline="0" dirty="0" smtClean="0"/>
                        <a:t>Influence from OBSS can be reduced without any parameter control.</a:t>
                      </a:r>
                      <a:endParaRPr kumimoji="1" lang="en-US" altLang="ja-JP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1" lang="en-US" altLang="ja-JP" sz="1600" baseline="0" dirty="0" smtClean="0"/>
                        <a:t>Header needs to be decoded correctly.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altLang="ja-JP" sz="1600" dirty="0" smtClean="0">
                          <a:solidFill>
                            <a:srgbClr val="000000"/>
                          </a:solidFill>
                        </a:rPr>
                        <a:t>If</a:t>
                      </a:r>
                      <a:r>
                        <a:rPr lang="en-US" altLang="ja-JP" sz="1600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altLang="ja-JP" sz="1600" dirty="0" smtClean="0">
                          <a:solidFill>
                            <a:srgbClr val="000000"/>
                          </a:solidFill>
                        </a:rPr>
                        <a:t>BSS color is not equal to the one in the own BSS, the receiver </a:t>
                      </a:r>
                      <a:r>
                        <a:rPr lang="en-US" altLang="ja-JP" sz="1600" baseline="0" dirty="0" smtClean="0">
                          <a:solidFill>
                            <a:srgbClr val="000000"/>
                          </a:solidFill>
                        </a:rPr>
                        <a:t>needs to </a:t>
                      </a:r>
                      <a:r>
                        <a:rPr lang="en-US" altLang="ja-JP" sz="1600" dirty="0" smtClean="0">
                          <a:solidFill>
                            <a:srgbClr val="000000"/>
                          </a:solidFill>
                        </a:rPr>
                        <a:t>not only stop</a:t>
                      </a:r>
                      <a:r>
                        <a:rPr lang="en-US" altLang="ja-JP" sz="1600" baseline="0" dirty="0" smtClean="0">
                          <a:solidFill>
                            <a:srgbClr val="000000"/>
                          </a:solidFill>
                        </a:rPr>
                        <a:t> decoding the frame but also change the state to “idle” to decode the desired signal although the receiver cannot in 11ah. </a:t>
                      </a:r>
                      <a:endParaRPr kumimoji="1" lang="en-US" altLang="ja-JP" sz="1600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1" lang="en-US" altLang="ja-JP" sz="1600" dirty="0" smtClean="0"/>
                        <a:t>The</a:t>
                      </a:r>
                      <a:r>
                        <a:rPr kumimoji="1" lang="en-US" altLang="ja-JP" sz="1600" baseline="0" dirty="0" smtClean="0"/>
                        <a:t> receiver cannot determine if the received signal is the desired one or not until SIG with BSS color is decoded.</a:t>
                      </a:r>
                      <a:endParaRPr kumimoji="1" lang="en-US" altLang="ja-JP" sz="1600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1" lang="en-US" altLang="ja-JP" sz="1600" dirty="0" smtClean="0"/>
                        <a:t>More</a:t>
                      </a:r>
                      <a:r>
                        <a:rPr kumimoji="1" lang="en-US" altLang="ja-JP" sz="1600" baseline="0" dirty="0" smtClean="0"/>
                        <a:t> bits may be required in 11ax compared to that in 11ah to support large number of OBSSs.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kumimoji="1" lang="en-US" altLang="ja-JP" sz="1600" dirty="0" smtClean="0"/>
                        <a:t>There is no effect </a:t>
                      </a:r>
                      <a:r>
                        <a:rPr kumimoji="1" lang="en-US" altLang="ja-JP" sz="1600" baseline="0" dirty="0" smtClean="0"/>
                        <a:t>in case of the c</a:t>
                      </a:r>
                      <a:r>
                        <a:rPr kumimoji="1" lang="en-US" altLang="ja-JP" sz="1600" dirty="0" smtClean="0"/>
                        <a:t>oexistence with legacy</a:t>
                      </a:r>
                      <a:r>
                        <a:rPr kumimoji="1" lang="en-US" altLang="ja-JP" sz="1600" baseline="0" dirty="0" smtClean="0"/>
                        <a:t> devices.</a:t>
                      </a:r>
                      <a:endParaRPr kumimoji="1" lang="ja-JP" altLang="en-US" sz="1600" dirty="0"/>
                    </a:p>
                  </a:txBody>
                  <a:tcPr/>
                </a:tc>
              </a:tr>
              <a:tr h="127000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Rx sensitivity control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kumimoji="1" lang="en-US" altLang="ja-JP" sz="1600" dirty="0" smtClean="0"/>
                        <a:t>There is no overhead</a:t>
                      </a:r>
                      <a:r>
                        <a:rPr kumimoji="1" lang="en-US" altLang="ja-JP" sz="1600" baseline="0" dirty="0" smtClean="0"/>
                        <a:t>.</a:t>
                      </a:r>
                      <a:endParaRPr kumimoji="1" lang="en-US" altLang="ja-JP" sz="1600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1" lang="en-US" altLang="ja-JP" sz="1600" dirty="0" smtClean="0"/>
                        <a:t>Header</a:t>
                      </a:r>
                      <a:r>
                        <a:rPr kumimoji="1" lang="en-US" altLang="ja-JP" sz="1600" baseline="0" dirty="0" smtClean="0"/>
                        <a:t> needs not to be decoded.</a:t>
                      </a:r>
                      <a:endParaRPr kumimoji="1" lang="en-US" altLang="ja-JP" sz="1600" dirty="0" smtClean="0"/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kumimoji="1" lang="en-US" altLang="ja-JP" sz="1600" dirty="0" smtClean="0"/>
                        <a:t>Some parameters such as Rx sensitivity threshold and MCS need</a:t>
                      </a:r>
                      <a:r>
                        <a:rPr kumimoji="1" lang="en-US" altLang="ja-JP" sz="1600" baseline="0" dirty="0" smtClean="0"/>
                        <a:t> to be adequately controlled. (e.g., higher Rx sensitivity threshold may fail to detect the desired signal and increase the interference.)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kumimoji="1" lang="en-US" altLang="ja-JP" sz="1600" dirty="0" smtClean="0"/>
                        <a:t>Influence on</a:t>
                      </a:r>
                      <a:r>
                        <a:rPr kumimoji="1" lang="en-US" altLang="ja-JP" sz="1600" baseline="0" dirty="0" smtClean="0"/>
                        <a:t> l</a:t>
                      </a:r>
                      <a:r>
                        <a:rPr kumimoji="1" lang="en-US" altLang="ja-JP" sz="1600" dirty="0" smtClean="0"/>
                        <a:t>egacy devices</a:t>
                      </a:r>
                      <a:r>
                        <a:rPr kumimoji="1" lang="en-US" altLang="ja-JP" sz="1600" baseline="0" dirty="0" smtClean="0"/>
                        <a:t> is considerable.</a:t>
                      </a:r>
                      <a:endParaRPr kumimoji="1" lang="ja-JP" alt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4409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772400" cy="4114800"/>
          </a:xfrm>
        </p:spPr>
        <p:txBody>
          <a:bodyPr/>
          <a:lstStyle/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kumimoji="0" lang="en-US" altLang="ja-JP" sz="2000" dirty="0"/>
              <a:t>This presentation focuses on asynchronous interference from OBSS in dense WLAN environment.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kumimoji="0" lang="en-US" altLang="ja-JP" sz="1800" dirty="0"/>
              <a:t>PER/throughput depends on the arrival timing difference between the desired signal and interference one.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kumimoji="0" lang="en-US" altLang="ja-JP" sz="1800" dirty="0"/>
              <a:t>Especially, PER becomes one when the interference signal arrives </a:t>
            </a:r>
            <a:r>
              <a:rPr kumimoji="0" lang="en-US" altLang="ja-JP" sz="1800" i="1" dirty="0"/>
              <a:t>prior to</a:t>
            </a:r>
            <a:r>
              <a:rPr kumimoji="0" lang="en-US" altLang="ja-JP" sz="1800" dirty="0"/>
              <a:t> the desired one.</a:t>
            </a: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kumimoji="0" lang="en-US" altLang="ja-JP" sz="2000" dirty="0"/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kumimoji="0" lang="en-US" altLang="ja-JP" sz="2000" dirty="0" smtClean="0"/>
              <a:t>Besides, </a:t>
            </a:r>
            <a:r>
              <a:rPr kumimoji="0" lang="en-US" altLang="ja-JP" sz="2000" dirty="0"/>
              <a:t>above problem needs to be addressed by some techniques proposed in 11ax.</a:t>
            </a:r>
            <a:endParaRPr kumimoji="0" lang="en-US" altLang="ja-JP" dirty="0"/>
          </a:p>
          <a:p>
            <a:pPr marL="800100" lvl="1" indent="-342900" defTabSz="914400" eaLnBrk="0" hangingPunct="0">
              <a:spcBef>
                <a:spcPct val="20000"/>
              </a:spcBef>
              <a:buClrTx/>
              <a:buSzTx/>
              <a:buFont typeface="Arial" panose="020B0604020202020204" pitchFamily="34" charset="0"/>
              <a:buChar char="‒"/>
            </a:pPr>
            <a:r>
              <a:rPr kumimoji="0" lang="en-US" altLang="ja-JP" sz="1800" dirty="0"/>
              <a:t>Both BSS color and Rx sensitivity control are attractive candidates against OBSS interference although there are still some issues remaining.</a:t>
            </a:r>
          </a:p>
          <a:p>
            <a:pPr marL="800100" lvl="1" indent="-342900" defTabSz="914400" eaLnBrk="0" hangingPunct="0">
              <a:spcBef>
                <a:spcPct val="20000"/>
              </a:spcBef>
              <a:buClrTx/>
              <a:buSzTx/>
              <a:buFont typeface="Arial" panose="020B0604020202020204" pitchFamily="34" charset="0"/>
              <a:buChar char="‒"/>
            </a:pPr>
            <a:endParaRPr kumimoji="0" lang="en-US" altLang="ja-JP" sz="1800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Koichi Ishihara, NTT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387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772400" cy="4114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Do you think asynchronous interference </a:t>
            </a:r>
            <a:r>
              <a:rPr lang="en-US" sz="2000" dirty="0" smtClean="0"/>
              <a:t>issues should </a:t>
            </a:r>
            <a:r>
              <a:rPr lang="en-US" sz="2000" dirty="0"/>
              <a:t>be </a:t>
            </a:r>
            <a:r>
              <a:rPr lang="en-US" sz="2000" dirty="0" smtClean="0"/>
              <a:t>addressed </a:t>
            </a:r>
            <a:r>
              <a:rPr lang="en-US" sz="2000" dirty="0"/>
              <a:t>in TGax</a:t>
            </a:r>
            <a:r>
              <a:rPr lang="en-US" sz="2000" dirty="0" smtClean="0"/>
              <a:t>?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1">
              <a:buFont typeface="Arial" panose="020B0604020202020204" pitchFamily="34" charset="0"/>
              <a:buChar char="‒"/>
            </a:pPr>
            <a:r>
              <a:rPr lang="en-US" sz="1600" dirty="0" smtClean="0"/>
              <a:t>Y: N: A: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Koichi Ishihara, NTT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314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772400" cy="485732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ja-JP" sz="2000" dirty="0"/>
              <a:t>[1] R. </a:t>
            </a:r>
            <a:r>
              <a:rPr lang="en-US" altLang="ja-JP" sz="2000" dirty="0" err="1"/>
              <a:t>Porat</a:t>
            </a:r>
            <a:r>
              <a:rPr lang="en-US" altLang="ja-JP" sz="2000" dirty="0"/>
              <a:t> (Broadcom), “Improved spatial reuse feasibility –Part I,” doc: IEEE 802.11-14/0082r0.</a:t>
            </a:r>
          </a:p>
          <a:p>
            <a:pPr marL="0" indent="0">
              <a:buNone/>
            </a:pPr>
            <a:r>
              <a:rPr lang="en-US" altLang="ja-JP" sz="2000" dirty="0"/>
              <a:t>[2] G. Smith (DSP Group), “Dynamic sensitivity control implementation,” doc: IEEE 802.11-14/0635r1.</a:t>
            </a:r>
          </a:p>
          <a:p>
            <a:pPr marL="0" indent="0">
              <a:buNone/>
            </a:pPr>
            <a:r>
              <a:rPr lang="en-US" altLang="ja-JP" sz="2000" dirty="0"/>
              <a:t>[3] L. </a:t>
            </a:r>
            <a:r>
              <a:rPr lang="en-US" altLang="ja-JP" sz="2000" dirty="0" err="1"/>
              <a:t>Cariou</a:t>
            </a:r>
            <a:r>
              <a:rPr lang="en-US" altLang="ja-JP" sz="2000" dirty="0"/>
              <a:t> (Orange), “MAC simulation results for DSC and TPC,” doc: IEEE 802.11-14/0523r0.</a:t>
            </a:r>
          </a:p>
          <a:p>
            <a:pPr marL="0" indent="0">
              <a:buNone/>
            </a:pPr>
            <a:r>
              <a:rPr lang="en-US" altLang="ja-JP" sz="2000" dirty="0"/>
              <a:t>[4] J. Zhu (Intel), et al., “Adaptive CSMA for scalable network capacity in high-density WLAN: a hardware prototyping approach,” in Proc. IEEE INFOCOM, 2006.</a:t>
            </a:r>
          </a:p>
          <a:p>
            <a:pPr marL="0" indent="0">
              <a:buNone/>
            </a:pPr>
            <a:r>
              <a:rPr lang="en-US" altLang="ja-JP" sz="2000" dirty="0"/>
              <a:t>[5] H. Ma, et al., “On loss differentiation for CSMA-based dense wireless network,” IEEE </a:t>
            </a:r>
            <a:r>
              <a:rPr lang="en-US" altLang="ja-JP" sz="2000" dirty="0" err="1"/>
              <a:t>Commun</a:t>
            </a:r>
            <a:r>
              <a:rPr lang="en-US" altLang="ja-JP" sz="2000" dirty="0"/>
              <a:t>. </a:t>
            </a:r>
            <a:r>
              <a:rPr lang="en-US" altLang="ja-JP" sz="2000" dirty="0" err="1"/>
              <a:t>Lett</a:t>
            </a:r>
            <a:r>
              <a:rPr lang="en-US" altLang="ja-JP" sz="2000" dirty="0"/>
              <a:t>., vol. 11, no. 11, pp. 877-879, Nov. 2007.</a:t>
            </a:r>
          </a:p>
          <a:p>
            <a:pPr marL="0" indent="0">
              <a:buNone/>
            </a:pPr>
            <a:r>
              <a:rPr lang="en-US" altLang="ja-JP" sz="2000" dirty="0"/>
              <a:t>[6] IEEE </a:t>
            </a:r>
            <a:r>
              <a:rPr lang="en-US" altLang="ja-JP" sz="2000" dirty="0" err="1"/>
              <a:t>Std</a:t>
            </a:r>
            <a:r>
              <a:rPr lang="en-US" altLang="ja-JP" sz="2000" dirty="0"/>
              <a:t> 802.11™-2012 .</a:t>
            </a:r>
          </a:p>
          <a:p>
            <a:pPr marL="0" indent="0">
              <a:buNone/>
            </a:pPr>
            <a:r>
              <a:rPr lang="en-US" altLang="ko-KR" sz="2000" dirty="0"/>
              <a:t>[7] M. Fischer (Broadcom), “CID 205 BSSID Color Bits,” doc: IEEE 802.11-13/1207r1.</a:t>
            </a:r>
          </a:p>
          <a:p>
            <a:pPr marL="0" indent="0">
              <a:buNone/>
            </a:pPr>
            <a:r>
              <a:rPr lang="en-US" altLang="ko-KR" sz="2000" dirty="0"/>
              <a:t>[8] J. Son (WILUS Institute), “</a:t>
            </a:r>
            <a:r>
              <a:rPr lang="en-US" altLang="ja-JP" sz="2000" dirty="0"/>
              <a:t>Further Considerations on Enhanced CCA for 11ax,” doc: IEEE 802.11-14/0847r1.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/>
              <a:t>[9] S. Choudhury (Nokia), “</a:t>
            </a:r>
            <a:r>
              <a:rPr lang="en-US" altLang="ja-JP" sz="2000" dirty="0"/>
              <a:t>Impact of CCA adaptation on spatial reuse in dense residential scenario,” doc: IEEE 802.11-14/0861r0.</a:t>
            </a:r>
          </a:p>
          <a:p>
            <a:pPr marL="0" indent="0">
              <a:buNone/>
            </a:pPr>
            <a:r>
              <a:rPr lang="en-US" altLang="ja-JP" sz="2000" dirty="0"/>
              <a:t>[10] IEEE P802.11ah</a:t>
            </a:r>
            <a:r>
              <a:rPr lang="en-US" altLang="ja-JP" sz="2000" baseline="30000" dirty="0"/>
              <a:t>TM</a:t>
            </a:r>
            <a:r>
              <a:rPr lang="en-US" altLang="ja-JP" sz="2000" dirty="0"/>
              <a:t>/D2.0.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Koichi Ishihara, NTT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471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1264</TotalTime>
  <Words>1221</Words>
  <Application>Microsoft Office PowerPoint</Application>
  <PresentationFormat>画面に合わせる (4:3)</PresentationFormat>
  <Paragraphs>150</Paragraphs>
  <Slides>10</Slides>
  <Notes>7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2" baseType="lpstr">
      <vt:lpstr>802-11-Submission</vt:lpstr>
      <vt:lpstr>Document</vt:lpstr>
      <vt:lpstr>Consideration of asynchronous interference in OBSS environment</vt:lpstr>
      <vt:lpstr>Background</vt:lpstr>
      <vt:lpstr>Asynchronous interference types</vt:lpstr>
      <vt:lpstr>Influence on PER performance of current 802.11 devices</vt:lpstr>
      <vt:lpstr>Candidate schemes to address asynchronous interference issue</vt:lpstr>
      <vt:lpstr>Comparison between BSS color and Rx sensitivity control</vt:lpstr>
      <vt:lpstr>Summary</vt:lpstr>
      <vt:lpstr>Straw poll</vt:lpstr>
      <vt:lpstr>References</vt:lpstr>
      <vt:lpstr>(Ref.) PHY receive state machine [10]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 for the coexistence of legacy STAs in HEW simulation scenarios</dc:title>
  <dc:creator>Koichi Ishihara</dc:creator>
  <cp:lastModifiedBy>ishihara</cp:lastModifiedBy>
  <cp:revision>127</cp:revision>
  <cp:lastPrinted>1601-01-01T00:00:00Z</cp:lastPrinted>
  <dcterms:created xsi:type="dcterms:W3CDTF">2013-09-11T10:32:09Z</dcterms:created>
  <dcterms:modified xsi:type="dcterms:W3CDTF">2014-09-12T06:28:08Z</dcterms:modified>
</cp:coreProperties>
</file>