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69" r:id="rId2"/>
    <p:sldId id="270" r:id="rId3"/>
    <p:sldId id="272" r:id="rId4"/>
    <p:sldId id="273" r:id="rId5"/>
    <p:sldId id="275" r:id="rId6"/>
    <p:sldId id="276" r:id="rId7"/>
    <p:sldId id="277" r:id="rId8"/>
    <p:sldId id="278" r:id="rId9"/>
    <p:sldId id="279" r:id="rId10"/>
    <p:sldId id="281" r:id="rId11"/>
    <p:sldId id="280" r:id="rId12"/>
    <p:sldId id="285" r:id="rId13"/>
    <p:sldId id="290" r:id="rId14"/>
    <p:sldId id="271" r:id="rId15"/>
    <p:sldId id="282" r:id="rId16"/>
    <p:sldId id="284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E1E1FF"/>
    <a:srgbClr val="CCEC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1400" autoAdjust="0"/>
    <p:restoredTop sz="94635" autoAdjust="0"/>
  </p:normalViewPr>
  <p:slideViewPr>
    <p:cSldViewPr>
      <p:cViewPr>
        <p:scale>
          <a:sx n="110" d="100"/>
          <a:sy n="110" d="100"/>
        </p:scale>
        <p:origin x="-960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1734" y="-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7462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4799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4342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324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0988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486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207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445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070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1670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3674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703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9901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434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S. Shinohara and A. Kishida (NTT)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65613" y="6551613"/>
            <a:ext cx="687388" cy="2301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551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S. Shinohara and A. Kishida (NTT)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September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S. Shinohara and A. Kishida (NTT)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S. Shinohara and A. Kishida (NTT)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S. Shinohara and A. Kishida (NTT)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S. Shinohara and A. Kishida (NTT)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S. Shinohara and A. Kishida (NTT)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S. Shinohara and A. Kishida (NTT)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S. Shinohara and A. Kishida (NTT)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551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S. Shinohara and A. Kishida (NTT)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265613" y="6551613"/>
            <a:ext cx="68738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5516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802.11-14/1147r0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-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ja-JP" sz="2800" dirty="0" smtClean="0"/>
              <a:t>MAC Simulator </a:t>
            </a:r>
            <a:r>
              <a:rPr lang="en-US" altLang="ja-JP" sz="2800" dirty="0"/>
              <a:t>C</a:t>
            </a:r>
            <a:r>
              <a:rPr lang="en-US" altLang="ja-JP" sz="2800" dirty="0" smtClean="0"/>
              <a:t>alibration </a:t>
            </a:r>
            <a:r>
              <a:rPr lang="en-US" altLang="ja-JP" sz="2800" dirty="0"/>
              <a:t>R</a:t>
            </a:r>
            <a:r>
              <a:rPr lang="en-US" altLang="ja-JP" sz="2800" dirty="0" smtClean="0"/>
              <a:t>esults</a:t>
            </a:r>
            <a:endParaRPr lang="en-US" sz="2800" dirty="0" smtClean="0"/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0813" cy="4113213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2014-09-</a:t>
            </a:r>
            <a:r>
              <a:rPr lang="en-US" altLang="ja-JP" sz="2000" b="0" dirty="0" smtClean="0"/>
              <a:t>10</a:t>
            </a: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idx="14"/>
          </p:nvPr>
        </p:nvSpPr>
        <p:spPr>
          <a:noFill/>
        </p:spPr>
        <p:txBody>
          <a:bodyPr/>
          <a:lstStyle/>
          <a:p>
            <a:r>
              <a:rPr lang="en-US" smtClean="0"/>
              <a:t>S. Shinohara and A. Kishida (NTT)</a:t>
            </a:r>
            <a:endParaRPr lang="en-US" dirty="0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6942263"/>
              </p:ext>
            </p:extLst>
          </p:nvPr>
        </p:nvGraphicFramePr>
        <p:xfrm>
          <a:off x="533400" y="2286000"/>
          <a:ext cx="8153400" cy="434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03" name="Document" r:id="rId4" imgW="8497629" imgH="5116201" progId="Word.Document.8">
                  <p:embed/>
                </p:oleObj>
              </mc:Choice>
              <mc:Fallback>
                <p:oleObj name="Document" r:id="rId4" imgW="8497629" imgH="5116201" progId="Word.Document.8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286000"/>
                        <a:ext cx="8153400" cy="43481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09600" y="1828800"/>
            <a:ext cx="136833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Test </a:t>
            </a:r>
            <a:r>
              <a:rPr lang="en-US" altLang="ja-JP" dirty="0" smtClean="0"/>
              <a:t>2b</a:t>
            </a:r>
            <a:r>
              <a:rPr kumimoji="1" lang="en-US" altLang="ja-JP" dirty="0" smtClean="0"/>
              <a:t>: Deferral Test 2</a:t>
            </a:r>
            <a:endParaRPr kumimoji="1" lang="ja-JP" alt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6837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ja-JP" altLang="en-US" sz="2400" u="sng" smtClean="0">
                <a:ea typeface="MS PGothic" pitchFamily="50" charset="-128"/>
              </a:rPr>
              <a:t>■</a:t>
            </a:r>
            <a:r>
              <a:rPr lang="en-US" altLang="ja-JP" u="sng" smtClean="0">
                <a:ea typeface="MS PGothic" pitchFamily="50" charset="-128"/>
              </a:rPr>
              <a:t>Assumptions</a:t>
            </a:r>
            <a:endParaRPr lang="en-US" altLang="en-US" sz="2400" dirty="0" smtClean="0"/>
          </a:p>
          <a:p>
            <a:pPr marL="285750">
              <a:buSzPct val="100000"/>
              <a:buFont typeface="Calibri" panose="020F0502020204030204" pitchFamily="34" charset="0"/>
              <a:buChar char="•"/>
            </a:pPr>
            <a:r>
              <a:rPr lang="en-US" altLang="en-US" sz="1800"/>
              <a:t>Basic PER</a:t>
            </a:r>
            <a:endParaRPr lang="en-US" altLang="en-US" sz="1800" b="0"/>
          </a:p>
          <a:p>
            <a:pPr marL="685800" lvl="1">
              <a:buFont typeface="Meiryo UI" panose="020B0604030504040204" pitchFamily="50" charset="-128"/>
              <a:buChar char="⁃"/>
            </a:pPr>
            <a:r>
              <a:rPr kumimoji="1" lang="en-US" altLang="ja-JP" sz="1400" smtClean="0"/>
              <a:t>If </a:t>
            </a:r>
            <a:r>
              <a:rPr kumimoji="1" lang="en-US" altLang="ja-JP" sz="1400"/>
              <a:t>an A-MPDU is interference free, it can be decoded without frame error</a:t>
            </a:r>
            <a:r>
              <a:rPr kumimoji="1" lang="en-US" altLang="ja-JP" sz="1400" smtClean="0"/>
              <a:t>.</a:t>
            </a:r>
            <a:endParaRPr lang="en-US" altLang="en-US" sz="1400" smtClean="0"/>
          </a:p>
          <a:p>
            <a:pPr marL="285750">
              <a:buSzPct val="100000"/>
              <a:buFont typeface="Calibri" panose="020F0502020204030204" pitchFamily="34" charset="0"/>
              <a:buChar char="•"/>
            </a:pPr>
            <a:r>
              <a:rPr lang="en-US" altLang="en-US" sz="1800" smtClean="0"/>
              <a:t>Influence of collision</a:t>
            </a:r>
            <a:endParaRPr lang="en-US" altLang="en-US" sz="1800" b="0"/>
          </a:p>
          <a:p>
            <a:pPr marL="685800" lvl="1">
              <a:buFont typeface="Meiryo UI" panose="020B0604030504040204" pitchFamily="50" charset="-128"/>
              <a:buChar char="⁃"/>
            </a:pPr>
            <a:r>
              <a:rPr lang="en-US" altLang="en-US" sz="1400" smtClean="0"/>
              <a:t>If the PHY header  is overlapped with collision frame, the reception of an A-MPDU fails</a:t>
            </a:r>
          </a:p>
          <a:p>
            <a:pPr marL="685800" lvl="1">
              <a:buFont typeface="Meiryo UI" panose="020B0604030504040204" pitchFamily="50" charset="-128"/>
              <a:buChar char="⁃"/>
            </a:pPr>
            <a:r>
              <a:rPr lang="en-US" altLang="en-US" sz="1400" smtClean="0"/>
              <a:t>If the PHY header  is interference free and an A-MPDU subframe is overlapped with collision frame,</a:t>
            </a:r>
            <a:r>
              <a:rPr lang="ja-JP" altLang="en-US" sz="1400"/>
              <a:t> </a:t>
            </a:r>
            <a:r>
              <a:rPr lang="en-US" altLang="en-US" sz="1400" u="sng" smtClean="0"/>
              <a:t>only the reception of the corresponding A-MPDU subframe fails</a:t>
            </a:r>
          </a:p>
          <a:p>
            <a:pPr marL="285750">
              <a:buSzPct val="100000"/>
              <a:buFont typeface="Calibri" panose="020F0502020204030204" pitchFamily="34" charset="0"/>
              <a:buChar char="•"/>
            </a:pPr>
            <a:r>
              <a:rPr lang="en-US" altLang="en-US" sz="1800" smtClean="0"/>
              <a:t>ACK frame error</a:t>
            </a:r>
          </a:p>
          <a:p>
            <a:pPr marL="685800" lvl="1">
              <a:buSzPct val="100000"/>
              <a:buFont typeface="Meiryo UI" panose="020B0604030504040204" pitchFamily="50" charset="-128"/>
              <a:buChar char="⁃"/>
            </a:pPr>
            <a:r>
              <a:rPr lang="en-US" altLang="en-US" sz="1400" smtClean="0"/>
              <a:t>Even if an ACK frame is overlapped with collision frame, it is successfully received </a:t>
            </a:r>
            <a:r>
              <a:rPr lang="en-US" altLang="en-US" sz="1400" u="sng" smtClean="0"/>
              <a:t>when SINR is large enough to regard BER is zero</a:t>
            </a:r>
            <a:r>
              <a:rPr lang="en-US" altLang="en-US" sz="1400" smtClean="0"/>
              <a:t>.</a:t>
            </a:r>
          </a:p>
          <a:p>
            <a:pPr marL="685800" lvl="1">
              <a:buSzPct val="100000"/>
              <a:buFont typeface="Meiryo UI" panose="020B0604030504040204" pitchFamily="50" charset="-128"/>
              <a:buChar char="⁃"/>
            </a:pPr>
            <a:r>
              <a:rPr lang="en-US" altLang="en-US" sz="1400" smtClean="0"/>
              <a:t>In this scenario, the reception of an ACK frame at both APs can be always regarded as interference free</a:t>
            </a:r>
            <a:r>
              <a:rPr lang="en-US" altLang="en-US" sz="1400"/>
              <a:t>.</a:t>
            </a:r>
            <a:br>
              <a:rPr lang="en-US" altLang="en-US" sz="1400"/>
            </a:br>
            <a:r>
              <a:rPr lang="en-US" altLang="en-US" sz="1400" smtClean="0"/>
              <a:t>(i.e., the collision of the ACK frame at AP1 is caused by only data frames from AP2.)</a:t>
            </a:r>
          </a:p>
          <a:p>
            <a:pPr marL="285750">
              <a:buSzPct val="100000"/>
              <a:buFont typeface="Calibri" panose="020F0502020204030204" pitchFamily="34" charset="0"/>
              <a:buChar char="•"/>
            </a:pPr>
            <a:r>
              <a:rPr lang="en-US" altLang="en-US" sz="1800" smtClean="0"/>
              <a:t>Retransmission</a:t>
            </a:r>
          </a:p>
          <a:p>
            <a:pPr marL="685800" lvl="1">
              <a:buFont typeface="Meiryo UI" panose="020B0604030504040204" pitchFamily="50" charset="-128"/>
              <a:buChar char="⁃"/>
            </a:pPr>
            <a:r>
              <a:rPr lang="en-US" altLang="en-US" sz="1400" smtClean="0"/>
              <a:t>If no Block ACK is received within timeout  duration and retry counter is under the retry limit, AP retransmit the A-MPDU.</a:t>
            </a:r>
          </a:p>
          <a:p>
            <a:pPr marL="685800" lvl="1">
              <a:buFont typeface="Meiryo UI" panose="020B0604030504040204" pitchFamily="50" charset="-128"/>
              <a:buChar char="⁃"/>
            </a:pPr>
            <a:r>
              <a:rPr lang="en-US" altLang="en-US" sz="1400" smtClean="0"/>
              <a:t>If a Block ACK is received and it shows that one or more A-MPDU subframes are not successfully received, AP retransmit </a:t>
            </a:r>
            <a:r>
              <a:rPr lang="en-US" altLang="en-US" sz="1400" u="sng" smtClean="0"/>
              <a:t>only the failed A-MPDU subframes</a:t>
            </a:r>
            <a:r>
              <a:rPr lang="en-US" altLang="en-US" sz="1400" smtClean="0"/>
              <a:t>.</a:t>
            </a:r>
            <a:endParaRPr lang="en-US" altLang="en-US" sz="1400"/>
          </a:p>
          <a:p>
            <a:pPr marL="285750">
              <a:buSzPct val="100000"/>
              <a:buFont typeface="Calibri" panose="020F0502020204030204" pitchFamily="34" charset="0"/>
              <a:buChar char="•"/>
            </a:pPr>
            <a:r>
              <a:rPr lang="en-US" altLang="en-US" sz="1800" smtClean="0"/>
              <a:t>CW size</a:t>
            </a:r>
            <a:endParaRPr lang="en-US" altLang="en-US" sz="1800" b="0"/>
          </a:p>
          <a:p>
            <a:pPr marL="685800" lvl="1">
              <a:buFont typeface="Meiryo UI" panose="020B0604030504040204" pitchFamily="50" charset="-128"/>
              <a:buChar char="⁃"/>
            </a:pPr>
            <a:r>
              <a:rPr lang="en-US" altLang="en-US" sz="1400" smtClean="0"/>
              <a:t>The min and max CW sizes follow the EDCA parameters as AC_BE </a:t>
            </a:r>
          </a:p>
          <a:p>
            <a:pPr marL="685800" lvl="1">
              <a:buFont typeface="Meiryo UI" panose="020B0604030504040204" pitchFamily="50" charset="-128"/>
              <a:buChar char="⁃"/>
            </a:pPr>
            <a:r>
              <a:rPr lang="en-US" altLang="en-US" sz="1400" smtClean="0"/>
              <a:t>The min CW size is 15, The max CW size is 1023</a:t>
            </a:r>
            <a:endParaRPr lang="en-US" altLang="en-US" sz="1400" dirty="0" smtClean="0"/>
          </a:p>
        </p:txBody>
      </p:sp>
      <p:sp>
        <p:nvSpPr>
          <p:cNvPr id="6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Shinohara and A. Kishida (NTT)</a:t>
            </a:r>
            <a:endParaRPr lang="en-US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665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Results of Test 2b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Shinohara and A. Kishida (NTT)</a:t>
            </a:r>
            <a:endParaRPr lang="en-US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847106"/>
              </p:ext>
            </p:extLst>
          </p:nvPr>
        </p:nvGraphicFramePr>
        <p:xfrm>
          <a:off x="1905000" y="1981200"/>
          <a:ext cx="4791577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3050"/>
                <a:gridCol w="1543050"/>
                <a:gridCol w="1705477"/>
              </a:tblGrid>
              <a:tr h="561138">
                <a:tc>
                  <a:txBody>
                    <a:bodyPr/>
                    <a:lstStyle/>
                    <a:p>
                      <a:r>
                        <a:rPr kumimoji="1" lang="en-US" altLang="ja-JP" smtClean="0">
                          <a:solidFill>
                            <a:schemeClr val="tx1"/>
                          </a:solidFill>
                        </a:rPr>
                        <a:t>MSDU size ,</a:t>
                      </a:r>
                    </a:p>
                    <a:p>
                      <a:r>
                        <a:rPr kumimoji="1" lang="en-US" altLang="ja-JP" smtClean="0">
                          <a:solidFill>
                            <a:schemeClr val="tx1"/>
                          </a:solidFill>
                        </a:rPr>
                        <a:t>RTS/CTS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solidFill>
                            <a:schemeClr val="tx1"/>
                          </a:solidFill>
                        </a:rPr>
                        <a:t>Simlated throughput  by NTT</a:t>
                      </a:r>
                      <a:r>
                        <a:rPr kumimoji="1" lang="en-US" altLang="ja-JP" baseline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kumimoji="1" lang="en-US" altLang="ja-JP" baseline="0" smtClean="0">
                          <a:solidFill>
                            <a:schemeClr val="tx1"/>
                          </a:solidFill>
                        </a:rPr>
                        <a:t>[Mbit/s]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solidFill>
                            <a:schemeClr val="tx1"/>
                          </a:solidFill>
                        </a:rPr>
                        <a:t>Simlated</a:t>
                      </a:r>
                      <a:r>
                        <a:rPr kumimoji="1" lang="en-US" altLang="ja-JP" baseline="0" smtClean="0">
                          <a:solidFill>
                            <a:schemeClr val="tx1"/>
                          </a:solidFill>
                        </a:rPr>
                        <a:t> throughput by </a:t>
                      </a:r>
                      <a:r>
                        <a:rPr kumimoji="1" lang="en-US" altLang="ja-JP" smtClean="0">
                          <a:solidFill>
                            <a:schemeClr val="tx1"/>
                          </a:solidFill>
                        </a:rPr>
                        <a:t> Qualcomm [Mbit/s]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7503">
                <a:tc>
                  <a:txBody>
                    <a:bodyPr/>
                    <a:lstStyle/>
                    <a:p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1500</a:t>
                      </a:r>
                      <a:r>
                        <a:rPr kumimoji="1" lang="en-US" altLang="ja-JP" sz="1400" baseline="0" smtClean="0">
                          <a:solidFill>
                            <a:schemeClr val="tx1"/>
                          </a:solidFill>
                        </a:rPr>
                        <a:t> bytes, </a:t>
                      </a:r>
                    </a:p>
                    <a:p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Off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1.27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1.28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日付プレースホルダー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840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Test 3:</a:t>
            </a:r>
            <a:r>
              <a:rPr kumimoji="1" lang="ja-JP" altLang="en-US"/>
              <a:t> </a:t>
            </a:r>
            <a:r>
              <a:rPr kumimoji="1" lang="en-US" altLang="ja-JP" smtClean="0"/>
              <a:t>NAV deferral</a:t>
            </a:r>
            <a:endParaRPr kumimoji="1" lang="ja-JP" alt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34035" y="1601761"/>
            <a:ext cx="7772400" cy="1336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u="sng" dirty="0">
                <a:ea typeface="MS PGothic" pitchFamily="50" charset="-128"/>
              </a:rPr>
              <a:t>■</a:t>
            </a:r>
            <a:r>
              <a:rPr lang="en-US" altLang="ja-JP" sz="2400" u="sng" dirty="0" smtClean="0">
                <a:ea typeface="MS PGothic" pitchFamily="50" charset="-128"/>
              </a:rPr>
              <a:t>Scenario</a:t>
            </a:r>
            <a:endParaRPr lang="en-US" alt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800" smtClean="0"/>
              <a:t>Same as test 2b, but with RTS/CTS on</a:t>
            </a:r>
            <a:endParaRPr lang="en-US" altLang="en-US" sz="1600" dirty="0" smtClean="0"/>
          </a:p>
        </p:txBody>
      </p:sp>
      <p:sp>
        <p:nvSpPr>
          <p:cNvPr id="16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7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Shinohara and A. Kishida (NTT)</a:t>
            </a:r>
            <a:endParaRPr lang="en-US" dirty="0"/>
          </a:p>
        </p:txBody>
      </p:sp>
      <p:sp>
        <p:nvSpPr>
          <p:cNvPr id="6" name="Oval 3"/>
          <p:cNvSpPr/>
          <p:nvPr/>
        </p:nvSpPr>
        <p:spPr>
          <a:xfrm>
            <a:off x="3858260" y="3059590"/>
            <a:ext cx="722313" cy="4572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dirty="0"/>
              <a:t>STA 1</a:t>
            </a:r>
          </a:p>
        </p:txBody>
      </p:sp>
      <p:sp>
        <p:nvSpPr>
          <p:cNvPr id="7" name="Oval 4"/>
          <p:cNvSpPr/>
          <p:nvPr/>
        </p:nvSpPr>
        <p:spPr>
          <a:xfrm>
            <a:off x="7428548" y="2745265"/>
            <a:ext cx="627062" cy="457200"/>
          </a:xfrm>
          <a:prstGeom prst="ellips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dirty="0"/>
              <a:t>AP 2</a:t>
            </a:r>
          </a:p>
        </p:txBody>
      </p:sp>
      <p:sp>
        <p:nvSpPr>
          <p:cNvPr id="8" name="Oval 5"/>
          <p:cNvSpPr/>
          <p:nvPr/>
        </p:nvSpPr>
        <p:spPr>
          <a:xfrm>
            <a:off x="990601" y="2888140"/>
            <a:ext cx="651510" cy="457200"/>
          </a:xfrm>
          <a:prstGeom prst="ellips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dirty="0"/>
              <a:t>AP1</a:t>
            </a:r>
          </a:p>
        </p:txBody>
      </p:sp>
      <p:sp>
        <p:nvSpPr>
          <p:cNvPr id="9" name="Oval 6"/>
          <p:cNvSpPr/>
          <p:nvPr/>
        </p:nvSpPr>
        <p:spPr>
          <a:xfrm>
            <a:off x="3666173" y="2578578"/>
            <a:ext cx="754062" cy="4572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dirty="0"/>
              <a:t>STA 2</a:t>
            </a:r>
          </a:p>
        </p:txBody>
      </p:sp>
      <p:cxnSp>
        <p:nvCxnSpPr>
          <p:cNvPr id="10" name="Straight Arrow Connector 10"/>
          <p:cNvCxnSpPr>
            <a:stCxn id="9" idx="6"/>
          </p:cNvCxnSpPr>
          <p:nvPr/>
        </p:nvCxnSpPr>
        <p:spPr>
          <a:xfrm>
            <a:off x="4420235" y="2807178"/>
            <a:ext cx="3008313" cy="207962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2"/>
          <p:cNvCxnSpPr>
            <a:stCxn id="6" idx="2"/>
            <a:endCxn id="8" idx="6"/>
          </p:cNvCxnSpPr>
          <p:nvPr/>
        </p:nvCxnSpPr>
        <p:spPr>
          <a:xfrm flipH="1" flipV="1">
            <a:off x="1642111" y="3116740"/>
            <a:ext cx="2216149" cy="17145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6"/>
          <p:cNvSpPr txBox="1">
            <a:spLocks noChangeArrowheads="1"/>
          </p:cNvSpPr>
          <p:nvPr/>
        </p:nvSpPr>
        <p:spPr bwMode="auto">
          <a:xfrm>
            <a:off x="4893310" y="2937801"/>
            <a:ext cx="6992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d2=60m</a:t>
            </a:r>
            <a:endParaRPr lang="en-US" altLang="en-US" sz="1200" b="0"/>
          </a:p>
        </p:txBody>
      </p:sp>
      <p:sp>
        <p:nvSpPr>
          <p:cNvPr id="13" name="TextBox 17"/>
          <p:cNvSpPr txBox="1">
            <a:spLocks noChangeArrowheads="1"/>
          </p:cNvSpPr>
          <p:nvPr/>
        </p:nvSpPr>
        <p:spPr bwMode="auto">
          <a:xfrm>
            <a:off x="2562860" y="2830990"/>
            <a:ext cx="6992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d2=60m</a:t>
            </a:r>
            <a:endParaRPr lang="en-US" altLang="en-US" sz="1200" b="0"/>
          </a:p>
        </p:txBody>
      </p:sp>
      <p:graphicFrame>
        <p:nvGraphicFramePr>
          <p:cNvPr id="15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766572"/>
              </p:ext>
            </p:extLst>
          </p:nvPr>
        </p:nvGraphicFramePr>
        <p:xfrm>
          <a:off x="590035" y="3810000"/>
          <a:ext cx="7778465" cy="53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5693"/>
                <a:gridCol w="1555693"/>
                <a:gridCol w="1555693"/>
                <a:gridCol w="1555693"/>
                <a:gridCol w="1555693"/>
              </a:tblGrid>
              <a:tr h="2667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Mac  features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6" marR="91456" marT="45793" marB="45793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RTS/CTS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6" marR="91456" marT="45793" marB="45793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BACKOFF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6" marR="91456" marT="45793" marB="45793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AGGREGATION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6" marR="91456" marT="45793" marB="45793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RATE CONTROL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6" marR="91456" marT="45793" marB="45793"/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ON/OFF</a:t>
                      </a:r>
                      <a:endParaRPr lang="en-US" sz="1000" dirty="0"/>
                    </a:p>
                  </a:txBody>
                  <a:tcPr marL="91456" marR="91456" marT="45793" marB="45793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smtClean="0"/>
                        <a:t>OFF</a:t>
                      </a:r>
                      <a:endParaRPr lang="en-US" sz="1000" dirty="0"/>
                    </a:p>
                  </a:txBody>
                  <a:tcPr marL="91456" marR="91456" marT="45793" marB="45793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ON</a:t>
                      </a:r>
                      <a:endParaRPr lang="en-US" sz="1000" dirty="0"/>
                    </a:p>
                  </a:txBody>
                  <a:tcPr marL="91456" marR="91456" marT="45793" marB="45793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ON</a:t>
                      </a:r>
                      <a:endParaRPr lang="en-US" sz="1000" dirty="0"/>
                    </a:p>
                  </a:txBody>
                  <a:tcPr marL="91456" marR="91456" marT="45793" marB="45793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smtClean="0"/>
                        <a:t>OFF</a:t>
                      </a:r>
                      <a:r>
                        <a:rPr lang="ja-JP" altLang="en-US" sz="1000" baseline="0" smtClean="0"/>
                        <a:t> </a:t>
                      </a:r>
                      <a:r>
                        <a:rPr lang="en-US" sz="1000" smtClean="0"/>
                        <a:t>(FIXED</a:t>
                      </a:r>
                      <a:r>
                        <a:rPr lang="en-US" sz="1000" baseline="0" smtClean="0"/>
                        <a:t> to MCS 0)</a:t>
                      </a:r>
                      <a:endParaRPr lang="en-US" sz="1000" dirty="0"/>
                    </a:p>
                  </a:txBody>
                  <a:tcPr marL="91456" marR="91456" marT="45793" marB="45793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" name="テキスト ボックス 17"/>
          <p:cNvSpPr txBox="1"/>
          <p:nvPr/>
        </p:nvSpPr>
        <p:spPr>
          <a:xfrm>
            <a:off x="2392140" y="2335904"/>
            <a:ext cx="640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mtClean="0"/>
              <a:t>Simulation runs time = 100sec,  the number of realizations = 6</a:t>
            </a:r>
            <a:endParaRPr kumimoji="1" lang="ja-JP" altLang="en-US"/>
          </a:p>
        </p:txBody>
      </p:sp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591815"/>
              </p:ext>
            </p:extLst>
          </p:nvPr>
        </p:nvGraphicFramePr>
        <p:xfrm>
          <a:off x="800735" y="5151120"/>
          <a:ext cx="4494804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0608"/>
                <a:gridCol w="2744196"/>
              </a:tblGrid>
              <a:tr h="389249">
                <a:tc>
                  <a:txBody>
                    <a:bodyPr/>
                    <a:lstStyle/>
                    <a:p>
                      <a:r>
                        <a:rPr kumimoji="1" lang="en-US" altLang="ja-JP" smtClean="0">
                          <a:solidFill>
                            <a:schemeClr val="tx1"/>
                          </a:solidFill>
                        </a:rPr>
                        <a:t>MSDU size , RTS/CTS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solidFill>
                            <a:schemeClr val="tx1"/>
                          </a:solidFill>
                        </a:rPr>
                        <a:t>Simlated throughput  by NTT</a:t>
                      </a:r>
                      <a:r>
                        <a:rPr kumimoji="1" lang="en-US" altLang="ja-JP" baseline="0" smtClean="0">
                          <a:solidFill>
                            <a:schemeClr val="tx1"/>
                          </a:solidFill>
                        </a:rPr>
                        <a:t> [Mbit/s]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296550">
                <a:tc>
                  <a:txBody>
                    <a:bodyPr/>
                    <a:lstStyle/>
                    <a:p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1500</a:t>
                      </a:r>
                      <a:r>
                        <a:rPr kumimoji="1" lang="en-US" altLang="ja-JP" sz="1400" baseline="0" smtClean="0">
                          <a:solidFill>
                            <a:schemeClr val="tx1"/>
                          </a:solidFill>
                        </a:rPr>
                        <a:t> bytes, 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On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5.36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590035" y="4648200"/>
            <a:ext cx="14526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ja-JP" altLang="en-US" sz="2400" b="1" u="sng" smtClean="0">
                <a:ea typeface="MS PGothic" pitchFamily="50" charset="-128"/>
              </a:rPr>
              <a:t>■</a:t>
            </a:r>
            <a:r>
              <a:rPr lang="en-US" altLang="ja-JP" sz="2400" b="1" u="sng" smtClean="0">
                <a:ea typeface="MS PGothic" pitchFamily="50" charset="-128"/>
              </a:rPr>
              <a:t>Results</a:t>
            </a:r>
            <a:endParaRPr lang="en-US" altLang="en-US" sz="2400" b="1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279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We have conducted simulation works for MAC calibration and the results are basically aligned with the results of other companies.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For the Test 2b and Test 3, details of th</a:t>
            </a:r>
            <a:r>
              <a:rPr lang="en-US" altLang="ja-JP" dirty="0" smtClean="0"/>
              <a:t>e MAC parameters should be specified in order for the simulation results by different companies to be aligned.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Shinohara and A. Kishida (NTT)</a:t>
            </a:r>
            <a:endParaRPr lang="en-US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6369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Reference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mtClean="0"/>
              <a:t>[1] </a:t>
            </a:r>
            <a:r>
              <a:rPr lang="en-US" altLang="ja-JP" smtClean="0"/>
              <a:t>11-14-0967-05-00ax-proposed-mac-calibration-text</a:t>
            </a:r>
          </a:p>
          <a:p>
            <a:r>
              <a:rPr lang="en-US" altLang="ja-JP" smtClean="0"/>
              <a:t>[2] 11-14-0600-00-00ax-mac-simulator-calibration</a:t>
            </a:r>
          </a:p>
          <a:p>
            <a:r>
              <a:rPr lang="en-US" altLang="ja-JP" smtClean="0"/>
              <a:t>[3] </a:t>
            </a:r>
            <a:r>
              <a:rPr lang="en-US" altLang="ja-JP"/>
              <a:t>11-14-0892-00-00ax-mac-calibration-test-to-simulation-scenario</a:t>
            </a:r>
          </a:p>
          <a:p>
            <a:r>
              <a:rPr lang="en-US" altLang="ja-JP" smtClean="0"/>
              <a:t>[4</a:t>
            </a:r>
            <a:r>
              <a:rPr lang="en-US" altLang="ja-JP"/>
              <a:t>] </a:t>
            </a:r>
            <a:r>
              <a:rPr lang="en-US" altLang="ja-JP" smtClean="0"/>
              <a:t>11-14-0869-00-00ax-mac-calibration-results</a:t>
            </a: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Shinohara and A. Kishida (NTT)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83537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Shinohara and A. Kishida (NTT)</a:t>
            </a:r>
            <a:endParaRPr 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24000" y="2438400"/>
            <a:ext cx="632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b="1" smtClean="0"/>
              <a:t>Appendix</a:t>
            </a:r>
            <a:endParaRPr kumimoji="1" lang="ja-JP" altLang="en-US" sz="2800" b="1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97965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Backoff </a:t>
            </a:r>
            <a:r>
              <a:rPr kumimoji="1" lang="en-US" altLang="ja-JP" dirty="0" smtClean="0"/>
              <a:t>procedure, N=20</a:t>
            </a:r>
            <a:endParaRPr kumimoji="1" lang="ja-JP" alt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1987" y="1600200"/>
            <a:ext cx="4518660" cy="19281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800" u="sng" dirty="0">
                <a:ea typeface="MS PGothic" pitchFamily="50" charset="-128"/>
              </a:rPr>
              <a:t>■</a:t>
            </a:r>
            <a:r>
              <a:rPr lang="en-US" altLang="ja-JP" sz="1800" u="sng" dirty="0" smtClean="0">
                <a:ea typeface="MS PGothic" pitchFamily="50" charset="-128"/>
              </a:rPr>
              <a:t>Scenario</a:t>
            </a:r>
            <a:endParaRPr lang="en-US" altLang="en-US" sz="1800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400" b="0" dirty="0" smtClean="0"/>
              <a:t>d=1m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400" b="0" dirty="0" smtClean="0"/>
              <a:t>All nodes can decode each others packets, if not collisions occur; collisions are always destructive.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400" b="0" dirty="0" smtClean="0"/>
              <a:t>Number STAs =  20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400" b="1" dirty="0" smtClean="0">
                <a:solidFill>
                  <a:srgbClr val="FF0000"/>
                </a:solidFill>
              </a:rPr>
              <a:t>Uplink Only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altLang="en-US" sz="120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altLang="en-US" sz="1200" dirty="0" smtClean="0"/>
          </a:p>
          <a:p>
            <a:pPr lvl="2"/>
            <a:endParaRPr lang="en-US" altLang="en-US" sz="110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altLang="en-US" sz="1200" dirty="0" smtClean="0"/>
          </a:p>
        </p:txBody>
      </p:sp>
      <p:sp>
        <p:nvSpPr>
          <p:cNvPr id="9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384439"/>
            <a:ext cx="3051810" cy="3281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03846"/>
              </p:ext>
            </p:extLst>
          </p:nvPr>
        </p:nvGraphicFramePr>
        <p:xfrm>
          <a:off x="314927" y="3810000"/>
          <a:ext cx="4184210" cy="1096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6842"/>
                <a:gridCol w="957252"/>
                <a:gridCol w="716432"/>
                <a:gridCol w="836842"/>
                <a:gridCol w="836842"/>
              </a:tblGrid>
              <a:tr h="310301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Mac  features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T="45642" marB="45642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RTS/CTS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T="45642" marB="45642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BACKOFF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T="45642" marB="45642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AGGREGATION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T="45642" marB="45642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RATE CONTROL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T="45642" marB="45642"/>
                </a:tc>
              </a:tr>
              <a:tr h="42969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ON/OFF</a:t>
                      </a:r>
                      <a:endParaRPr lang="en-US" sz="1000" dirty="0"/>
                    </a:p>
                  </a:txBody>
                  <a:tcPr marT="45642" marB="45642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OFF</a:t>
                      </a:r>
                      <a:endParaRPr lang="en-US" sz="1000" dirty="0"/>
                    </a:p>
                  </a:txBody>
                  <a:tcPr marT="45642" marB="45642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ON</a:t>
                      </a:r>
                      <a:endParaRPr lang="en-US" sz="1000" dirty="0"/>
                    </a:p>
                  </a:txBody>
                  <a:tcPr marT="45642" marB="45642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ON</a:t>
                      </a:r>
                      <a:endParaRPr lang="en-US" sz="1000" dirty="0"/>
                    </a:p>
                  </a:txBody>
                  <a:tcPr marT="45642" marB="45642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OFF</a:t>
                      </a:r>
                    </a:p>
                    <a:p>
                      <a:r>
                        <a:rPr lang="en-US" sz="1000" dirty="0" smtClean="0"/>
                        <a:t>FIXED</a:t>
                      </a:r>
                      <a:r>
                        <a:rPr lang="en-US" sz="1000" baseline="0" dirty="0" smtClean="0"/>
                        <a:t> MCS 0 to start</a:t>
                      </a:r>
                    </a:p>
                  </a:txBody>
                  <a:tcPr marT="45642" marB="45642"/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301987" y="5129827"/>
            <a:ext cx="72890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u="sng" dirty="0" smtClean="0"/>
              <a:t>■</a:t>
            </a:r>
            <a:r>
              <a:rPr lang="en-US" altLang="ja-JP" sz="1800" u="sng" dirty="0" smtClean="0"/>
              <a:t>Result of Throughput</a:t>
            </a:r>
            <a:endParaRPr kumimoji="1" lang="en-US" altLang="ja-JP" sz="1800" u="sn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b="1" dirty="0" smtClean="0">
                <a:solidFill>
                  <a:srgbClr val="FF0000"/>
                </a:solidFill>
              </a:rPr>
              <a:t>NTT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： </a:t>
            </a:r>
            <a:r>
              <a:rPr lang="en-US" altLang="ja-JP" b="1" dirty="0" smtClean="0">
                <a:solidFill>
                  <a:srgbClr val="FF0000"/>
                </a:solidFill>
              </a:rPr>
              <a:t>4.27 Mbit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>/s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b="1" dirty="0" smtClean="0">
                <a:solidFill>
                  <a:srgbClr val="FF0000"/>
                </a:solidFill>
              </a:rPr>
              <a:t>Qualcomm: 4.31 Mbit/s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Shinohara and A. Kishida (NTT)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910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3400" y="1295400"/>
            <a:ext cx="8077200" cy="5181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Scenarios for MAC simulator calibration are defined in [1] and some calibration results have been shown [2]-[4]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This document provides the results of NTT’s MAC simulator with following calibration scenarios.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Test 1: overhead tests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sz="1400" dirty="0" smtClean="0"/>
              <a:t>MAC overhead with A-MPDU and block ACK 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1200" smtClean="0"/>
              <a:t>[Test 1a] w/o </a:t>
            </a:r>
            <a:r>
              <a:rPr lang="en-US" sz="1200" dirty="0" smtClean="0"/>
              <a:t>RTS/CTS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1200" smtClean="0"/>
              <a:t>[Test 1b] w</a:t>
            </a:r>
            <a:r>
              <a:rPr lang="en-US" sz="1200" dirty="0" smtClean="0"/>
              <a:t>/ RTS/CTS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Test 2: Deferral tests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sz="1400" smtClean="0"/>
              <a:t>[Test 2a] APs </a:t>
            </a:r>
            <a:r>
              <a:rPr lang="en-US" sz="1400" dirty="0" smtClean="0"/>
              <a:t>defer when they should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sz="1400" smtClean="0"/>
              <a:t>[Test 2b] APs </a:t>
            </a:r>
            <a:r>
              <a:rPr lang="en-US" sz="1400" dirty="0" smtClean="0"/>
              <a:t>don’t defer when they shouldn’t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Test </a:t>
            </a:r>
            <a:r>
              <a:rPr lang="en-US" altLang="ja-JP" sz="1600" dirty="0" smtClean="0"/>
              <a:t>3: </a:t>
            </a:r>
            <a:r>
              <a:rPr kumimoji="1" lang="en-US" altLang="ja-JP" sz="1600" dirty="0"/>
              <a:t>NAV deferral</a:t>
            </a:r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The results of </a:t>
            </a:r>
            <a:r>
              <a:rPr lang="en-US" altLang="ja-JP" sz="1800" dirty="0"/>
              <a:t>Test 1a, 1b and 2a </a:t>
            </a:r>
            <a:r>
              <a:rPr lang="en-US" sz="1800" dirty="0" smtClean="0"/>
              <a:t>are well matched with [2], [3]. </a:t>
            </a:r>
            <a:br>
              <a:rPr lang="en-US" sz="1800" dirty="0" smtClean="0"/>
            </a:br>
            <a:r>
              <a:rPr lang="en-US" sz="1800" dirty="0" smtClean="0"/>
              <a:t>However test 2b is difficult to match because the assumptions are complicated compared to other scenarios.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For scenarios with hidden terminals like test 2b, we should accommodate some assumptions </a:t>
            </a:r>
            <a:r>
              <a:rPr lang="en-US" altLang="ja-JP" sz="1400" dirty="0" smtClean="0"/>
              <a:t>(e.g., Frame </a:t>
            </a:r>
            <a:r>
              <a:rPr lang="en-US" altLang="ja-JP" sz="1400" dirty="0"/>
              <a:t>error of  A-MPDU, procedure for A-MPDU retransmission, ACK frame error</a:t>
            </a:r>
            <a:r>
              <a:rPr lang="en-US" altLang="ja-JP" sz="1400" dirty="0" smtClean="0"/>
              <a:t>)</a:t>
            </a:r>
            <a:endParaRPr lang="en-US" sz="1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NTT’s assumptions are described in slide 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Shinohara and A. Kishida (NTT)</a:t>
            </a:r>
            <a:endParaRPr lang="en-US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983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Test 1a: MAC overhead w/o RTS/CTS</a:t>
            </a:r>
            <a:endParaRPr kumimoji="1" lang="ja-JP" alt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7772400" cy="2376396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2400" u="sng" dirty="0" smtClean="0">
                <a:ea typeface="MS PGothic" pitchFamily="50" charset="-128"/>
              </a:rPr>
              <a:t>■</a:t>
            </a:r>
            <a:r>
              <a:rPr lang="en-US" altLang="ja-JP" sz="2400" u="sng" dirty="0" smtClean="0">
                <a:ea typeface="MS PGothic" pitchFamily="50" charset="-128"/>
              </a:rPr>
              <a:t>Scenario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ea typeface="MS PGothic" pitchFamily="50" charset="-128"/>
              </a:rPr>
              <a:t>Should be MCS0  minus overhead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altLang="en-US" sz="1800" dirty="0" smtClean="0">
                <a:ea typeface="MS PGothic" pitchFamily="50" charset="-128"/>
              </a:rPr>
              <a:t>Assumption is that PER is 0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Shinohara and A. Kishida (NTT)</a:t>
            </a:r>
            <a:endParaRPr lang="en-US" dirty="0"/>
          </a:p>
        </p:txBody>
      </p:sp>
      <p:graphicFrame>
        <p:nvGraphicFramePr>
          <p:cNvPr id="7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9784784"/>
              </p:ext>
            </p:extLst>
          </p:nvPr>
        </p:nvGraphicFramePr>
        <p:xfrm>
          <a:off x="4343400" y="1828800"/>
          <a:ext cx="4572000" cy="944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  <a:gridCol w="838200"/>
                <a:gridCol w="838200"/>
                <a:gridCol w="1066800"/>
              </a:tblGrid>
              <a:tr h="396083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Mac  features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647" marB="45647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RTS/CTS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647" marB="45647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BACKOFF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647" marB="45647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AGGREGATION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647" marB="45647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RATE CONTROL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647" marB="45647"/>
                </a:tc>
              </a:tr>
              <a:tr h="548479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ON/OFF</a:t>
                      </a:r>
                      <a:endParaRPr lang="en-US" sz="1000" dirty="0"/>
                    </a:p>
                  </a:txBody>
                  <a:tcPr marL="91445" marR="91445" marT="45647" marB="45647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OFF</a:t>
                      </a:r>
                      <a:endParaRPr lang="en-US" sz="1000" dirty="0"/>
                    </a:p>
                  </a:txBody>
                  <a:tcPr marL="91445" marR="91445" marT="45647" marB="45647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ON</a:t>
                      </a:r>
                      <a:endParaRPr lang="en-US" sz="1000" dirty="0"/>
                    </a:p>
                  </a:txBody>
                  <a:tcPr marL="91445" marR="91445" marT="45647" marB="45647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ON</a:t>
                      </a:r>
                      <a:endParaRPr lang="en-US" sz="1000" dirty="0"/>
                    </a:p>
                  </a:txBody>
                  <a:tcPr marL="91445" marR="91445" marT="45647" marB="45647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OFF</a:t>
                      </a:r>
                    </a:p>
                    <a:p>
                      <a:r>
                        <a:rPr lang="en-US" sz="1000" smtClean="0"/>
                        <a:t>(FIXED</a:t>
                      </a:r>
                      <a:r>
                        <a:rPr lang="en-US" sz="1000" baseline="0" smtClean="0"/>
                        <a:t> to MCS 0 or MCS 8)</a:t>
                      </a:r>
                      <a:endParaRPr lang="en-US" sz="1000" dirty="0"/>
                    </a:p>
                  </a:txBody>
                  <a:tcPr marL="91445" marR="91445" marT="45647" marB="45647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Oval 3"/>
          <p:cNvSpPr/>
          <p:nvPr/>
        </p:nvSpPr>
        <p:spPr>
          <a:xfrm>
            <a:off x="947737" y="3296916"/>
            <a:ext cx="561975" cy="4572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n-US" sz="1000" dirty="0"/>
              <a:t>STA 1</a:t>
            </a:r>
          </a:p>
        </p:txBody>
      </p:sp>
      <p:sp>
        <p:nvSpPr>
          <p:cNvPr id="9" name="Oval 5"/>
          <p:cNvSpPr/>
          <p:nvPr/>
        </p:nvSpPr>
        <p:spPr>
          <a:xfrm>
            <a:off x="2490787" y="3306441"/>
            <a:ext cx="457200" cy="457200"/>
          </a:xfrm>
          <a:prstGeom prst="ellips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n-US" sz="1000" dirty="0"/>
              <a:t>AP1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524000" y="3554091"/>
            <a:ext cx="952500" cy="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2"/>
          <p:cNvSpPr txBox="1">
            <a:spLocks noChangeArrowheads="1"/>
          </p:cNvSpPr>
          <p:nvPr/>
        </p:nvSpPr>
        <p:spPr bwMode="auto">
          <a:xfrm>
            <a:off x="1789112" y="3111972"/>
            <a:ext cx="5381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1 m</a:t>
            </a: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35853"/>
              </p:ext>
            </p:extLst>
          </p:nvPr>
        </p:nvGraphicFramePr>
        <p:xfrm>
          <a:off x="609600" y="4267200"/>
          <a:ext cx="7208519" cy="1463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8162"/>
                <a:gridCol w="1844267"/>
                <a:gridCol w="3002939"/>
                <a:gridCol w="1003151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Test Items</a:t>
                      </a:r>
                      <a:endParaRPr lang="ja-JP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Check points</a:t>
                      </a:r>
                      <a:endParaRPr lang="ja-JP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Standard definition</a:t>
                      </a:r>
                      <a:endParaRPr lang="ja-JP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Matching?</a:t>
                      </a:r>
                      <a:endParaRPr lang="ja-JP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A-MPDU duration</a:t>
                      </a:r>
                      <a:endParaRPr lang="ja-JP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</a:rPr>
                        <a:t>Tcp2-Tcp1= </a:t>
                      </a:r>
                      <a:endParaRPr lang="ja-JP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kern="1200">
                          <a:solidFill>
                            <a:schemeClr val="tx1"/>
                          </a:solidFill>
                          <a:effectLst/>
                        </a:rPr>
                        <a:t>ceil((FrameLength*8)/rate/OFDMsymbolduration) * OFDMsymbolduration + PHY Header </a:t>
                      </a:r>
                      <a:endParaRPr lang="ja-JP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○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Gulim"/>
                        </a:rPr>
                        <a:t>(3.844 </a:t>
                      </a:r>
                      <a:r>
                        <a:rPr lang="en-US" altLang="ja-JP" sz="120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Gulim"/>
                        </a:rPr>
                        <a:t>ms</a:t>
                      </a:r>
                      <a:r>
                        <a:rPr lang="en-US" altLang="ja-JP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Gulim"/>
                        </a:rPr>
                        <a:t>)</a:t>
                      </a:r>
                      <a:endParaRPr lang="ja-JP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</a:rPr>
                        <a:t>SIFS </a:t>
                      </a:r>
                      <a:endParaRPr lang="ja-JP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</a:rPr>
                        <a:t>Tcp3-Tcp2=16 us </a:t>
                      </a:r>
                      <a:endParaRPr lang="ja-JP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kern="1200">
                          <a:solidFill>
                            <a:schemeClr val="tx1"/>
                          </a:solidFill>
                          <a:effectLst/>
                        </a:rPr>
                        <a:t>16 us </a:t>
                      </a:r>
                      <a:endParaRPr lang="ja-JP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○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</a:rPr>
                        <a:t>ACK duration </a:t>
                      </a:r>
                      <a:endParaRPr lang="ja-JP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</a:rPr>
                        <a:t>Tcp4-Tcp3= </a:t>
                      </a:r>
                      <a:endParaRPr lang="ja-JP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kern="1200">
                          <a:solidFill>
                            <a:schemeClr val="tx1"/>
                          </a:solidFill>
                          <a:effectLst/>
                        </a:rPr>
                        <a:t>ceil((ACKFrameLength*8)/rate/OFDMsymbolduration) * OFDMsymbolduration + PHY Header </a:t>
                      </a:r>
                      <a:endParaRPr lang="ja-JP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○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Gulim"/>
                        </a:rPr>
                        <a:t>(68 </a:t>
                      </a:r>
                      <a:r>
                        <a:rPr lang="en-US" altLang="ja-JP" sz="120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Gulim"/>
                        </a:rPr>
                        <a:t>μs</a:t>
                      </a:r>
                      <a:r>
                        <a:rPr lang="en-US" altLang="ja-JP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Gulim"/>
                        </a:rPr>
                        <a:t>)</a:t>
                      </a:r>
                      <a:endParaRPr lang="ja-JP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</a:rPr>
                        <a:t>Defer &amp; backoff duration </a:t>
                      </a:r>
                      <a:endParaRPr lang="ja-JP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</a:rPr>
                        <a:t>Tcp5-Tcp4= </a:t>
                      </a:r>
                      <a:endParaRPr lang="ja-JP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chemeClr val="tx1"/>
                          </a:solidFill>
                          <a:effectLst/>
                        </a:rPr>
                        <a:t>DIFS(34 us)+backoff (CWmin)</a:t>
                      </a:r>
                      <a:endParaRPr lang="ja-JP" sz="10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kern="1200">
                          <a:solidFill>
                            <a:schemeClr val="tx1"/>
                          </a:solidFill>
                          <a:effectLst/>
                        </a:rPr>
                        <a:t>=34us+n*9us </a:t>
                      </a:r>
                      <a:endParaRPr lang="ja-JP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○</a:t>
                      </a:r>
                      <a:endParaRPr lang="ja-JP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四角形吹き出し 12"/>
          <p:cNvSpPr/>
          <p:nvPr/>
        </p:nvSpPr>
        <p:spPr>
          <a:xfrm>
            <a:off x="7998305" y="4572000"/>
            <a:ext cx="939955" cy="601980"/>
          </a:xfrm>
          <a:prstGeom prst="wedgeRectCallout">
            <a:avLst>
              <a:gd name="adj1" fmla="val -104177"/>
              <a:gd name="adj2" fmla="val 63058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BA Frame Format @ 24Mbit/s</a:t>
            </a:r>
            <a:endParaRPr kumimoji="1" lang="ja-JP" altLang="en-US" sz="1200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143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Results of Test 1a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Shinohara and A. Kishida (NTT)</a:t>
            </a:r>
            <a:endParaRPr lang="en-US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969661"/>
              </p:ext>
            </p:extLst>
          </p:nvPr>
        </p:nvGraphicFramePr>
        <p:xfrm>
          <a:off x="1295400" y="1752600"/>
          <a:ext cx="6667500" cy="4218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/>
                <a:gridCol w="1333500"/>
                <a:gridCol w="1447800"/>
                <a:gridCol w="1219200"/>
                <a:gridCol w="1333500"/>
              </a:tblGrid>
              <a:tr h="561138">
                <a:tc>
                  <a:txBody>
                    <a:bodyPr/>
                    <a:lstStyle/>
                    <a:p>
                      <a:r>
                        <a:rPr kumimoji="1" lang="en-US" altLang="ja-JP" sz="1600" smtClean="0">
                          <a:solidFill>
                            <a:schemeClr val="tx1"/>
                          </a:solidFill>
                        </a:rPr>
                        <a:t>MSDU size ,</a:t>
                      </a:r>
                    </a:p>
                    <a:p>
                      <a:r>
                        <a:rPr kumimoji="1" lang="en-US" altLang="ja-JP" sz="1600" smtClean="0">
                          <a:solidFill>
                            <a:schemeClr val="tx1"/>
                          </a:solidFill>
                        </a:rPr>
                        <a:t>MCS index</a:t>
                      </a:r>
                      <a:endParaRPr kumimoji="1" lang="ja-JP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smtClean="0">
                          <a:solidFill>
                            <a:schemeClr val="tx1"/>
                          </a:solidFill>
                        </a:rPr>
                        <a:t>Simlated throughput  by NTT</a:t>
                      </a:r>
                      <a:r>
                        <a:rPr kumimoji="1" lang="en-US" altLang="ja-JP" sz="1600" baseline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kumimoji="1" lang="en-US" altLang="ja-JP" sz="1600" baseline="0" smtClean="0">
                          <a:solidFill>
                            <a:schemeClr val="tx1"/>
                          </a:solidFill>
                        </a:rPr>
                        <a:t>[Mbit/s]</a:t>
                      </a:r>
                      <a:endParaRPr kumimoji="1" lang="ja-JP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smtClean="0">
                          <a:solidFill>
                            <a:schemeClr val="tx1"/>
                          </a:solidFill>
                        </a:rPr>
                        <a:t>Simlated</a:t>
                      </a:r>
                      <a:r>
                        <a:rPr kumimoji="1" lang="en-US" altLang="ja-JP" sz="1600" baseline="0" smtClean="0">
                          <a:solidFill>
                            <a:schemeClr val="tx1"/>
                          </a:solidFill>
                        </a:rPr>
                        <a:t> throughput by </a:t>
                      </a:r>
                      <a:r>
                        <a:rPr kumimoji="1" lang="en-US" altLang="ja-JP" sz="1600" smtClean="0">
                          <a:solidFill>
                            <a:schemeClr val="tx1"/>
                          </a:solidFill>
                        </a:rPr>
                        <a:t> Qualcomm [Mbit/s]</a:t>
                      </a:r>
                      <a:endParaRPr kumimoji="1" lang="ja-JP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smtClean="0">
                          <a:solidFill>
                            <a:schemeClr val="tx1"/>
                          </a:solidFill>
                        </a:rPr>
                        <a:t>Simulated throughput by Nokia [Mbit/s]</a:t>
                      </a:r>
                      <a:endParaRPr kumimoji="1" lang="ja-JP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smtClean="0">
                          <a:solidFill>
                            <a:schemeClr val="tx1"/>
                          </a:solidFill>
                        </a:rPr>
                        <a:t>Calcurated throughput </a:t>
                      </a:r>
                    </a:p>
                    <a:p>
                      <a:pPr algn="ctr"/>
                      <a:r>
                        <a:rPr kumimoji="1" lang="en-US" altLang="ja-JP" sz="1600" smtClean="0">
                          <a:solidFill>
                            <a:schemeClr val="tx1"/>
                          </a:solidFill>
                        </a:rPr>
                        <a:t>(by Nokia)</a:t>
                      </a:r>
                    </a:p>
                    <a:p>
                      <a:pPr algn="ctr"/>
                      <a:r>
                        <a:rPr kumimoji="1" lang="en-US" altLang="ja-JP" sz="1600" smtClean="0">
                          <a:solidFill>
                            <a:schemeClr val="tx1"/>
                          </a:solidFill>
                        </a:rPr>
                        <a:t>[Mbit/s]</a:t>
                      </a:r>
                      <a:endParaRPr kumimoji="1" lang="ja-JP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561138">
                <a:tc>
                  <a:txBody>
                    <a:bodyPr/>
                    <a:lstStyle/>
                    <a:p>
                      <a:r>
                        <a:rPr kumimoji="1" lang="en-US" altLang="ja-JP" sz="1400" smtClean="0"/>
                        <a:t>500 bytes, </a:t>
                      </a:r>
                    </a:p>
                    <a:p>
                      <a:r>
                        <a:rPr kumimoji="1" lang="en-US" altLang="ja-JP" sz="1400" smtClean="0"/>
                        <a:t>mcs</a:t>
                      </a:r>
                      <a:r>
                        <a:rPr kumimoji="1" lang="en-US" altLang="ja-JP" sz="1400" baseline="0" smtClean="0"/>
                        <a:t> index = 0</a:t>
                      </a:r>
                      <a:endParaRPr kumimoji="1" lang="ja-JP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/>
                        <a:t>5.25</a:t>
                      </a:r>
                      <a:endParaRPr kumimoji="1" lang="ja-JP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/>
                        <a:t>N/A</a:t>
                      </a:r>
                      <a:endParaRPr kumimoji="1" lang="ja-JP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/>
                        <a:t>5.29</a:t>
                      </a:r>
                      <a:endParaRPr kumimoji="1" lang="ja-JP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/>
                        <a:t>5.32</a:t>
                      </a:r>
                      <a:endParaRPr kumimoji="1" lang="ja-JP" altLang="en-US" sz="1400"/>
                    </a:p>
                  </a:txBody>
                  <a:tcPr anchor="ctr"/>
                </a:tc>
              </a:tr>
              <a:tr h="427503">
                <a:tc>
                  <a:txBody>
                    <a:bodyPr/>
                    <a:lstStyle/>
                    <a:p>
                      <a:r>
                        <a:rPr kumimoji="1" lang="en-US" altLang="ja-JP" sz="1400" smtClean="0"/>
                        <a:t>1500</a:t>
                      </a:r>
                      <a:r>
                        <a:rPr kumimoji="1" lang="en-US" altLang="ja-JP" sz="1400" baseline="0" smtClean="0"/>
                        <a:t> bytes, </a:t>
                      </a:r>
                    </a:p>
                    <a:p>
                      <a:r>
                        <a:rPr kumimoji="1" lang="en-US" altLang="ja-JP" sz="1400" baseline="0" smtClean="0"/>
                        <a:t>mcs index = 0</a:t>
                      </a:r>
                      <a:endParaRPr kumimoji="1" lang="ja-JP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/>
                        <a:t>5.84</a:t>
                      </a:r>
                      <a:endParaRPr kumimoji="1" lang="ja-JP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/>
                        <a:t>5.83</a:t>
                      </a:r>
                      <a:endParaRPr kumimoji="1" lang="ja-JP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/>
                        <a:t>N/A</a:t>
                      </a:r>
                      <a:endParaRPr kumimoji="1" lang="ja-JP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/>
                        <a:t>N/A</a:t>
                      </a:r>
                      <a:endParaRPr kumimoji="1" lang="ja-JP" altLang="en-US" sz="1400"/>
                    </a:p>
                  </a:txBody>
                  <a:tcPr anchor="ctr"/>
                </a:tc>
              </a:tr>
              <a:tr h="427503">
                <a:tc>
                  <a:txBody>
                    <a:bodyPr/>
                    <a:lstStyle/>
                    <a:p>
                      <a:r>
                        <a:rPr kumimoji="1" lang="en-US" altLang="ja-JP" sz="1400" smtClean="0"/>
                        <a:t>2000 bytes,</a:t>
                      </a:r>
                    </a:p>
                    <a:p>
                      <a:r>
                        <a:rPr kumimoji="1" lang="en-US" altLang="ja-JP" sz="1400" smtClean="0"/>
                        <a:t>mcs</a:t>
                      </a:r>
                      <a:r>
                        <a:rPr kumimoji="1" lang="en-US" altLang="ja-JP" sz="1400" baseline="0" smtClean="0"/>
                        <a:t> index = 0</a:t>
                      </a:r>
                      <a:endParaRPr kumimoji="1" lang="ja-JP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/>
                        <a:t>5.75</a:t>
                      </a:r>
                      <a:endParaRPr kumimoji="1" lang="ja-JP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/>
                        <a:t>N/A</a:t>
                      </a:r>
                      <a:endParaRPr kumimoji="1" lang="ja-JP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/>
                        <a:t>5.74</a:t>
                      </a:r>
                      <a:endParaRPr kumimoji="1" lang="ja-JP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/>
                        <a:t>5.78</a:t>
                      </a:r>
                      <a:endParaRPr kumimoji="1" lang="ja-JP" altLang="en-US" sz="1400"/>
                    </a:p>
                  </a:txBody>
                  <a:tcPr anchor="ctr"/>
                </a:tc>
              </a:tr>
              <a:tr h="427503">
                <a:tc>
                  <a:txBody>
                    <a:bodyPr/>
                    <a:lstStyle/>
                    <a:p>
                      <a:r>
                        <a:rPr kumimoji="1" lang="en-US" altLang="ja-JP" sz="1400" smtClean="0"/>
                        <a:t>500 bytes,</a:t>
                      </a:r>
                      <a:r>
                        <a:rPr kumimoji="1" lang="en-US" altLang="ja-JP" sz="1400" baseline="0" smtClean="0"/>
                        <a:t> </a:t>
                      </a:r>
                    </a:p>
                    <a:p>
                      <a:r>
                        <a:rPr kumimoji="1" lang="en-US" altLang="ja-JP" sz="1400" baseline="0" smtClean="0"/>
                        <a:t>mcs index = 8</a:t>
                      </a:r>
                      <a:endParaRPr kumimoji="1" lang="ja-JP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/>
                        <a:t>62.7</a:t>
                      </a:r>
                      <a:endParaRPr kumimoji="1" lang="ja-JP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/>
                        <a:t>N/A</a:t>
                      </a:r>
                      <a:endParaRPr kumimoji="1" lang="ja-JP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/>
                        <a:t>63.85</a:t>
                      </a:r>
                      <a:endParaRPr kumimoji="1" lang="ja-JP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/>
                        <a:t>64.06</a:t>
                      </a:r>
                      <a:endParaRPr kumimoji="1" lang="ja-JP" altLang="en-US" sz="1400"/>
                    </a:p>
                  </a:txBody>
                  <a:tcPr anchor="ctr"/>
                </a:tc>
              </a:tr>
              <a:tr h="427503">
                <a:tc>
                  <a:txBody>
                    <a:bodyPr/>
                    <a:lstStyle/>
                    <a:p>
                      <a:r>
                        <a:rPr kumimoji="1" lang="en-US" altLang="ja-JP" sz="1400" smtClean="0"/>
                        <a:t>1500 bytes, </a:t>
                      </a:r>
                    </a:p>
                    <a:p>
                      <a:r>
                        <a:rPr kumimoji="1" lang="en-US" altLang="ja-JP" sz="1400" smtClean="0"/>
                        <a:t>mcs index = 8</a:t>
                      </a:r>
                      <a:endParaRPr kumimoji="1" lang="ja-JP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/>
                        <a:t>69.7</a:t>
                      </a:r>
                      <a:endParaRPr kumimoji="1" lang="ja-JP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/>
                        <a:t>N/A</a:t>
                      </a:r>
                      <a:endParaRPr kumimoji="1" lang="ja-JP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/>
                        <a:t>N/A</a:t>
                      </a:r>
                      <a:endParaRPr kumimoji="1" lang="ja-JP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/>
                        <a:t>N/A</a:t>
                      </a:r>
                      <a:endParaRPr kumimoji="1" lang="ja-JP" altLang="en-US" sz="1400"/>
                    </a:p>
                  </a:txBody>
                  <a:tcPr anchor="ctr"/>
                </a:tc>
              </a:tr>
              <a:tr h="427503">
                <a:tc>
                  <a:txBody>
                    <a:bodyPr/>
                    <a:lstStyle/>
                    <a:p>
                      <a:r>
                        <a:rPr kumimoji="1" lang="en-US" altLang="ja-JP" sz="1400" smtClean="0"/>
                        <a:t>2000 bytes, </a:t>
                      </a:r>
                    </a:p>
                    <a:p>
                      <a:r>
                        <a:rPr kumimoji="1" lang="en-US" altLang="ja-JP" sz="1400" smtClean="0"/>
                        <a:t>mcs index =</a:t>
                      </a:r>
                      <a:r>
                        <a:rPr kumimoji="1" lang="en-US" altLang="ja-JP" sz="1400" baseline="0" smtClean="0"/>
                        <a:t> 8</a:t>
                      </a:r>
                      <a:endParaRPr kumimoji="1" lang="ja-JP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/>
                        <a:t>70.0</a:t>
                      </a:r>
                      <a:endParaRPr kumimoji="1" lang="ja-JP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/>
                        <a:t>N/A</a:t>
                      </a:r>
                      <a:endParaRPr kumimoji="1" lang="ja-JP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/>
                        <a:t>70.73</a:t>
                      </a:r>
                      <a:endParaRPr kumimoji="1" lang="ja-JP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/>
                        <a:t>70.91</a:t>
                      </a:r>
                      <a:endParaRPr kumimoji="1" lang="ja-JP" altLang="en-US" sz="140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日付プレースホルダー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107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Test 1b: MAC overhead w/ RTS/CTS</a:t>
            </a:r>
            <a:endParaRPr kumimoji="1" lang="ja-JP" alt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7772400" cy="2376396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2400" u="sng" dirty="0" smtClean="0">
                <a:ea typeface="MS PGothic" pitchFamily="50" charset="-128"/>
              </a:rPr>
              <a:t>■</a:t>
            </a:r>
            <a:r>
              <a:rPr lang="en-US" altLang="ja-JP" sz="2400" u="sng" dirty="0" smtClean="0">
                <a:ea typeface="MS PGothic" pitchFamily="50" charset="-128"/>
              </a:rPr>
              <a:t>Scenario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ea typeface="MS PGothic" pitchFamily="50" charset="-128"/>
              </a:rPr>
              <a:t>Should be MCS0  minus overhead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altLang="en-US" sz="1800" dirty="0" smtClean="0">
                <a:ea typeface="MS PGothic" pitchFamily="50" charset="-128"/>
              </a:rPr>
              <a:t>Assumption is that PER is 0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7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Shinohara and A. Kishida (NTT)</a:t>
            </a:r>
            <a:endParaRPr lang="en-US" dirty="0"/>
          </a:p>
        </p:txBody>
      </p:sp>
      <p:graphicFrame>
        <p:nvGraphicFramePr>
          <p:cNvPr id="7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548378"/>
              </p:ext>
            </p:extLst>
          </p:nvPr>
        </p:nvGraphicFramePr>
        <p:xfrm>
          <a:off x="4343400" y="1828800"/>
          <a:ext cx="4572000" cy="944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  <a:gridCol w="838200"/>
                <a:gridCol w="838200"/>
                <a:gridCol w="1066800"/>
              </a:tblGrid>
              <a:tr h="396083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Mac  features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647" marB="45647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RTS/CTS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647" marB="45647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BACKOFF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647" marB="45647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AGGREGATION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647" marB="45647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RATE CONTROL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647" marB="45647"/>
                </a:tc>
              </a:tr>
              <a:tr h="548479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ON/OFF</a:t>
                      </a:r>
                      <a:endParaRPr lang="en-US" sz="1000" dirty="0"/>
                    </a:p>
                  </a:txBody>
                  <a:tcPr marL="91445" marR="91445" marT="45647" marB="45647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smtClean="0"/>
                        <a:t>ON</a:t>
                      </a:r>
                      <a:endParaRPr lang="en-US" sz="1000" dirty="0"/>
                    </a:p>
                  </a:txBody>
                  <a:tcPr marL="91445" marR="91445" marT="45647" marB="45647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ON</a:t>
                      </a:r>
                      <a:endParaRPr lang="en-US" sz="1000" dirty="0"/>
                    </a:p>
                  </a:txBody>
                  <a:tcPr marL="91445" marR="91445" marT="45647" marB="45647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ON</a:t>
                      </a:r>
                      <a:endParaRPr lang="en-US" sz="1000" dirty="0"/>
                    </a:p>
                  </a:txBody>
                  <a:tcPr marL="91445" marR="91445" marT="45647" marB="45647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OFF</a:t>
                      </a:r>
                    </a:p>
                    <a:p>
                      <a:r>
                        <a:rPr lang="en-US" sz="1000" smtClean="0"/>
                        <a:t>( FIXED</a:t>
                      </a:r>
                      <a:r>
                        <a:rPr lang="en-US" sz="1000" baseline="0" smtClean="0"/>
                        <a:t> to MCS 0 or MCS 8)</a:t>
                      </a:r>
                      <a:endParaRPr lang="en-US" sz="1000" dirty="0"/>
                    </a:p>
                  </a:txBody>
                  <a:tcPr marL="91445" marR="91445" marT="45647" marB="45647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Oval 3"/>
          <p:cNvSpPr/>
          <p:nvPr/>
        </p:nvSpPr>
        <p:spPr>
          <a:xfrm>
            <a:off x="947737" y="3296916"/>
            <a:ext cx="561975" cy="4572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n-US" sz="1000" dirty="0"/>
              <a:t>STA 1</a:t>
            </a:r>
          </a:p>
        </p:txBody>
      </p:sp>
      <p:sp>
        <p:nvSpPr>
          <p:cNvPr id="9" name="Oval 5"/>
          <p:cNvSpPr/>
          <p:nvPr/>
        </p:nvSpPr>
        <p:spPr>
          <a:xfrm>
            <a:off x="2490787" y="3306441"/>
            <a:ext cx="457200" cy="457200"/>
          </a:xfrm>
          <a:prstGeom prst="ellips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n-US" sz="1000" dirty="0"/>
              <a:t>AP1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524000" y="3554091"/>
            <a:ext cx="952500" cy="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2"/>
          <p:cNvSpPr txBox="1">
            <a:spLocks noChangeArrowheads="1"/>
          </p:cNvSpPr>
          <p:nvPr/>
        </p:nvSpPr>
        <p:spPr bwMode="auto">
          <a:xfrm>
            <a:off x="1789112" y="3111972"/>
            <a:ext cx="5381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1 m</a:t>
            </a: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210161"/>
              </p:ext>
            </p:extLst>
          </p:nvPr>
        </p:nvGraphicFramePr>
        <p:xfrm>
          <a:off x="502225" y="4643276"/>
          <a:ext cx="7171115" cy="1314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1115"/>
                <a:gridCol w="1156560"/>
                <a:gridCol w="3665494"/>
                <a:gridCol w="997946"/>
              </a:tblGrid>
              <a:tr h="2167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Test Items</a:t>
                      </a:r>
                      <a:endParaRPr lang="ja-JP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Check points</a:t>
                      </a:r>
                      <a:endParaRPr lang="ja-JP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Standard definition</a:t>
                      </a:r>
                      <a:endParaRPr lang="ja-JP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Matching?</a:t>
                      </a:r>
                      <a:endParaRPr lang="ja-JP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612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RTS duration </a:t>
                      </a:r>
                      <a:endParaRPr lang="ja-JP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kern="1200">
                          <a:effectLst/>
                        </a:rPr>
                        <a:t>Tcp2-Tcp1= </a:t>
                      </a:r>
                      <a:endParaRPr lang="ja-JP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effectLst/>
                        </a:rPr>
                        <a:t>ceil((</a:t>
                      </a:r>
                      <a:r>
                        <a:rPr lang="en-GB" sz="1000" kern="1200" dirty="0" err="1">
                          <a:effectLst/>
                        </a:rPr>
                        <a:t>RTSFrameLength</a:t>
                      </a:r>
                      <a:r>
                        <a:rPr lang="en-GB" sz="1000" kern="1200" dirty="0">
                          <a:effectLst/>
                        </a:rPr>
                        <a:t>*8)/rate/</a:t>
                      </a:r>
                      <a:r>
                        <a:rPr lang="en-GB" sz="1000" kern="1200" dirty="0" err="1">
                          <a:effectLst/>
                        </a:rPr>
                        <a:t>OFDMsymbolduration</a:t>
                      </a:r>
                      <a:r>
                        <a:rPr lang="en-GB" sz="1000" kern="1200" dirty="0">
                          <a:effectLst/>
                        </a:rPr>
                        <a:t>) * </a:t>
                      </a:r>
                      <a:r>
                        <a:rPr lang="en-GB" sz="1000" kern="1200" dirty="0" err="1">
                          <a:effectLst/>
                        </a:rPr>
                        <a:t>OFDMsymbolduration</a:t>
                      </a:r>
                      <a:r>
                        <a:rPr lang="en-GB" sz="1000" kern="1200" dirty="0">
                          <a:effectLst/>
                        </a:rPr>
                        <a:t> + PHY Header </a:t>
                      </a:r>
                      <a:endParaRPr lang="ja-JP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r>
                        <a:rPr lang="ja-JP" altLang="en-US" sz="1200" dirty="0" smtClean="0">
                          <a:effectLst/>
                        </a:rPr>
                        <a:t>○</a:t>
                      </a:r>
                      <a:endParaRPr lang="en-US" altLang="ja-JP" sz="12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effectLst/>
                          <a:latin typeface="Times New Roman"/>
                          <a:ea typeface="Times New Roman"/>
                        </a:rPr>
                        <a:t>(52 </a:t>
                      </a:r>
                      <a:r>
                        <a:rPr lang="en-US" altLang="ja-JP" sz="1200" dirty="0" err="1" smtClean="0">
                          <a:effectLst/>
                          <a:latin typeface="Times New Roman"/>
                          <a:ea typeface="Times New Roman"/>
                        </a:rPr>
                        <a:t>μs</a:t>
                      </a:r>
                      <a:r>
                        <a:rPr lang="en-US" altLang="ja-JP" sz="1200" dirty="0" smtClean="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  <a:endParaRPr lang="ja-JP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612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</a:rPr>
                        <a:t>CTS duration </a:t>
                      </a:r>
                      <a:endParaRPr lang="ja-JP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kern="1200">
                          <a:effectLst/>
                        </a:rPr>
                        <a:t>Tcp4-Tcp3= </a:t>
                      </a:r>
                      <a:endParaRPr lang="ja-JP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kern="1200">
                          <a:effectLst/>
                        </a:rPr>
                        <a:t>ceil((CTSFrameLength*8)/rate/OFDMsymbolduration) * OFDMsymbolduration + PHY Header </a:t>
                      </a:r>
                      <a:endParaRPr lang="ja-JP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r>
                        <a:rPr lang="ja-JP" altLang="en-US" sz="1200" dirty="0" smtClean="0">
                          <a:effectLst/>
                        </a:rPr>
                        <a:t>○</a:t>
                      </a:r>
                      <a:endParaRPr lang="en-US" altLang="ja-JP" sz="12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effectLst/>
                          <a:latin typeface="Times New Roman"/>
                          <a:ea typeface="Times New Roman"/>
                        </a:rPr>
                        <a:t>(44 </a:t>
                      </a:r>
                      <a:r>
                        <a:rPr lang="en-US" altLang="ja-JP" sz="1200" dirty="0" err="1" smtClean="0">
                          <a:effectLst/>
                          <a:latin typeface="Times New Roman"/>
                          <a:ea typeface="Times New Roman"/>
                        </a:rPr>
                        <a:t>μs</a:t>
                      </a:r>
                      <a:r>
                        <a:rPr lang="en-US" altLang="ja-JP" sz="1200" dirty="0" smtClean="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  <a:endParaRPr lang="ja-JP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612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</a:rPr>
                        <a:t>Frame duration </a:t>
                      </a:r>
                      <a:endParaRPr lang="ja-JP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kern="1200">
                          <a:effectLst/>
                        </a:rPr>
                        <a:t>Tcp6-Tcp5= </a:t>
                      </a:r>
                      <a:endParaRPr lang="ja-JP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kern="1200">
                          <a:effectLst/>
                        </a:rPr>
                        <a:t>ceil((FrameLength*8)/rate/OFDMsymbolduration) * OFDMsymbolduration + PHY Header </a:t>
                      </a:r>
                      <a:endParaRPr lang="ja-JP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r>
                        <a:rPr lang="ja-JP" altLang="en-US" sz="1200" dirty="0" smtClean="0">
                          <a:effectLst/>
                        </a:rPr>
                        <a:t>○</a:t>
                      </a:r>
                      <a:endParaRPr lang="en-US" altLang="ja-JP" sz="12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effectLst/>
                          <a:latin typeface="Times New Roman"/>
                          <a:ea typeface="Times New Roman"/>
                        </a:rPr>
                        <a:t>(3.844 </a:t>
                      </a:r>
                      <a:r>
                        <a:rPr lang="en-US" altLang="ja-JP" sz="1200" dirty="0" err="1" smtClean="0">
                          <a:effectLst/>
                          <a:latin typeface="Times New Roman"/>
                          <a:ea typeface="Times New Roman"/>
                        </a:rPr>
                        <a:t>ms</a:t>
                      </a:r>
                      <a:r>
                        <a:rPr lang="en-US" altLang="ja-JP" sz="1200" dirty="0" smtClean="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  <a:endParaRPr lang="ja-JP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四角形吹き出し 14"/>
          <p:cNvSpPr/>
          <p:nvPr/>
        </p:nvSpPr>
        <p:spPr>
          <a:xfrm>
            <a:off x="7998303" y="5013385"/>
            <a:ext cx="939955" cy="457200"/>
          </a:xfrm>
          <a:prstGeom prst="wedgeRectCallout">
            <a:avLst>
              <a:gd name="adj1" fmla="val -106012"/>
              <a:gd name="adj2" fmla="val 32869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smtClean="0"/>
              <a:t>6 Mbit/s</a:t>
            </a:r>
            <a:endParaRPr kumimoji="1" lang="ja-JP" altLang="en-US" sz="1200" dirty="0"/>
          </a:p>
        </p:txBody>
      </p:sp>
      <p:sp>
        <p:nvSpPr>
          <p:cNvPr id="16" name="四角形吹き出し 15"/>
          <p:cNvSpPr/>
          <p:nvPr/>
        </p:nvSpPr>
        <p:spPr>
          <a:xfrm>
            <a:off x="7998302" y="4495800"/>
            <a:ext cx="939955" cy="457200"/>
          </a:xfrm>
          <a:prstGeom prst="wedgeRectCallout">
            <a:avLst>
              <a:gd name="adj1" fmla="val -104177"/>
              <a:gd name="adj2" fmla="val 63058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smtClean="0"/>
              <a:t>6 Mbit/s</a:t>
            </a:r>
            <a:endParaRPr kumimoji="1" lang="ja-JP" altLang="en-US" sz="1200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848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Results of Test 1b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Shinohara and A. Kishida (NTT)</a:t>
            </a:r>
            <a:endParaRPr lang="en-US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907983"/>
              </p:ext>
            </p:extLst>
          </p:nvPr>
        </p:nvGraphicFramePr>
        <p:xfrm>
          <a:off x="1219200" y="1676400"/>
          <a:ext cx="6667500" cy="4218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/>
                <a:gridCol w="1333500"/>
                <a:gridCol w="1524000"/>
                <a:gridCol w="1143000"/>
                <a:gridCol w="1333500"/>
              </a:tblGrid>
              <a:tr h="561138">
                <a:tc>
                  <a:txBody>
                    <a:bodyPr/>
                    <a:lstStyle/>
                    <a:p>
                      <a:r>
                        <a:rPr kumimoji="1" lang="en-US" altLang="ja-JP" sz="1600" smtClean="0">
                          <a:solidFill>
                            <a:schemeClr val="tx1"/>
                          </a:solidFill>
                        </a:rPr>
                        <a:t>MSDU size ,</a:t>
                      </a:r>
                    </a:p>
                    <a:p>
                      <a:r>
                        <a:rPr kumimoji="1" lang="en-US" altLang="ja-JP" sz="1600" smtClean="0">
                          <a:solidFill>
                            <a:schemeClr val="tx1"/>
                          </a:solidFill>
                        </a:rPr>
                        <a:t>MCS index</a:t>
                      </a:r>
                      <a:endParaRPr kumimoji="1" lang="ja-JP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smtClean="0">
                          <a:solidFill>
                            <a:schemeClr val="tx1"/>
                          </a:solidFill>
                        </a:rPr>
                        <a:t>Simlated throughput  by NTT</a:t>
                      </a:r>
                      <a:r>
                        <a:rPr kumimoji="1" lang="en-US" altLang="ja-JP" sz="1600" baseline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kumimoji="1" lang="en-US" altLang="ja-JP" sz="1600" baseline="0" smtClean="0">
                          <a:solidFill>
                            <a:schemeClr val="tx1"/>
                          </a:solidFill>
                        </a:rPr>
                        <a:t>[Mbit/s]</a:t>
                      </a:r>
                      <a:endParaRPr kumimoji="1" lang="ja-JP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smtClean="0">
                          <a:solidFill>
                            <a:schemeClr val="tx1"/>
                          </a:solidFill>
                        </a:rPr>
                        <a:t>Simlated</a:t>
                      </a:r>
                      <a:r>
                        <a:rPr kumimoji="1" lang="en-US" altLang="ja-JP" sz="1600" baseline="0" smtClean="0">
                          <a:solidFill>
                            <a:schemeClr val="tx1"/>
                          </a:solidFill>
                        </a:rPr>
                        <a:t> throughput by </a:t>
                      </a:r>
                      <a:r>
                        <a:rPr kumimoji="1" lang="en-US" altLang="ja-JP" sz="1600" smtClean="0">
                          <a:solidFill>
                            <a:schemeClr val="tx1"/>
                          </a:solidFill>
                        </a:rPr>
                        <a:t> Qualcomm [Mbit/s]</a:t>
                      </a:r>
                      <a:endParaRPr kumimoji="1" lang="ja-JP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smtClean="0">
                          <a:solidFill>
                            <a:schemeClr val="tx1"/>
                          </a:solidFill>
                        </a:rPr>
                        <a:t>Simulated throughput by Nokia [Mbit/s]</a:t>
                      </a:r>
                      <a:endParaRPr kumimoji="1" lang="ja-JP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smtClean="0">
                          <a:solidFill>
                            <a:schemeClr val="tx1"/>
                          </a:solidFill>
                        </a:rPr>
                        <a:t>Calcurated throughput </a:t>
                      </a:r>
                    </a:p>
                    <a:p>
                      <a:pPr algn="ctr"/>
                      <a:r>
                        <a:rPr kumimoji="1" lang="en-US" altLang="ja-JP" sz="1600" smtClean="0">
                          <a:solidFill>
                            <a:schemeClr val="tx1"/>
                          </a:solidFill>
                        </a:rPr>
                        <a:t>(by Nokia)</a:t>
                      </a:r>
                    </a:p>
                    <a:p>
                      <a:pPr algn="ctr"/>
                      <a:r>
                        <a:rPr kumimoji="1" lang="en-US" altLang="ja-JP" sz="1600" smtClean="0">
                          <a:solidFill>
                            <a:schemeClr val="tx1"/>
                          </a:solidFill>
                        </a:rPr>
                        <a:t>[Mbit/s]</a:t>
                      </a:r>
                      <a:endParaRPr kumimoji="1" lang="ja-JP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561138">
                <a:tc>
                  <a:txBody>
                    <a:bodyPr/>
                    <a:lstStyle/>
                    <a:p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500 bytes, </a:t>
                      </a:r>
                    </a:p>
                    <a:p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mcs</a:t>
                      </a:r>
                      <a:r>
                        <a:rPr kumimoji="1" lang="en-US" altLang="ja-JP" sz="1400" baseline="0" smtClean="0">
                          <a:solidFill>
                            <a:schemeClr val="tx1"/>
                          </a:solidFill>
                        </a:rPr>
                        <a:t> index = 0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5.07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N/A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5.15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5.12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7503">
                <a:tc>
                  <a:txBody>
                    <a:bodyPr/>
                    <a:lstStyle/>
                    <a:p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1500</a:t>
                      </a:r>
                      <a:r>
                        <a:rPr kumimoji="1" lang="en-US" altLang="ja-JP" sz="1400" baseline="0" smtClean="0">
                          <a:solidFill>
                            <a:schemeClr val="tx1"/>
                          </a:solidFill>
                        </a:rPr>
                        <a:t> bytes, </a:t>
                      </a:r>
                    </a:p>
                    <a:p>
                      <a:r>
                        <a:rPr kumimoji="1" lang="en-US" altLang="ja-JP" sz="1400" baseline="0" smtClean="0">
                          <a:solidFill>
                            <a:schemeClr val="tx1"/>
                          </a:solidFill>
                        </a:rPr>
                        <a:t>mcs index = 0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5.66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5.65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N/A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N/A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7503">
                <a:tc>
                  <a:txBody>
                    <a:bodyPr/>
                    <a:lstStyle/>
                    <a:p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2000 bytes,</a:t>
                      </a:r>
                    </a:p>
                    <a:p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mcs</a:t>
                      </a:r>
                      <a:r>
                        <a:rPr kumimoji="1" lang="en-US" altLang="ja-JP" sz="1400" baseline="0" smtClean="0">
                          <a:solidFill>
                            <a:schemeClr val="tx1"/>
                          </a:solidFill>
                        </a:rPr>
                        <a:t> index = 0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5.49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N/A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5.52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5.49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7503">
                <a:tc>
                  <a:txBody>
                    <a:bodyPr/>
                    <a:lstStyle/>
                    <a:p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500 bytes,</a:t>
                      </a:r>
                      <a:r>
                        <a:rPr kumimoji="1" lang="en-US" altLang="ja-JP" sz="1400" baseline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kumimoji="1" lang="en-US" altLang="ja-JP" sz="1400" baseline="0" smtClean="0">
                          <a:solidFill>
                            <a:schemeClr val="tx1"/>
                          </a:solidFill>
                        </a:rPr>
                        <a:t>mcs index = 8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60.6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N/A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61.94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61.73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7503">
                <a:tc>
                  <a:txBody>
                    <a:bodyPr/>
                    <a:lstStyle/>
                    <a:p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1500 bytes, </a:t>
                      </a:r>
                    </a:p>
                    <a:p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mcs index = 8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67.5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N/A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N/A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N/A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7503">
                <a:tc>
                  <a:txBody>
                    <a:bodyPr/>
                    <a:lstStyle/>
                    <a:p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2000 bytes, </a:t>
                      </a:r>
                    </a:p>
                    <a:p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mcs index =</a:t>
                      </a:r>
                      <a:r>
                        <a:rPr kumimoji="1" lang="en-US" altLang="ja-JP" sz="1400" baseline="0" smtClean="0">
                          <a:solidFill>
                            <a:schemeClr val="tx1"/>
                          </a:solidFill>
                        </a:rPr>
                        <a:t> 8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67.9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N/A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68.76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68.45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日付プレースホルダー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852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Test </a:t>
            </a:r>
            <a:r>
              <a:rPr lang="en-US" altLang="ja-JP" dirty="0" smtClean="0"/>
              <a:t>2</a:t>
            </a:r>
            <a:r>
              <a:rPr lang="en-US" altLang="ja-JP" dirty="0"/>
              <a:t>a</a:t>
            </a:r>
            <a:r>
              <a:rPr kumimoji="1" lang="en-US" altLang="ja-JP" dirty="0" smtClean="0"/>
              <a:t>: Deferral Test 1</a:t>
            </a:r>
            <a:endParaRPr kumimoji="1" lang="ja-JP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44815" y="1612821"/>
            <a:ext cx="7642860" cy="13639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2400" u="sng" dirty="0">
                <a:ea typeface="MS PGothic" pitchFamily="50" charset="-128"/>
              </a:rPr>
              <a:t>■</a:t>
            </a:r>
            <a:r>
              <a:rPr lang="en-US" altLang="ja-JP" sz="2400" u="sng" dirty="0" smtClean="0">
                <a:ea typeface="MS PGothic" pitchFamily="50" charset="-128"/>
              </a:rPr>
              <a:t>Scenario</a:t>
            </a:r>
            <a:endParaRPr lang="en-US" alt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AP1 and AP2 should defer to each other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altLang="en-US" sz="1600" dirty="0" smtClean="0"/>
              <a:t>The only packet loss is due to collisions when </a:t>
            </a:r>
            <a:r>
              <a:rPr lang="en-US" altLang="en-US" sz="1600" dirty="0" err="1" smtClean="0"/>
              <a:t>backoff</a:t>
            </a:r>
            <a:r>
              <a:rPr lang="en-US" altLang="en-US" sz="1600" dirty="0" smtClean="0"/>
              <a:t> end at the same time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altLang="en-US" sz="1600" dirty="0" smtClean="0"/>
              <a:t>Compare  PER and TPUT metrics</a:t>
            </a:r>
          </a:p>
        </p:txBody>
      </p:sp>
      <p:sp>
        <p:nvSpPr>
          <p:cNvPr id="18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9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Shinohara and A. Kishida (NTT)</a:t>
            </a:r>
            <a:endParaRPr lang="en-US" dirty="0"/>
          </a:p>
        </p:txBody>
      </p:sp>
      <p:sp>
        <p:nvSpPr>
          <p:cNvPr id="5" name="Oval 3"/>
          <p:cNvSpPr/>
          <p:nvPr/>
        </p:nvSpPr>
        <p:spPr>
          <a:xfrm>
            <a:off x="2962906" y="3686096"/>
            <a:ext cx="665163" cy="4572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dirty="0">
                <a:solidFill>
                  <a:schemeClr val="tx1"/>
                </a:solidFill>
              </a:rPr>
              <a:t>STA 1</a:t>
            </a:r>
          </a:p>
        </p:txBody>
      </p:sp>
      <p:sp>
        <p:nvSpPr>
          <p:cNvPr id="6" name="Oval 4"/>
          <p:cNvSpPr/>
          <p:nvPr/>
        </p:nvSpPr>
        <p:spPr>
          <a:xfrm>
            <a:off x="3015294" y="3225721"/>
            <a:ext cx="718506" cy="457200"/>
          </a:xfrm>
          <a:prstGeom prst="ellips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dirty="0">
                <a:solidFill>
                  <a:schemeClr val="tx1"/>
                </a:solidFill>
              </a:rPr>
              <a:t>AP 2</a:t>
            </a:r>
          </a:p>
        </p:txBody>
      </p:sp>
      <p:sp>
        <p:nvSpPr>
          <p:cNvPr id="7" name="Oval 5"/>
          <p:cNvSpPr/>
          <p:nvPr/>
        </p:nvSpPr>
        <p:spPr>
          <a:xfrm>
            <a:off x="1037269" y="3227309"/>
            <a:ext cx="711060" cy="457200"/>
          </a:xfrm>
          <a:prstGeom prst="ellips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dirty="0">
                <a:solidFill>
                  <a:schemeClr val="tx1"/>
                </a:solidFill>
              </a:rPr>
              <a:t>AP1</a:t>
            </a:r>
          </a:p>
        </p:txBody>
      </p:sp>
      <p:sp>
        <p:nvSpPr>
          <p:cNvPr id="8" name="Oval 6"/>
          <p:cNvSpPr/>
          <p:nvPr/>
        </p:nvSpPr>
        <p:spPr>
          <a:xfrm>
            <a:off x="1019806" y="3684509"/>
            <a:ext cx="679450" cy="4572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dirty="0">
                <a:solidFill>
                  <a:schemeClr val="tx1"/>
                </a:solidFill>
              </a:rPr>
              <a:t>STA 2</a:t>
            </a:r>
          </a:p>
        </p:txBody>
      </p:sp>
      <p:cxnSp>
        <p:nvCxnSpPr>
          <p:cNvPr id="9" name="Straight Arrow Connector 11"/>
          <p:cNvCxnSpPr/>
          <p:nvPr/>
        </p:nvCxnSpPr>
        <p:spPr>
          <a:xfrm>
            <a:off x="1699256" y="3482896"/>
            <a:ext cx="1263650" cy="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12"/>
          <p:cNvCxnSpPr>
            <a:stCxn id="8" idx="6"/>
            <a:endCxn id="6" idx="3"/>
          </p:cNvCxnSpPr>
          <p:nvPr/>
        </p:nvCxnSpPr>
        <p:spPr>
          <a:xfrm flipV="1">
            <a:off x="1699256" y="3615966"/>
            <a:ext cx="1421261" cy="297143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5"/>
          <p:cNvSpPr txBox="1">
            <a:spLocks noChangeArrowheads="1"/>
          </p:cNvSpPr>
          <p:nvPr/>
        </p:nvSpPr>
        <p:spPr bwMode="auto">
          <a:xfrm>
            <a:off x="1929444" y="3114596"/>
            <a:ext cx="8397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d1=1m</a:t>
            </a:r>
          </a:p>
        </p:txBody>
      </p:sp>
      <p:sp>
        <p:nvSpPr>
          <p:cNvPr id="12" name="TextBox 16"/>
          <p:cNvSpPr txBox="1">
            <a:spLocks noChangeArrowheads="1"/>
          </p:cNvSpPr>
          <p:nvPr/>
        </p:nvSpPr>
        <p:spPr bwMode="auto">
          <a:xfrm>
            <a:off x="2183444" y="3863896"/>
            <a:ext cx="50165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d2=1</a:t>
            </a:r>
          </a:p>
        </p:txBody>
      </p:sp>
      <p:sp>
        <p:nvSpPr>
          <p:cNvPr id="13" name="TextBox 17"/>
          <p:cNvSpPr txBox="1">
            <a:spLocks noChangeArrowheads="1"/>
          </p:cNvSpPr>
          <p:nvPr/>
        </p:nvSpPr>
        <p:spPr bwMode="auto">
          <a:xfrm>
            <a:off x="2075494" y="3454321"/>
            <a:ext cx="5016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d2=1</a:t>
            </a:r>
          </a:p>
        </p:txBody>
      </p:sp>
      <p:cxnSp>
        <p:nvCxnSpPr>
          <p:cNvPr id="14" name="Straight Arrow Connector 19"/>
          <p:cNvCxnSpPr/>
          <p:nvPr/>
        </p:nvCxnSpPr>
        <p:spPr>
          <a:xfrm flipH="1" flipV="1">
            <a:off x="1699256" y="3646409"/>
            <a:ext cx="1252538" cy="236537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32"/>
          <p:cNvSpPr txBox="1">
            <a:spLocks noChangeArrowheads="1"/>
          </p:cNvSpPr>
          <p:nvPr/>
        </p:nvSpPr>
        <p:spPr bwMode="auto">
          <a:xfrm>
            <a:off x="1169031" y="4284584"/>
            <a:ext cx="28146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(AP1 and STA2 are essentially co-located)</a:t>
            </a:r>
          </a:p>
        </p:txBody>
      </p:sp>
      <p:graphicFrame>
        <p:nvGraphicFramePr>
          <p:cNvPr id="16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987461"/>
              </p:ext>
            </p:extLst>
          </p:nvPr>
        </p:nvGraphicFramePr>
        <p:xfrm>
          <a:off x="823564" y="4876800"/>
          <a:ext cx="6263036" cy="6497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2607"/>
                <a:gridCol w="865369"/>
                <a:gridCol w="955753"/>
                <a:gridCol w="1423241"/>
                <a:gridCol w="1766066"/>
              </a:tblGrid>
              <a:tr h="253687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Mac  features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marT="45643" marB="45643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RTS/CTS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marT="45643" marB="45643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BACKOFF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marT="45643" marB="45643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AGGREGATION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marT="45643" marB="45643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RATE CONTROL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marT="45643" marB="45643"/>
                </a:tc>
              </a:tr>
              <a:tr h="396081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ON/OFF</a:t>
                      </a:r>
                      <a:endParaRPr lang="en-US" sz="1000" dirty="0"/>
                    </a:p>
                  </a:txBody>
                  <a:tcPr marL="91428" marR="91428" marT="45643" marB="45643"/>
                </a:tc>
                <a:tc>
                  <a:txBody>
                    <a:bodyPr/>
                    <a:lstStyle/>
                    <a:p>
                      <a:r>
                        <a:rPr lang="en-US" sz="1000" smtClean="0"/>
                        <a:t>ON or OFF</a:t>
                      </a:r>
                      <a:endParaRPr lang="en-US" sz="1000" dirty="0"/>
                    </a:p>
                  </a:txBody>
                  <a:tcPr marL="91428" marR="91428" marT="45643" marB="45643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ON</a:t>
                      </a:r>
                      <a:endParaRPr lang="en-US" sz="1000" dirty="0"/>
                    </a:p>
                  </a:txBody>
                  <a:tcPr marL="91428" marR="91428" marT="45643" marB="45643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ON</a:t>
                      </a:r>
                      <a:endParaRPr lang="en-US" sz="1000" dirty="0"/>
                    </a:p>
                  </a:txBody>
                  <a:tcPr marL="91428" marR="91428" marT="45643" marB="45643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OFF</a:t>
                      </a:r>
                    </a:p>
                    <a:p>
                      <a:r>
                        <a:rPr lang="en-US" altLang="ja-JP" sz="1000" smtClean="0"/>
                        <a:t>(FIXED</a:t>
                      </a:r>
                      <a:r>
                        <a:rPr lang="en-US" altLang="ja-JP" sz="1000" baseline="0" smtClean="0"/>
                        <a:t> to MCS 0)</a:t>
                      </a:r>
                      <a:endParaRPr lang="en-US" altLang="ja-JP" sz="1000" dirty="0"/>
                    </a:p>
                  </a:txBody>
                  <a:tcPr marL="91428" marR="91428" marT="45643" marB="45643"/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9123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Results of Test 2a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Shinohara and A. Kishida (NTT)</a:t>
            </a:r>
            <a:endParaRPr lang="en-US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082661"/>
              </p:ext>
            </p:extLst>
          </p:nvPr>
        </p:nvGraphicFramePr>
        <p:xfrm>
          <a:off x="1447800" y="1676400"/>
          <a:ext cx="6324600" cy="4340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1150"/>
                <a:gridCol w="1581150"/>
                <a:gridCol w="1799820"/>
                <a:gridCol w="1362480"/>
              </a:tblGrid>
              <a:tr h="561138">
                <a:tc>
                  <a:txBody>
                    <a:bodyPr/>
                    <a:lstStyle/>
                    <a:p>
                      <a:r>
                        <a:rPr kumimoji="1" lang="en-US" altLang="ja-JP" smtClean="0">
                          <a:solidFill>
                            <a:schemeClr val="tx1"/>
                          </a:solidFill>
                        </a:rPr>
                        <a:t>MSDU size ,</a:t>
                      </a:r>
                    </a:p>
                    <a:p>
                      <a:r>
                        <a:rPr kumimoji="1" lang="en-US" altLang="ja-JP" smtClean="0">
                          <a:solidFill>
                            <a:schemeClr val="tx1"/>
                          </a:solidFill>
                        </a:rPr>
                        <a:t>RTS/CTS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solidFill>
                            <a:schemeClr val="tx1"/>
                          </a:solidFill>
                        </a:rPr>
                        <a:t>Simlated throughput  by NTT</a:t>
                      </a:r>
                      <a:r>
                        <a:rPr kumimoji="1" lang="en-US" altLang="ja-JP" baseline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kumimoji="1" lang="en-US" altLang="ja-JP" baseline="0" smtClean="0">
                          <a:solidFill>
                            <a:schemeClr val="tx1"/>
                          </a:solidFill>
                        </a:rPr>
                        <a:t>[Mbit/s]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solidFill>
                            <a:schemeClr val="tx1"/>
                          </a:solidFill>
                        </a:rPr>
                        <a:t>Simlated</a:t>
                      </a:r>
                      <a:r>
                        <a:rPr kumimoji="1" lang="en-US" altLang="ja-JP" baseline="0" smtClean="0">
                          <a:solidFill>
                            <a:schemeClr val="tx1"/>
                          </a:solidFill>
                        </a:rPr>
                        <a:t> throughput by </a:t>
                      </a:r>
                      <a:r>
                        <a:rPr kumimoji="1" lang="en-US" altLang="ja-JP" smtClean="0">
                          <a:solidFill>
                            <a:schemeClr val="tx1"/>
                          </a:solidFill>
                        </a:rPr>
                        <a:t> Qualcomm [Mbit/s]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solidFill>
                            <a:schemeClr val="tx1"/>
                          </a:solidFill>
                        </a:rPr>
                        <a:t>Simulated throughput by Nokia [Mbit/s]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561138">
                <a:tc>
                  <a:txBody>
                    <a:bodyPr/>
                    <a:lstStyle/>
                    <a:p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500 bytes, </a:t>
                      </a:r>
                    </a:p>
                    <a:p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Off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4.96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N/A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5.04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7503">
                <a:tc>
                  <a:txBody>
                    <a:bodyPr/>
                    <a:lstStyle/>
                    <a:p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1500</a:t>
                      </a:r>
                      <a:r>
                        <a:rPr kumimoji="1" lang="en-US" altLang="ja-JP" sz="1400" baseline="0" smtClean="0">
                          <a:solidFill>
                            <a:schemeClr val="tx1"/>
                          </a:solidFill>
                        </a:rPr>
                        <a:t> bytes, </a:t>
                      </a:r>
                    </a:p>
                    <a:p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Off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5.55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5.53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N/A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7503">
                <a:tc>
                  <a:txBody>
                    <a:bodyPr/>
                    <a:lstStyle/>
                    <a:p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2000 bytes,</a:t>
                      </a:r>
                    </a:p>
                    <a:p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Off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5.51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N/A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5.50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7503">
                <a:tc>
                  <a:txBody>
                    <a:bodyPr/>
                    <a:lstStyle/>
                    <a:p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500 bytes,</a:t>
                      </a:r>
                      <a:r>
                        <a:rPr kumimoji="1" lang="en-US" altLang="ja-JP" sz="1400" baseline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On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5.08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N/A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5.18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7503">
                <a:tc>
                  <a:txBody>
                    <a:bodyPr/>
                    <a:lstStyle/>
                    <a:p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1500 bytes, </a:t>
                      </a:r>
                    </a:p>
                    <a:p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On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5.67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N/A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N/A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7503">
                <a:tc>
                  <a:txBody>
                    <a:bodyPr/>
                    <a:lstStyle/>
                    <a:p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2000 bytes, </a:t>
                      </a:r>
                    </a:p>
                    <a:p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On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5.50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N/A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5.56</a:t>
                      </a:r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日付プレースホルダー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2816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Test </a:t>
            </a:r>
            <a:r>
              <a:rPr lang="en-US" altLang="ja-JP" dirty="0" smtClean="0"/>
              <a:t>2b</a:t>
            </a:r>
            <a:r>
              <a:rPr kumimoji="1" lang="en-US" altLang="ja-JP" dirty="0" smtClean="0"/>
              <a:t>: Deferral Test 2</a:t>
            </a:r>
            <a:endParaRPr kumimoji="1" lang="ja-JP" alt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708627"/>
            <a:ext cx="7772400" cy="13360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en-US" sz="2400" u="sng" dirty="0">
                <a:ea typeface="MS PGothic" pitchFamily="50" charset="-128"/>
              </a:rPr>
              <a:t>■</a:t>
            </a:r>
            <a:r>
              <a:rPr lang="en-US" altLang="ja-JP" sz="2400" u="sng" dirty="0" smtClean="0">
                <a:ea typeface="MS PGothic" pitchFamily="50" charset="-128"/>
              </a:rPr>
              <a:t>Scenario</a:t>
            </a:r>
            <a:endParaRPr lang="en-US" alt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AP1 and AP 2 should not defer to each other 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altLang="en-US" sz="1800" dirty="0" smtClean="0"/>
              <a:t>Because received signal from other AP is &lt; -82dBm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altLang="en-US" sz="1600" dirty="0" smtClean="0"/>
              <a:t>Compare  PER and TPUT metrics</a:t>
            </a:r>
          </a:p>
        </p:txBody>
      </p:sp>
      <p:sp>
        <p:nvSpPr>
          <p:cNvPr id="16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7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Shinohara and A. Kishida (NTT)</a:t>
            </a:r>
            <a:endParaRPr lang="en-US" dirty="0"/>
          </a:p>
        </p:txBody>
      </p:sp>
      <p:sp>
        <p:nvSpPr>
          <p:cNvPr id="6" name="Oval 3"/>
          <p:cNvSpPr/>
          <p:nvPr/>
        </p:nvSpPr>
        <p:spPr>
          <a:xfrm>
            <a:off x="3858260" y="3735865"/>
            <a:ext cx="722313" cy="4572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dirty="0"/>
              <a:t>STA 1</a:t>
            </a:r>
          </a:p>
        </p:txBody>
      </p:sp>
      <p:sp>
        <p:nvSpPr>
          <p:cNvPr id="7" name="Oval 4"/>
          <p:cNvSpPr/>
          <p:nvPr/>
        </p:nvSpPr>
        <p:spPr>
          <a:xfrm>
            <a:off x="7428548" y="3421540"/>
            <a:ext cx="627062" cy="457200"/>
          </a:xfrm>
          <a:prstGeom prst="ellips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dirty="0"/>
              <a:t>AP 2</a:t>
            </a:r>
          </a:p>
        </p:txBody>
      </p:sp>
      <p:sp>
        <p:nvSpPr>
          <p:cNvPr id="8" name="Oval 5"/>
          <p:cNvSpPr/>
          <p:nvPr/>
        </p:nvSpPr>
        <p:spPr>
          <a:xfrm>
            <a:off x="990601" y="3564415"/>
            <a:ext cx="651510" cy="457200"/>
          </a:xfrm>
          <a:prstGeom prst="ellips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dirty="0"/>
              <a:t>AP1</a:t>
            </a:r>
          </a:p>
        </p:txBody>
      </p:sp>
      <p:sp>
        <p:nvSpPr>
          <p:cNvPr id="9" name="Oval 6"/>
          <p:cNvSpPr/>
          <p:nvPr/>
        </p:nvSpPr>
        <p:spPr>
          <a:xfrm>
            <a:off x="3666173" y="3254853"/>
            <a:ext cx="754062" cy="4572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dirty="0"/>
              <a:t>STA 2</a:t>
            </a:r>
          </a:p>
        </p:txBody>
      </p:sp>
      <p:cxnSp>
        <p:nvCxnSpPr>
          <p:cNvPr id="10" name="Straight Arrow Connector 10"/>
          <p:cNvCxnSpPr>
            <a:stCxn id="9" idx="6"/>
          </p:cNvCxnSpPr>
          <p:nvPr/>
        </p:nvCxnSpPr>
        <p:spPr>
          <a:xfrm>
            <a:off x="4420235" y="3483453"/>
            <a:ext cx="3008313" cy="207962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2"/>
          <p:cNvCxnSpPr>
            <a:stCxn id="6" idx="2"/>
            <a:endCxn id="8" idx="6"/>
          </p:cNvCxnSpPr>
          <p:nvPr/>
        </p:nvCxnSpPr>
        <p:spPr>
          <a:xfrm flipH="1" flipV="1">
            <a:off x="1642111" y="3793015"/>
            <a:ext cx="2216149" cy="17145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6"/>
          <p:cNvSpPr txBox="1">
            <a:spLocks noChangeArrowheads="1"/>
          </p:cNvSpPr>
          <p:nvPr/>
        </p:nvSpPr>
        <p:spPr bwMode="auto">
          <a:xfrm>
            <a:off x="4893310" y="3614076"/>
            <a:ext cx="6992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d2=60m</a:t>
            </a:r>
            <a:endParaRPr lang="en-US" altLang="en-US" sz="1200" b="0"/>
          </a:p>
        </p:txBody>
      </p:sp>
      <p:sp>
        <p:nvSpPr>
          <p:cNvPr id="13" name="TextBox 17"/>
          <p:cNvSpPr txBox="1">
            <a:spLocks noChangeArrowheads="1"/>
          </p:cNvSpPr>
          <p:nvPr/>
        </p:nvSpPr>
        <p:spPr bwMode="auto">
          <a:xfrm>
            <a:off x="2562860" y="3507265"/>
            <a:ext cx="6992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d2=60m</a:t>
            </a:r>
            <a:endParaRPr lang="en-US" altLang="en-US" sz="1200" b="0"/>
          </a:p>
        </p:txBody>
      </p:sp>
      <p:graphicFrame>
        <p:nvGraphicFramePr>
          <p:cNvPr id="15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275557"/>
              </p:ext>
            </p:extLst>
          </p:nvPr>
        </p:nvGraphicFramePr>
        <p:xfrm>
          <a:off x="609600" y="5181600"/>
          <a:ext cx="5121275" cy="9456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4255"/>
                <a:gridCol w="1024255"/>
                <a:gridCol w="1024255"/>
                <a:gridCol w="1024255"/>
                <a:gridCol w="1024255"/>
              </a:tblGrid>
              <a:tr h="396875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Mac  features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6" marR="91456" marT="45793" marB="45793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RTS/CTS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6" marR="91456" marT="45793" marB="45793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BACKOFF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6" marR="91456" marT="45793" marB="45793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AGGREGATION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6" marR="91456" marT="45793" marB="45793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RATE CONTROL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6" marR="91456" marT="45793" marB="45793"/>
                </a:tc>
              </a:tr>
              <a:tr h="396875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ON/OFF</a:t>
                      </a:r>
                      <a:endParaRPr lang="en-US" sz="1000" dirty="0"/>
                    </a:p>
                  </a:txBody>
                  <a:tcPr marL="91456" marR="91456" marT="45793" marB="45793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smtClean="0"/>
                        <a:t>OFF</a:t>
                      </a:r>
                      <a:endParaRPr lang="en-US" sz="1000" dirty="0"/>
                    </a:p>
                  </a:txBody>
                  <a:tcPr marL="91456" marR="91456" marT="45793" marB="45793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ON</a:t>
                      </a:r>
                      <a:endParaRPr lang="en-US" sz="1000" dirty="0"/>
                    </a:p>
                  </a:txBody>
                  <a:tcPr marL="91456" marR="91456" marT="45793" marB="45793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ON</a:t>
                      </a:r>
                      <a:endParaRPr lang="en-US" sz="1000" dirty="0"/>
                    </a:p>
                  </a:txBody>
                  <a:tcPr marL="91456" marR="91456" marT="45793" marB="45793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OFF</a:t>
                      </a:r>
                    </a:p>
                    <a:p>
                      <a:r>
                        <a:rPr lang="en-US" sz="1000" smtClean="0"/>
                        <a:t>(FIXED</a:t>
                      </a:r>
                      <a:r>
                        <a:rPr lang="en-US" sz="1000" baseline="0" smtClean="0"/>
                        <a:t> to MCS 0)</a:t>
                      </a:r>
                      <a:endParaRPr lang="en-US" sz="1000" dirty="0"/>
                    </a:p>
                  </a:txBody>
                  <a:tcPr marL="91456" marR="91456" marT="45793" marB="45793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" name="テキスト ボックス 17"/>
          <p:cNvSpPr txBox="1"/>
          <p:nvPr/>
        </p:nvSpPr>
        <p:spPr>
          <a:xfrm>
            <a:off x="762000" y="4572000"/>
            <a:ext cx="640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mtClean="0"/>
              <a:t>Simulation runs time = 100sec,  the number of realizations = 6</a:t>
            </a:r>
            <a:endParaRPr kumimoji="1" lang="ja-JP" altLang="en-US"/>
          </a:p>
        </p:txBody>
      </p:sp>
      <p:sp>
        <p:nvSpPr>
          <p:cNvPr id="19" name="四角形吹き出し 18"/>
          <p:cNvSpPr/>
          <p:nvPr/>
        </p:nvSpPr>
        <p:spPr bwMode="auto">
          <a:xfrm>
            <a:off x="6346166" y="4419600"/>
            <a:ext cx="2514600" cy="1388585"/>
          </a:xfrm>
          <a:prstGeom prst="wedgeRectCallout">
            <a:avLst>
              <a:gd name="adj1" fmla="val -84856"/>
              <a:gd name="adj2" fmla="val -89952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mtClean="0">
                <a:solidFill>
                  <a:schemeClr val="tx1"/>
                </a:solidFill>
                <a:latin typeface="Times New Roman" pitchFamily="18" charset="0"/>
              </a:rPr>
              <a:t>The distance between AP and STA is shorter than the scenario in [1]. It is suitable for the assumptions described in the next slide.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mtClean="0">
                <a:solidFill>
                  <a:schemeClr val="tx1"/>
                </a:solidFill>
                <a:latin typeface="Times New Roman" pitchFamily="18" charset="0"/>
              </a:rPr>
              <a:t>It can set the same value as the scenario in [1] if we complete PHY abstraction.</a:t>
            </a: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8356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​​テーマ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20158</TotalTime>
  <Words>1546</Words>
  <Application>Microsoft Office PowerPoint</Application>
  <PresentationFormat>画面に合わせる (4:3)</PresentationFormat>
  <Paragraphs>466</Paragraphs>
  <Slides>16</Slides>
  <Notes>15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8" baseType="lpstr">
      <vt:lpstr>Office ​​テーマ</vt:lpstr>
      <vt:lpstr>Microsoft Word 97-2003 文書</vt:lpstr>
      <vt:lpstr>MAC Simulator Calibration Results</vt:lpstr>
      <vt:lpstr>Summary</vt:lpstr>
      <vt:lpstr>Test 1a: MAC overhead w/o RTS/CTS</vt:lpstr>
      <vt:lpstr>Results of Test 1a</vt:lpstr>
      <vt:lpstr>Test 1b: MAC overhead w/ RTS/CTS</vt:lpstr>
      <vt:lpstr>Results of Test 1b</vt:lpstr>
      <vt:lpstr>Test 2a: Deferral Test 1</vt:lpstr>
      <vt:lpstr>Results of Test 2a</vt:lpstr>
      <vt:lpstr>Test 2b: Deferral Test 2</vt:lpstr>
      <vt:lpstr>Test 2b: Deferral Test 2</vt:lpstr>
      <vt:lpstr>Results of Test 2b</vt:lpstr>
      <vt:lpstr>Test 3: NAV deferral</vt:lpstr>
      <vt:lpstr>Conclusions</vt:lpstr>
      <vt:lpstr>Reference</vt:lpstr>
      <vt:lpstr>PowerPoint プレゼンテーション</vt:lpstr>
      <vt:lpstr>Backoff procedure, N=20</vt:lpstr>
    </vt:vector>
  </TitlesOfParts>
  <Company>&lt;Company Name&gt;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simulator calibration results</dc:title>
  <dc:creator>Shoko Shinohara;Akira Kishida</dc:creator>
  <cp:lastModifiedBy>inoue</cp:lastModifiedBy>
  <cp:revision>669</cp:revision>
  <cp:lastPrinted>1998-02-10T13:28:06Z</cp:lastPrinted>
  <dcterms:created xsi:type="dcterms:W3CDTF">2009-12-02T19:05:24Z</dcterms:created>
  <dcterms:modified xsi:type="dcterms:W3CDTF">2014-09-10T04:13:29Z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