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331" r:id="rId2"/>
    <p:sldId id="499" r:id="rId3"/>
    <p:sldId id="498" r:id="rId4"/>
    <p:sldId id="472" r:id="rId5"/>
    <p:sldId id="473" r:id="rId6"/>
    <p:sldId id="474" r:id="rId7"/>
    <p:sldId id="475" r:id="rId8"/>
    <p:sldId id="476" r:id="rId9"/>
    <p:sldId id="477" r:id="rId10"/>
    <p:sldId id="480" r:id="rId11"/>
    <p:sldId id="478" r:id="rId12"/>
    <p:sldId id="481" r:id="rId13"/>
    <p:sldId id="483" r:id="rId14"/>
    <p:sldId id="484" r:id="rId15"/>
    <p:sldId id="482" r:id="rId16"/>
    <p:sldId id="485" r:id="rId17"/>
    <p:sldId id="486" r:id="rId18"/>
    <p:sldId id="487" r:id="rId19"/>
    <p:sldId id="488" r:id="rId20"/>
    <p:sldId id="489" r:id="rId21"/>
    <p:sldId id="490" r:id="rId22"/>
    <p:sldId id="496" r:id="rId23"/>
    <p:sldId id="491" r:id="rId24"/>
    <p:sldId id="493" r:id="rId25"/>
    <p:sldId id="494" r:id="rId26"/>
    <p:sldId id="492" r:id="rId27"/>
    <p:sldId id="497" r:id="rId28"/>
    <p:sldId id="495" r:id="rId29"/>
  </p:sldIdLst>
  <p:sldSz cx="9144000" cy="6858000" type="screen4x3"/>
  <p:notesSz cx="6954838" cy="9240838"/>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l22" initials="j" lastIdx="4" clrIdx="0"/>
  <p:cmAuthor id="1" name="John Kenney" initials="JK" lastIdx="1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BB5E9"/>
    <a:srgbClr val="AABADA"/>
    <a:srgbClr val="E2AC00"/>
    <a:srgbClr val="A27B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43" autoAdjust="0"/>
  </p:normalViewPr>
  <p:slideViewPr>
    <p:cSldViewPr>
      <p:cViewPr>
        <p:scale>
          <a:sx n="90" d="100"/>
          <a:sy n="90" d="100"/>
        </p:scale>
        <p:origin x="-74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76" y="-72"/>
      </p:cViewPr>
      <p:guideLst>
        <p:guide orient="horz" pos="2151"/>
        <p:guide pos="288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70356" y="175081"/>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7">
              <a:defRPr sz="1400" b="1"/>
            </a:lvl1pPr>
          </a:lstStyle>
          <a:p>
            <a:pPr>
              <a:defRPr/>
            </a:pPr>
            <a:r>
              <a:rPr lang="en-GB" dirty="0"/>
              <a:t>doc.: IEEE </a:t>
            </a:r>
            <a:r>
              <a:rPr lang="en-GB" dirty="0" smtClean="0"/>
              <a:t>802.11-14/1101r1</a:t>
            </a:r>
            <a:endParaRPr lang="en-GB" dirty="0"/>
          </a:p>
        </p:txBody>
      </p:sp>
      <p:sp>
        <p:nvSpPr>
          <p:cNvPr id="3075" name="Rectangle 3"/>
          <p:cNvSpPr>
            <a:spLocks noGrp="1" noChangeArrowheads="1"/>
          </p:cNvSpPr>
          <p:nvPr>
            <p:ph type="dt" sz="quarter" idx="1"/>
          </p:nvPr>
        </p:nvSpPr>
        <p:spPr bwMode="auto">
          <a:xfrm>
            <a:off x="698499" y="168357"/>
            <a:ext cx="1062254" cy="22216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7">
              <a:defRPr sz="1400" b="1"/>
            </a:lvl1pPr>
          </a:lstStyle>
          <a:p>
            <a:pPr>
              <a:defRPr/>
            </a:pPr>
            <a:r>
              <a:rPr lang="en-GB"/>
              <a:t>January 2013</a:t>
            </a:r>
          </a:p>
        </p:txBody>
      </p:sp>
      <p:sp>
        <p:nvSpPr>
          <p:cNvPr id="3077" name="Rectangle 5"/>
          <p:cNvSpPr>
            <a:spLocks noGrp="1" noChangeArrowheads="1"/>
          </p:cNvSpPr>
          <p:nvPr>
            <p:ph type="sldNum" sz="quarter" idx="3"/>
          </p:nvPr>
        </p:nvSpPr>
        <p:spPr bwMode="auto">
          <a:xfrm>
            <a:off x="3143129" y="8943975"/>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357">
              <a:defRPr/>
            </a:lvl1pPr>
          </a:lstStyle>
          <a:p>
            <a:pPr>
              <a:defRPr/>
            </a:pPr>
            <a:r>
              <a:rPr lang="en-GB"/>
              <a:t>Page </a:t>
            </a:r>
            <a:fld id="{040ED837-3CD0-4783-A001-FE07B053EF8F}" type="slidenum">
              <a:rPr lang="en-GB"/>
              <a:pPr>
                <a:defRPr/>
              </a:pPr>
              <a:t>‹#›</a:t>
            </a:fld>
            <a:endParaRPr lang="en-GB"/>
          </a:p>
        </p:txBody>
      </p:sp>
      <p:sp>
        <p:nvSpPr>
          <p:cNvPr id="31749" name="Line 6"/>
          <p:cNvSpPr>
            <a:spLocks noChangeShapeType="1"/>
          </p:cNvSpPr>
          <p:nvPr/>
        </p:nvSpPr>
        <p:spPr bwMode="auto">
          <a:xfrm>
            <a:off x="696914" y="387350"/>
            <a:ext cx="55610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31750" name="Rectangle 7"/>
          <p:cNvSpPr>
            <a:spLocks noChangeArrowheads="1"/>
          </p:cNvSpPr>
          <p:nvPr/>
        </p:nvSpPr>
        <p:spPr bwMode="auto">
          <a:xfrm>
            <a:off x="696913" y="8943975"/>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altLang="en-US"/>
              <a:t>Submission</a:t>
            </a:r>
          </a:p>
        </p:txBody>
      </p:sp>
      <p:sp>
        <p:nvSpPr>
          <p:cNvPr id="31751" name="Line 8"/>
          <p:cNvSpPr>
            <a:spLocks noChangeShapeType="1"/>
          </p:cNvSpPr>
          <p:nvPr/>
        </p:nvSpPr>
        <p:spPr bwMode="auto">
          <a:xfrm>
            <a:off x="696913" y="8821738"/>
            <a:ext cx="5715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10" name="Rectangle 5"/>
          <p:cNvSpPr>
            <a:spLocks noGrp="1" noChangeArrowheads="1"/>
          </p:cNvSpPr>
          <p:nvPr>
            <p:ph type="ftr" sz="quarter" idx="2"/>
          </p:nvPr>
        </p:nvSpPr>
        <p:spPr bwMode="auto">
          <a:xfrm>
            <a:off x="5351194" y="8921502"/>
            <a:ext cx="16036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a:t>
            </a:r>
            <a:r>
              <a:rPr lang="en-GB" dirty="0" smtClean="0"/>
              <a:t>ITC)</a:t>
            </a:r>
            <a:endParaRPr lang="en-GB" dirty="0"/>
          </a:p>
        </p:txBody>
      </p:sp>
    </p:spTree>
    <p:extLst>
      <p:ext uri="{BB962C8B-B14F-4D97-AF65-F5344CB8AC3E}">
        <p14:creationId xmlns:p14="http://schemas.microsoft.com/office/powerpoint/2010/main" val="1442189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13218" y="94119"/>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7">
              <a:defRPr sz="1400" b="1"/>
            </a:lvl1pPr>
          </a:lstStyle>
          <a:p>
            <a:pPr>
              <a:defRPr/>
            </a:pPr>
            <a:r>
              <a:rPr lang="en-GB" dirty="0" smtClean="0"/>
              <a:t>doc.: IEEE 802.11-14/1101r1</a:t>
            </a:r>
            <a:endParaRPr lang="en-GB" dirty="0"/>
          </a:p>
        </p:txBody>
      </p:sp>
      <p:sp>
        <p:nvSpPr>
          <p:cNvPr id="2051" name="Rectangle 3"/>
          <p:cNvSpPr>
            <a:spLocks noGrp="1" noChangeArrowheads="1"/>
          </p:cNvSpPr>
          <p:nvPr>
            <p:ph type="dt" idx="1"/>
          </p:nvPr>
        </p:nvSpPr>
        <p:spPr bwMode="auto">
          <a:xfrm>
            <a:off x="657225" y="87395"/>
            <a:ext cx="1062254" cy="22216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7">
              <a:defRPr sz="1400" b="1"/>
            </a:lvl1pPr>
          </a:lstStyle>
          <a:p>
            <a:pPr>
              <a:defRPr/>
            </a:pPr>
            <a:r>
              <a:rPr lang="en-GB"/>
              <a:t>January 2013</a:t>
            </a:r>
          </a:p>
        </p:txBody>
      </p:sp>
      <p:sp>
        <p:nvSpPr>
          <p:cNvPr id="28676" name="Rectangle 4"/>
          <p:cNvSpPr>
            <a:spLocks noGrp="1" noRot="1" noChangeAspect="1" noChangeArrowheads="1" noTextEdit="1"/>
          </p:cNvSpPr>
          <p:nvPr>
            <p:ph type="sldImg" idx="2"/>
          </p:nvPr>
        </p:nvSpPr>
        <p:spPr bwMode="auto">
          <a:xfrm>
            <a:off x="1176338" y="698500"/>
            <a:ext cx="4603750" cy="345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5513" y="4387851"/>
            <a:ext cx="5103812" cy="4162425"/>
          </a:xfrm>
          <a:prstGeom prst="rect">
            <a:avLst/>
          </a:prstGeom>
          <a:noFill/>
          <a:ln w="9525">
            <a:noFill/>
            <a:miter lim="800000"/>
            <a:headEnd/>
            <a:tailEnd/>
          </a:ln>
          <a:effectLst/>
        </p:spPr>
        <p:txBody>
          <a:bodyPr vert="horz" wrap="square" lIns="93737" tIns="46075" rIns="93737" bIns="4607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5" name="Rectangle 7"/>
          <p:cNvSpPr>
            <a:spLocks noGrp="1" noChangeArrowheads="1"/>
          </p:cNvSpPr>
          <p:nvPr>
            <p:ph type="sldNum" sz="quarter" idx="5"/>
          </p:nvPr>
        </p:nvSpPr>
        <p:spPr bwMode="auto">
          <a:xfrm>
            <a:off x="3227144" y="894715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7">
              <a:defRPr/>
            </a:lvl1pPr>
          </a:lstStyle>
          <a:p>
            <a:pPr>
              <a:defRPr/>
            </a:pPr>
            <a:r>
              <a:rPr lang="en-GB"/>
              <a:t>Page </a:t>
            </a:r>
            <a:fld id="{CEF5F69A-29C7-46E2-8FE4-081DA16434BD}" type="slidenum">
              <a:rPr lang="en-GB"/>
              <a:pPr>
                <a:defRPr/>
              </a:pPr>
              <a:t>‹#›</a:t>
            </a:fld>
            <a:endParaRPr lang="en-GB"/>
          </a:p>
        </p:txBody>
      </p:sp>
      <p:sp>
        <p:nvSpPr>
          <p:cNvPr id="28679" name="Rectangle 8"/>
          <p:cNvSpPr>
            <a:spLocks noChangeArrowheads="1"/>
          </p:cNvSpPr>
          <p:nvPr/>
        </p:nvSpPr>
        <p:spPr bwMode="auto">
          <a:xfrm>
            <a:off x="727075" y="894715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a:t>Submission</a:t>
            </a:r>
          </a:p>
        </p:txBody>
      </p:sp>
      <p:sp>
        <p:nvSpPr>
          <p:cNvPr id="28680" name="Line 9"/>
          <p:cNvSpPr>
            <a:spLocks noChangeShapeType="1"/>
          </p:cNvSpPr>
          <p:nvPr/>
        </p:nvSpPr>
        <p:spPr bwMode="auto">
          <a:xfrm>
            <a:off x="727075" y="8858250"/>
            <a:ext cx="55006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28681" name="Line 10"/>
          <p:cNvSpPr>
            <a:spLocks noChangeShapeType="1"/>
          </p:cNvSpPr>
          <p:nvPr/>
        </p:nvSpPr>
        <p:spPr bwMode="auto">
          <a:xfrm>
            <a:off x="649289" y="295275"/>
            <a:ext cx="565626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12" name="Rectangle 5"/>
          <p:cNvSpPr>
            <a:spLocks noGrp="1" noChangeArrowheads="1"/>
          </p:cNvSpPr>
          <p:nvPr>
            <p:ph type="ftr" sz="quarter" idx="4"/>
          </p:nvPr>
        </p:nvSpPr>
        <p:spPr bwMode="auto">
          <a:xfrm>
            <a:off x="5351194" y="8947150"/>
            <a:ext cx="16036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a:t>
            </a:r>
            <a:r>
              <a:rPr lang="en-GB" dirty="0" smtClean="0"/>
              <a:t>ITC)</a:t>
            </a:r>
            <a:endParaRPr lang="en-GB" dirty="0"/>
          </a:p>
        </p:txBody>
      </p:sp>
    </p:spTree>
    <p:extLst>
      <p:ext uri="{BB962C8B-B14F-4D97-AF65-F5344CB8AC3E}">
        <p14:creationId xmlns:p14="http://schemas.microsoft.com/office/powerpoint/2010/main" val="2259905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xfrm>
            <a:off x="4113218" y="94119"/>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2057194" indent="-228577" defTabSz="933357">
              <a:defRPr sz="1200">
                <a:solidFill>
                  <a:schemeClr val="tx1"/>
                </a:solidFill>
                <a:latin typeface="Times New Roman" pitchFamily="18" charset="0"/>
              </a:defRPr>
            </a:lvl5pPr>
            <a:lvl6pPr marL="2514348" indent="-228577" defTabSz="933357" eaLnBrk="0" fontAlgn="base" hangingPunct="0">
              <a:spcBef>
                <a:spcPct val="0"/>
              </a:spcBef>
              <a:spcAft>
                <a:spcPct val="0"/>
              </a:spcAft>
              <a:defRPr sz="1200">
                <a:solidFill>
                  <a:schemeClr val="tx1"/>
                </a:solidFill>
                <a:latin typeface="Times New Roman" pitchFamily="18" charset="0"/>
              </a:defRPr>
            </a:lvl6pPr>
            <a:lvl7pPr marL="2971502" indent="-228577" defTabSz="933357" eaLnBrk="0" fontAlgn="base" hangingPunct="0">
              <a:spcBef>
                <a:spcPct val="0"/>
              </a:spcBef>
              <a:spcAft>
                <a:spcPct val="0"/>
              </a:spcAft>
              <a:defRPr sz="1200">
                <a:solidFill>
                  <a:schemeClr val="tx1"/>
                </a:solidFill>
                <a:latin typeface="Times New Roman" pitchFamily="18" charset="0"/>
              </a:defRPr>
            </a:lvl7pPr>
            <a:lvl8pPr marL="3428657" indent="-228577" defTabSz="933357" eaLnBrk="0" fontAlgn="base" hangingPunct="0">
              <a:spcBef>
                <a:spcPct val="0"/>
              </a:spcBef>
              <a:spcAft>
                <a:spcPct val="0"/>
              </a:spcAft>
              <a:defRPr sz="1200">
                <a:solidFill>
                  <a:schemeClr val="tx1"/>
                </a:solidFill>
                <a:latin typeface="Times New Roman" pitchFamily="18" charset="0"/>
              </a:defRPr>
            </a:lvl8pPr>
            <a:lvl9pPr marL="3885811" indent="-228577" defTabSz="933357" eaLnBrk="0" fontAlgn="base" hangingPunct="0">
              <a:spcBef>
                <a:spcPct val="0"/>
              </a:spcBef>
              <a:spcAft>
                <a:spcPct val="0"/>
              </a:spcAft>
              <a:defRPr sz="1200">
                <a:solidFill>
                  <a:schemeClr val="tx1"/>
                </a:solidFill>
                <a:latin typeface="Times New Roman" pitchFamily="18" charset="0"/>
              </a:defRPr>
            </a:lvl9pPr>
          </a:lstStyle>
          <a:p>
            <a:r>
              <a:rPr lang="en-GB" altLang="en-US" sz="1400" dirty="0"/>
              <a:t>doc.: IEEE </a:t>
            </a:r>
            <a:r>
              <a:rPr lang="en-GB" altLang="en-US" sz="1400" dirty="0" smtClean="0"/>
              <a:t>802.11-14/1101r1</a:t>
            </a:r>
            <a:endParaRPr lang="en-GB" altLang="en-US" sz="1400" dirty="0"/>
          </a:p>
        </p:txBody>
      </p:sp>
      <p:sp>
        <p:nvSpPr>
          <p:cNvPr id="296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2057194" indent="-228577" defTabSz="933357">
              <a:defRPr sz="1200">
                <a:solidFill>
                  <a:schemeClr val="tx1"/>
                </a:solidFill>
                <a:latin typeface="Times New Roman" pitchFamily="18" charset="0"/>
              </a:defRPr>
            </a:lvl5pPr>
            <a:lvl6pPr marL="2514348" indent="-228577" defTabSz="933357" eaLnBrk="0" fontAlgn="base" hangingPunct="0">
              <a:spcBef>
                <a:spcPct val="0"/>
              </a:spcBef>
              <a:spcAft>
                <a:spcPct val="0"/>
              </a:spcAft>
              <a:defRPr sz="1200">
                <a:solidFill>
                  <a:schemeClr val="tx1"/>
                </a:solidFill>
                <a:latin typeface="Times New Roman" pitchFamily="18" charset="0"/>
              </a:defRPr>
            </a:lvl6pPr>
            <a:lvl7pPr marL="2971502" indent="-228577" defTabSz="933357" eaLnBrk="0" fontAlgn="base" hangingPunct="0">
              <a:spcBef>
                <a:spcPct val="0"/>
              </a:spcBef>
              <a:spcAft>
                <a:spcPct val="0"/>
              </a:spcAft>
              <a:defRPr sz="1200">
                <a:solidFill>
                  <a:schemeClr val="tx1"/>
                </a:solidFill>
                <a:latin typeface="Times New Roman" pitchFamily="18" charset="0"/>
              </a:defRPr>
            </a:lvl7pPr>
            <a:lvl8pPr marL="3428657" indent="-228577" defTabSz="933357" eaLnBrk="0" fontAlgn="base" hangingPunct="0">
              <a:spcBef>
                <a:spcPct val="0"/>
              </a:spcBef>
              <a:spcAft>
                <a:spcPct val="0"/>
              </a:spcAft>
              <a:defRPr sz="1200">
                <a:solidFill>
                  <a:schemeClr val="tx1"/>
                </a:solidFill>
                <a:latin typeface="Times New Roman" pitchFamily="18" charset="0"/>
              </a:defRPr>
            </a:lvl8pPr>
            <a:lvl9pPr marL="3885811" indent="-228577" defTabSz="933357" eaLnBrk="0" fontAlgn="base" hangingPunct="0">
              <a:spcBef>
                <a:spcPct val="0"/>
              </a:spcBef>
              <a:spcAft>
                <a:spcPct val="0"/>
              </a:spcAft>
              <a:defRPr sz="1200">
                <a:solidFill>
                  <a:schemeClr val="tx1"/>
                </a:solidFill>
                <a:latin typeface="Times New Roman" pitchFamily="18" charset="0"/>
              </a:defRPr>
            </a:lvl9pPr>
          </a:lstStyle>
          <a:p>
            <a:r>
              <a:rPr lang="en-GB" altLang="en-US" sz="1400"/>
              <a:t>January 2013</a:t>
            </a:r>
          </a:p>
        </p:txBody>
      </p:sp>
      <p:sp>
        <p:nvSpPr>
          <p:cNvPr id="29700" name="Rectangle 6"/>
          <p:cNvSpPr>
            <a:spLocks noGrp="1" noChangeArrowheads="1"/>
          </p:cNvSpPr>
          <p:nvPr>
            <p:ph type="ftr" sz="quarter" idx="4294967295"/>
          </p:nvPr>
        </p:nvSpPr>
        <p:spPr bwMode="auto">
          <a:xfrm>
            <a:off x="3875088" y="8947150"/>
            <a:ext cx="2424112"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marL="342866" indent="-342866"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458742" defTabSz="933357">
              <a:defRPr sz="1200">
                <a:solidFill>
                  <a:schemeClr val="tx1"/>
                </a:solidFill>
                <a:latin typeface="Times New Roman" pitchFamily="18" charset="0"/>
              </a:defRPr>
            </a:lvl5pPr>
            <a:lvl6pPr marL="915896" defTabSz="933357" eaLnBrk="0" fontAlgn="base" hangingPunct="0">
              <a:spcBef>
                <a:spcPct val="0"/>
              </a:spcBef>
              <a:spcAft>
                <a:spcPct val="0"/>
              </a:spcAft>
              <a:defRPr sz="1200">
                <a:solidFill>
                  <a:schemeClr val="tx1"/>
                </a:solidFill>
                <a:latin typeface="Times New Roman" pitchFamily="18" charset="0"/>
              </a:defRPr>
            </a:lvl6pPr>
            <a:lvl7pPr marL="1373051" defTabSz="933357" eaLnBrk="0" fontAlgn="base" hangingPunct="0">
              <a:spcBef>
                <a:spcPct val="0"/>
              </a:spcBef>
              <a:spcAft>
                <a:spcPct val="0"/>
              </a:spcAft>
              <a:defRPr sz="1200">
                <a:solidFill>
                  <a:schemeClr val="tx1"/>
                </a:solidFill>
                <a:latin typeface="Times New Roman" pitchFamily="18" charset="0"/>
              </a:defRPr>
            </a:lvl7pPr>
            <a:lvl8pPr marL="1830204" defTabSz="933357" eaLnBrk="0" fontAlgn="base" hangingPunct="0">
              <a:spcBef>
                <a:spcPct val="0"/>
              </a:spcBef>
              <a:spcAft>
                <a:spcPct val="0"/>
              </a:spcAft>
              <a:defRPr sz="1200">
                <a:solidFill>
                  <a:schemeClr val="tx1"/>
                </a:solidFill>
                <a:latin typeface="Times New Roman" pitchFamily="18" charset="0"/>
              </a:defRPr>
            </a:lvl8pPr>
            <a:lvl9pPr marL="2287359" defTabSz="933357" eaLnBrk="0" fontAlgn="base" hangingPunct="0">
              <a:spcBef>
                <a:spcPct val="0"/>
              </a:spcBef>
              <a:spcAft>
                <a:spcPct val="0"/>
              </a:spcAft>
              <a:defRPr sz="1200">
                <a:solidFill>
                  <a:schemeClr val="tx1"/>
                </a:solidFill>
                <a:latin typeface="Times New Roman" pitchFamily="18" charset="0"/>
              </a:defRPr>
            </a:lvl9pPr>
          </a:lstStyle>
          <a:p>
            <a:pPr lvl="4"/>
            <a:r>
              <a:rPr lang="en-GB" altLang="en-US"/>
              <a:t>Clint Chaplin, Chair (Samsung)</a:t>
            </a:r>
          </a:p>
        </p:txBody>
      </p:sp>
      <p:sp>
        <p:nvSpPr>
          <p:cNvPr id="29701" name="Rectangle 7"/>
          <p:cNvSpPr>
            <a:spLocks noGrp="1" noChangeArrowheads="1"/>
          </p:cNvSpPr>
          <p:nvPr>
            <p:ph type="sldNum" sz="quarter" idx="5"/>
          </p:nvPr>
        </p:nvSpPr>
        <p:spPr>
          <a:xfrm>
            <a:off x="3329736" y="894715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2057194" indent="-228577" defTabSz="933357">
              <a:defRPr sz="1200">
                <a:solidFill>
                  <a:schemeClr val="tx1"/>
                </a:solidFill>
                <a:latin typeface="Times New Roman" pitchFamily="18" charset="0"/>
              </a:defRPr>
            </a:lvl5pPr>
            <a:lvl6pPr marL="2514348" indent="-228577" defTabSz="933357" eaLnBrk="0" fontAlgn="base" hangingPunct="0">
              <a:spcBef>
                <a:spcPct val="0"/>
              </a:spcBef>
              <a:spcAft>
                <a:spcPct val="0"/>
              </a:spcAft>
              <a:defRPr sz="1200">
                <a:solidFill>
                  <a:schemeClr val="tx1"/>
                </a:solidFill>
                <a:latin typeface="Times New Roman" pitchFamily="18" charset="0"/>
              </a:defRPr>
            </a:lvl6pPr>
            <a:lvl7pPr marL="2971502" indent="-228577" defTabSz="933357" eaLnBrk="0" fontAlgn="base" hangingPunct="0">
              <a:spcBef>
                <a:spcPct val="0"/>
              </a:spcBef>
              <a:spcAft>
                <a:spcPct val="0"/>
              </a:spcAft>
              <a:defRPr sz="1200">
                <a:solidFill>
                  <a:schemeClr val="tx1"/>
                </a:solidFill>
                <a:latin typeface="Times New Roman" pitchFamily="18" charset="0"/>
              </a:defRPr>
            </a:lvl7pPr>
            <a:lvl8pPr marL="3428657" indent="-228577" defTabSz="933357" eaLnBrk="0" fontAlgn="base" hangingPunct="0">
              <a:spcBef>
                <a:spcPct val="0"/>
              </a:spcBef>
              <a:spcAft>
                <a:spcPct val="0"/>
              </a:spcAft>
              <a:defRPr sz="1200">
                <a:solidFill>
                  <a:schemeClr val="tx1"/>
                </a:solidFill>
                <a:latin typeface="Times New Roman" pitchFamily="18" charset="0"/>
              </a:defRPr>
            </a:lvl8pPr>
            <a:lvl9pPr marL="3885811" indent="-228577" defTabSz="933357" eaLnBrk="0" fontAlgn="base" hangingPunct="0">
              <a:spcBef>
                <a:spcPct val="0"/>
              </a:spcBef>
              <a:spcAft>
                <a:spcPct val="0"/>
              </a:spcAft>
              <a:defRPr sz="1200">
                <a:solidFill>
                  <a:schemeClr val="tx1"/>
                </a:solidFill>
                <a:latin typeface="Times New Roman" pitchFamily="18" charset="0"/>
              </a:defRPr>
            </a:lvl9pPr>
          </a:lstStyle>
          <a:p>
            <a:r>
              <a:rPr lang="en-GB" altLang="en-US" smtClean="0"/>
              <a:t>Page </a:t>
            </a:r>
            <a:fld id="{6B6EBB1C-9F8B-43BA-AF2F-D419D534447B}" type="slidenum">
              <a:rPr lang="en-GB" altLang="en-US" smtClean="0"/>
              <a:pPr/>
              <a:t>1</a:t>
            </a:fld>
            <a:endParaRPr lang="en-GB" altLang="en-US" smtClean="0"/>
          </a:p>
        </p:txBody>
      </p:sp>
      <p:sp>
        <p:nvSpPr>
          <p:cNvPr id="29702" name="Rectangle 2"/>
          <p:cNvSpPr>
            <a:spLocks noGrp="1" noRot="1" noChangeAspect="1" noChangeArrowheads="1" noTextEdit="1"/>
          </p:cNvSpPr>
          <p:nvPr>
            <p:ph type="sldImg"/>
          </p:nvPr>
        </p:nvSpPr>
        <p:spPr>
          <a:xfrm>
            <a:off x="1174750" y="698500"/>
            <a:ext cx="4605338" cy="3454400"/>
          </a:xfrm>
          <a:ln/>
        </p:spPr>
      </p:sp>
      <p:sp>
        <p:nvSpPr>
          <p:cNvPr id="297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GB" smtClean="0"/>
              <a:t>November 2013</a:t>
            </a:r>
            <a:endParaRPr lang="en-GB" dirty="0"/>
          </a:p>
        </p:txBody>
      </p:sp>
      <p:sp>
        <p:nvSpPr>
          <p:cNvPr id="6" name="Rectangle 6"/>
          <p:cNvSpPr>
            <a:spLocks noGrp="1" noChangeArrowheads="1"/>
          </p:cNvSpPr>
          <p:nvPr>
            <p:ph type="sldNum" sz="quarter" idx="12"/>
          </p:nvPr>
        </p:nvSpPr>
        <p:spPr/>
        <p:txBody>
          <a:bodyPr/>
          <a:lstStyle>
            <a:lvl1pPr>
              <a:defRPr dirty="0"/>
            </a:lvl1pPr>
          </a:lstStyle>
          <a:p>
            <a:pPr>
              <a:defRPr/>
            </a:pPr>
            <a:r>
              <a:rPr lang="en-GB"/>
              <a:t>Slide </a:t>
            </a:r>
            <a:fld id="{41BDFEFB-C6ED-40DB-9994-CEF8BCDCE3C2}" type="slidenum">
              <a:rPr lang="en-GB"/>
              <a:pPr>
                <a:defRPr/>
              </a:pPr>
              <a:t>‹#›</a:t>
            </a:fld>
            <a:endParaRPr lang="en-GB"/>
          </a:p>
        </p:txBody>
      </p:sp>
      <p:sp>
        <p:nvSpPr>
          <p:cNvPr id="10"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20385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GB"/>
              <a:t>January 2013</a:t>
            </a:r>
          </a:p>
        </p:txBody>
      </p:sp>
      <p:sp>
        <p:nvSpPr>
          <p:cNvPr id="6" name="Rectangle 6"/>
          <p:cNvSpPr>
            <a:spLocks noGrp="1" noChangeArrowheads="1"/>
          </p:cNvSpPr>
          <p:nvPr>
            <p:ph type="sldNum" sz="quarter" idx="11"/>
          </p:nvPr>
        </p:nvSpPr>
        <p:spPr/>
        <p:txBody>
          <a:bodyPr/>
          <a:lstStyle>
            <a:lvl1pPr>
              <a:defRPr/>
            </a:lvl1pPr>
          </a:lstStyle>
          <a:p>
            <a:pPr>
              <a:defRPr/>
            </a:pPr>
            <a:r>
              <a:rPr lang="en-GB"/>
              <a:t>Slide </a:t>
            </a:r>
            <a:fld id="{40D48DB3-F4EC-4CEB-A32F-CD65C7806299}" type="slidenum">
              <a:rPr lang="en-GB"/>
              <a:pPr>
                <a:defRPr/>
              </a:pPr>
              <a:t>‹#›</a:t>
            </a:fld>
            <a:endParaRPr lang="en-GB"/>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33309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GB"/>
              <a:t>January 2013</a:t>
            </a:r>
          </a:p>
        </p:txBody>
      </p:sp>
      <p:sp>
        <p:nvSpPr>
          <p:cNvPr id="6" name="Rectangle 6"/>
          <p:cNvSpPr>
            <a:spLocks noGrp="1" noChangeArrowheads="1"/>
          </p:cNvSpPr>
          <p:nvPr>
            <p:ph type="sldNum" sz="quarter" idx="11"/>
          </p:nvPr>
        </p:nvSpPr>
        <p:spPr/>
        <p:txBody>
          <a:bodyPr/>
          <a:lstStyle>
            <a:lvl1pPr>
              <a:defRPr/>
            </a:lvl1pPr>
          </a:lstStyle>
          <a:p>
            <a:pPr>
              <a:defRPr/>
            </a:pPr>
            <a:r>
              <a:rPr lang="en-GB"/>
              <a:t>Slide </a:t>
            </a:r>
            <a:fld id="{CFE3BF6A-7F09-4816-830E-5789FFA6FAB5}" type="slidenum">
              <a:rPr lang="en-GB"/>
              <a:pPr>
                <a:defRPr/>
              </a:pPr>
              <a:t>‹#›</a:t>
            </a:fld>
            <a:endParaRPr lang="en-GB"/>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90171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6" name="Rectangle 6"/>
          <p:cNvSpPr>
            <a:spLocks noGrp="1" noChangeArrowheads="1"/>
          </p:cNvSpPr>
          <p:nvPr>
            <p:ph type="sldNum" sz="quarter" idx="12"/>
          </p:nvPr>
        </p:nvSpPr>
        <p:spPr/>
        <p:txBody>
          <a:bodyPr/>
          <a:lstStyle>
            <a:lvl1pPr>
              <a:defRPr/>
            </a:lvl1pPr>
          </a:lstStyle>
          <a:p>
            <a:pPr>
              <a:defRPr/>
            </a:pPr>
            <a:r>
              <a:rPr lang="en-GB" dirty="0"/>
              <a:t>Slide </a:t>
            </a:r>
            <a:fld id="{175D1F6B-8DAF-4BC1-A243-C99B28F1BA61}" type="slidenum">
              <a:rPr lang="en-GB"/>
              <a:pPr>
                <a:defRPr/>
              </a:pPr>
              <a:t>‹#›</a:t>
            </a:fld>
            <a:endParaRPr lang="en-GB" dirty="0"/>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80184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6" name="Rectangle 6"/>
          <p:cNvSpPr>
            <a:spLocks noGrp="1" noChangeArrowheads="1"/>
          </p:cNvSpPr>
          <p:nvPr>
            <p:ph type="sldNum" sz="quarter" idx="11"/>
          </p:nvPr>
        </p:nvSpPr>
        <p:spPr/>
        <p:txBody>
          <a:bodyPr/>
          <a:lstStyle>
            <a:lvl1pPr>
              <a:defRPr/>
            </a:lvl1pPr>
          </a:lstStyle>
          <a:p>
            <a:pPr>
              <a:defRPr/>
            </a:pPr>
            <a:r>
              <a:rPr lang="en-GB"/>
              <a:t>Slide </a:t>
            </a:r>
            <a:fld id="{C7CE062C-69CA-4473-A309-F6CE2CA075A4}" type="slidenum">
              <a:rPr lang="en-GB"/>
              <a:pPr>
                <a:defRPr/>
              </a:pPr>
              <a:t>‹#›</a:t>
            </a:fld>
            <a:endParaRPr lang="en-GB"/>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10016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7" name="Rectangle 6"/>
          <p:cNvSpPr>
            <a:spLocks noGrp="1" noChangeArrowheads="1"/>
          </p:cNvSpPr>
          <p:nvPr>
            <p:ph type="sldNum" sz="quarter" idx="11"/>
          </p:nvPr>
        </p:nvSpPr>
        <p:spPr/>
        <p:txBody>
          <a:bodyPr/>
          <a:lstStyle>
            <a:lvl1pPr>
              <a:defRPr/>
            </a:lvl1pPr>
          </a:lstStyle>
          <a:p>
            <a:pPr>
              <a:defRPr/>
            </a:pPr>
            <a:r>
              <a:rPr lang="en-GB"/>
              <a:t>Slide </a:t>
            </a:r>
            <a:fld id="{3FC723DD-FE53-4B62-89D4-ADB716512070}" type="slidenum">
              <a:rPr lang="en-GB"/>
              <a:pPr>
                <a:defRPr/>
              </a:pPr>
              <a:t>‹#›</a:t>
            </a:fld>
            <a:endParaRPr lang="en-GB"/>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88237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7"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GB" dirty="0" smtClean="0"/>
              <a:t>September 2014</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GB"/>
              <a:t>Slide </a:t>
            </a:r>
            <a:fld id="{2D89BFA7-54B0-40BE-8543-CF974E598EA2}" type="slidenum">
              <a:rPr lang="en-GB"/>
              <a:pPr>
                <a:defRPr/>
              </a:pPr>
              <a:t>‹#›</a:t>
            </a:fld>
            <a:endParaRPr lang="en-GB"/>
          </a:p>
        </p:txBody>
      </p:sp>
      <p:sp>
        <p:nvSpPr>
          <p:cNvPr id="11" name="Rectangle 5"/>
          <p:cNvSpPr>
            <a:spLocks noGrp="1" noChangeArrowheads="1"/>
          </p:cNvSpPr>
          <p:nvPr>
            <p:ph type="ftr" sz="quarter" idx="1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20299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5" name="Rectangle 6"/>
          <p:cNvSpPr>
            <a:spLocks noGrp="1" noChangeArrowheads="1"/>
          </p:cNvSpPr>
          <p:nvPr>
            <p:ph type="sldNum" sz="quarter" idx="11"/>
          </p:nvPr>
        </p:nvSpPr>
        <p:spPr/>
        <p:txBody>
          <a:bodyPr/>
          <a:lstStyle>
            <a:lvl1pPr>
              <a:defRPr/>
            </a:lvl1pPr>
          </a:lstStyle>
          <a:p>
            <a:pPr>
              <a:defRPr/>
            </a:pPr>
            <a:r>
              <a:rPr lang="en-GB"/>
              <a:t>Slide </a:t>
            </a:r>
            <a:fld id="{E5E0853D-AB25-4671-A307-AC78A52F0EA3}" type="slidenum">
              <a:rPr lang="en-GB"/>
              <a:pPr>
                <a:defRPr/>
              </a:pPr>
              <a:t>‹#›</a:t>
            </a:fld>
            <a:endParaRPr lang="en-GB"/>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71551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4" name="Rectangle 6"/>
          <p:cNvSpPr>
            <a:spLocks noGrp="1" noChangeArrowheads="1"/>
          </p:cNvSpPr>
          <p:nvPr>
            <p:ph type="sldNum" sz="quarter" idx="11"/>
          </p:nvPr>
        </p:nvSpPr>
        <p:spPr/>
        <p:txBody>
          <a:bodyPr/>
          <a:lstStyle>
            <a:lvl1pPr>
              <a:defRPr/>
            </a:lvl1pPr>
          </a:lstStyle>
          <a:p>
            <a:pPr>
              <a:defRPr/>
            </a:pPr>
            <a:r>
              <a:rPr lang="en-GB"/>
              <a:t>Slide </a:t>
            </a:r>
            <a:fld id="{A74E8957-6078-4BAA-88B6-3537B6C88860}" type="slidenum">
              <a:rPr lang="en-GB"/>
              <a:pPr>
                <a:defRPr/>
              </a:pPr>
              <a:t>‹#›</a:t>
            </a:fld>
            <a:endParaRPr lang="en-GB"/>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35830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7" name="Rectangle 6"/>
          <p:cNvSpPr>
            <a:spLocks noGrp="1" noChangeArrowheads="1"/>
          </p:cNvSpPr>
          <p:nvPr>
            <p:ph type="sldNum" sz="quarter" idx="11"/>
          </p:nvPr>
        </p:nvSpPr>
        <p:spPr/>
        <p:txBody>
          <a:bodyPr/>
          <a:lstStyle>
            <a:lvl1pPr>
              <a:defRPr/>
            </a:lvl1pPr>
          </a:lstStyle>
          <a:p>
            <a:pPr>
              <a:defRPr/>
            </a:pPr>
            <a:r>
              <a:rPr lang="en-GB"/>
              <a:t>Slide </a:t>
            </a:r>
            <a:fld id="{591EE8F4-585B-425F-A2BA-B557383A0211}" type="slidenum">
              <a:rPr lang="en-GB"/>
              <a:pPr>
                <a:defRPr/>
              </a:pPr>
              <a:t>‹#›</a:t>
            </a:fld>
            <a:endParaRPr lang="en-GB"/>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412191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p:txBody>
          <a:bodyPr/>
          <a:lstStyle>
            <a:lvl1pPr>
              <a:defRPr/>
            </a:lvl1pPr>
          </a:lstStyle>
          <a:p>
            <a:pPr>
              <a:defRPr/>
            </a:pPr>
            <a:r>
              <a:rPr lang="en-GB"/>
              <a:t>January 2013</a:t>
            </a:r>
          </a:p>
        </p:txBody>
      </p:sp>
      <p:sp>
        <p:nvSpPr>
          <p:cNvPr id="7" name="Rectangle 6"/>
          <p:cNvSpPr>
            <a:spLocks noGrp="1" noChangeArrowheads="1"/>
          </p:cNvSpPr>
          <p:nvPr>
            <p:ph type="sldNum" sz="quarter" idx="11"/>
          </p:nvPr>
        </p:nvSpPr>
        <p:spPr/>
        <p:txBody>
          <a:bodyPr/>
          <a:lstStyle>
            <a:lvl1pPr>
              <a:defRPr/>
            </a:lvl1pPr>
          </a:lstStyle>
          <a:p>
            <a:pPr>
              <a:defRPr/>
            </a:pPr>
            <a:r>
              <a:rPr lang="en-GB"/>
              <a:t>Slide </a:t>
            </a:r>
            <a:fld id="{BBE969AE-6407-47C3-B341-7DCDF675B4CE}" type="slidenum">
              <a:rPr lang="en-GB"/>
              <a:pPr>
                <a:defRPr/>
              </a:pPr>
              <a:t>‹#›</a:t>
            </a:fld>
            <a:endParaRPr lang="en-GB"/>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00217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smtClean="0"/>
              <a:t>Click to 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GB" dirty="0" smtClean="0"/>
              <a:t>November 2013</a:t>
            </a:r>
            <a:endParaRPr lang="en-GB" dirty="0"/>
          </a:p>
        </p:txBody>
      </p:sp>
      <p:sp>
        <p:nvSpPr>
          <p:cNvPr id="102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anose="020F0502020204030204" pitchFamily="34" charset="0"/>
              </a:defRPr>
            </a:lvl1pPr>
          </a:lstStyle>
          <a:p>
            <a:pPr>
              <a:defRPr/>
            </a:pPr>
            <a:r>
              <a:rPr lang="en-GB" dirty="0" smtClean="0"/>
              <a:t>Slide </a:t>
            </a:r>
            <a:fld id="{F158FE89-BC9C-4DFF-BE75-BE21B2427B55}" type="slidenum">
              <a:rPr lang="en-GB" smtClean="0"/>
              <a:pPr>
                <a:defRPr/>
              </a:pPr>
              <a:t>‹#›</a:t>
            </a:fld>
            <a:endParaRPr lang="en-GB" dirty="0"/>
          </a:p>
        </p:txBody>
      </p:sp>
      <p:sp>
        <p:nvSpPr>
          <p:cNvPr id="1031" name="Rectangle 7"/>
          <p:cNvSpPr>
            <a:spLocks noChangeArrowheads="1"/>
          </p:cNvSpPr>
          <p:nvPr/>
        </p:nvSpPr>
        <p:spPr bwMode="auto">
          <a:xfrm>
            <a:off x="5295600" y="332601"/>
            <a:ext cx="3149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r>
              <a:rPr lang="en-GB" altLang="en-US" sz="1800" b="1" dirty="0">
                <a:latin typeface="Calibri" panose="020F0502020204030204" pitchFamily="34" charset="0"/>
              </a:rPr>
              <a:t>doc.: IEEE </a:t>
            </a:r>
            <a:r>
              <a:rPr lang="en-GB" altLang="en-US" sz="1800" b="1" dirty="0" smtClean="0">
                <a:latin typeface="Calibri" panose="020F0502020204030204" pitchFamily="34" charset="0"/>
              </a:rPr>
              <a:t>802.11-14/1101r1</a:t>
            </a:r>
            <a:endParaRPr lang="en-GB" altLang="en-US" sz="1800" b="1"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085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dirty="0">
                <a:latin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4" r:id="rId5"/>
    <p:sldLayoutId id="2147483799" r:id="rId6"/>
    <p:sldLayoutId id="2147483800" r:id="rId7"/>
    <p:sldLayoutId id="2147483801" r:id="rId8"/>
    <p:sldLayoutId id="2147483802" r:id="rId9"/>
    <p:sldLayoutId id="2147483803" r:id="rId10"/>
    <p:sldLayoutId id="214748380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Calibri" panose="020F0502020204030204" pitchFamily="34" charset="0"/>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har char="–"/>
        <a:defRPr sz="2000">
          <a:solidFill>
            <a:schemeClr val="tx1"/>
          </a:solidFill>
          <a:latin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Calibri" panose="020F0502020204030204" pitchFamily="34"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a:lstStyle/>
          <a:p>
            <a:r>
              <a:rPr lang="en-GB" altLang="en-US" dirty="0" smtClean="0"/>
              <a:t>A response to the re-channelization proposal</a:t>
            </a:r>
          </a:p>
        </p:txBody>
      </p:sp>
      <p:sp>
        <p:nvSpPr>
          <p:cNvPr id="12291" name="Rectangle 4"/>
          <p:cNvSpPr>
            <a:spLocks noGrp="1" noChangeArrowheads="1"/>
          </p:cNvSpPr>
          <p:nvPr>
            <p:ph idx="1"/>
          </p:nvPr>
        </p:nvSpPr>
        <p:spPr>
          <a:xfrm>
            <a:off x="683568" y="1628800"/>
            <a:ext cx="7772400" cy="4114800"/>
          </a:xfrm>
        </p:spPr>
        <p:txBody>
          <a:bodyPr/>
          <a:lstStyle/>
          <a:p>
            <a:pPr algn="ctr">
              <a:buFontTx/>
              <a:buNone/>
            </a:pPr>
            <a:r>
              <a:rPr lang="en-GB" altLang="en-US" sz="2000" dirty="0" smtClean="0"/>
              <a:t>Date:</a:t>
            </a:r>
            <a:r>
              <a:rPr lang="en-GB" altLang="en-US" sz="2000" b="0" dirty="0" smtClean="0"/>
              <a:t> </a:t>
            </a:r>
            <a:r>
              <a:rPr lang="en-GB" altLang="en-US" sz="2000" b="0" dirty="0" smtClean="0"/>
              <a:t>September 5</a:t>
            </a:r>
            <a:r>
              <a:rPr lang="en-GB" altLang="en-US" sz="2000" b="0" dirty="0" smtClean="0"/>
              <a:t>, </a:t>
            </a:r>
            <a:r>
              <a:rPr lang="en-GB" altLang="en-US" sz="2000" b="0" dirty="0" smtClean="0"/>
              <a:t>2014</a:t>
            </a:r>
          </a:p>
        </p:txBody>
      </p:sp>
      <p:sp>
        <p:nvSpPr>
          <p:cNvPr id="12292"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sz="1800" dirty="0" smtClean="0">
                <a:latin typeface="Calibri" panose="020F0502020204030204" pitchFamily="34" charset="0"/>
              </a:rPr>
              <a:t>September 2014</a:t>
            </a:r>
            <a:endParaRPr lang="en-GB" altLang="en-US" sz="1800" dirty="0" smtClean="0">
              <a:latin typeface="Calibri" panose="020F0502020204030204" pitchFamily="34" charset="0"/>
            </a:endParaRPr>
          </a:p>
        </p:txBody>
      </p:sp>
      <p:sp>
        <p:nvSpPr>
          <p:cNvPr id="12293" name="Slide Number Placeholder 5"/>
          <p:cNvSpPr>
            <a:spLocks noGrp="1"/>
          </p:cNvSpPr>
          <p:nvPr>
            <p:ph type="sldNum" sz="quarter" idx="12"/>
          </p:nvPr>
        </p:nvSpPr>
        <p:spPr>
          <a:xfrm>
            <a:off x="4401882" y="6123013"/>
            <a:ext cx="41197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dirty="0" smtClean="0">
                <a:latin typeface="Calibri" panose="020F0502020204030204" pitchFamily="34" charset="0"/>
              </a:rPr>
              <a:t>Slide </a:t>
            </a:r>
            <a:fld id="{FF0B54F1-E75A-4F7E-B534-0C6530970CF7}" type="slidenum">
              <a:rPr lang="en-GB" altLang="en-US" smtClean="0">
                <a:latin typeface="Calibri" panose="020F0502020204030204" pitchFamily="34" charset="0"/>
              </a:rPr>
              <a:pPr/>
              <a:t>1</a:t>
            </a:fld>
            <a:endParaRPr lang="en-GB" altLang="en-US" dirty="0" smtClean="0">
              <a:latin typeface="Calibri" panose="020F0502020204030204" pitchFamily="34" charset="0"/>
            </a:endParaRPr>
          </a:p>
        </p:txBody>
      </p:sp>
      <p:sp>
        <p:nvSpPr>
          <p:cNvPr id="12294" name="Rectangle 6"/>
          <p:cNvSpPr>
            <a:spLocks noChangeArrowheads="1"/>
          </p:cNvSpPr>
          <p:nvPr/>
        </p:nvSpPr>
        <p:spPr bwMode="auto">
          <a:xfrm>
            <a:off x="531168" y="15875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pPr>
            <a:r>
              <a:rPr lang="en-GB" altLang="en-US" sz="2000" b="1" dirty="0"/>
              <a:t>Authors:</a:t>
            </a:r>
            <a:endParaRPr lang="en-GB" altLang="en-US" sz="2000" dirty="0"/>
          </a:p>
        </p:txBody>
      </p:sp>
      <p:graphicFrame>
        <p:nvGraphicFramePr>
          <p:cNvPr id="12295" name="Object 5"/>
          <p:cNvGraphicFramePr>
            <a:graphicFrameLocks noChangeAspect="1"/>
          </p:cNvGraphicFramePr>
          <p:nvPr>
            <p:extLst>
              <p:ext uri="{D42A27DB-BD31-4B8C-83A1-F6EECF244321}">
                <p14:modId xmlns:p14="http://schemas.microsoft.com/office/powerpoint/2010/main" val="2051223987"/>
              </p:ext>
            </p:extLst>
          </p:nvPr>
        </p:nvGraphicFramePr>
        <p:xfrm>
          <a:off x="180975" y="1978025"/>
          <a:ext cx="8272463" cy="4635500"/>
        </p:xfrm>
        <a:graphic>
          <a:graphicData uri="http://schemas.openxmlformats.org/presentationml/2006/ole">
            <mc:AlternateContent xmlns:mc="http://schemas.openxmlformats.org/markup-compatibility/2006">
              <mc:Choice xmlns:v="urn:schemas-microsoft-com:vml" Requires="v">
                <p:oleObj spid="_x0000_s12361" name="Document" r:id="rId4" imgW="8822120" imgH="4953173" progId="Word.Document.8">
                  <p:embed/>
                </p:oleObj>
              </mc:Choice>
              <mc:Fallback>
                <p:oleObj name="Document" r:id="rId4" imgW="8822120" imgH="4953173" progId="Word.Document.8">
                  <p:embed/>
                  <p:pic>
                    <p:nvPicPr>
                      <p:cNvPr id="0" name="Object 5"/>
                      <p:cNvPicPr>
                        <a:picLocks noChangeAspect="1" noChangeArrowheads="1"/>
                      </p:cNvPicPr>
                      <p:nvPr/>
                    </p:nvPicPr>
                    <p:blipFill>
                      <a:blip r:embed="rId5"/>
                      <a:srcRect/>
                      <a:stretch>
                        <a:fillRect/>
                      </a:stretch>
                    </p:blipFill>
                    <p:spPr bwMode="auto">
                      <a:xfrm>
                        <a:off x="180975" y="1978025"/>
                        <a:ext cx="8272463" cy="4635500"/>
                      </a:xfrm>
                      <a:prstGeom prst="rect">
                        <a:avLst/>
                      </a:prstGeom>
                      <a:noFill/>
                      <a:ln>
                        <a:noFill/>
                      </a:ln>
                      <a:effectLst/>
                      <a:extLst/>
                    </p:spPr>
                  </p:pic>
                </p:oleObj>
              </mc:Fallback>
            </mc:AlternateContent>
          </a:graphicData>
        </a:graphic>
      </p:graphicFrame>
      <p:sp>
        <p:nvSpPr>
          <p:cNvPr id="8" name="Rectangle 5"/>
          <p:cNvSpPr>
            <a:spLocks noGrp="1" noChangeArrowheads="1"/>
          </p:cNvSpPr>
          <p:nvPr>
            <p:ph type="ftr" sz="quarter" idx="3"/>
          </p:nvPr>
        </p:nvSpPr>
        <p:spPr bwMode="auto">
          <a:xfrm>
            <a:off x="6930675" y="61729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175D1F6B-8DAF-4BC1-A243-C99B28F1BA61}" type="slidenum">
              <a:rPr lang="en-GB" smtClean="0"/>
              <a:pPr>
                <a:defRPr/>
              </a:pPr>
              <a:t>10</a:t>
            </a:fld>
            <a:endParaRPr lang="en-GB"/>
          </a:p>
        </p:txBody>
      </p:sp>
      <p:sp>
        <p:nvSpPr>
          <p:cNvPr id="6" name="Text Placeholder 5"/>
          <p:cNvSpPr>
            <a:spLocks noGrp="1"/>
          </p:cNvSpPr>
          <p:nvPr>
            <p:ph type="body" idx="4294967295"/>
          </p:nvPr>
        </p:nvSpPr>
        <p:spPr>
          <a:xfrm>
            <a:off x="827584" y="1340768"/>
            <a:ext cx="8218487" cy="639762"/>
          </a:xfrm>
        </p:spPr>
        <p:txBody>
          <a:bodyPr/>
          <a:lstStyle/>
          <a:p>
            <a:pPr marL="0" indent="0" algn="ctr">
              <a:buNone/>
            </a:pPr>
            <a:r>
              <a:rPr lang="en-US" u="sng" dirty="0" smtClean="0"/>
              <a:t>Illustrative DSRC Application-Channel Usage Map</a:t>
            </a:r>
            <a:endParaRPr lang="en-US" dirty="0"/>
          </a:p>
        </p:txBody>
      </p:sp>
      <p:grpSp>
        <p:nvGrpSpPr>
          <p:cNvPr id="3" name="Group 2"/>
          <p:cNvGrpSpPr/>
          <p:nvPr/>
        </p:nvGrpSpPr>
        <p:grpSpPr>
          <a:xfrm>
            <a:off x="-65393" y="1988840"/>
            <a:ext cx="9317913" cy="3198160"/>
            <a:chOff x="-65393" y="2319072"/>
            <a:chExt cx="9079315" cy="3198160"/>
          </a:xfrm>
        </p:grpSpPr>
        <p:grpSp>
          <p:nvGrpSpPr>
            <p:cNvPr id="9" name="Group 8"/>
            <p:cNvGrpSpPr/>
            <p:nvPr/>
          </p:nvGrpSpPr>
          <p:grpSpPr>
            <a:xfrm>
              <a:off x="179513" y="2636912"/>
              <a:ext cx="2856420" cy="2880320"/>
              <a:chOff x="788673" y="2636912"/>
              <a:chExt cx="1977681" cy="1080120"/>
            </a:xfrm>
            <a:solidFill>
              <a:schemeClr val="accent1">
                <a:lumMod val="20000"/>
                <a:lumOff val="80000"/>
              </a:schemeClr>
            </a:solidFill>
          </p:grpSpPr>
          <p:sp>
            <p:nvSpPr>
              <p:cNvPr id="7" name="Rectangle 6"/>
              <p:cNvSpPr/>
              <p:nvPr/>
            </p:nvSpPr>
            <p:spPr bwMode="auto">
              <a:xfrm>
                <a:off x="1187624" y="2636912"/>
                <a:ext cx="792088" cy="1080120"/>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172</a:t>
                </a:r>
              </a:p>
              <a:p>
                <a:pPr algn="ctr"/>
                <a:r>
                  <a:rPr lang="en-US" sz="2000" dirty="0" smtClean="0"/>
                  <a:t>SCH</a:t>
                </a: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sng" strike="noStrike" cap="none" normalizeH="0" baseline="0" dirty="0" smtClean="0">
                  <a:ln>
                    <a:noFill/>
                  </a:ln>
                  <a:solidFill>
                    <a:schemeClr val="tx1"/>
                  </a:solidFill>
                  <a:effectLst/>
                  <a:latin typeface="Times New Roman" pitchFamily="18" charset="0"/>
                </a:endParaRPr>
              </a:p>
              <a:p>
                <a:pPr marL="0" marR="0" indent="0" defTabSz="914400" rtl="0" eaLnBrk="0" fontAlgn="base" latinLnBrk="0" hangingPunct="0">
                  <a:lnSpc>
                    <a:spcPct val="100000"/>
                  </a:lnSpc>
                  <a:spcBef>
                    <a:spcPct val="0"/>
                  </a:spcBef>
                  <a:spcAft>
                    <a:spcPct val="0"/>
                  </a:spcAft>
                  <a:buClrTx/>
                  <a:buSzTx/>
                  <a:buFontTx/>
                  <a:buNone/>
                  <a:tabLst/>
                </a:pPr>
                <a:endParaRPr kumimoji="0" lang="en-US" sz="1600" b="0" i="0" u="sng"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1974266" y="2636912"/>
                <a:ext cx="792088" cy="1080120"/>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174</a:t>
                </a:r>
              </a:p>
              <a:p>
                <a:pPr algn="ctr"/>
                <a:r>
                  <a:rPr lang="en-US" sz="2000" dirty="0" smtClean="0"/>
                  <a:t>SCH</a:t>
                </a:r>
                <a:endParaRPr lang="en-US" sz="2000" dirty="0"/>
              </a:p>
              <a:p>
                <a:pPr algn="ct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788673" y="2636912"/>
                <a:ext cx="396044" cy="108012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18" name="TextBox 17"/>
            <p:cNvSpPr txBox="1"/>
            <p:nvPr/>
          </p:nvSpPr>
          <p:spPr>
            <a:xfrm>
              <a:off x="-65393" y="2339417"/>
              <a:ext cx="530915" cy="276999"/>
            </a:xfrm>
            <a:prstGeom prst="rect">
              <a:avLst/>
            </a:prstGeom>
            <a:noFill/>
          </p:spPr>
          <p:txBody>
            <a:bodyPr wrap="none" rtlCol="0">
              <a:spAutoFit/>
            </a:bodyPr>
            <a:lstStyle/>
            <a:p>
              <a:r>
                <a:rPr lang="en-US" dirty="0" smtClean="0"/>
                <a:t>5.850</a:t>
              </a:r>
              <a:endParaRPr lang="en-US" dirty="0"/>
            </a:p>
          </p:txBody>
        </p:sp>
        <p:sp>
          <p:nvSpPr>
            <p:cNvPr id="19" name="TextBox 18"/>
            <p:cNvSpPr txBox="1"/>
            <p:nvPr/>
          </p:nvSpPr>
          <p:spPr>
            <a:xfrm>
              <a:off x="465522" y="2339416"/>
              <a:ext cx="530915" cy="276999"/>
            </a:xfrm>
            <a:prstGeom prst="rect">
              <a:avLst/>
            </a:prstGeom>
            <a:noFill/>
          </p:spPr>
          <p:txBody>
            <a:bodyPr wrap="none" rtlCol="0">
              <a:spAutoFit/>
            </a:bodyPr>
            <a:lstStyle/>
            <a:p>
              <a:r>
                <a:rPr lang="en-US" dirty="0" smtClean="0"/>
                <a:t>5.855</a:t>
              </a:r>
              <a:endParaRPr lang="en-US" dirty="0"/>
            </a:p>
          </p:txBody>
        </p:sp>
        <p:sp>
          <p:nvSpPr>
            <p:cNvPr id="20" name="TextBox 19"/>
            <p:cNvSpPr txBox="1"/>
            <p:nvPr/>
          </p:nvSpPr>
          <p:spPr>
            <a:xfrm>
              <a:off x="1626440" y="2335389"/>
              <a:ext cx="530915" cy="276999"/>
            </a:xfrm>
            <a:prstGeom prst="rect">
              <a:avLst/>
            </a:prstGeom>
            <a:noFill/>
          </p:spPr>
          <p:txBody>
            <a:bodyPr wrap="none" rtlCol="0">
              <a:spAutoFit/>
            </a:bodyPr>
            <a:lstStyle/>
            <a:p>
              <a:r>
                <a:rPr lang="en-US" dirty="0" smtClean="0"/>
                <a:t>5.865</a:t>
              </a:r>
              <a:endParaRPr lang="en-US" dirty="0"/>
            </a:p>
          </p:txBody>
        </p:sp>
        <p:sp>
          <p:nvSpPr>
            <p:cNvPr id="21" name="TextBox 20"/>
            <p:cNvSpPr txBox="1"/>
            <p:nvPr/>
          </p:nvSpPr>
          <p:spPr>
            <a:xfrm>
              <a:off x="2770475" y="2335388"/>
              <a:ext cx="530915" cy="276999"/>
            </a:xfrm>
            <a:prstGeom prst="rect">
              <a:avLst/>
            </a:prstGeom>
            <a:noFill/>
          </p:spPr>
          <p:txBody>
            <a:bodyPr wrap="none" rtlCol="0">
              <a:spAutoFit/>
            </a:bodyPr>
            <a:lstStyle/>
            <a:p>
              <a:r>
                <a:rPr lang="en-US" dirty="0" smtClean="0"/>
                <a:t>5.875</a:t>
              </a:r>
              <a:endParaRPr lang="en-US" dirty="0"/>
            </a:p>
          </p:txBody>
        </p:sp>
        <p:sp>
          <p:nvSpPr>
            <p:cNvPr id="22" name="TextBox 21"/>
            <p:cNvSpPr txBox="1"/>
            <p:nvPr/>
          </p:nvSpPr>
          <p:spPr>
            <a:xfrm>
              <a:off x="3914510" y="2331361"/>
              <a:ext cx="530915" cy="276999"/>
            </a:xfrm>
            <a:prstGeom prst="rect">
              <a:avLst/>
            </a:prstGeom>
            <a:noFill/>
          </p:spPr>
          <p:txBody>
            <a:bodyPr wrap="none" rtlCol="0">
              <a:spAutoFit/>
            </a:bodyPr>
            <a:lstStyle/>
            <a:p>
              <a:r>
                <a:rPr lang="en-US" dirty="0" smtClean="0"/>
                <a:t>5.885</a:t>
              </a:r>
              <a:endParaRPr lang="en-US" dirty="0"/>
            </a:p>
          </p:txBody>
        </p:sp>
        <p:sp>
          <p:nvSpPr>
            <p:cNvPr id="23" name="TextBox 22"/>
            <p:cNvSpPr txBox="1"/>
            <p:nvPr/>
          </p:nvSpPr>
          <p:spPr>
            <a:xfrm>
              <a:off x="5050902" y="2331153"/>
              <a:ext cx="530915" cy="276999"/>
            </a:xfrm>
            <a:prstGeom prst="rect">
              <a:avLst/>
            </a:prstGeom>
            <a:noFill/>
          </p:spPr>
          <p:txBody>
            <a:bodyPr wrap="none" rtlCol="0">
              <a:spAutoFit/>
            </a:bodyPr>
            <a:lstStyle/>
            <a:p>
              <a:r>
                <a:rPr lang="en-US" dirty="0" smtClean="0"/>
                <a:t>5.895</a:t>
              </a:r>
              <a:endParaRPr lang="en-US" dirty="0"/>
            </a:p>
          </p:txBody>
        </p:sp>
        <p:sp>
          <p:nvSpPr>
            <p:cNvPr id="24" name="TextBox 23"/>
            <p:cNvSpPr txBox="1"/>
            <p:nvPr/>
          </p:nvSpPr>
          <p:spPr>
            <a:xfrm>
              <a:off x="6194937" y="2327126"/>
              <a:ext cx="530915" cy="276999"/>
            </a:xfrm>
            <a:prstGeom prst="rect">
              <a:avLst/>
            </a:prstGeom>
            <a:noFill/>
          </p:spPr>
          <p:txBody>
            <a:bodyPr wrap="none" rtlCol="0">
              <a:spAutoFit/>
            </a:bodyPr>
            <a:lstStyle/>
            <a:p>
              <a:r>
                <a:rPr lang="en-US" dirty="0" smtClean="0"/>
                <a:t>5.905</a:t>
              </a:r>
              <a:endParaRPr lang="en-US" dirty="0"/>
            </a:p>
          </p:txBody>
        </p:sp>
        <p:sp>
          <p:nvSpPr>
            <p:cNvPr id="25" name="TextBox 24"/>
            <p:cNvSpPr txBox="1"/>
            <p:nvPr/>
          </p:nvSpPr>
          <p:spPr>
            <a:xfrm>
              <a:off x="7338972" y="2323099"/>
              <a:ext cx="492443" cy="276999"/>
            </a:xfrm>
            <a:prstGeom prst="rect">
              <a:avLst/>
            </a:prstGeom>
            <a:noFill/>
          </p:spPr>
          <p:txBody>
            <a:bodyPr wrap="none" rtlCol="0">
              <a:spAutoFit/>
            </a:bodyPr>
            <a:lstStyle/>
            <a:p>
              <a:r>
                <a:rPr lang="en-US" dirty="0" smtClean="0"/>
                <a:t>5915</a:t>
              </a:r>
              <a:endParaRPr lang="en-US" dirty="0"/>
            </a:p>
          </p:txBody>
        </p:sp>
        <p:sp>
          <p:nvSpPr>
            <p:cNvPr id="26" name="TextBox 25"/>
            <p:cNvSpPr txBox="1"/>
            <p:nvPr/>
          </p:nvSpPr>
          <p:spPr>
            <a:xfrm>
              <a:off x="8483007" y="2319072"/>
              <a:ext cx="530915" cy="276999"/>
            </a:xfrm>
            <a:prstGeom prst="rect">
              <a:avLst/>
            </a:prstGeom>
            <a:noFill/>
          </p:spPr>
          <p:txBody>
            <a:bodyPr wrap="none" rtlCol="0">
              <a:spAutoFit/>
            </a:bodyPr>
            <a:lstStyle/>
            <a:p>
              <a:r>
                <a:rPr lang="en-US" dirty="0" smtClean="0"/>
                <a:t>5.925</a:t>
              </a:r>
              <a:endParaRPr lang="en-US" dirty="0"/>
            </a:p>
          </p:txBody>
        </p:sp>
        <p:sp>
          <p:nvSpPr>
            <p:cNvPr id="27" name="TextBox 26"/>
            <p:cNvSpPr txBox="1"/>
            <p:nvPr/>
          </p:nvSpPr>
          <p:spPr>
            <a:xfrm rot="16200000">
              <a:off x="-664295" y="3960163"/>
              <a:ext cx="2232249" cy="449843"/>
            </a:xfrm>
            <a:prstGeom prst="rect">
              <a:avLst/>
            </a:prstGeom>
            <a:noFill/>
          </p:spPr>
          <p:txBody>
            <a:bodyPr wrap="square" rtlCol="0">
              <a:spAutoFit/>
            </a:bodyPr>
            <a:lstStyle/>
            <a:p>
              <a:pPr algn="ctr"/>
              <a:r>
                <a:rPr lang="en-US" sz="2400" dirty="0" smtClean="0">
                  <a:latin typeface="Calibri" panose="020F0502020204030204" pitchFamily="34" charset="0"/>
                </a:rPr>
                <a:t>Guard Band</a:t>
              </a:r>
              <a:endParaRPr lang="en-US" sz="2400" dirty="0">
                <a:latin typeface="Calibri" panose="020F0502020204030204" pitchFamily="34" charset="0"/>
              </a:endParaRPr>
            </a:p>
          </p:txBody>
        </p:sp>
        <p:sp>
          <p:nvSpPr>
            <p:cNvPr id="31" name="Rectangle 30"/>
            <p:cNvSpPr/>
            <p:nvPr/>
          </p:nvSpPr>
          <p:spPr bwMode="auto">
            <a:xfrm>
              <a:off x="3028290"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176</a:t>
              </a:r>
            </a:p>
            <a:p>
              <a:pPr algn="ctr"/>
              <a:r>
                <a:rPr lang="en-US" sz="2000" dirty="0" smtClean="0"/>
                <a:t>SCH</a:t>
              </a:r>
              <a:endParaRPr lang="en-US" sz="1600" dirty="0"/>
            </a:p>
            <a:p>
              <a:pPr algn="ctr"/>
              <a:endParaRPr lang="en-US" sz="2000" u="sng" dirty="0" smtClean="0"/>
            </a:p>
          </p:txBody>
        </p:sp>
        <p:sp>
          <p:nvSpPr>
            <p:cNvPr id="32" name="Rectangle 31"/>
            <p:cNvSpPr/>
            <p:nvPr/>
          </p:nvSpPr>
          <p:spPr bwMode="auto">
            <a:xfrm>
              <a:off x="4172325" y="2636912"/>
              <a:ext cx="1145717" cy="288032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178</a:t>
              </a:r>
            </a:p>
            <a:p>
              <a:pPr algn="ctr"/>
              <a:r>
                <a:rPr kumimoji="0" lang="en-US" sz="2000" b="0" i="0" strike="noStrike" cap="none" normalizeH="0" baseline="0" dirty="0" smtClean="0">
                  <a:ln>
                    <a:noFill/>
                  </a:ln>
                  <a:solidFill>
                    <a:schemeClr val="tx1"/>
                  </a:solidFill>
                  <a:effectLst/>
                  <a:latin typeface="Times New Roman" pitchFamily="18" charset="0"/>
                </a:rPr>
                <a:t>Control Channel</a:t>
              </a:r>
              <a:endParaRPr kumimoji="0" lang="en-US" sz="1200" b="0" i="0" strike="noStrike" cap="none" normalizeH="0" baseline="0" dirty="0" smtClean="0">
                <a:ln>
                  <a:noFill/>
                </a:ln>
                <a:solidFill>
                  <a:schemeClr val="tx1"/>
                </a:solidFill>
                <a:effectLst/>
                <a:latin typeface="Times New Roman" pitchFamily="18" charset="0"/>
              </a:endParaRPr>
            </a:p>
          </p:txBody>
        </p:sp>
        <p:sp>
          <p:nvSpPr>
            <p:cNvPr id="33" name="Rectangle 32"/>
            <p:cNvSpPr/>
            <p:nvPr/>
          </p:nvSpPr>
          <p:spPr bwMode="auto">
            <a:xfrm>
              <a:off x="5316359"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180</a:t>
              </a:r>
            </a:p>
            <a:p>
              <a:pPr algn="ctr"/>
              <a:r>
                <a:rPr kumimoji="0" lang="en-US" sz="2000" b="0" i="0" strike="noStrike" cap="none" normalizeH="0" baseline="0" dirty="0" smtClean="0">
                  <a:ln>
                    <a:noFill/>
                  </a:ln>
                  <a:solidFill>
                    <a:schemeClr val="tx1"/>
                  </a:solidFill>
                  <a:effectLst/>
                  <a:latin typeface="Times New Roman" pitchFamily="18" charset="0"/>
                </a:rPr>
                <a:t>SCH</a:t>
              </a:r>
              <a:endParaRPr kumimoji="0" lang="en-US" sz="1200" b="0" i="0"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6460395"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182</a:t>
              </a:r>
            </a:p>
            <a:p>
              <a:pPr algn="ctr"/>
              <a:r>
                <a:rPr kumimoji="0" lang="en-US" sz="2000" b="0" i="0" strike="noStrike" cap="none" normalizeH="0" baseline="0" dirty="0" smtClean="0">
                  <a:ln>
                    <a:noFill/>
                  </a:ln>
                  <a:solidFill>
                    <a:schemeClr val="tx1"/>
                  </a:solidFill>
                  <a:effectLst/>
                  <a:latin typeface="Times New Roman" pitchFamily="18" charset="0"/>
                </a:rPr>
                <a:t>SCH</a:t>
              </a:r>
              <a:endParaRPr kumimoji="0" lang="en-US" sz="1200" b="0" i="0" strike="noStrike" cap="none" normalizeH="0" baseline="0" dirty="0" smtClean="0">
                <a:ln>
                  <a:noFill/>
                </a:ln>
                <a:solidFill>
                  <a:schemeClr val="tx1"/>
                </a:solidFill>
                <a:effectLst/>
                <a:latin typeface="Times New Roman" pitchFamily="18" charset="0"/>
              </a:endParaRPr>
            </a:p>
          </p:txBody>
        </p:sp>
        <p:sp>
          <p:nvSpPr>
            <p:cNvPr id="35" name="Rectangle 34"/>
            <p:cNvSpPr/>
            <p:nvPr/>
          </p:nvSpPr>
          <p:spPr bwMode="auto">
            <a:xfrm>
              <a:off x="7604430"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184</a:t>
              </a:r>
            </a:p>
            <a:p>
              <a:pPr algn="ctr"/>
              <a:r>
                <a:rPr lang="en-US" sz="2000" dirty="0" smtClean="0"/>
                <a:t>SCH</a:t>
              </a:r>
            </a:p>
            <a:p>
              <a:r>
                <a:rPr lang="en-US" dirty="0" smtClean="0"/>
                <a:t>.</a:t>
              </a: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40" name="Rectangle 39"/>
          <p:cNvSpPr/>
          <p:nvPr/>
        </p:nvSpPr>
        <p:spPr>
          <a:xfrm>
            <a:off x="751907" y="3042517"/>
            <a:ext cx="1299812" cy="1938992"/>
          </a:xfrm>
          <a:prstGeom prst="rect">
            <a:avLst/>
          </a:prstGeom>
        </p:spPr>
        <p:txBody>
          <a:bodyPr wrap="square">
            <a:spAutoFit/>
          </a:bodyPr>
          <a:lstStyle/>
          <a:p>
            <a:r>
              <a:rPr lang="en-US" dirty="0"/>
              <a:t>E</a:t>
            </a:r>
            <a:r>
              <a:rPr lang="en-US" dirty="0" smtClean="0"/>
              <a:t>xclusively </a:t>
            </a:r>
            <a:r>
              <a:rPr lang="en-US" dirty="0"/>
              <a:t>for </a:t>
            </a:r>
            <a:r>
              <a:rPr lang="en-US" dirty="0" smtClean="0"/>
              <a:t>vehicle-to-</a:t>
            </a:r>
            <a:br>
              <a:rPr lang="en-US" dirty="0" smtClean="0"/>
            </a:br>
            <a:r>
              <a:rPr lang="en-US" dirty="0" smtClean="0"/>
              <a:t>vehicle </a:t>
            </a:r>
            <a:r>
              <a:rPr lang="en-US" dirty="0"/>
              <a:t>safety communications for accident avoidance and mitigation, and safety of life and property applications</a:t>
            </a:r>
          </a:p>
        </p:txBody>
      </p:sp>
      <p:sp>
        <p:nvSpPr>
          <p:cNvPr id="41" name="Rectangle 40"/>
          <p:cNvSpPr/>
          <p:nvPr/>
        </p:nvSpPr>
        <p:spPr>
          <a:xfrm>
            <a:off x="3121972" y="3048628"/>
            <a:ext cx="1133587" cy="1938992"/>
          </a:xfrm>
          <a:prstGeom prst="rect">
            <a:avLst/>
          </a:prstGeom>
        </p:spPr>
        <p:txBody>
          <a:bodyPr wrap="square">
            <a:spAutoFit/>
          </a:bodyPr>
          <a:lstStyle/>
          <a:p>
            <a:r>
              <a:rPr lang="en-US" dirty="0" smtClean="0"/>
              <a:t>Automated driving, Distribution of remote sensor data, Platoon control, Cooperative adaptive cruise control, </a:t>
            </a:r>
            <a:r>
              <a:rPr lang="en-US" dirty="0" smtClean="0"/>
              <a:t>Coop. </a:t>
            </a:r>
            <a:r>
              <a:rPr lang="en-US" dirty="0" smtClean="0"/>
              <a:t>merge</a:t>
            </a:r>
            <a:endParaRPr lang="en-US" dirty="0"/>
          </a:p>
        </p:txBody>
      </p:sp>
      <p:sp>
        <p:nvSpPr>
          <p:cNvPr id="42" name="Rectangle 41"/>
          <p:cNvSpPr/>
          <p:nvPr/>
        </p:nvSpPr>
        <p:spPr>
          <a:xfrm>
            <a:off x="7740352" y="2895320"/>
            <a:ext cx="1296144" cy="2308324"/>
          </a:xfrm>
          <a:prstGeom prst="rect">
            <a:avLst/>
          </a:prstGeom>
        </p:spPr>
        <p:txBody>
          <a:bodyPr wrap="square">
            <a:spAutoFit/>
          </a:bodyPr>
          <a:lstStyle/>
          <a:p>
            <a:r>
              <a:rPr lang="en-US" dirty="0" smtClean="0"/>
              <a:t>Exclusively </a:t>
            </a:r>
            <a:r>
              <a:rPr lang="en-US" dirty="0"/>
              <a:t>for high-power, longer-distance communications to be used for public safety </a:t>
            </a:r>
            <a:r>
              <a:rPr lang="en-US" dirty="0" smtClean="0"/>
              <a:t>apps </a:t>
            </a:r>
            <a:r>
              <a:rPr lang="en-US" dirty="0"/>
              <a:t>involving safety of life </a:t>
            </a:r>
            <a:r>
              <a:rPr lang="en-US" dirty="0" smtClean="0"/>
              <a:t>&amp; property</a:t>
            </a:r>
            <a:r>
              <a:rPr lang="en-US" dirty="0"/>
              <a:t>, including road intersection collision mitigation</a:t>
            </a:r>
          </a:p>
        </p:txBody>
      </p:sp>
      <p:sp>
        <p:nvSpPr>
          <p:cNvPr id="43" name="Rectangle 42"/>
          <p:cNvSpPr/>
          <p:nvPr/>
        </p:nvSpPr>
        <p:spPr>
          <a:xfrm>
            <a:off x="5498301" y="3014708"/>
            <a:ext cx="1133587" cy="2123658"/>
          </a:xfrm>
          <a:prstGeom prst="rect">
            <a:avLst/>
          </a:prstGeom>
        </p:spPr>
        <p:txBody>
          <a:bodyPr wrap="square">
            <a:spAutoFit/>
          </a:bodyPr>
          <a:lstStyle/>
          <a:p>
            <a:r>
              <a:rPr lang="en-US" dirty="0" smtClean="0"/>
              <a:t>Pre-crash mitigation, Vulnerable road user safety, Advanced </a:t>
            </a:r>
            <a:r>
              <a:rPr lang="en-US" dirty="0"/>
              <a:t>c</a:t>
            </a:r>
            <a:r>
              <a:rPr lang="en-US" dirty="0" smtClean="0"/>
              <a:t>rash notification</a:t>
            </a:r>
            <a:r>
              <a:rPr lang="en-US" dirty="0" smtClean="0"/>
              <a:t>, CRL, </a:t>
            </a:r>
            <a:r>
              <a:rPr lang="en-US" dirty="0" smtClean="0"/>
              <a:t>Real-time </a:t>
            </a:r>
            <a:r>
              <a:rPr lang="en-US" dirty="0" smtClean="0"/>
              <a:t>comm. </a:t>
            </a:r>
            <a:r>
              <a:rPr lang="en-US" dirty="0" smtClean="0"/>
              <a:t>services</a:t>
            </a:r>
            <a:endParaRPr lang="en-US" dirty="0"/>
          </a:p>
        </p:txBody>
      </p:sp>
      <p:sp>
        <p:nvSpPr>
          <p:cNvPr id="44" name="Rectangle 43"/>
          <p:cNvSpPr/>
          <p:nvPr/>
        </p:nvSpPr>
        <p:spPr>
          <a:xfrm>
            <a:off x="6672400" y="3048628"/>
            <a:ext cx="1133587" cy="2123658"/>
          </a:xfrm>
          <a:prstGeom prst="rect">
            <a:avLst/>
          </a:prstGeom>
        </p:spPr>
        <p:txBody>
          <a:bodyPr wrap="square">
            <a:spAutoFit/>
          </a:bodyPr>
          <a:lstStyle/>
          <a:p>
            <a:r>
              <a:rPr lang="en-US" dirty="0" smtClean="0"/>
              <a:t>Work zone, Incident zone, Tolling, Speed advisory, Commercial inspection, Dangerous road conditions, GPS corrections</a:t>
            </a:r>
            <a:endParaRPr lang="en-US" dirty="0"/>
          </a:p>
        </p:txBody>
      </p:sp>
      <p:sp>
        <p:nvSpPr>
          <p:cNvPr id="45" name="Rectangle 44"/>
          <p:cNvSpPr/>
          <p:nvPr/>
        </p:nvSpPr>
        <p:spPr>
          <a:xfrm>
            <a:off x="1966004" y="3048627"/>
            <a:ext cx="1133587" cy="1938992"/>
          </a:xfrm>
          <a:prstGeom prst="rect">
            <a:avLst/>
          </a:prstGeom>
        </p:spPr>
        <p:txBody>
          <a:bodyPr wrap="square">
            <a:spAutoFit/>
          </a:bodyPr>
          <a:lstStyle/>
          <a:p>
            <a:r>
              <a:rPr lang="en-US" dirty="0" smtClean="0"/>
              <a:t>Curve speed warning, Queue warning, Left turn assist, stop sign assist, </a:t>
            </a:r>
            <a:r>
              <a:rPr lang="en-US" dirty="0"/>
              <a:t>I</a:t>
            </a:r>
            <a:r>
              <a:rPr lang="en-US" dirty="0" smtClean="0"/>
              <a:t>ntersection violation, Disabled vehicle</a:t>
            </a:r>
            <a:endParaRPr lang="en-US" dirty="0"/>
          </a:p>
        </p:txBody>
      </p:sp>
      <p:sp>
        <p:nvSpPr>
          <p:cNvPr id="46" name="Text Placeholder 5"/>
          <p:cNvSpPr txBox="1">
            <a:spLocks/>
          </p:cNvSpPr>
          <p:nvPr/>
        </p:nvSpPr>
        <p:spPr bwMode="auto">
          <a:xfrm>
            <a:off x="454722" y="5356726"/>
            <a:ext cx="8218487" cy="952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har char="–"/>
              <a:defRPr sz="2000">
                <a:solidFill>
                  <a:schemeClr val="tx1"/>
                </a:solidFill>
                <a:latin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Calibri" panose="020F0502020204030204" pitchFamily="34"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pPr>
            <a:r>
              <a:rPr lang="en-US" sz="2000" b="0" kern="0" dirty="0" smtClean="0"/>
              <a:t>This is illustrative. Actual </a:t>
            </a:r>
            <a:r>
              <a:rPr lang="en-US" sz="2000" b="0" kern="0" dirty="0" smtClean="0"/>
              <a:t>channel used will vary </a:t>
            </a:r>
            <a:r>
              <a:rPr lang="en-US" sz="2000" b="0" kern="0" dirty="0" smtClean="0"/>
              <a:t>with </a:t>
            </a:r>
            <a:r>
              <a:rPr lang="en-US" sz="2000" b="0" kern="0" dirty="0" smtClean="0"/>
              <a:t>time and location for many applications. A given application may be offered on more than one channel. </a:t>
            </a:r>
            <a:endParaRPr lang="en-US" sz="2000" b="0" kern="0" dirty="0"/>
          </a:p>
        </p:txBody>
      </p:sp>
      <p:sp>
        <p:nvSpPr>
          <p:cNvPr id="4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541501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 Conclusion</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11</a:t>
            </a:fld>
            <a:endParaRPr lang="en-GB"/>
          </a:p>
        </p:txBody>
      </p:sp>
      <p:sp>
        <p:nvSpPr>
          <p:cNvPr id="6" name="Text Placeholder 5"/>
          <p:cNvSpPr>
            <a:spLocks noGrp="1"/>
          </p:cNvSpPr>
          <p:nvPr>
            <p:ph type="body" idx="4294967295"/>
          </p:nvPr>
        </p:nvSpPr>
        <p:spPr>
          <a:xfrm>
            <a:off x="903053" y="2492896"/>
            <a:ext cx="7773403" cy="3096344"/>
          </a:xfrm>
        </p:spPr>
        <p:txBody>
          <a:bodyPr/>
          <a:lstStyle/>
          <a:p>
            <a:pPr marL="342900" indent="-342900">
              <a:buFont typeface="Arial" panose="020B0604020202020204" pitchFamily="34" charset="0"/>
              <a:buChar char="•"/>
            </a:pPr>
            <a:r>
              <a:rPr lang="en-US" dirty="0" smtClean="0"/>
              <a:t>The re-channelization proposal calls for all safety-critical traffic to move to the upper 2 or 3 channels of band. </a:t>
            </a:r>
          </a:p>
          <a:p>
            <a:pPr marL="342900" indent="-342900">
              <a:buFont typeface="Arial" panose="020B0604020202020204" pitchFamily="34" charset="0"/>
              <a:buChar char="•"/>
            </a:pPr>
            <a:r>
              <a:rPr lang="en-US" dirty="0" smtClean="0"/>
              <a:t>Compressing 7 channels of critical traffic into 2 or 3 creates excess packet loss and latency, degrading application performance. </a:t>
            </a:r>
          </a:p>
          <a:p>
            <a:pPr marL="342900" indent="-342900">
              <a:buFont typeface="Arial" panose="020B0604020202020204" pitchFamily="34" charset="0"/>
              <a:buChar char="•"/>
            </a:pPr>
            <a:r>
              <a:rPr lang="en-US" dirty="0" smtClean="0"/>
              <a:t>The re-channelization proposal is inevitably associated with harmful interference to safety-critical communication.</a:t>
            </a:r>
            <a:endParaRPr lang="en-US" dirty="0"/>
          </a:p>
        </p:txBody>
      </p:sp>
      <p:sp>
        <p:nvSpPr>
          <p:cNvPr id="10"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808984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Rulemaking Requires Stability</a:t>
            </a:r>
            <a:endParaRPr lang="en-US" dirty="0"/>
          </a:p>
        </p:txBody>
      </p:sp>
      <p:sp>
        <p:nvSpPr>
          <p:cNvPr id="3" name="Content Placeholder 2"/>
          <p:cNvSpPr>
            <a:spLocks noGrp="1"/>
          </p:cNvSpPr>
          <p:nvPr>
            <p:ph idx="1"/>
          </p:nvPr>
        </p:nvSpPr>
        <p:spPr>
          <a:xfrm>
            <a:off x="683568" y="1844824"/>
            <a:ext cx="7772400" cy="4536504"/>
          </a:xfrm>
        </p:spPr>
        <p:txBody>
          <a:bodyPr/>
          <a:lstStyle/>
          <a:p>
            <a:r>
              <a:rPr lang="en-US" sz="2000" dirty="0" smtClean="0"/>
              <a:t>“</a:t>
            </a:r>
            <a:r>
              <a:rPr lang="en-US" sz="2000" dirty="0"/>
              <a:t>NHTSA will then begin working on a regulatory proposal that would require V2V devices in new vehicles in a future </a:t>
            </a:r>
            <a:r>
              <a:rPr lang="en-US" sz="2000" dirty="0" smtClean="0"/>
              <a:t>year” </a:t>
            </a:r>
            <a:br>
              <a:rPr lang="en-US" sz="2000" dirty="0" smtClean="0"/>
            </a:br>
            <a:r>
              <a:rPr lang="en-US" sz="2000" dirty="0" smtClean="0"/>
              <a:t>– US DOT Sec. Foxx, Feb. 3, 2014</a:t>
            </a:r>
          </a:p>
          <a:p>
            <a:r>
              <a:rPr lang="en-US" sz="2000" dirty="0" smtClean="0"/>
              <a:t>“</a:t>
            </a:r>
            <a:r>
              <a:rPr lang="en-US" sz="2000" dirty="0"/>
              <a:t>Communication technology for safety applications must be secure, low latency, mature, stable, and work at highway speeds</a:t>
            </a:r>
            <a:r>
              <a:rPr lang="en-US" sz="2000" dirty="0" smtClean="0"/>
              <a:t>.” </a:t>
            </a:r>
            <a:br>
              <a:rPr lang="en-US" sz="2000" dirty="0" smtClean="0"/>
            </a:br>
            <a:r>
              <a:rPr lang="en-US" sz="2000" dirty="0" smtClean="0"/>
              <a:t>– US DOT </a:t>
            </a:r>
            <a:r>
              <a:rPr lang="en-US" sz="2000" i="1" dirty="0" smtClean="0"/>
              <a:t>Principles for a Connected Vehicle, </a:t>
            </a:r>
            <a:r>
              <a:rPr lang="en-US" sz="2000" dirty="0" smtClean="0"/>
              <a:t>April 8, 2012</a:t>
            </a:r>
          </a:p>
          <a:p>
            <a:r>
              <a:rPr lang="en-US" sz="2000" dirty="0" smtClean="0"/>
              <a:t>US DOT decision follows:</a:t>
            </a:r>
          </a:p>
          <a:p>
            <a:pPr lvl="1"/>
            <a:r>
              <a:rPr lang="en-US" sz="1800" dirty="0" smtClean="0"/>
              <a:t>100s of millions of dollars invested by industry and government</a:t>
            </a:r>
          </a:p>
          <a:p>
            <a:pPr lvl="1"/>
            <a:r>
              <a:rPr lang="en-US" sz="1800" dirty="0"/>
              <a:t>M</a:t>
            </a:r>
            <a:r>
              <a:rPr lang="en-US" sz="1800" dirty="0" smtClean="0"/>
              <a:t>ore than a decade of productive research</a:t>
            </a:r>
          </a:p>
          <a:p>
            <a:pPr lvl="1"/>
            <a:r>
              <a:rPr lang="en-US" sz="1800" dirty="0" smtClean="0"/>
              <a:t>Development of a suite of stable, harmonized international standards</a:t>
            </a:r>
          </a:p>
          <a:p>
            <a:pPr lvl="1"/>
            <a:r>
              <a:rPr lang="en-US" sz="1800" dirty="0" smtClean="0"/>
              <a:t>Large scale Safety Pilot Model Deployment field trial</a:t>
            </a:r>
          </a:p>
          <a:p>
            <a:pPr marL="400050" lvl="1" indent="0">
              <a:buNone/>
            </a:pPr>
            <a:r>
              <a:rPr lang="en-US" b="1" dirty="0" smtClean="0"/>
              <a:t>all producing the requisite technical maturity and stability</a:t>
            </a:r>
          </a:p>
          <a:p>
            <a:r>
              <a:rPr lang="en-US" sz="2000" dirty="0" smtClean="0"/>
              <a:t>Early deployments assume current DSRC channelization (see 11-14-0728/r0)</a:t>
            </a:r>
            <a:endParaRPr lang="en-US" sz="2000" b="1"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12</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4082648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Rulemaking Requires Stability</a:t>
            </a:r>
            <a:endParaRPr lang="en-US" dirty="0"/>
          </a:p>
        </p:txBody>
      </p:sp>
      <p:sp>
        <p:nvSpPr>
          <p:cNvPr id="3" name="Content Placeholder 2"/>
          <p:cNvSpPr>
            <a:spLocks noGrp="1"/>
          </p:cNvSpPr>
          <p:nvPr>
            <p:ph idx="1"/>
          </p:nvPr>
        </p:nvSpPr>
        <p:spPr>
          <a:xfrm>
            <a:off x="683568" y="1916832"/>
            <a:ext cx="7776864" cy="4536504"/>
          </a:xfrm>
        </p:spPr>
        <p:txBody>
          <a:bodyPr/>
          <a:lstStyle/>
          <a:p>
            <a:r>
              <a:rPr lang="en-US" sz="2000" dirty="0" smtClean="0"/>
              <a:t>The re-channelization proposal raises a </a:t>
            </a:r>
            <a:r>
              <a:rPr lang="en-US" sz="2000" u="sng" dirty="0" smtClean="0"/>
              <a:t>host of questions </a:t>
            </a:r>
            <a:r>
              <a:rPr lang="en-US" sz="2000" dirty="0" smtClean="0"/>
              <a:t>that a DSRC rule-making process would need to contemplate:</a:t>
            </a:r>
          </a:p>
          <a:p>
            <a:pPr lvl="1"/>
            <a:r>
              <a:rPr lang="en-US" sz="1800" dirty="0"/>
              <a:t>P</a:t>
            </a:r>
            <a:r>
              <a:rPr lang="en-US" sz="1800" dirty="0" smtClean="0"/>
              <a:t>recise allocation of V2V safety messages among Channels 180, 182, and 184?</a:t>
            </a:r>
          </a:p>
          <a:p>
            <a:pPr lvl="1"/>
            <a:r>
              <a:rPr lang="en-US" sz="1800" dirty="0" smtClean="0"/>
              <a:t>For each allocation choice, </a:t>
            </a:r>
            <a:r>
              <a:rPr lang="en-US" sz="1800" dirty="0" smtClean="0"/>
              <a:t>what </a:t>
            </a:r>
            <a:r>
              <a:rPr lang="en-US" sz="1800" dirty="0" smtClean="0"/>
              <a:t>interference would V2V safety communication </a:t>
            </a:r>
            <a:r>
              <a:rPr lang="en-US" sz="1800" dirty="0" smtClean="0"/>
              <a:t>receive </a:t>
            </a:r>
            <a:r>
              <a:rPr lang="en-US" sz="1800" dirty="0" smtClean="0"/>
              <a:t>from:</a:t>
            </a:r>
          </a:p>
          <a:p>
            <a:pPr lvl="2"/>
            <a:r>
              <a:rPr lang="en-US" sz="1600" dirty="0" smtClean="0"/>
              <a:t>Other DSRC communication (co-channel and cross-channel), including messages that otherwise would not be as spectrally close to V2V communication. Of particular concern is interference from very high power public safety communications on Ch. 184.</a:t>
            </a:r>
          </a:p>
          <a:p>
            <a:pPr lvl="2"/>
            <a:r>
              <a:rPr lang="en-US" sz="1600" dirty="0" smtClean="0"/>
              <a:t>Other primary and secondary users of the band, especially Fixed Satellite Services.</a:t>
            </a:r>
          </a:p>
          <a:p>
            <a:pPr lvl="2"/>
            <a:r>
              <a:rPr lang="en-US" sz="1600" dirty="0" smtClean="0"/>
              <a:t>Devices operating above 5.925 GHz</a:t>
            </a:r>
          </a:p>
          <a:p>
            <a:pPr lvl="2"/>
            <a:r>
              <a:rPr lang="en-US" sz="1600" dirty="0" smtClean="0"/>
              <a:t>Raised noise floor from U-NII </a:t>
            </a:r>
            <a:r>
              <a:rPr lang="en-US" sz="1600" dirty="0" smtClean="0"/>
              <a:t>devices operating up to 5.895 </a:t>
            </a:r>
            <a:r>
              <a:rPr lang="en-US" sz="1600" dirty="0" smtClean="0"/>
              <a:t>GHz</a:t>
            </a:r>
          </a:p>
          <a:p>
            <a:pPr marL="857250" lvl="2" indent="0" algn="ctr">
              <a:buNone/>
            </a:pPr>
            <a:endParaRPr lang="en-US" sz="1600" dirty="0" smtClean="0"/>
          </a:p>
          <a:p>
            <a:pPr marL="857250" lvl="2" indent="0">
              <a:buNone/>
            </a:pPr>
            <a:r>
              <a:rPr lang="en-US" sz="1400" dirty="0"/>
              <a:t>	</a:t>
            </a:r>
            <a:r>
              <a:rPr lang="en-US" sz="1400" dirty="0" smtClean="0"/>
              <a:t>		        (Continued next slide)</a:t>
            </a: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13</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137239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Rulemaking Requires Stability</a:t>
            </a:r>
            <a:endParaRPr lang="en-US" dirty="0"/>
          </a:p>
        </p:txBody>
      </p:sp>
      <p:sp>
        <p:nvSpPr>
          <p:cNvPr id="3" name="Content Placeholder 2"/>
          <p:cNvSpPr>
            <a:spLocks noGrp="1"/>
          </p:cNvSpPr>
          <p:nvPr>
            <p:ph idx="1"/>
          </p:nvPr>
        </p:nvSpPr>
        <p:spPr>
          <a:xfrm>
            <a:off x="683568" y="1916832"/>
            <a:ext cx="7772400" cy="4536504"/>
          </a:xfrm>
        </p:spPr>
        <p:txBody>
          <a:bodyPr/>
          <a:lstStyle/>
          <a:p>
            <a:r>
              <a:rPr lang="en-US" sz="2000" dirty="0" smtClean="0"/>
              <a:t>Questions for regulators posed by re-channelization (continued):</a:t>
            </a:r>
          </a:p>
          <a:p>
            <a:pPr lvl="1"/>
            <a:r>
              <a:rPr lang="en-US" sz="1800" dirty="0" smtClean="0"/>
              <a:t>Implications </a:t>
            </a:r>
            <a:r>
              <a:rPr lang="en-US" sz="1800" dirty="0"/>
              <a:t>for other critical services </a:t>
            </a:r>
            <a:r>
              <a:rPr lang="en-US" sz="1800" dirty="0" smtClean="0"/>
              <a:t>that </a:t>
            </a:r>
            <a:r>
              <a:rPr lang="en-US" sz="1800" dirty="0"/>
              <a:t>would also be compressed into these channels?</a:t>
            </a:r>
          </a:p>
          <a:p>
            <a:pPr lvl="1"/>
            <a:r>
              <a:rPr lang="en-US" sz="1800" dirty="0" smtClean="0"/>
              <a:t>Changes needed in the DSRC standards?</a:t>
            </a:r>
          </a:p>
          <a:p>
            <a:pPr lvl="1"/>
            <a:r>
              <a:rPr lang="en-US" sz="1800" dirty="0"/>
              <a:t>I</a:t>
            </a:r>
            <a:r>
              <a:rPr lang="en-US" sz="1800" dirty="0" smtClean="0"/>
              <a:t>mplications for international harmonization of V2V safety?</a:t>
            </a:r>
          </a:p>
          <a:p>
            <a:r>
              <a:rPr lang="en-US" sz="2000" dirty="0" smtClean="0"/>
              <a:t>Qualcomm’s FCC NPRM 13-22 comments: allowing unlicensed devices to share Ch. 172 “would invalidate previous testing results and necessitate additional rounds of interference studies.” </a:t>
            </a:r>
            <a:r>
              <a:rPr lang="en-US" sz="2000" b="0" dirty="0" smtClean="0"/>
              <a:t>(Sec. I.B.)</a:t>
            </a:r>
          </a:p>
          <a:p>
            <a:r>
              <a:rPr lang="en-US" sz="2000" dirty="0" smtClean="0"/>
              <a:t>The proposal’s re-channelization of Ch. 172 traffic has the same issues, and will, despite the wishes of the proposers, lead to considerable delay in the rule-making process and deployment of V2V safety.</a:t>
            </a:r>
          </a:p>
          <a:p>
            <a:r>
              <a:rPr lang="en-US" sz="2000" dirty="0" smtClean="0"/>
              <a:t>33,561 traffic fatalities in 2012: We all agree that this proceeding should not delay DSRC deployment.</a:t>
            </a:r>
          </a:p>
          <a:p>
            <a:pPr marL="0" indent="0">
              <a:buNone/>
            </a:pPr>
            <a:endParaRPr lang="en-US" sz="200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14</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088192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sources of interference</a:t>
            </a:r>
            <a:endParaRPr lang="en-US" dirty="0"/>
          </a:p>
        </p:txBody>
      </p:sp>
      <p:sp>
        <p:nvSpPr>
          <p:cNvPr id="3" name="Content Placeholder 2"/>
          <p:cNvSpPr>
            <a:spLocks noGrp="1"/>
          </p:cNvSpPr>
          <p:nvPr>
            <p:ph idx="1"/>
          </p:nvPr>
        </p:nvSpPr>
        <p:spPr/>
        <p:txBody>
          <a:bodyPr/>
          <a:lstStyle/>
          <a:p>
            <a:pPr marL="0" lvl="1" indent="0">
              <a:buNone/>
            </a:pPr>
            <a:r>
              <a:rPr lang="en-US" sz="2200" b="1" dirty="0" smtClean="0"/>
              <a:t>Consider</a:t>
            </a:r>
            <a:r>
              <a:rPr lang="en-US" b="1" dirty="0" smtClean="0"/>
              <a:t>:</a:t>
            </a:r>
          </a:p>
          <a:p>
            <a:pPr marL="685800" lvl="2" indent="-342900">
              <a:buFont typeface="Arial" pitchFamily="34" charset="0"/>
              <a:buChar char="•"/>
            </a:pPr>
            <a:r>
              <a:rPr lang="en-US" dirty="0"/>
              <a:t>CRF 47 §</a:t>
            </a:r>
            <a:r>
              <a:rPr lang="en-US" dirty="0" smtClean="0"/>
              <a:t>15.5: “Operation </a:t>
            </a:r>
            <a:r>
              <a:rPr lang="en-US" dirty="0"/>
              <a:t>of an intentional, unintentional, or incidental radiator is subject to the conditions that </a:t>
            </a:r>
            <a:r>
              <a:rPr lang="en-US" b="1" u="sng" dirty="0"/>
              <a:t>no </a:t>
            </a:r>
            <a:r>
              <a:rPr lang="en-US" dirty="0"/>
              <a:t>harmful interference is caused </a:t>
            </a:r>
            <a:r>
              <a:rPr lang="en-US" dirty="0" smtClean="0"/>
              <a:t>…” </a:t>
            </a:r>
            <a:r>
              <a:rPr lang="en-US" i="1" dirty="0" smtClean="0"/>
              <a:t>(emphasis added)</a:t>
            </a:r>
            <a:endParaRPr lang="en-US" i="1" dirty="0"/>
          </a:p>
          <a:p>
            <a:pPr lvl="1"/>
            <a:r>
              <a:rPr lang="en-US" sz="1800" dirty="0"/>
              <a:t>CFR 47 §</a:t>
            </a:r>
            <a:r>
              <a:rPr lang="en-US" sz="1800" dirty="0" smtClean="0"/>
              <a:t>95.1511 </a:t>
            </a:r>
            <a:r>
              <a:rPr lang="en-US" sz="1800" b="0" dirty="0" smtClean="0"/>
              <a:t>“All licensees shall </a:t>
            </a:r>
            <a:r>
              <a:rPr lang="en-US" sz="1800" b="1" u="sng" dirty="0"/>
              <a:t>cooperate</a:t>
            </a:r>
            <a:r>
              <a:rPr lang="en-US" sz="1800" b="0" dirty="0"/>
              <a:t> in the selection and </a:t>
            </a:r>
            <a:r>
              <a:rPr lang="en-US" sz="1800" b="0" dirty="0" smtClean="0"/>
              <a:t>use of </a:t>
            </a:r>
            <a:r>
              <a:rPr lang="en-US" sz="1800" b="0" dirty="0"/>
              <a:t>channels in order to </a:t>
            </a:r>
            <a:r>
              <a:rPr lang="en-US" sz="1800" b="1" u="sng" dirty="0"/>
              <a:t>reduce </a:t>
            </a:r>
            <a:r>
              <a:rPr lang="en-US" sz="1800" dirty="0" smtClean="0"/>
              <a:t>interference</a:t>
            </a:r>
            <a:r>
              <a:rPr lang="en-US" sz="1800" b="0" dirty="0" smtClean="0"/>
              <a:t>” </a:t>
            </a:r>
            <a:r>
              <a:rPr lang="en-US" sz="1800" i="1" dirty="0" smtClean="0"/>
              <a:t>(emphasis added)</a:t>
            </a:r>
          </a:p>
          <a:p>
            <a:pPr marL="342900" lvl="1" indent="-342900">
              <a:buFont typeface="Arial" pitchFamily="34" charset="0"/>
              <a:buChar char="•"/>
            </a:pPr>
            <a:r>
              <a:rPr lang="en-US" b="1" dirty="0" smtClean="0"/>
              <a:t>The requirement for U-NII devices is strict and absolute</a:t>
            </a:r>
          </a:p>
          <a:p>
            <a:pPr marL="342900" lvl="1" indent="-342900">
              <a:buFont typeface="Arial" pitchFamily="34" charset="0"/>
              <a:buChar char="•"/>
            </a:pPr>
            <a:r>
              <a:rPr lang="en-US" b="1" dirty="0" smtClean="0"/>
              <a:t>Any implied equivalence between interference standards is flawed</a:t>
            </a:r>
          </a:p>
          <a:p>
            <a:pPr marL="342900" lvl="1" indent="-342900">
              <a:buFont typeface="Arial" pitchFamily="34" charset="0"/>
              <a:buChar char="•"/>
            </a:pPr>
            <a:r>
              <a:rPr lang="en-US" b="1" dirty="0" smtClean="0"/>
              <a:t>Sharing solutions developed by the Tiger Team should not:</a:t>
            </a:r>
          </a:p>
          <a:p>
            <a:pPr marL="685800" lvl="2" indent="-342900">
              <a:buFont typeface="Arial" pitchFamily="34" charset="0"/>
              <a:buChar char="•"/>
            </a:pPr>
            <a:r>
              <a:rPr lang="en-US" b="1" dirty="0"/>
              <a:t>E</a:t>
            </a:r>
            <a:r>
              <a:rPr lang="en-US" b="1" dirty="0" smtClean="0"/>
              <a:t>xpect or depend on cooperation from DSRC devices</a:t>
            </a:r>
          </a:p>
          <a:p>
            <a:pPr marL="685800" lvl="2" indent="-342900">
              <a:buFont typeface="Arial" pitchFamily="34" charset="0"/>
              <a:buChar char="•"/>
            </a:pPr>
            <a:r>
              <a:rPr lang="en-US" b="1" dirty="0" smtClean="0"/>
              <a:t>Expect DSRC devices to accept higher interference from licensed devices</a:t>
            </a:r>
          </a:p>
          <a:p>
            <a:pPr marL="342900" lvl="1" indent="-342900">
              <a:buFont typeface="Arial" pitchFamily="34" charset="0"/>
              <a:buChar char="•"/>
            </a:pPr>
            <a:r>
              <a:rPr lang="en-US" b="1" dirty="0" smtClean="0"/>
              <a:t>The fact that DSRC already operates in challenging environment only heightens need for U-NII to avoid contributing interference</a:t>
            </a: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15</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4595747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sources of interference</a:t>
            </a:r>
            <a:endParaRPr lang="en-US" dirty="0"/>
          </a:p>
        </p:txBody>
      </p:sp>
      <p:sp>
        <p:nvSpPr>
          <p:cNvPr id="3" name="Content Placeholder 2"/>
          <p:cNvSpPr>
            <a:spLocks noGrp="1"/>
          </p:cNvSpPr>
          <p:nvPr>
            <p:ph idx="1"/>
          </p:nvPr>
        </p:nvSpPr>
        <p:spPr>
          <a:xfrm>
            <a:off x="685800" y="1700808"/>
            <a:ext cx="7772400" cy="4395192"/>
          </a:xfrm>
        </p:spPr>
        <p:txBody>
          <a:bodyPr/>
          <a:lstStyle/>
          <a:p>
            <a:pPr marL="0" indent="0">
              <a:buNone/>
            </a:pPr>
            <a:r>
              <a:rPr lang="en-US" sz="2000" b="1" dirty="0" smtClean="0"/>
              <a:t>The re-channelization proposal places safety-critical DSRC traffic closer to:</a:t>
            </a:r>
          </a:p>
          <a:p>
            <a:pPr marL="742950" lvl="2" indent="-400050">
              <a:buFont typeface="Arial" pitchFamily="34" charset="0"/>
              <a:buChar char="•"/>
            </a:pPr>
            <a:r>
              <a:rPr lang="en-US" b="1" dirty="0" smtClean="0"/>
              <a:t>interfering FSS signals</a:t>
            </a:r>
          </a:p>
          <a:p>
            <a:pPr marL="742950" lvl="2" indent="-400050">
              <a:buFont typeface="Arial" pitchFamily="34" charset="0"/>
              <a:buChar char="•"/>
            </a:pPr>
            <a:r>
              <a:rPr lang="en-US" b="1" dirty="0" smtClean="0"/>
              <a:t>high power DSRC Public Safety communication (Ch. 184) </a:t>
            </a:r>
          </a:p>
          <a:p>
            <a:pPr marL="0" indent="0">
              <a:buNone/>
            </a:pPr>
            <a:r>
              <a:rPr lang="en-US" sz="2000" b="1" dirty="0" smtClean="0"/>
              <a:t>The Tiger Team should consider potential solutions that </a:t>
            </a:r>
            <a:r>
              <a:rPr lang="en-US" sz="2000" b="1" dirty="0" smtClean="0"/>
              <a:t>do </a:t>
            </a:r>
            <a:r>
              <a:rPr lang="en-US" sz="2000" b="1" dirty="0" smtClean="0"/>
              <a:t>not have these weaknesses</a:t>
            </a:r>
          </a:p>
          <a:p>
            <a:pPr marL="342900" lvl="1" indent="-342900">
              <a:buFont typeface="Arial" pitchFamily="34" charset="0"/>
              <a:buChar char="•"/>
            </a:pPr>
            <a:r>
              <a:rPr lang="en-US" b="1" dirty="0" smtClean="0"/>
              <a:t>11-14-0819/r0 states:</a:t>
            </a:r>
          </a:p>
          <a:p>
            <a:pPr marL="685800" lvl="2" indent="-342900">
              <a:buFont typeface="Arial" pitchFamily="34" charset="0"/>
              <a:buChar char="•"/>
            </a:pPr>
            <a:r>
              <a:rPr lang="en-US" sz="1600" dirty="0" smtClean="0"/>
              <a:t>“cross-channel interference has always been a problem between existing service channels and high-avail channels; the proposed channelization </a:t>
            </a:r>
            <a:r>
              <a:rPr lang="en-US" sz="1600" b="1" u="sng" dirty="0" smtClean="0"/>
              <a:t>does not increase </a:t>
            </a:r>
            <a:r>
              <a:rPr lang="en-US" sz="1600" dirty="0" smtClean="0"/>
              <a:t>the interference” [from one DSRC to another] – slide 9 </a:t>
            </a:r>
            <a:r>
              <a:rPr lang="en-US" sz="1600" i="1" dirty="0" smtClean="0"/>
              <a:t>(emphasis added)</a:t>
            </a:r>
            <a:endParaRPr lang="en-US" sz="1600" dirty="0" smtClean="0"/>
          </a:p>
          <a:p>
            <a:pPr marL="685800" lvl="2" indent="-342900">
              <a:buFont typeface="Arial" pitchFamily="34" charset="0"/>
              <a:buChar char="•"/>
            </a:pPr>
            <a:r>
              <a:rPr lang="en-US" sz="1600" b="1" u="sng" dirty="0" smtClean="0"/>
              <a:t>This is incorrect</a:t>
            </a:r>
          </a:p>
          <a:p>
            <a:pPr marL="685800" lvl="2" indent="-342900">
              <a:buFont typeface="Arial" pitchFamily="34" charset="0"/>
              <a:buChar char="•"/>
            </a:pPr>
            <a:r>
              <a:rPr lang="en-US" sz="1600" dirty="0"/>
              <a:t>I</a:t>
            </a:r>
            <a:r>
              <a:rPr lang="en-US" sz="1600" dirty="0" smtClean="0"/>
              <a:t>gnores increased interference from high power Ch. 184 into Ch. 180 and Ch. 182</a:t>
            </a:r>
          </a:p>
          <a:p>
            <a:pPr marL="685800" lvl="2" indent="-342900">
              <a:buFont typeface="Arial" pitchFamily="34" charset="0"/>
              <a:buChar char="•"/>
            </a:pPr>
            <a:r>
              <a:rPr lang="en-US" sz="1600" dirty="0" smtClean="0"/>
              <a:t>Ignores increased interference due to loss of flexibility in assignment of applications to channels, Tx power, spreading V2V on non-adjacent channels, etc.</a:t>
            </a:r>
          </a:p>
          <a:p>
            <a:pPr marL="342900" lvl="1" indent="-342900">
              <a:buFont typeface="Arial" pitchFamily="34" charset="0"/>
              <a:buChar char="•"/>
            </a:pPr>
            <a:endParaRPr lang="en-US" sz="1600" b="1"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16</a:t>
            </a:fld>
            <a:endParaRPr lang="en-GB" dirty="0"/>
          </a:p>
        </p:txBody>
      </p:sp>
      <p:sp>
        <p:nvSpPr>
          <p:cNvPr id="6" name="Rectangle 5"/>
          <p:cNvSpPr/>
          <p:nvPr/>
        </p:nvSpPr>
        <p:spPr bwMode="auto">
          <a:xfrm>
            <a:off x="683568" y="3068960"/>
            <a:ext cx="7776864" cy="5760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904862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426" y="671431"/>
            <a:ext cx="8208912" cy="1066800"/>
          </a:xfrm>
        </p:spPr>
        <p:txBody>
          <a:bodyPr/>
          <a:lstStyle/>
          <a:p>
            <a:r>
              <a:rPr lang="en-US" dirty="0"/>
              <a:t>Proposal calls for degraded DSRC performance</a:t>
            </a:r>
            <a:br>
              <a:rPr lang="en-US" dirty="0"/>
            </a:br>
            <a:endParaRPr lang="en-US" dirty="0"/>
          </a:p>
        </p:txBody>
      </p:sp>
      <p:sp>
        <p:nvSpPr>
          <p:cNvPr id="3" name="Content Placeholder 2"/>
          <p:cNvSpPr>
            <a:spLocks noGrp="1"/>
          </p:cNvSpPr>
          <p:nvPr>
            <p:ph idx="1"/>
          </p:nvPr>
        </p:nvSpPr>
        <p:spPr/>
        <p:txBody>
          <a:bodyPr/>
          <a:lstStyle/>
          <a:p>
            <a:r>
              <a:rPr lang="en-US" dirty="0" smtClean="0"/>
              <a:t>Already seen:</a:t>
            </a:r>
          </a:p>
          <a:p>
            <a:pPr lvl="1"/>
            <a:r>
              <a:rPr lang="en-US" dirty="0" smtClean="0"/>
              <a:t>Packing 7 channels’ critical traffic into 2 or 3 degrades performance</a:t>
            </a:r>
          </a:p>
          <a:p>
            <a:pPr lvl="1"/>
            <a:r>
              <a:rPr lang="en-US" dirty="0" smtClean="0"/>
              <a:t>Placing Basic Safety Messages </a:t>
            </a:r>
            <a:r>
              <a:rPr lang="en-US" dirty="0" smtClean="0"/>
              <a:t>near High Power Ch. 184 degrades performance</a:t>
            </a:r>
          </a:p>
          <a:p>
            <a:pPr lvl="1"/>
            <a:r>
              <a:rPr lang="en-US" dirty="0" smtClean="0"/>
              <a:t>Removing flexibility in assignment and operation degrades performance</a:t>
            </a:r>
          </a:p>
          <a:p>
            <a:r>
              <a:rPr lang="en-US" dirty="0" smtClean="0"/>
              <a:t>In addition, using 20 MHz channels degrades performance (next slide)</a:t>
            </a:r>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17</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400409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000" y="974262"/>
            <a:ext cx="8186448" cy="922784"/>
          </a:xfrm>
        </p:spPr>
        <p:txBody>
          <a:bodyPr/>
          <a:lstStyle/>
          <a:p>
            <a:r>
              <a:rPr lang="en-US" dirty="0"/>
              <a:t>Proposal calls for degraded DSRC </a:t>
            </a:r>
            <a:r>
              <a:rPr lang="en-US" dirty="0" smtClean="0"/>
              <a:t>performance:</a:t>
            </a:r>
            <a:br>
              <a:rPr lang="en-US" dirty="0" smtClean="0"/>
            </a:br>
            <a:r>
              <a:rPr lang="en-US" dirty="0" smtClean="0"/>
              <a:t>20 MHz DSRC Channels</a:t>
            </a:r>
            <a:br>
              <a:rPr lang="en-US" dirty="0" smtClean="0"/>
            </a:br>
            <a:endParaRPr lang="en-US" dirty="0"/>
          </a:p>
        </p:txBody>
      </p:sp>
      <p:sp>
        <p:nvSpPr>
          <p:cNvPr id="3" name="Content Placeholder 2"/>
          <p:cNvSpPr>
            <a:spLocks noGrp="1"/>
          </p:cNvSpPr>
          <p:nvPr>
            <p:ph idx="1"/>
          </p:nvPr>
        </p:nvSpPr>
        <p:spPr>
          <a:xfrm>
            <a:off x="395536" y="4797152"/>
            <a:ext cx="8136904" cy="1512168"/>
          </a:xfrm>
        </p:spPr>
        <p:txBody>
          <a:bodyPr/>
          <a:lstStyle/>
          <a:p>
            <a:r>
              <a:rPr lang="en-US" sz="2000" dirty="0" smtClean="0"/>
              <a:t>10 MHz PER is better than 20 MHz PER, especially when weighted with relative velocity probability density</a:t>
            </a:r>
          </a:p>
          <a:p>
            <a:r>
              <a:rPr lang="en-US" sz="2000" dirty="0" smtClean="0"/>
              <a:t>10 MHz has lower noise floor, greater range</a:t>
            </a:r>
          </a:p>
          <a:p>
            <a:r>
              <a:rPr lang="en-US" sz="2000" dirty="0" smtClean="0"/>
              <a:t>10 MHz has better immunity to large outdoor delay spreads</a:t>
            </a: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18</a:t>
            </a:fld>
            <a:endParaRPr lang="en-GB" dirty="0"/>
          </a:p>
        </p:txBody>
      </p:sp>
      <p:grpSp>
        <p:nvGrpSpPr>
          <p:cNvPr id="20" name="Group 19"/>
          <p:cNvGrpSpPr/>
          <p:nvPr/>
        </p:nvGrpSpPr>
        <p:grpSpPr>
          <a:xfrm>
            <a:off x="490008" y="1971537"/>
            <a:ext cx="8483892" cy="2788711"/>
            <a:chOff x="683568" y="1431696"/>
            <a:chExt cx="8483892" cy="2788711"/>
          </a:xfrm>
        </p:grpSpPr>
        <p:sp>
          <p:nvSpPr>
            <p:cNvPr id="6" name="TextBox 5"/>
            <p:cNvSpPr txBox="1"/>
            <p:nvPr/>
          </p:nvSpPr>
          <p:spPr>
            <a:xfrm>
              <a:off x="1106161" y="3818714"/>
              <a:ext cx="3413051" cy="382772"/>
            </a:xfrm>
            <a:prstGeom prst="rect">
              <a:avLst/>
            </a:prstGeom>
            <a:noFill/>
            <a:ln>
              <a:noFill/>
            </a:ln>
          </p:spPr>
          <p:txBody>
            <a:bodyPr wrap="none" rtlCol="0">
              <a:noAutofit/>
            </a:bodyPr>
            <a:lstStyle/>
            <a:p>
              <a:r>
                <a:rPr lang="en-US" sz="1400" dirty="0" smtClean="0"/>
                <a:t>Maximum excess delay: 0.5us</a:t>
              </a:r>
            </a:p>
          </p:txBody>
        </p:sp>
        <p:sp>
          <p:nvSpPr>
            <p:cNvPr id="7" name="TextBox 6"/>
            <p:cNvSpPr txBox="1"/>
            <p:nvPr/>
          </p:nvSpPr>
          <p:spPr>
            <a:xfrm>
              <a:off x="5151240" y="3841173"/>
              <a:ext cx="3239222" cy="379234"/>
            </a:xfrm>
            <a:prstGeom prst="rect">
              <a:avLst/>
            </a:prstGeom>
            <a:noFill/>
            <a:ln>
              <a:noFill/>
            </a:ln>
          </p:spPr>
          <p:txBody>
            <a:bodyPr wrap="none" rtlCol="0">
              <a:noAutofit/>
            </a:bodyPr>
            <a:lstStyle/>
            <a:p>
              <a:r>
                <a:rPr lang="en-US" sz="1400" dirty="0" smtClean="0"/>
                <a:t>Maximum excess delay: 2.5us</a:t>
              </a:r>
            </a:p>
          </p:txBody>
        </p:sp>
        <p:pic>
          <p:nvPicPr>
            <p:cNvPr id="8" name="Picture 2" descr="C:\V-Linq\Goverment and Spectrum\Figure5(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141" y="1449279"/>
              <a:ext cx="3115564" cy="23366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9" name="Picture 3" descr="C:\V-Linq\Goverment and Spectrum\Figure5(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1954" y="1431697"/>
              <a:ext cx="3139006" cy="235425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0" name="Rectangle 9"/>
            <p:cNvSpPr/>
            <p:nvPr/>
          </p:nvSpPr>
          <p:spPr bwMode="auto">
            <a:xfrm>
              <a:off x="7655292" y="3841173"/>
              <a:ext cx="1512168" cy="321887"/>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Calibri" panose="020F0502020204030204" pitchFamily="34" charset="0"/>
                </a:rPr>
                <a:t>From 11-13-1276/r1</a:t>
              </a:r>
            </a:p>
          </p:txBody>
        </p:sp>
        <p:sp>
          <p:nvSpPr>
            <p:cNvPr id="11" name="TextBox 10"/>
            <p:cNvSpPr txBox="1"/>
            <p:nvPr/>
          </p:nvSpPr>
          <p:spPr>
            <a:xfrm>
              <a:off x="1154374" y="1988840"/>
              <a:ext cx="2531066" cy="461665"/>
            </a:xfrm>
            <a:prstGeom prst="rect">
              <a:avLst/>
            </a:prstGeom>
            <a:noFill/>
            <a:ln>
              <a:noFill/>
            </a:ln>
          </p:spPr>
          <p:txBody>
            <a:bodyPr wrap="square" rtlCol="0">
              <a:spAutoFit/>
            </a:bodyPr>
            <a:lstStyle/>
            <a:p>
              <a:r>
                <a:rPr lang="en-US" b="1" dirty="0" smtClean="0">
                  <a:solidFill>
                    <a:schemeClr val="accent2"/>
                  </a:solidFill>
                </a:rPr>
                <a:t>10 MHz PER lower up to 110 km/</a:t>
              </a:r>
              <a:r>
                <a:rPr lang="en-US" b="1" dirty="0" err="1" smtClean="0">
                  <a:solidFill>
                    <a:schemeClr val="accent2"/>
                  </a:solidFill>
                </a:rPr>
                <a:t>hr</a:t>
              </a:r>
              <a:r>
                <a:rPr lang="en-US" b="1" dirty="0" smtClean="0">
                  <a:solidFill>
                    <a:schemeClr val="accent2"/>
                  </a:solidFill>
                </a:rPr>
                <a:t> relative velocity</a:t>
              </a:r>
              <a:endParaRPr lang="en-US" b="1" dirty="0">
                <a:solidFill>
                  <a:schemeClr val="accent2"/>
                </a:solidFill>
              </a:endParaRPr>
            </a:p>
          </p:txBody>
        </p:sp>
        <p:cxnSp>
          <p:nvCxnSpPr>
            <p:cNvPr id="13" name="Straight Arrow Connector 12"/>
            <p:cNvCxnSpPr/>
            <p:nvPr/>
          </p:nvCxnSpPr>
          <p:spPr bwMode="auto">
            <a:xfrm flipH="1">
              <a:off x="1763688" y="2345603"/>
              <a:ext cx="616235" cy="507333"/>
            </a:xfrm>
            <a:prstGeom prst="straightConnector1">
              <a:avLst/>
            </a:prstGeom>
            <a:solidFill>
              <a:schemeClr val="accent1"/>
            </a:solidFill>
            <a:ln w="25400" cap="flat" cmpd="sng" algn="ctr">
              <a:solidFill>
                <a:schemeClr val="accent2"/>
              </a:solidFill>
              <a:prstDash val="solid"/>
              <a:round/>
              <a:headEnd type="none" w="sm" len="sm"/>
              <a:tailEnd type="arrow"/>
            </a:ln>
            <a:effectLst/>
          </p:spPr>
        </p:cxnSp>
        <p:sp>
          <p:nvSpPr>
            <p:cNvPr id="14" name="TextBox 13"/>
            <p:cNvSpPr txBox="1"/>
            <p:nvPr/>
          </p:nvSpPr>
          <p:spPr>
            <a:xfrm>
              <a:off x="5121194" y="1964176"/>
              <a:ext cx="2605050" cy="461665"/>
            </a:xfrm>
            <a:prstGeom prst="rect">
              <a:avLst/>
            </a:prstGeom>
            <a:noFill/>
            <a:ln>
              <a:noFill/>
            </a:ln>
          </p:spPr>
          <p:txBody>
            <a:bodyPr wrap="square" rtlCol="0">
              <a:spAutoFit/>
            </a:bodyPr>
            <a:lstStyle/>
            <a:p>
              <a:r>
                <a:rPr lang="en-US" b="1" dirty="0" smtClean="0">
                  <a:solidFill>
                    <a:schemeClr val="accent2"/>
                  </a:solidFill>
                </a:rPr>
                <a:t>10 MHz PER lower up to 270 km/</a:t>
              </a:r>
              <a:r>
                <a:rPr lang="en-US" b="1" dirty="0" err="1" smtClean="0">
                  <a:solidFill>
                    <a:schemeClr val="accent2"/>
                  </a:solidFill>
                </a:rPr>
                <a:t>hr</a:t>
              </a:r>
              <a:r>
                <a:rPr lang="en-US" b="1" dirty="0" smtClean="0">
                  <a:solidFill>
                    <a:schemeClr val="accent2"/>
                  </a:solidFill>
                </a:rPr>
                <a:t> relative velocity</a:t>
              </a:r>
              <a:endParaRPr lang="en-US" b="1" dirty="0">
                <a:solidFill>
                  <a:schemeClr val="accent2"/>
                </a:solidFill>
              </a:endParaRPr>
            </a:p>
          </p:txBody>
        </p:sp>
        <p:cxnSp>
          <p:nvCxnSpPr>
            <p:cNvPr id="16" name="Straight Arrow Connector 15"/>
            <p:cNvCxnSpPr>
              <a:endCxn id="14" idx="2"/>
            </p:cNvCxnSpPr>
            <p:nvPr/>
          </p:nvCxnSpPr>
          <p:spPr bwMode="auto">
            <a:xfrm flipH="1">
              <a:off x="6423719" y="2219672"/>
              <a:ext cx="308118" cy="206169"/>
            </a:xfrm>
            <a:prstGeom prst="straightConnector1">
              <a:avLst/>
            </a:prstGeom>
            <a:solidFill>
              <a:schemeClr val="accent1"/>
            </a:solidFill>
            <a:ln w="25400" cap="flat" cmpd="sng" algn="ctr">
              <a:solidFill>
                <a:schemeClr val="accent2"/>
              </a:solidFill>
              <a:prstDash val="solid"/>
              <a:round/>
              <a:headEnd type="none" w="sm" len="sm"/>
              <a:tailEnd type="arrow"/>
            </a:ln>
            <a:effectLst/>
          </p:spPr>
        </p:cxnSp>
        <p:sp>
          <p:nvSpPr>
            <p:cNvPr id="19" name="Rectangle 18"/>
            <p:cNvSpPr/>
            <p:nvPr/>
          </p:nvSpPr>
          <p:spPr bwMode="auto">
            <a:xfrm>
              <a:off x="683568" y="1431696"/>
              <a:ext cx="8483892" cy="27313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40" name="Group 39"/>
          <p:cNvGrpSpPr/>
          <p:nvPr/>
        </p:nvGrpSpPr>
        <p:grpSpPr>
          <a:xfrm>
            <a:off x="931176" y="3388284"/>
            <a:ext cx="1044194" cy="612305"/>
            <a:chOff x="931176" y="2855804"/>
            <a:chExt cx="1044194" cy="612305"/>
          </a:xfrm>
          <a:solidFill>
            <a:schemeClr val="accent2"/>
          </a:solidFill>
        </p:grpSpPr>
        <p:sp>
          <p:nvSpPr>
            <p:cNvPr id="26" name="Diagonal Stripe 25"/>
            <p:cNvSpPr/>
            <p:nvPr/>
          </p:nvSpPr>
          <p:spPr bwMode="auto">
            <a:xfrm rot="20954027">
              <a:off x="1128913" y="2915937"/>
              <a:ext cx="846457" cy="222130"/>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0000"/>
                </a:solidFill>
                <a:effectLst/>
                <a:latin typeface="Times New Roman" pitchFamily="18" charset="0"/>
              </a:endParaRPr>
            </a:p>
          </p:txBody>
        </p:sp>
        <p:sp>
          <p:nvSpPr>
            <p:cNvPr id="27" name="Diagonal Stripe 26"/>
            <p:cNvSpPr/>
            <p:nvPr/>
          </p:nvSpPr>
          <p:spPr bwMode="auto">
            <a:xfrm rot="21429528">
              <a:off x="1041226" y="2975740"/>
              <a:ext cx="758998" cy="250701"/>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Diagonal Stripe 27"/>
            <p:cNvSpPr/>
            <p:nvPr/>
          </p:nvSpPr>
          <p:spPr bwMode="auto">
            <a:xfrm rot="21424469">
              <a:off x="1683621" y="2855804"/>
              <a:ext cx="268655" cy="158630"/>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Diagonal Stripe 28"/>
            <p:cNvSpPr/>
            <p:nvPr/>
          </p:nvSpPr>
          <p:spPr bwMode="auto">
            <a:xfrm rot="3118825" flipH="1">
              <a:off x="899695" y="3211262"/>
              <a:ext cx="288328" cy="225365"/>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Diagonal Stripe 29"/>
            <p:cNvSpPr/>
            <p:nvPr/>
          </p:nvSpPr>
          <p:spPr bwMode="auto">
            <a:xfrm rot="3118825" flipH="1">
              <a:off x="959226" y="3168399"/>
              <a:ext cx="288328" cy="225365"/>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Diagonal Stripe 30"/>
            <p:cNvSpPr/>
            <p:nvPr/>
          </p:nvSpPr>
          <p:spPr bwMode="auto">
            <a:xfrm rot="3118825" flipH="1">
              <a:off x="1053444" y="3130866"/>
              <a:ext cx="258432" cy="210182"/>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Diagonal Stripe 33"/>
            <p:cNvSpPr/>
            <p:nvPr/>
          </p:nvSpPr>
          <p:spPr bwMode="auto">
            <a:xfrm rot="3118825" flipH="1">
              <a:off x="1134729" y="3085956"/>
              <a:ext cx="245057" cy="195659"/>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Diagonal Stripe 34"/>
            <p:cNvSpPr/>
            <p:nvPr/>
          </p:nvSpPr>
          <p:spPr bwMode="auto">
            <a:xfrm rot="3118825" flipH="1">
              <a:off x="1223615" y="3062788"/>
              <a:ext cx="208598" cy="177268"/>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Diagonal Stripe 35"/>
            <p:cNvSpPr/>
            <p:nvPr/>
          </p:nvSpPr>
          <p:spPr bwMode="auto">
            <a:xfrm rot="3118825" flipH="1">
              <a:off x="1295362" y="3041012"/>
              <a:ext cx="186339" cy="152776"/>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Diagonal Stripe 36"/>
            <p:cNvSpPr/>
            <p:nvPr/>
          </p:nvSpPr>
          <p:spPr bwMode="auto">
            <a:xfrm rot="3118825" flipH="1">
              <a:off x="1353194" y="2996817"/>
              <a:ext cx="186339" cy="152776"/>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Diagonal Stripe 37"/>
            <p:cNvSpPr/>
            <p:nvPr/>
          </p:nvSpPr>
          <p:spPr bwMode="auto">
            <a:xfrm rot="3118825" flipH="1">
              <a:off x="1416628" y="2980320"/>
              <a:ext cx="168683" cy="135429"/>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Parallelogram 38"/>
            <p:cNvSpPr/>
            <p:nvPr/>
          </p:nvSpPr>
          <p:spPr bwMode="auto">
            <a:xfrm rot="2711930">
              <a:off x="1531270" y="2912188"/>
              <a:ext cx="139539" cy="208589"/>
            </a:xfrm>
            <a:prstGeom prst="parallelogram">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63" name="Group 62"/>
          <p:cNvGrpSpPr/>
          <p:nvPr/>
        </p:nvGrpSpPr>
        <p:grpSpPr>
          <a:xfrm>
            <a:off x="4948155" y="2920948"/>
            <a:ext cx="2180129" cy="1130360"/>
            <a:chOff x="4948155" y="2388468"/>
            <a:chExt cx="2180129" cy="1130360"/>
          </a:xfrm>
        </p:grpSpPr>
        <p:sp>
          <p:nvSpPr>
            <p:cNvPr id="41" name="Rectangle 40"/>
            <p:cNvSpPr/>
            <p:nvPr/>
          </p:nvSpPr>
          <p:spPr bwMode="auto">
            <a:xfrm>
              <a:off x="4948155" y="2790825"/>
              <a:ext cx="562058" cy="728003"/>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ight Triangle 41"/>
            <p:cNvSpPr/>
            <p:nvPr/>
          </p:nvSpPr>
          <p:spPr bwMode="auto">
            <a:xfrm flipH="1">
              <a:off x="4957680" y="2474119"/>
              <a:ext cx="982472" cy="330620"/>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ight Triangle 42"/>
            <p:cNvSpPr/>
            <p:nvPr/>
          </p:nvSpPr>
          <p:spPr bwMode="auto">
            <a:xfrm flipH="1">
              <a:off x="5886449" y="2409382"/>
              <a:ext cx="1064419" cy="76214"/>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Diagonal Stripe 45"/>
            <p:cNvSpPr/>
            <p:nvPr/>
          </p:nvSpPr>
          <p:spPr bwMode="auto">
            <a:xfrm>
              <a:off x="7056276" y="2388468"/>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Diagonal Stripe 46"/>
            <p:cNvSpPr/>
            <p:nvPr/>
          </p:nvSpPr>
          <p:spPr bwMode="auto">
            <a:xfrm>
              <a:off x="7035477" y="2388468"/>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Diagonal Stripe 47"/>
            <p:cNvSpPr/>
            <p:nvPr/>
          </p:nvSpPr>
          <p:spPr bwMode="auto">
            <a:xfrm>
              <a:off x="7003889" y="2393231"/>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Diagonal Stripe 48"/>
            <p:cNvSpPr/>
            <p:nvPr/>
          </p:nvSpPr>
          <p:spPr bwMode="auto">
            <a:xfrm>
              <a:off x="6977695" y="2397993"/>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Diagonal Stripe 49"/>
            <p:cNvSpPr/>
            <p:nvPr/>
          </p:nvSpPr>
          <p:spPr bwMode="auto">
            <a:xfrm>
              <a:off x="6934832" y="2405137"/>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Diagonal Stripe 50"/>
            <p:cNvSpPr/>
            <p:nvPr/>
          </p:nvSpPr>
          <p:spPr bwMode="auto">
            <a:xfrm>
              <a:off x="6915782" y="2409899"/>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Diagonal Stripe 51"/>
            <p:cNvSpPr/>
            <p:nvPr/>
          </p:nvSpPr>
          <p:spPr bwMode="auto">
            <a:xfrm>
              <a:off x="6989601" y="2421805"/>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Diagonal Stripe 52"/>
            <p:cNvSpPr/>
            <p:nvPr/>
          </p:nvSpPr>
          <p:spPr bwMode="auto">
            <a:xfrm rot="20986735">
              <a:off x="6898483" y="2436018"/>
              <a:ext cx="196466" cy="71165"/>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Diagonal Stripe 53"/>
            <p:cNvSpPr/>
            <p:nvPr/>
          </p:nvSpPr>
          <p:spPr bwMode="auto">
            <a:xfrm>
              <a:off x="6937244" y="2411327"/>
              <a:ext cx="134237" cy="59021"/>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ight Triangle 54"/>
            <p:cNvSpPr/>
            <p:nvPr/>
          </p:nvSpPr>
          <p:spPr bwMode="auto">
            <a:xfrm rot="10800000" flipH="1">
              <a:off x="6255861" y="2509857"/>
              <a:ext cx="668815" cy="330620"/>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ight Triangle 55"/>
            <p:cNvSpPr/>
            <p:nvPr/>
          </p:nvSpPr>
          <p:spPr bwMode="auto">
            <a:xfrm rot="10800000" flipH="1">
              <a:off x="5908476" y="2683741"/>
              <a:ext cx="668815" cy="330620"/>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ectangle 56"/>
            <p:cNvSpPr/>
            <p:nvPr/>
          </p:nvSpPr>
          <p:spPr bwMode="auto">
            <a:xfrm>
              <a:off x="5940152" y="2485597"/>
              <a:ext cx="562058" cy="223323"/>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ectangle 57"/>
            <p:cNvSpPr/>
            <p:nvPr/>
          </p:nvSpPr>
          <p:spPr bwMode="auto">
            <a:xfrm>
              <a:off x="6425732" y="2450036"/>
              <a:ext cx="498944" cy="59821"/>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ight Triangle 58"/>
            <p:cNvSpPr/>
            <p:nvPr/>
          </p:nvSpPr>
          <p:spPr bwMode="auto">
            <a:xfrm flipV="1">
              <a:off x="5510213" y="3251462"/>
              <a:ext cx="213915" cy="267365"/>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ight Triangle 59"/>
            <p:cNvSpPr/>
            <p:nvPr/>
          </p:nvSpPr>
          <p:spPr bwMode="auto">
            <a:xfrm flipV="1">
              <a:off x="5709443" y="3006297"/>
              <a:ext cx="213915" cy="267365"/>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ectangle 60"/>
            <p:cNvSpPr/>
            <p:nvPr/>
          </p:nvSpPr>
          <p:spPr bwMode="auto">
            <a:xfrm>
              <a:off x="5436096" y="2683741"/>
              <a:ext cx="273347" cy="587540"/>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ectangle 61"/>
            <p:cNvSpPr/>
            <p:nvPr/>
          </p:nvSpPr>
          <p:spPr bwMode="auto">
            <a:xfrm>
              <a:off x="5679726" y="2736404"/>
              <a:ext cx="273347" cy="269893"/>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64" name="Rectangle 63"/>
          <p:cNvSpPr/>
          <p:nvPr/>
        </p:nvSpPr>
        <p:spPr bwMode="auto">
          <a:xfrm>
            <a:off x="4427984" y="1873248"/>
            <a:ext cx="156129" cy="57606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829722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buFontTx/>
              <a:buChar char="•"/>
            </a:pPr>
            <a:r>
              <a:rPr lang="en-US" dirty="0"/>
              <a:t>11-14-0819/r0 states: “20MHz DSRC service-channel operation </a:t>
            </a:r>
            <a:r>
              <a:rPr lang="en-US" dirty="0">
                <a:sym typeface="Wingdings" panose="05000000000000000000" pitchFamily="2" charset="2"/>
              </a:rPr>
              <a:t> would allow for </a:t>
            </a:r>
            <a:r>
              <a:rPr lang="en-US" u="sng" dirty="0">
                <a:sym typeface="Wingdings" panose="05000000000000000000" pitchFamily="2" charset="2"/>
              </a:rPr>
              <a:t>more effective </a:t>
            </a:r>
            <a:r>
              <a:rPr lang="en-US" dirty="0">
                <a:sym typeface="Wingdings" panose="05000000000000000000" pitchFamily="2" charset="2"/>
              </a:rPr>
              <a:t>detection of the DSRC signals</a:t>
            </a:r>
            <a:r>
              <a:rPr lang="en-US" dirty="0" smtClean="0">
                <a:sym typeface="Wingdings" panose="05000000000000000000" pitchFamily="2" charset="2"/>
              </a:rPr>
              <a:t>” </a:t>
            </a:r>
            <a:r>
              <a:rPr lang="en-US" i="1" dirty="0" smtClean="0">
                <a:sym typeface="Wingdings" panose="05000000000000000000" pitchFamily="2" charset="2"/>
              </a:rPr>
              <a:t>(emphasis added)</a:t>
            </a:r>
            <a:endParaRPr lang="en-US" dirty="0">
              <a:sym typeface="Wingdings" panose="05000000000000000000" pitchFamily="2" charset="2"/>
            </a:endParaRPr>
          </a:p>
          <a:p>
            <a:pPr marL="342900" lvl="1" indent="-342900">
              <a:buFontTx/>
              <a:buChar char="•"/>
            </a:pPr>
            <a:r>
              <a:rPr lang="en-US" b="1" dirty="0">
                <a:sym typeface="Wingdings" panose="05000000000000000000" pitchFamily="2" charset="2"/>
              </a:rPr>
              <a:t>This is incorrect. </a:t>
            </a:r>
            <a:endParaRPr lang="en-US" b="1" dirty="0" smtClean="0">
              <a:sym typeface="Wingdings" panose="05000000000000000000" pitchFamily="2" charset="2"/>
            </a:endParaRPr>
          </a:p>
          <a:p>
            <a:pPr marL="342900" lvl="1" indent="-342900">
              <a:buFontTx/>
              <a:buChar char="•"/>
            </a:pPr>
            <a:r>
              <a:rPr lang="en-US" b="1" dirty="0" smtClean="0">
                <a:sym typeface="Wingdings" panose="05000000000000000000" pitchFamily="2" charset="2"/>
              </a:rPr>
              <a:t>10 MHz detectors are more sensitive, greater range</a:t>
            </a:r>
          </a:p>
          <a:p>
            <a:pPr marL="342900" lvl="1" indent="-342900">
              <a:buFontTx/>
              <a:buChar char="•"/>
            </a:pPr>
            <a:r>
              <a:rPr lang="en-US" b="1" dirty="0" smtClean="0">
                <a:sym typeface="Wingdings" panose="05000000000000000000" pitchFamily="2" charset="2"/>
              </a:rPr>
              <a:t>10 MHz detectors are commercially available; no new design needed</a:t>
            </a:r>
          </a:p>
          <a:p>
            <a:pPr marL="685800" lvl="2" indent="-342900"/>
            <a:r>
              <a:rPr lang="en-US" b="1" dirty="0" smtClean="0">
                <a:sym typeface="Wingdings" panose="05000000000000000000" pitchFamily="2" charset="2"/>
              </a:rPr>
              <a:t>Used in all current DSRC chipsets and some Wi-Fi chipsets</a:t>
            </a:r>
            <a:endParaRPr lang="en-US" b="1" dirty="0">
              <a:sym typeface="Wingdings" panose="05000000000000000000" pitchFamily="2" charset="2"/>
            </a:endParaRPr>
          </a:p>
          <a:p>
            <a:pPr marL="342900" lvl="1" indent="-342900">
              <a:buFontTx/>
              <a:buChar char="•"/>
            </a:pPr>
            <a:r>
              <a:rPr lang="en-US" b="1" dirty="0" smtClean="0">
                <a:sym typeface="Wingdings" panose="05000000000000000000" pitchFamily="2" charset="2"/>
              </a:rPr>
              <a:t>The reality </a:t>
            </a:r>
            <a:r>
              <a:rPr lang="en-US" b="1" dirty="0">
                <a:sym typeface="Wingdings" panose="05000000000000000000" pitchFamily="2" charset="2"/>
              </a:rPr>
              <a:t>is </a:t>
            </a:r>
            <a:r>
              <a:rPr lang="en-US" b="1" dirty="0" smtClean="0">
                <a:sym typeface="Wingdings" panose="05000000000000000000" pitchFamily="2" charset="2"/>
              </a:rPr>
              <a:t>that the </a:t>
            </a:r>
            <a:r>
              <a:rPr lang="en-US" b="1" dirty="0">
                <a:sym typeface="Wingdings" panose="05000000000000000000" pitchFamily="2" charset="2"/>
              </a:rPr>
              <a:t>proposal </a:t>
            </a:r>
            <a:r>
              <a:rPr lang="en-US" b="1" dirty="0" smtClean="0">
                <a:sym typeface="Wingdings" panose="05000000000000000000" pitchFamily="2" charset="2"/>
              </a:rPr>
              <a:t>seems to suggest </a:t>
            </a:r>
            <a:r>
              <a:rPr lang="en-US" b="1" dirty="0">
                <a:sym typeface="Wingdings" panose="05000000000000000000" pitchFamily="2" charset="2"/>
              </a:rPr>
              <a:t>20 MHz DSRC channels </a:t>
            </a:r>
            <a:r>
              <a:rPr lang="en-US" b="1" dirty="0" smtClean="0">
                <a:sym typeface="Wingdings" panose="05000000000000000000" pitchFamily="2" charset="2"/>
              </a:rPr>
              <a:t>primarily for </a:t>
            </a:r>
            <a:r>
              <a:rPr lang="en-US" b="1" u="sng" dirty="0">
                <a:sym typeface="Wingdings" panose="05000000000000000000" pitchFamily="2" charset="2"/>
              </a:rPr>
              <a:t>convenience</a:t>
            </a:r>
            <a:r>
              <a:rPr lang="en-US" b="1" dirty="0">
                <a:sym typeface="Wingdings" panose="05000000000000000000" pitchFamily="2" charset="2"/>
              </a:rPr>
              <a:t> of U-NII device</a:t>
            </a:r>
          </a:p>
          <a:p>
            <a:pPr marL="342900" lvl="2" indent="0">
              <a:buNone/>
            </a:pPr>
            <a:endParaRPr lang="en-US" b="1" dirty="0" smtClean="0">
              <a:sym typeface="Wingdings" panose="05000000000000000000" pitchFamily="2" charset="2"/>
            </a:endParaRP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19</a:t>
            </a:fld>
            <a:endParaRPr lang="en-GB" dirty="0"/>
          </a:p>
        </p:txBody>
      </p:sp>
      <p:sp>
        <p:nvSpPr>
          <p:cNvPr id="8" name="Title 1"/>
          <p:cNvSpPr>
            <a:spLocks noGrp="1"/>
          </p:cNvSpPr>
          <p:nvPr>
            <p:ph type="title"/>
          </p:nvPr>
        </p:nvSpPr>
        <p:spPr>
          <a:xfrm>
            <a:off x="418000" y="974262"/>
            <a:ext cx="8186448" cy="922784"/>
          </a:xfrm>
        </p:spPr>
        <p:txBody>
          <a:bodyPr/>
          <a:lstStyle/>
          <a:p>
            <a:r>
              <a:rPr lang="en-US" dirty="0"/>
              <a:t>Proposal calls for degraded DSRC </a:t>
            </a:r>
            <a:r>
              <a:rPr lang="en-US" dirty="0" smtClean="0"/>
              <a:t>performance:</a:t>
            </a:r>
            <a:br>
              <a:rPr lang="en-US" dirty="0" smtClean="0"/>
            </a:br>
            <a:r>
              <a:rPr lang="en-US" dirty="0" smtClean="0"/>
              <a:t>20 MHz DSRC Channels</a:t>
            </a:r>
            <a:br>
              <a:rPr lang="en-US" dirty="0" smtClean="0"/>
            </a:br>
            <a:endParaRPr lang="en-US" dirty="0"/>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360065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a:t>
            </a:fld>
            <a:endParaRPr lang="en-GB" dirty="0"/>
          </a:p>
        </p:txBody>
      </p:sp>
      <p:sp>
        <p:nvSpPr>
          <p:cNvPr id="6" name="Footer Placeholder 5"/>
          <p:cNvSpPr>
            <a:spLocks noGrp="1"/>
          </p:cNvSpPr>
          <p:nvPr>
            <p:ph type="ftr" sz="quarter" idx="3"/>
          </p:nvPr>
        </p:nvSpPr>
        <p:spPr/>
        <p:txBody>
          <a:bodyPr/>
          <a:lstStyle/>
          <a:p>
            <a:pPr>
              <a:defRPr/>
            </a:pPr>
            <a:r>
              <a:rPr lang="en-GB" smtClean="0"/>
              <a:t>John Kenney (Toyota ITC), et al.</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857743291"/>
              </p:ext>
            </p:extLst>
          </p:nvPr>
        </p:nvGraphicFramePr>
        <p:xfrm>
          <a:off x="276225" y="1000125"/>
          <a:ext cx="8462963" cy="7165975"/>
        </p:xfrm>
        <a:graphic>
          <a:graphicData uri="http://schemas.openxmlformats.org/presentationml/2006/ole">
            <mc:AlternateContent xmlns:mc="http://schemas.openxmlformats.org/markup-compatibility/2006">
              <mc:Choice xmlns:v="urn:schemas-microsoft-com:vml" Requires="v">
                <p:oleObj spid="_x0000_s14349" name="Document" r:id="rId3" imgW="8822120" imgH="7237367" progId="Word.Document.8">
                  <p:embed/>
                </p:oleObj>
              </mc:Choice>
              <mc:Fallback>
                <p:oleObj name="Document" r:id="rId3" imgW="8822120" imgH="7237367" progId="Word.Document.8">
                  <p:embed/>
                  <p:pic>
                    <p:nvPicPr>
                      <p:cNvPr id="0" name="Object 5"/>
                      <p:cNvPicPr>
                        <a:picLocks noChangeAspect="1" noChangeArrowheads="1"/>
                      </p:cNvPicPr>
                      <p:nvPr/>
                    </p:nvPicPr>
                    <p:blipFill>
                      <a:blip r:embed="rId4"/>
                      <a:srcRect/>
                      <a:stretch>
                        <a:fillRect/>
                      </a:stretch>
                    </p:blipFill>
                    <p:spPr bwMode="auto">
                      <a:xfrm>
                        <a:off x="276225" y="1000125"/>
                        <a:ext cx="8462963" cy="7165975"/>
                      </a:xfrm>
                      <a:prstGeom prst="rect">
                        <a:avLst/>
                      </a:prstGeom>
                      <a:noFill/>
                      <a:ln>
                        <a:noFill/>
                      </a:ln>
                    </p:spPr>
                  </p:pic>
                </p:oleObj>
              </mc:Fallback>
            </mc:AlternateContent>
          </a:graphicData>
        </a:graphic>
      </p:graphicFrame>
      <p:sp>
        <p:nvSpPr>
          <p:cNvPr id="8" name="Rectangle 6"/>
          <p:cNvSpPr>
            <a:spLocks noChangeArrowheads="1"/>
          </p:cNvSpPr>
          <p:nvPr/>
        </p:nvSpPr>
        <p:spPr bwMode="auto">
          <a:xfrm>
            <a:off x="304833" y="620688"/>
            <a:ext cx="316835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pPr>
            <a:r>
              <a:rPr lang="en-GB" altLang="en-US" sz="2000" b="1" dirty="0" smtClean="0"/>
              <a:t>Authors (continued):</a:t>
            </a:r>
            <a:endParaRPr lang="en-GB" altLang="en-US" sz="2000" dirty="0"/>
          </a:p>
        </p:txBody>
      </p:sp>
    </p:spTree>
    <p:extLst>
      <p:ext uri="{BB962C8B-B14F-4D97-AF65-F5344CB8AC3E}">
        <p14:creationId xmlns:p14="http://schemas.microsoft.com/office/powerpoint/2010/main" val="10703530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is inconsistent with NPRM</a:t>
            </a:r>
            <a:endParaRPr lang="en-US" dirty="0"/>
          </a:p>
        </p:txBody>
      </p:sp>
      <p:sp>
        <p:nvSpPr>
          <p:cNvPr id="3" name="Content Placeholder 2"/>
          <p:cNvSpPr>
            <a:spLocks noGrp="1"/>
          </p:cNvSpPr>
          <p:nvPr>
            <p:ph idx="1"/>
          </p:nvPr>
        </p:nvSpPr>
        <p:spPr>
          <a:xfrm>
            <a:off x="685800" y="1700808"/>
            <a:ext cx="7772400" cy="4395192"/>
          </a:xfrm>
        </p:spPr>
        <p:txBody>
          <a:bodyPr/>
          <a:lstStyle/>
          <a:p>
            <a:pPr marL="0" indent="0">
              <a:buNone/>
            </a:pPr>
            <a:endParaRPr lang="en-GB" sz="2000" i="1" dirty="0" smtClean="0"/>
          </a:p>
          <a:p>
            <a:pPr marL="0" indent="0">
              <a:buNone/>
            </a:pPr>
            <a:r>
              <a:rPr lang="en-US" sz="2000" b="0" i="1" dirty="0"/>
              <a:t>“I think ITS has envisioned that it would have the entire 75 MHz and has been planning for that, so we did not tee up the question of whether we should change the allocation. And, generally with unlicensed it shares on a non-interference basis, so [the Qualcomm proposal] </a:t>
            </a:r>
            <a:r>
              <a:rPr lang="en-US" sz="2000" i="1" u="sng" dirty="0"/>
              <a:t>would be a completely different direction than was teed up in the Commission’s notice.</a:t>
            </a:r>
            <a:r>
              <a:rPr lang="en-US" sz="2000" b="0" i="1" dirty="0"/>
              <a:t>” </a:t>
            </a:r>
            <a:r>
              <a:rPr lang="en-US" sz="1600" b="0" dirty="0"/>
              <a:t>(emphasis added)</a:t>
            </a:r>
            <a:endParaRPr lang="en-US" sz="1600" b="0" i="1" dirty="0"/>
          </a:p>
          <a:p>
            <a:pPr marL="0" indent="0">
              <a:buNone/>
            </a:pPr>
            <a:r>
              <a:rPr lang="en-GB" sz="2000" dirty="0" smtClean="0"/>
              <a:t>- </a:t>
            </a:r>
            <a:r>
              <a:rPr lang="en-US" sz="2000" dirty="0" smtClean="0"/>
              <a:t>Julius Knapp, US Federal Communications Commission</a:t>
            </a:r>
          </a:p>
          <a:p>
            <a:pPr marL="0" indent="0">
              <a:buNone/>
            </a:pPr>
            <a:r>
              <a:rPr lang="en-US" sz="1600" b="1" dirty="0" smtClean="0"/>
              <a:t>Hearing  of House Energy and Commerce Subcommittee on Communication Technology – Nov. 15, 2013</a:t>
            </a:r>
          </a:p>
          <a:p>
            <a:endParaRPr lang="en-US" sz="2000" b="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20</a:t>
            </a:fld>
            <a:endParaRPr lang="en-GB" dirty="0"/>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1750219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is inconsistent with NPRM</a:t>
            </a:r>
            <a:endParaRPr lang="en-US" dirty="0"/>
          </a:p>
        </p:txBody>
      </p:sp>
      <p:sp>
        <p:nvSpPr>
          <p:cNvPr id="3" name="Content Placeholder 2"/>
          <p:cNvSpPr>
            <a:spLocks noGrp="1"/>
          </p:cNvSpPr>
          <p:nvPr>
            <p:ph idx="1"/>
          </p:nvPr>
        </p:nvSpPr>
        <p:spPr>
          <a:xfrm>
            <a:off x="683568" y="1556792"/>
            <a:ext cx="7846640" cy="4968552"/>
          </a:xfrm>
        </p:spPr>
        <p:txBody>
          <a:bodyPr/>
          <a:lstStyle/>
          <a:p>
            <a:pPr marL="0" indent="0">
              <a:buNone/>
            </a:pPr>
            <a:endParaRPr lang="en-US" sz="1800" b="0" i="1" dirty="0"/>
          </a:p>
          <a:p>
            <a:pPr marL="0" indent="0">
              <a:buNone/>
            </a:pPr>
            <a:endParaRPr lang="en-US" sz="2000" b="0" i="1" dirty="0" smtClean="0"/>
          </a:p>
          <a:p>
            <a:pPr marL="0" indent="0">
              <a:buNone/>
            </a:pPr>
            <a:r>
              <a:rPr lang="en-US" sz="2000" b="0" i="1" dirty="0" smtClean="0"/>
              <a:t>“</a:t>
            </a:r>
            <a:r>
              <a:rPr lang="en-US" sz="2000" b="0" i="1" dirty="0"/>
              <a:t>For the study, NTIA assumed that the FCC’s existing U-NII TPC and DFS regulations would be extended to the U-NII-2B and U-NII-4 bands, and that the Federal agencies </a:t>
            </a:r>
            <a:r>
              <a:rPr lang="en-US" sz="2000" i="1" u="sng" dirty="0"/>
              <a:t>will not have to alter their systems or operations to accommodate U-NII devices</a:t>
            </a:r>
            <a:r>
              <a:rPr lang="en-US" sz="2000" b="0" i="1" dirty="0" smtClean="0"/>
              <a:t>.” </a:t>
            </a:r>
            <a:r>
              <a:rPr lang="en-US" sz="1600" b="0" dirty="0"/>
              <a:t>(emphasis added)</a:t>
            </a:r>
            <a:endParaRPr lang="en-US" sz="1600" i="1" dirty="0"/>
          </a:p>
          <a:p>
            <a:pPr marL="0" indent="0">
              <a:buNone/>
            </a:pPr>
            <a:r>
              <a:rPr lang="en-US" sz="2000" dirty="0" smtClean="0"/>
              <a:t>- FCC </a:t>
            </a:r>
            <a:r>
              <a:rPr lang="en-US" sz="2000" dirty="0"/>
              <a:t>NPRM </a:t>
            </a:r>
            <a:r>
              <a:rPr lang="en-US" sz="2000" dirty="0" smtClean="0"/>
              <a:t>13-22, paragraph 104 (2/20/13), ET Docket 13-49</a:t>
            </a:r>
          </a:p>
          <a:p>
            <a:pPr marL="0" indent="0">
              <a:buNone/>
            </a:pPr>
            <a:endParaRPr lang="en-US" sz="2000" b="0" i="1"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21</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9351693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is inconsistent with NPRM</a:t>
            </a:r>
            <a:endParaRPr lang="en-US" dirty="0"/>
          </a:p>
        </p:txBody>
      </p:sp>
      <p:sp>
        <p:nvSpPr>
          <p:cNvPr id="3" name="Content Placeholder 2"/>
          <p:cNvSpPr>
            <a:spLocks noGrp="1"/>
          </p:cNvSpPr>
          <p:nvPr>
            <p:ph idx="1"/>
          </p:nvPr>
        </p:nvSpPr>
        <p:spPr>
          <a:xfrm>
            <a:off x="683568" y="1556792"/>
            <a:ext cx="7846640" cy="4968552"/>
          </a:xfrm>
        </p:spPr>
        <p:txBody>
          <a:bodyPr/>
          <a:lstStyle/>
          <a:p>
            <a:pPr>
              <a:buFontTx/>
              <a:buChar char="-"/>
            </a:pPr>
            <a:endParaRPr lang="en-US" sz="2000" b="0" i="1" dirty="0"/>
          </a:p>
          <a:p>
            <a:pPr marL="0" indent="0">
              <a:buNone/>
            </a:pPr>
            <a:endParaRPr lang="en-GB" sz="1800" b="0" i="1" dirty="0" smtClean="0"/>
          </a:p>
          <a:p>
            <a:pPr marL="0" indent="0">
              <a:buNone/>
            </a:pPr>
            <a:r>
              <a:rPr lang="en-GB" sz="2000" b="0" i="1" dirty="0" smtClean="0"/>
              <a:t>“the </a:t>
            </a:r>
            <a:r>
              <a:rPr lang="en-GB" sz="2000" b="0" i="1" dirty="0"/>
              <a:t>Qualcomm proposal is inconsistent with the premise of the spectrum sharing concept proposed in the FCC’s </a:t>
            </a:r>
            <a:r>
              <a:rPr lang="en-GB" sz="2000" b="0" i="1" dirty="0" smtClean="0"/>
              <a:t>NPRM”</a:t>
            </a:r>
          </a:p>
          <a:p>
            <a:pPr marL="0" indent="0">
              <a:buNone/>
            </a:pPr>
            <a:r>
              <a:rPr lang="en-GB" sz="1800" dirty="0" smtClean="0"/>
              <a:t>- Jim Arnold, US Dept. of Transportation </a:t>
            </a:r>
          </a:p>
          <a:p>
            <a:pPr marL="0" indent="0">
              <a:buNone/>
            </a:pPr>
            <a:r>
              <a:rPr lang="en-GB" sz="1600" dirty="0" smtClean="0"/>
              <a:t>IEEE 802.11 Tiger Team meeting 5/30/14</a:t>
            </a:r>
            <a:endParaRPr lang="en-US" sz="1600" dirty="0" smtClean="0"/>
          </a:p>
          <a:p>
            <a:endParaRPr lang="en-US" sz="2000" b="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22</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251734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offers no in-band protection</a:t>
            </a:r>
            <a:endParaRPr lang="en-US" dirty="0"/>
          </a:p>
        </p:txBody>
      </p:sp>
      <p:sp>
        <p:nvSpPr>
          <p:cNvPr id="3" name="Content Placeholder 2"/>
          <p:cNvSpPr>
            <a:spLocks noGrp="1"/>
          </p:cNvSpPr>
          <p:nvPr>
            <p:ph idx="1"/>
          </p:nvPr>
        </p:nvSpPr>
        <p:spPr>
          <a:xfrm>
            <a:off x="685800" y="1700808"/>
            <a:ext cx="7772400" cy="4395192"/>
          </a:xfrm>
        </p:spPr>
        <p:txBody>
          <a:bodyPr/>
          <a:lstStyle/>
          <a:p>
            <a:r>
              <a:rPr lang="en-GB" sz="2000" dirty="0" smtClean="0"/>
              <a:t>CFR47 Part 15 does not recognize channels of unlicensed operation within a band</a:t>
            </a:r>
          </a:p>
          <a:p>
            <a:r>
              <a:rPr lang="en-GB" sz="2000" dirty="0" smtClean="0"/>
              <a:t>CFR47 Part 15 does not impose transmit spectral masks on unlicensed devices</a:t>
            </a:r>
          </a:p>
          <a:p>
            <a:r>
              <a:rPr lang="en-GB" sz="2000" dirty="0" smtClean="0"/>
              <a:t>The proposal allows simultaneous DSRC and unlicensed device operation in the band </a:t>
            </a:r>
          </a:p>
          <a:p>
            <a:pPr lvl="1"/>
            <a:r>
              <a:rPr lang="en-GB" sz="1600" dirty="0" smtClean="0"/>
              <a:t>e.g. 802.11ac on Ch. 177 and DSRC on Ch. 173</a:t>
            </a:r>
          </a:p>
          <a:p>
            <a:r>
              <a:rPr lang="en-GB" sz="2000" dirty="0" smtClean="0"/>
              <a:t>A rule allowing such simultaneous operation could not protect DSRC from harmful interference</a:t>
            </a:r>
          </a:p>
          <a:p>
            <a:r>
              <a:rPr lang="en-GB" sz="2000" dirty="0" smtClean="0"/>
              <a:t>In order to develop a potentially workable rule, the Tiger Team should focus on proposals that vacate the entire band upon detection of DSRC devices</a:t>
            </a:r>
          </a:p>
          <a:p>
            <a:endParaRPr lang="en-GB" sz="2000" dirty="0" smtClean="0"/>
          </a:p>
          <a:p>
            <a:endParaRPr lang="en-US" sz="2000" b="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dirty="0" smtClean="0"/>
              <a:t>Slide </a:t>
            </a:r>
            <a:fld id="{175D1F6B-8DAF-4BC1-A243-C99B28F1BA61}" type="slidenum">
              <a:rPr lang="en-GB" smtClean="0"/>
              <a:pPr>
                <a:defRPr/>
              </a:pPr>
              <a:t>23</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6648654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822254" y="4662632"/>
            <a:ext cx="472871" cy="47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603" name="Content Placeholder 2"/>
          <p:cNvSpPr>
            <a:spLocks noGrp="1"/>
          </p:cNvSpPr>
          <p:nvPr>
            <p:ph idx="1"/>
          </p:nvPr>
        </p:nvSpPr>
        <p:spPr>
          <a:xfrm>
            <a:off x="0" y="908720"/>
            <a:ext cx="9144001" cy="527050"/>
          </a:xfrm>
        </p:spPr>
        <p:txBody>
          <a:bodyPr/>
          <a:lstStyle/>
          <a:p>
            <a:pPr marL="0" indent="0" algn="ctr">
              <a:buFontTx/>
              <a:buNone/>
            </a:pPr>
            <a:r>
              <a:rPr lang="en-US" altLang="en-US" sz="3000" dirty="0" smtClean="0"/>
              <a:t>Proposal assumes unlicensed device technology is Wi-Fi</a:t>
            </a:r>
          </a:p>
        </p:txBody>
      </p:sp>
      <p:sp>
        <p:nvSpPr>
          <p:cNvPr id="27" name="TextBox 26"/>
          <p:cNvSpPr txBox="1"/>
          <p:nvPr/>
        </p:nvSpPr>
        <p:spPr>
          <a:xfrm>
            <a:off x="5202238" y="2268538"/>
            <a:ext cx="1595437" cy="708025"/>
          </a:xfrm>
          <a:prstGeom prst="rect">
            <a:avLst/>
          </a:prstGeom>
          <a:solidFill>
            <a:schemeClr val="accent5">
              <a:lumMod val="90000"/>
            </a:schemeClr>
          </a:solidFill>
          <a:ln>
            <a:solidFill>
              <a:schemeClr val="tx1"/>
            </a:solidFill>
          </a:ln>
        </p:spPr>
        <p:txBody>
          <a:bodyPr>
            <a:spAutoFit/>
          </a:bodyPr>
          <a:lstStyle/>
          <a:p>
            <a:pPr algn="ctr">
              <a:defRPr/>
            </a:pPr>
            <a:r>
              <a:rPr lang="en-US" sz="2000" dirty="0">
                <a:latin typeface="Arial" charset="0"/>
                <a:ea typeface="ＭＳ Ｐゴシック" pitchFamily="34" charset="-128"/>
              </a:rPr>
              <a:t>Primary Device</a:t>
            </a:r>
          </a:p>
        </p:txBody>
      </p:sp>
      <p:sp>
        <p:nvSpPr>
          <p:cNvPr id="25607" name="Curved Down Arrow 4"/>
          <p:cNvSpPr>
            <a:spLocks noChangeArrowheads="1"/>
          </p:cNvSpPr>
          <p:nvPr/>
        </p:nvSpPr>
        <p:spPr bwMode="auto">
          <a:xfrm flipH="1">
            <a:off x="3551238" y="1658938"/>
            <a:ext cx="1797050" cy="434975"/>
          </a:xfrm>
          <a:prstGeom prst="curvedDownArrow">
            <a:avLst>
              <a:gd name="adj1" fmla="val 25056"/>
              <a:gd name="adj2" fmla="val 50112"/>
              <a:gd name="adj3" fmla="val 25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endParaRPr lang="en-US" altLang="en-US"/>
          </a:p>
        </p:txBody>
      </p:sp>
      <p:sp>
        <p:nvSpPr>
          <p:cNvPr id="6" name="TextBox 5"/>
          <p:cNvSpPr txBox="1"/>
          <p:nvPr/>
        </p:nvSpPr>
        <p:spPr>
          <a:xfrm>
            <a:off x="3814763" y="2057400"/>
            <a:ext cx="1387475" cy="1016000"/>
          </a:xfrm>
          <a:prstGeom prst="rect">
            <a:avLst/>
          </a:prstGeom>
          <a:noFill/>
        </p:spPr>
        <p:txBody>
          <a:bodyPr>
            <a:spAutoFit/>
          </a:bodyPr>
          <a:lstStyle/>
          <a:p>
            <a:pPr algn="ctr">
              <a:defRPr/>
            </a:pPr>
            <a:r>
              <a:rPr lang="en-US" sz="2000" dirty="0">
                <a:solidFill>
                  <a:schemeClr val="accent5">
                    <a:lumMod val="50000"/>
                  </a:schemeClr>
                </a:solidFill>
                <a:latin typeface="Arial" charset="0"/>
                <a:ea typeface="ＭＳ Ｐゴシック" pitchFamily="34" charset="-128"/>
              </a:rPr>
              <a:t>U-NII Detects Primary</a:t>
            </a:r>
          </a:p>
        </p:txBody>
      </p:sp>
      <p:sp>
        <p:nvSpPr>
          <p:cNvPr id="25609" name="TextBox 11"/>
          <p:cNvSpPr txBox="1">
            <a:spLocks noChangeArrowheads="1"/>
          </p:cNvSpPr>
          <p:nvPr/>
        </p:nvSpPr>
        <p:spPr bwMode="auto">
          <a:xfrm>
            <a:off x="1520825" y="3189288"/>
            <a:ext cx="5475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r>
              <a:rPr lang="en-US" altLang="en-US"/>
              <a:t>Traditional Sharing Philosophy</a:t>
            </a:r>
          </a:p>
        </p:txBody>
      </p:sp>
      <p:sp>
        <p:nvSpPr>
          <p:cNvPr id="25610" name="TextBox 12"/>
          <p:cNvSpPr txBox="1">
            <a:spLocks noChangeArrowheads="1"/>
          </p:cNvSpPr>
          <p:nvPr/>
        </p:nvSpPr>
        <p:spPr bwMode="auto">
          <a:xfrm>
            <a:off x="6797675" y="2311400"/>
            <a:ext cx="24669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r>
              <a:rPr lang="en-US" altLang="en-US" sz="1600"/>
              <a:t>Primary does not need to know about U-NII</a:t>
            </a:r>
          </a:p>
        </p:txBody>
      </p:sp>
      <p:cxnSp>
        <p:nvCxnSpPr>
          <p:cNvPr id="25612" name="Straight Connector 14"/>
          <p:cNvCxnSpPr>
            <a:cxnSpLocks noChangeShapeType="1"/>
          </p:cNvCxnSpPr>
          <p:nvPr/>
        </p:nvCxnSpPr>
        <p:spPr bwMode="auto">
          <a:xfrm>
            <a:off x="690563" y="3933825"/>
            <a:ext cx="8453437" cy="0"/>
          </a:xfrm>
          <a:prstGeom prst="line">
            <a:avLst/>
          </a:prstGeom>
          <a:noFill/>
          <a:ln w="9525" algn="ctr">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22"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24</a:t>
            </a:fld>
            <a:endParaRPr lang="en-GB" dirty="0"/>
          </a:p>
        </p:txBody>
      </p:sp>
      <p:sp>
        <p:nvSpPr>
          <p:cNvPr id="23"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pic>
        <p:nvPicPr>
          <p:cNvPr id="1331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7841" y="2220462"/>
            <a:ext cx="472871" cy="47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955800" y="2268538"/>
            <a:ext cx="1595438" cy="708025"/>
          </a:xfrm>
          <a:prstGeom prst="rect">
            <a:avLst/>
          </a:prstGeom>
          <a:solidFill>
            <a:schemeClr val="accent5">
              <a:lumMod val="90000"/>
            </a:schemeClr>
          </a:solidFill>
          <a:ln>
            <a:solidFill>
              <a:schemeClr val="tx1"/>
            </a:solidFill>
          </a:ln>
        </p:spPr>
        <p:txBody>
          <a:bodyPr>
            <a:spAutoFit/>
          </a:bodyPr>
          <a:lstStyle/>
          <a:p>
            <a:pPr algn="ctr">
              <a:defRPr/>
            </a:pPr>
            <a:r>
              <a:rPr lang="en-US" sz="2000" dirty="0">
                <a:latin typeface="Arial" charset="0"/>
                <a:ea typeface="ＭＳ Ｐゴシック" pitchFamily="34" charset="-128"/>
              </a:rPr>
              <a:t>Unlicensed Device</a:t>
            </a:r>
          </a:p>
        </p:txBody>
      </p:sp>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7840" y="4660752"/>
            <a:ext cx="472871" cy="47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6" name="Group 15"/>
          <p:cNvGrpSpPr>
            <a:grpSpLocks/>
          </p:cNvGrpSpPr>
          <p:nvPr/>
        </p:nvGrpSpPr>
        <p:grpSpPr bwMode="auto">
          <a:xfrm>
            <a:off x="755576" y="4100512"/>
            <a:ext cx="8509074" cy="2337496"/>
            <a:chOff x="755039" y="4100559"/>
            <a:chExt cx="8509463" cy="2338026"/>
          </a:xfrm>
        </p:grpSpPr>
        <p:sp>
          <p:nvSpPr>
            <p:cNvPr id="25613" name="TextBox 31"/>
            <p:cNvSpPr txBox="1">
              <a:spLocks noChangeArrowheads="1"/>
            </p:cNvSpPr>
            <p:nvPr/>
          </p:nvSpPr>
          <p:spPr bwMode="auto">
            <a:xfrm>
              <a:off x="1956391" y="4711111"/>
              <a:ext cx="1594884" cy="707886"/>
            </a:xfrm>
            <a:prstGeom prst="rect">
              <a:avLst/>
            </a:prstGeom>
            <a:solidFill>
              <a:srgbClr val="FF0000"/>
            </a:solidFill>
            <a:ln w="9525">
              <a:solidFill>
                <a:schemeClr val="tx1"/>
              </a:solidFill>
              <a:miter lim="800000"/>
              <a:headEnd/>
              <a:tailEnd/>
            </a:ln>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sz="2000"/>
                <a:t>Wi-Fi Device</a:t>
              </a:r>
            </a:p>
          </p:txBody>
        </p:sp>
        <p:sp>
          <p:nvSpPr>
            <p:cNvPr id="25614" name="TextBox 32"/>
            <p:cNvSpPr txBox="1">
              <a:spLocks noChangeArrowheads="1"/>
            </p:cNvSpPr>
            <p:nvPr/>
          </p:nvSpPr>
          <p:spPr bwMode="auto">
            <a:xfrm>
              <a:off x="5202865" y="4711111"/>
              <a:ext cx="1594884" cy="707886"/>
            </a:xfrm>
            <a:prstGeom prst="rect">
              <a:avLst/>
            </a:prstGeom>
            <a:solidFill>
              <a:srgbClr val="FF0000"/>
            </a:solidFill>
            <a:ln w="9525">
              <a:solidFill>
                <a:schemeClr val="tx1"/>
              </a:solidFill>
              <a:miter lim="800000"/>
              <a:headEnd/>
              <a:tailEnd/>
            </a:ln>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sz="2000"/>
                <a:t>DSRC Device</a:t>
              </a:r>
            </a:p>
          </p:txBody>
        </p:sp>
        <p:sp>
          <p:nvSpPr>
            <p:cNvPr id="25615" name="Curved Down Arrow 33"/>
            <p:cNvSpPr>
              <a:spLocks noChangeArrowheads="1"/>
            </p:cNvSpPr>
            <p:nvPr/>
          </p:nvSpPr>
          <p:spPr bwMode="auto">
            <a:xfrm flipH="1">
              <a:off x="3551275" y="4100559"/>
              <a:ext cx="1796902" cy="435935"/>
            </a:xfrm>
            <a:prstGeom prst="curvedDownArrow">
              <a:avLst>
                <a:gd name="adj1" fmla="val 24999"/>
                <a:gd name="adj2" fmla="val 49998"/>
                <a:gd name="adj3" fmla="val 25000"/>
              </a:avLst>
            </a:prstGeom>
            <a:solidFill>
              <a:srgbClr val="FF0000"/>
            </a:solidFill>
            <a:ln w="9525" algn="ctr">
              <a:solidFill>
                <a:schemeClr val="tx1"/>
              </a:solidFill>
              <a:round/>
              <a:headEnd/>
              <a:tailEnd/>
            </a:ln>
          </p:spPr>
          <p:txBody>
            <a:bodyPr/>
            <a:lstStyle>
              <a:lvl1pPr marL="342900" indent="-342900"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endParaRPr lang="en-US" altLang="en-US"/>
            </a:p>
          </p:txBody>
        </p:sp>
        <p:sp>
          <p:nvSpPr>
            <p:cNvPr id="25616" name="TextBox 34"/>
            <p:cNvSpPr txBox="1">
              <a:spLocks noChangeArrowheads="1"/>
            </p:cNvSpPr>
            <p:nvPr/>
          </p:nvSpPr>
          <p:spPr bwMode="auto">
            <a:xfrm>
              <a:off x="3756407" y="4660926"/>
              <a:ext cx="138755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sz="2000" dirty="0">
                  <a:solidFill>
                    <a:srgbClr val="FF0000"/>
                  </a:solidFill>
                </a:rPr>
                <a:t>Mutual Detection</a:t>
              </a:r>
            </a:p>
          </p:txBody>
        </p:sp>
        <p:sp>
          <p:nvSpPr>
            <p:cNvPr id="25617" name="TextBox 35"/>
            <p:cNvSpPr txBox="1">
              <a:spLocks noChangeArrowheads="1"/>
            </p:cNvSpPr>
            <p:nvPr/>
          </p:nvSpPr>
          <p:spPr bwMode="auto">
            <a:xfrm>
              <a:off x="755039" y="5915246"/>
              <a:ext cx="7633197" cy="523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dirty="0" smtClean="0"/>
                <a:t>Proposed Philosophy: U-NII </a:t>
              </a:r>
              <a:r>
                <a:rPr lang="en-US" altLang="en-US" dirty="0"/>
                <a:t>must be Wi-Fi</a:t>
              </a:r>
            </a:p>
          </p:txBody>
        </p:sp>
        <p:sp>
          <p:nvSpPr>
            <p:cNvPr id="25618" name="TextBox 36"/>
            <p:cNvSpPr txBox="1">
              <a:spLocks noChangeArrowheads="1"/>
            </p:cNvSpPr>
            <p:nvPr/>
          </p:nvSpPr>
          <p:spPr bwMode="auto">
            <a:xfrm>
              <a:off x="6797749" y="4753657"/>
              <a:ext cx="24667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r>
                <a:rPr lang="en-US" altLang="en-US" sz="1600"/>
                <a:t>DSRC needs to know U-NII technology, must be Wi-Fi</a:t>
              </a:r>
            </a:p>
          </p:txBody>
        </p:sp>
        <p:sp>
          <p:nvSpPr>
            <p:cNvPr id="25619" name="Curved Down Arrow 37"/>
            <p:cNvSpPr>
              <a:spLocks noChangeArrowheads="1"/>
            </p:cNvSpPr>
            <p:nvPr/>
          </p:nvSpPr>
          <p:spPr bwMode="auto">
            <a:xfrm flipV="1">
              <a:off x="3596465" y="5497984"/>
              <a:ext cx="1796902" cy="435935"/>
            </a:xfrm>
            <a:prstGeom prst="curvedDownArrow">
              <a:avLst>
                <a:gd name="adj1" fmla="val 24999"/>
                <a:gd name="adj2" fmla="val 49998"/>
                <a:gd name="adj3" fmla="val 25000"/>
              </a:avLst>
            </a:prstGeom>
            <a:solidFill>
              <a:srgbClr val="FF0000"/>
            </a:solidFill>
            <a:ln w="9525" algn="ctr">
              <a:solidFill>
                <a:schemeClr val="tx1"/>
              </a:solidFill>
              <a:round/>
              <a:headEnd/>
              <a:tailEnd/>
            </a:ln>
          </p:spPr>
          <p:txBody>
            <a:bodyPr/>
            <a:lstStyle>
              <a:lvl1pPr marL="342900" indent="-342900"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endParaRPr lang="en-US" altLang="en-US"/>
            </a:p>
          </p:txBody>
        </p:sp>
      </p:grpSp>
    </p:spTree>
    <p:extLst>
      <p:ext uri="{BB962C8B-B14F-4D97-AF65-F5344CB8AC3E}">
        <p14:creationId xmlns:p14="http://schemas.microsoft.com/office/powerpoint/2010/main" val="1064055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E74A7985-00A1-43A2-8721-74BDAA414F85}" type="slidenum">
              <a:rPr lang="en-US" smtClean="0"/>
              <a:pPr>
                <a:defRPr/>
              </a:pPr>
              <a:t>25</a:t>
            </a:fld>
            <a:endParaRPr lang="en-US"/>
          </a:p>
        </p:txBody>
      </p:sp>
      <p:pic>
        <p:nvPicPr>
          <p:cNvPr id="174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536" y="1340768"/>
            <a:ext cx="8275638" cy="510698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bwMode="auto">
          <a:xfrm>
            <a:off x="6804248" y="1340768"/>
            <a:ext cx="1152128" cy="7200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410" name="Title 1"/>
          <p:cNvSpPr>
            <a:spLocks noGrp="1"/>
          </p:cNvSpPr>
          <p:nvPr>
            <p:ph type="title"/>
          </p:nvPr>
        </p:nvSpPr>
        <p:spPr>
          <a:xfrm>
            <a:off x="683568" y="764704"/>
            <a:ext cx="7772400" cy="457200"/>
          </a:xfrm>
        </p:spPr>
        <p:txBody>
          <a:bodyPr/>
          <a:lstStyle/>
          <a:p>
            <a:r>
              <a:rPr lang="en-US" altLang="en-US" dirty="0" smtClean="0"/>
              <a:t>Proposal is US-Specific:</a:t>
            </a:r>
            <a:r>
              <a:rPr lang="en-US" altLang="en-US" sz="1200" dirty="0" smtClean="0"/>
              <a:t/>
            </a:r>
            <a:br>
              <a:rPr lang="en-US" altLang="en-US" sz="1200" dirty="0" smtClean="0"/>
            </a:br>
            <a:r>
              <a:rPr lang="en-US" altLang="en-US" sz="2400" dirty="0" smtClean="0"/>
              <a:t>European Frequency Regulation (from 11-14-0550/r0)</a:t>
            </a:r>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9" name="Date Placeholder 3"/>
          <p:cNvSpPr txBox="1">
            <a:spLocks/>
          </p:cNvSpPr>
          <p:nvPr/>
        </p:nvSpPr>
        <p:spPr bwMode="auto">
          <a:xfrm>
            <a:off x="696913" y="332601"/>
            <a:ext cx="15688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GB" dirty="0" smtClean="0"/>
              <a:t>September 2014</a:t>
            </a:r>
            <a:endParaRPr lang="en-GB" dirty="0"/>
          </a:p>
        </p:txBody>
      </p:sp>
    </p:spTree>
    <p:extLst>
      <p:ext uri="{BB962C8B-B14F-4D97-AF65-F5344CB8AC3E}">
        <p14:creationId xmlns:p14="http://schemas.microsoft.com/office/powerpoint/2010/main" val="3266600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Proposal Stifles DSRC Innovation</a:t>
            </a:r>
            <a:endParaRPr lang="en-US" dirty="0"/>
          </a:p>
        </p:txBody>
      </p:sp>
      <p:sp>
        <p:nvSpPr>
          <p:cNvPr id="3" name="Content Placeholder 2"/>
          <p:cNvSpPr>
            <a:spLocks noGrp="1"/>
          </p:cNvSpPr>
          <p:nvPr>
            <p:ph idx="1"/>
          </p:nvPr>
        </p:nvSpPr>
        <p:spPr/>
        <p:txBody>
          <a:bodyPr/>
          <a:lstStyle/>
          <a:p>
            <a:r>
              <a:rPr lang="en-US" sz="2200" dirty="0" smtClean="0"/>
              <a:t>Communication technologies (e.g. Wi-Fi) typically undergo extensive evolution</a:t>
            </a:r>
          </a:p>
          <a:p>
            <a:r>
              <a:rPr lang="en-US" sz="2200" dirty="0" smtClean="0"/>
              <a:t>DSRC is in “early days” and can be expected to experience a similar evolution </a:t>
            </a:r>
          </a:p>
          <a:p>
            <a:r>
              <a:rPr lang="en-US" sz="2200" dirty="0" smtClean="0"/>
              <a:t>DSRC offers great potential for entrepreneurs and innovators</a:t>
            </a:r>
          </a:p>
          <a:p>
            <a:r>
              <a:rPr lang="en-US" sz="2200" dirty="0" smtClean="0"/>
              <a:t>For DSRC, 5.850-5.925 GHz is not “yet another” band. It is the only band where DSRC innovation can occur.</a:t>
            </a:r>
          </a:p>
          <a:p>
            <a:r>
              <a:rPr lang="en-US" sz="2200" dirty="0" smtClean="0"/>
              <a:t>The re-channelization proposal imposes significant constraints on how DSRC uses the band. This will tend to stifle the innovation that could unleash DSRC’s full potential</a:t>
            </a:r>
          </a:p>
          <a:p>
            <a:r>
              <a:rPr lang="en-US" sz="2200" dirty="0" smtClean="0"/>
              <a:t>The Tiger Team should avoid approaches like the </a:t>
            </a:r>
            <a:br>
              <a:rPr lang="en-US" sz="2200" dirty="0" smtClean="0"/>
            </a:br>
            <a:r>
              <a:rPr lang="en-US" sz="2200" dirty="0" smtClean="0"/>
              <a:t>re-channelization proposal that stifle innovation</a:t>
            </a:r>
          </a:p>
          <a:p>
            <a:endParaRPr lang="en-US" dirty="0" smtClean="0"/>
          </a:p>
          <a:p>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26</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28416643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a:xfrm>
            <a:off x="685800" y="1981200"/>
            <a:ext cx="8062664" cy="4114800"/>
          </a:xfrm>
        </p:spPr>
        <p:txBody>
          <a:bodyPr/>
          <a:lstStyle/>
          <a:p>
            <a:r>
              <a:rPr lang="en-US" dirty="0" smtClean="0"/>
              <a:t>Proposal is inconsistent with ITS plans to use the entire band for safety-critical communication</a:t>
            </a:r>
          </a:p>
          <a:p>
            <a:r>
              <a:rPr lang="en-US" dirty="0" smtClean="0"/>
              <a:t>Proposal will delay DSRC </a:t>
            </a:r>
            <a:r>
              <a:rPr lang="en-US" dirty="0" smtClean="0"/>
              <a:t>deployment, with attendant costs</a:t>
            </a:r>
            <a:endParaRPr lang="en-US" dirty="0" smtClean="0"/>
          </a:p>
          <a:p>
            <a:r>
              <a:rPr lang="en-US" dirty="0"/>
              <a:t>Proposal calls for degraded DSRC performance</a:t>
            </a:r>
          </a:p>
          <a:p>
            <a:r>
              <a:rPr lang="en-US" dirty="0"/>
              <a:t>Proposal is inconsistent with FCC NPRM</a:t>
            </a:r>
          </a:p>
          <a:p>
            <a:r>
              <a:rPr lang="en-US" dirty="0"/>
              <a:t>Proposal offers no in-band protection</a:t>
            </a:r>
          </a:p>
          <a:p>
            <a:r>
              <a:rPr lang="en-US" dirty="0"/>
              <a:t>Proposal is Wi-Fi specific</a:t>
            </a:r>
          </a:p>
          <a:p>
            <a:r>
              <a:rPr lang="en-US" dirty="0"/>
              <a:t>Proposal is US-specific</a:t>
            </a:r>
          </a:p>
          <a:p>
            <a:r>
              <a:rPr lang="en-US" dirty="0"/>
              <a:t>Proposal stifles DSRC </a:t>
            </a:r>
            <a:r>
              <a:rPr lang="en-US" dirty="0" smtClean="0"/>
              <a:t>innovation</a:t>
            </a:r>
          </a:p>
          <a:p>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dirty="0" smtClean="0"/>
              <a:t>Slide </a:t>
            </a:r>
            <a:fld id="{175D1F6B-8DAF-4BC1-A243-C99B28F1BA61}" type="slidenum">
              <a:rPr lang="en-GB" smtClean="0"/>
              <a:pPr>
                <a:defRPr/>
              </a:pPr>
              <a:t>27</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215038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sz="2400" dirty="0" smtClean="0"/>
              <a:t>For the reasons cited here, the authors of this submission:</a:t>
            </a:r>
          </a:p>
          <a:p>
            <a:r>
              <a:rPr lang="en-US" sz="2400" dirty="0"/>
              <a:t>c</a:t>
            </a:r>
            <a:r>
              <a:rPr lang="en-US" sz="2400" dirty="0" smtClean="0"/>
              <a:t>onsider the proposal in 11-13-1276/r1 and 11-14-0819/r0 (“the proposal”) inconsistent with the DSRC mission for which the FCC allocated the 5.9 GHz band</a:t>
            </a:r>
          </a:p>
          <a:p>
            <a:r>
              <a:rPr lang="en-US" sz="2400" dirty="0" smtClean="0"/>
              <a:t>conclude that the proposal is not viable as a U-NII sharing technology that will protect DSRC services</a:t>
            </a:r>
          </a:p>
          <a:p>
            <a:r>
              <a:rPr lang="en-US" sz="2400" dirty="0" smtClean="0"/>
              <a:t>encourage the Tiger Team to focus resources on developing a proposal that has the potential to protect DSRC services and garner broad-based stakeholder support</a:t>
            </a:r>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28</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425508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p:txBody>
          <a:bodyPr/>
          <a:lstStyle/>
          <a:p>
            <a:pPr marL="0" indent="0">
              <a:buNone/>
            </a:pPr>
            <a:r>
              <a:rPr lang="en-US" dirty="0" smtClean="0"/>
              <a:t>The DSRC community:</a:t>
            </a:r>
          </a:p>
          <a:p>
            <a:pPr lvl="1"/>
            <a:r>
              <a:rPr lang="en-US" dirty="0" smtClean="0"/>
              <a:t>Remains committed to a good faith investigation into the question of if and how unlicensed devices can share DSRC spectrum without harmful interference, including eventual testing</a:t>
            </a:r>
          </a:p>
          <a:p>
            <a:pPr lvl="1"/>
            <a:r>
              <a:rPr lang="en-US" dirty="0" smtClean="0"/>
              <a:t>Has engaged positively with the Wi-Fi community in the Tiger Team and other venues, including delivering tutorials, supplying test data, giving feedback, and providing information about harmful interference, channel models, test beds, and DSRC bands outside the US.</a:t>
            </a:r>
          </a:p>
          <a:p>
            <a:pPr lvl="1"/>
            <a:r>
              <a:rPr lang="en-US" dirty="0" smtClean="0"/>
              <a:t>Has indicated that the CCA-based sharing concept (11-13-0994/r0) has potential, and has suggested it be fully developed</a:t>
            </a:r>
          </a:p>
          <a:p>
            <a:pPr lvl="1"/>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dirty="0" smtClean="0"/>
              <a:t>Slide </a:t>
            </a:r>
            <a:fld id="{175D1F6B-8DAF-4BC1-A243-C99B28F1BA61}" type="slidenum">
              <a:rPr lang="en-GB" smtClean="0"/>
              <a:pPr>
                <a:defRPr/>
              </a:pPr>
              <a:t>3</a:t>
            </a:fld>
            <a:endParaRPr lang="en-GB" dirty="0"/>
          </a:p>
        </p:txBody>
      </p:sp>
      <p:sp>
        <p:nvSpPr>
          <p:cNvPr id="6" name="Footer Placeholder 5"/>
          <p:cNvSpPr>
            <a:spLocks noGrp="1"/>
          </p:cNvSpPr>
          <p:nvPr>
            <p:ph type="ftr" sz="quarter" idx="3"/>
          </p:nvPr>
        </p:nvSpPr>
        <p:spPr>
          <a:xfrm>
            <a:off x="6932907" y="6525344"/>
            <a:ext cx="1941044" cy="184666"/>
          </a:xfrm>
        </p:spPr>
        <p:txBody>
          <a:bodyPr/>
          <a:lstStyle/>
          <a:p>
            <a:pPr>
              <a:defRPr/>
            </a:pPr>
            <a:r>
              <a:rPr lang="en-GB" dirty="0" smtClean="0"/>
              <a:t>John Kenney (Toyota ITC), et al.</a:t>
            </a:r>
            <a:endParaRPr lang="en-GB" dirty="0"/>
          </a:p>
        </p:txBody>
      </p:sp>
    </p:spTree>
    <p:extLst>
      <p:ext uri="{BB962C8B-B14F-4D97-AF65-F5344CB8AC3E}">
        <p14:creationId xmlns:p14="http://schemas.microsoft.com/office/powerpoint/2010/main" val="1555121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sz="2400" dirty="0" smtClean="0"/>
              <a:t>For the reasons cited here, the authors of this submission:</a:t>
            </a:r>
          </a:p>
          <a:p>
            <a:r>
              <a:rPr lang="en-US" sz="2400" dirty="0"/>
              <a:t>c</a:t>
            </a:r>
            <a:r>
              <a:rPr lang="en-US" sz="2400" dirty="0" smtClean="0"/>
              <a:t>onsider the proposal in 11-13-1276/r1 and 11-14-0819/r0 inconsistent with the DSRC mission for which the FCC allocated the 5.9 GHz band</a:t>
            </a:r>
          </a:p>
          <a:p>
            <a:r>
              <a:rPr lang="en-US" sz="2400" dirty="0" smtClean="0"/>
              <a:t>conclude that the proposal is not viable as a U-NII sharing technology that will protect DSRC services</a:t>
            </a:r>
          </a:p>
          <a:p>
            <a:r>
              <a:rPr lang="en-US" sz="2400" dirty="0" smtClean="0"/>
              <a:t>encourage the Tiger Team to focus resources on developing a proposal that has the potential to protect DSRC services and garner broad-based stakeholder support</a:t>
            </a:r>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4</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4275943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Incorrect premise: Critical DSRC traffic fits in 2 channels</a:t>
            </a:r>
          </a:p>
          <a:p>
            <a:r>
              <a:rPr lang="en-US" sz="2400" dirty="0" smtClean="0"/>
              <a:t>Incorrect premise: Proposal requires no new research or testing</a:t>
            </a:r>
          </a:p>
          <a:p>
            <a:r>
              <a:rPr lang="en-US" sz="2400" dirty="0" smtClean="0"/>
              <a:t>False equivalence between U-NII and DSRC interference</a:t>
            </a:r>
          </a:p>
          <a:p>
            <a:r>
              <a:rPr lang="en-US" sz="2400" dirty="0" smtClean="0"/>
              <a:t>Proposal calls for degraded DSRC performance</a:t>
            </a:r>
          </a:p>
          <a:p>
            <a:r>
              <a:rPr lang="en-US" sz="2400" dirty="0" smtClean="0"/>
              <a:t>Proposal is inconsistent with FCC NPRM</a:t>
            </a:r>
          </a:p>
          <a:p>
            <a:r>
              <a:rPr lang="en-US" sz="2400" dirty="0" smtClean="0"/>
              <a:t>Proposal offers no in-band protection</a:t>
            </a:r>
          </a:p>
          <a:p>
            <a:r>
              <a:rPr lang="en-US" sz="2400" dirty="0" smtClean="0"/>
              <a:t>Proposal is Wi-Fi specific</a:t>
            </a:r>
          </a:p>
          <a:p>
            <a:r>
              <a:rPr lang="en-US" sz="2400" dirty="0" smtClean="0"/>
              <a:t>Proposal is US-specific</a:t>
            </a:r>
          </a:p>
          <a:p>
            <a:r>
              <a:rPr lang="en-US" sz="2400" dirty="0" smtClean="0"/>
              <a:t>Proposal stifles DSRC innovation</a:t>
            </a:r>
          </a:p>
          <a:p>
            <a:endParaRPr lang="en-US" sz="2400" dirty="0" smtClean="0"/>
          </a:p>
          <a:p>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5</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3868832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a:t>
            </a:r>
            <a:endParaRPr lang="en-US" sz="3600" dirty="0"/>
          </a:p>
        </p:txBody>
      </p:sp>
      <p:sp>
        <p:nvSpPr>
          <p:cNvPr id="3" name="Content Placeholder 2"/>
          <p:cNvSpPr>
            <a:spLocks noGrp="1"/>
          </p:cNvSpPr>
          <p:nvPr>
            <p:ph idx="1"/>
          </p:nvPr>
        </p:nvSpPr>
        <p:spPr>
          <a:xfrm>
            <a:off x="107504" y="1484784"/>
            <a:ext cx="9036496" cy="4611216"/>
          </a:xfrm>
        </p:spPr>
        <p:txBody>
          <a:bodyPr/>
          <a:lstStyle/>
          <a:p>
            <a:pPr marL="0" indent="0" algn="ctr">
              <a:buNone/>
            </a:pPr>
            <a:r>
              <a:rPr lang="en-US" sz="2800" dirty="0" smtClean="0"/>
              <a:t>Some DSRC facts that are sometimes </a:t>
            </a:r>
            <a:r>
              <a:rPr lang="en-US" sz="2800" i="1" dirty="0" smtClean="0"/>
              <a:t>misunderstood</a:t>
            </a:r>
            <a:r>
              <a:rPr lang="en-US" sz="2800" dirty="0" smtClean="0"/>
              <a:t>:</a:t>
            </a:r>
          </a:p>
          <a:p>
            <a:endParaRPr lang="en-US" sz="1600" dirty="0" smtClean="0"/>
          </a:p>
          <a:p>
            <a:pPr marL="400050" lvl="1" indent="0" algn="ctr">
              <a:buNone/>
            </a:pPr>
            <a:r>
              <a:rPr lang="en-US" sz="2400" b="1" u="sng" dirty="0" smtClean="0"/>
              <a:t>Fact 1: Every channel is a service channel, except Ch. </a:t>
            </a:r>
            <a:r>
              <a:rPr lang="en-US" sz="2400" b="1" u="sng" dirty="0" smtClean="0"/>
              <a:t>178</a:t>
            </a:r>
          </a:p>
          <a:p>
            <a:pPr marL="400050" lvl="1" indent="0" algn="ctr">
              <a:buNone/>
            </a:pPr>
            <a:r>
              <a:rPr lang="en-US" sz="2400" b="1" u="sng" dirty="0" smtClean="0"/>
              <a:t>There are no “non-safety” channels</a:t>
            </a:r>
            <a:endParaRPr lang="en-US" sz="2400" b="1" u="sng"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6</a:t>
            </a:fld>
            <a:endParaRPr lang="en-GB"/>
          </a:p>
        </p:txBody>
      </p:sp>
      <p:grpSp>
        <p:nvGrpSpPr>
          <p:cNvPr id="6" name="Group 5"/>
          <p:cNvGrpSpPr/>
          <p:nvPr/>
        </p:nvGrpSpPr>
        <p:grpSpPr>
          <a:xfrm>
            <a:off x="899592" y="3140267"/>
            <a:ext cx="7920880" cy="2885446"/>
            <a:chOff x="1371153" y="2543051"/>
            <a:chExt cx="6401694" cy="1947222"/>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153" y="2543051"/>
              <a:ext cx="6401694" cy="1771897"/>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045" y="4261581"/>
              <a:ext cx="6374802" cy="228692"/>
            </a:xfrm>
            <a:prstGeom prst="rect">
              <a:avLst/>
            </a:prstGeom>
          </p:spPr>
        </p:pic>
      </p:grpSp>
      <p:sp>
        <p:nvSpPr>
          <p:cNvPr id="9" name="TextBox 8"/>
          <p:cNvSpPr txBox="1"/>
          <p:nvPr/>
        </p:nvSpPr>
        <p:spPr>
          <a:xfrm>
            <a:off x="1008112" y="6062452"/>
            <a:ext cx="7812360" cy="338554"/>
          </a:xfrm>
          <a:prstGeom prst="rect">
            <a:avLst/>
          </a:prstGeom>
          <a:noFill/>
        </p:spPr>
        <p:txBody>
          <a:bodyPr wrap="square" rtlCol="0">
            <a:spAutoFit/>
          </a:bodyPr>
          <a:lstStyle/>
          <a:p>
            <a:r>
              <a:rPr lang="en-US" sz="1600" b="1" dirty="0" smtClean="0">
                <a:latin typeface="Calibri" panose="020F0502020204030204" pitchFamily="34" charset="0"/>
              </a:rPr>
              <a:t>CFR47 90.377: Note channels 172 and 184 are service channels</a:t>
            </a:r>
            <a:r>
              <a:rPr lang="en-US" sz="1600" b="1" dirty="0">
                <a:latin typeface="Calibri" panose="020F0502020204030204" pitchFamily="34" charset="0"/>
              </a:rPr>
              <a:t> </a:t>
            </a:r>
            <a:r>
              <a:rPr lang="en-US" sz="1600" b="1" dirty="0" smtClean="0">
                <a:latin typeface="Calibri" panose="020F0502020204030204" pitchFamily="34" charset="0"/>
              </a:rPr>
              <a:t>with special designations</a:t>
            </a:r>
            <a:endParaRPr lang="en-US" sz="1600" b="1" dirty="0">
              <a:latin typeface="Calibri" panose="020F0502020204030204" pitchFamily="34" charset="0"/>
            </a:endParaRPr>
          </a:p>
        </p:txBody>
      </p:sp>
      <p:sp>
        <p:nvSpPr>
          <p:cNvPr id="10"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761886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a:t>
            </a:r>
            <a:endParaRPr lang="en-US" sz="3600" dirty="0"/>
          </a:p>
        </p:txBody>
      </p:sp>
      <p:sp>
        <p:nvSpPr>
          <p:cNvPr id="3" name="Content Placeholder 2"/>
          <p:cNvSpPr>
            <a:spLocks noGrp="1"/>
          </p:cNvSpPr>
          <p:nvPr>
            <p:ph idx="1"/>
          </p:nvPr>
        </p:nvSpPr>
        <p:spPr/>
        <p:txBody>
          <a:bodyPr/>
          <a:lstStyle/>
          <a:p>
            <a:pPr marL="0" indent="0" algn="ctr">
              <a:buNone/>
            </a:pPr>
            <a:r>
              <a:rPr lang="en-US" u="sng" dirty="0" smtClean="0"/>
              <a:t>Fact 2: Every channel will </a:t>
            </a:r>
            <a:r>
              <a:rPr lang="en-US" u="sng" dirty="0" smtClean="0"/>
              <a:t>likely </a:t>
            </a:r>
            <a:r>
              <a:rPr lang="en-US" u="sng" dirty="0" smtClean="0"/>
              <a:t>carry </a:t>
            </a:r>
            <a:r>
              <a:rPr lang="en-US" u="sng" dirty="0" smtClean="0"/>
              <a:t>critical traffic</a:t>
            </a:r>
          </a:p>
          <a:p>
            <a:pPr marL="0" indent="0">
              <a:buNone/>
            </a:pPr>
            <a:endParaRPr lang="en-US" dirty="0" smtClean="0"/>
          </a:p>
          <a:p>
            <a:r>
              <a:rPr lang="en-US" dirty="0" smtClean="0"/>
              <a:t>While Ch. 172, 178, and 184 have restrictions, the other channels do not. </a:t>
            </a:r>
          </a:p>
          <a:p>
            <a:r>
              <a:rPr lang="en-US" dirty="0" smtClean="0"/>
              <a:t>They can all be expected to carry critical traffic. Some will carry non-critical traffic as well. </a:t>
            </a:r>
          </a:p>
          <a:p>
            <a:r>
              <a:rPr lang="en-US" dirty="0" smtClean="0"/>
              <a:t>Specific QoS </a:t>
            </a:r>
            <a:r>
              <a:rPr lang="en-US" dirty="0" smtClean="0"/>
              <a:t>(including latency, priority, range) will </a:t>
            </a:r>
            <a:r>
              <a:rPr lang="en-US" dirty="0" smtClean="0"/>
              <a:t>vary by application. Each channel can be expected to carry traffic with low loss and low latency requirements. </a:t>
            </a:r>
            <a:r>
              <a:rPr lang="en-US" dirty="0" smtClean="0"/>
              <a:t> </a:t>
            </a:r>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7</a:t>
            </a:fld>
            <a:endParaRPr lang="en-GB"/>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4226682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67544" y="1916832"/>
            <a:ext cx="8219256" cy="639762"/>
          </a:xfrm>
        </p:spPr>
        <p:txBody>
          <a:bodyPr/>
          <a:lstStyle/>
          <a:p>
            <a:pPr algn="ctr"/>
            <a:r>
              <a:rPr lang="en-US" u="sng" dirty="0" smtClean="0"/>
              <a:t>Fact 3: Many </a:t>
            </a:r>
            <a:r>
              <a:rPr lang="en-US" u="sng" dirty="0"/>
              <a:t>DSRC applications impact </a:t>
            </a:r>
            <a:r>
              <a:rPr lang="en-US" u="sng" dirty="0" smtClean="0"/>
              <a:t>safety</a:t>
            </a:r>
          </a:p>
          <a:p>
            <a:pPr algn="ctr"/>
            <a:r>
              <a:rPr lang="en-US" dirty="0" smtClean="0"/>
              <a:t>Most will use channels other than Ch. 172 or 184. Examples:</a:t>
            </a:r>
            <a:endParaRPr lang="en-US" dirty="0"/>
          </a:p>
        </p:txBody>
      </p:sp>
      <p:sp>
        <p:nvSpPr>
          <p:cNvPr id="3" name="Content Placeholder 2"/>
          <p:cNvSpPr>
            <a:spLocks noGrp="1"/>
          </p:cNvSpPr>
          <p:nvPr>
            <p:ph sz="half" idx="2"/>
          </p:nvPr>
        </p:nvSpPr>
        <p:spPr>
          <a:xfrm>
            <a:off x="456183" y="2636913"/>
            <a:ext cx="4040188" cy="3528391"/>
          </a:xfrm>
        </p:spPr>
        <p:txBody>
          <a:bodyPr/>
          <a:lstStyle/>
          <a:p>
            <a:r>
              <a:rPr lang="en-US" sz="1600" b="0" dirty="0" smtClean="0"/>
              <a:t>Pre-crash mitigation</a:t>
            </a:r>
          </a:p>
          <a:p>
            <a:r>
              <a:rPr lang="en-US" sz="1600" b="0" dirty="0"/>
              <a:t>Work Zone Warning</a:t>
            </a:r>
          </a:p>
          <a:p>
            <a:r>
              <a:rPr lang="en-US" sz="1600" b="0" dirty="0" smtClean="0"/>
              <a:t>Cooperative </a:t>
            </a:r>
            <a:r>
              <a:rPr lang="en-US" sz="1600" b="0" dirty="0" smtClean="0"/>
              <a:t>Adaptive </a:t>
            </a:r>
            <a:r>
              <a:rPr lang="en-US" sz="1600" b="0" dirty="0" smtClean="0"/>
              <a:t>Cruise Control</a:t>
            </a:r>
          </a:p>
          <a:p>
            <a:r>
              <a:rPr lang="en-US" sz="1600" b="0" dirty="0" smtClean="0"/>
              <a:t>Automated driving</a:t>
            </a:r>
          </a:p>
          <a:p>
            <a:r>
              <a:rPr lang="en-US" sz="1600" b="0" dirty="0" smtClean="0"/>
              <a:t>Platooning</a:t>
            </a:r>
          </a:p>
          <a:p>
            <a:r>
              <a:rPr lang="en-US" sz="1600" b="0" dirty="0" smtClean="0"/>
              <a:t>Security: Certificate renewal</a:t>
            </a:r>
          </a:p>
          <a:p>
            <a:r>
              <a:rPr lang="en-US" sz="1600" b="0" dirty="0" smtClean="0"/>
              <a:t>Pedestrian Safety</a:t>
            </a:r>
          </a:p>
          <a:p>
            <a:r>
              <a:rPr lang="en-US" sz="1600" b="0" dirty="0" smtClean="0"/>
              <a:t>Disabled vehicle alert</a:t>
            </a:r>
          </a:p>
          <a:p>
            <a:r>
              <a:rPr lang="en-US" sz="1600" b="0" dirty="0" smtClean="0"/>
              <a:t>Cooperative merge</a:t>
            </a:r>
          </a:p>
          <a:p>
            <a:r>
              <a:rPr lang="en-US" sz="1600" b="0" dirty="0" smtClean="0"/>
              <a:t>Dynamic Routing of Emergency Vehicles</a:t>
            </a:r>
          </a:p>
          <a:p>
            <a:r>
              <a:rPr lang="en-US" sz="1600" b="0" dirty="0" smtClean="0"/>
              <a:t>Queue Warning</a:t>
            </a:r>
          </a:p>
          <a:p>
            <a:r>
              <a:rPr lang="en-US" sz="1600" b="0" dirty="0" smtClean="0"/>
              <a:t>Incident zone</a:t>
            </a:r>
          </a:p>
        </p:txBody>
      </p:sp>
      <p:sp>
        <p:nvSpPr>
          <p:cNvPr id="8" name="Content Placeholder 7"/>
          <p:cNvSpPr>
            <a:spLocks noGrp="1"/>
          </p:cNvSpPr>
          <p:nvPr>
            <p:ph sz="quarter" idx="4"/>
          </p:nvPr>
        </p:nvSpPr>
        <p:spPr>
          <a:xfrm>
            <a:off x="4644008" y="2636912"/>
            <a:ext cx="4175447" cy="3456384"/>
          </a:xfrm>
        </p:spPr>
        <p:txBody>
          <a:bodyPr/>
          <a:lstStyle/>
          <a:p>
            <a:r>
              <a:rPr lang="en-US" sz="1600" b="0" dirty="0" smtClean="0"/>
              <a:t>Dangerous road conditions</a:t>
            </a:r>
          </a:p>
          <a:p>
            <a:r>
              <a:rPr lang="en-US" sz="1600" b="0" dirty="0" smtClean="0"/>
              <a:t>Bicycle Safety</a:t>
            </a:r>
          </a:p>
          <a:p>
            <a:r>
              <a:rPr lang="en-US" sz="1600" b="0" dirty="0"/>
              <a:t>Curve speed warning</a:t>
            </a:r>
            <a:endParaRPr lang="en-US" sz="1600" b="0" u="sng" dirty="0"/>
          </a:p>
          <a:p>
            <a:r>
              <a:rPr lang="en-US" sz="1600" b="0" dirty="0" smtClean="0"/>
              <a:t>Tracked vehicle safety</a:t>
            </a:r>
          </a:p>
          <a:p>
            <a:r>
              <a:rPr lang="en-US" sz="1600" b="0" dirty="0" smtClean="0"/>
              <a:t>Security: </a:t>
            </a:r>
            <a:r>
              <a:rPr lang="en-US" sz="1600" b="0" dirty="0" smtClean="0"/>
              <a:t>CRL </a:t>
            </a:r>
            <a:r>
              <a:rPr lang="en-US" sz="1600" b="0" dirty="0" smtClean="0"/>
              <a:t>distribution</a:t>
            </a:r>
          </a:p>
          <a:p>
            <a:r>
              <a:rPr lang="en-US" sz="1600" b="0" dirty="0" smtClean="0"/>
              <a:t>Left-turn assist</a:t>
            </a:r>
          </a:p>
          <a:p>
            <a:r>
              <a:rPr lang="en-US" sz="1600" b="0" dirty="0" smtClean="0"/>
              <a:t>Stop-sign assist</a:t>
            </a:r>
          </a:p>
          <a:p>
            <a:r>
              <a:rPr lang="en-US" sz="1600" b="0" dirty="0" smtClean="0"/>
              <a:t>Excess speed advisory</a:t>
            </a:r>
          </a:p>
          <a:p>
            <a:r>
              <a:rPr lang="en-US" sz="1600" b="0" dirty="0" smtClean="0"/>
              <a:t>R.E.S.C.U.M.E.</a:t>
            </a:r>
          </a:p>
          <a:p>
            <a:r>
              <a:rPr lang="en-US" sz="1600" b="0" dirty="0" smtClean="0"/>
              <a:t>Evacuation</a:t>
            </a:r>
          </a:p>
          <a:p>
            <a:r>
              <a:rPr lang="en-US" sz="1600" b="0" dirty="0" smtClean="0"/>
              <a:t>Automated Advanced Crash Notification</a:t>
            </a:r>
          </a:p>
          <a:p>
            <a:r>
              <a:rPr lang="en-US" sz="1600" b="0" dirty="0" smtClean="0"/>
              <a:t>Other I2V safety …</a:t>
            </a:r>
            <a:endParaRPr lang="en-US" sz="1600" b="0" dirty="0"/>
          </a:p>
        </p:txBody>
      </p:sp>
      <p:sp>
        <p:nvSpPr>
          <p:cNvPr id="2" name="Title 1"/>
          <p:cNvSpPr>
            <a:spLocks noGrp="1"/>
          </p:cNvSpPr>
          <p:nvPr>
            <p:ph type="title"/>
          </p:nvPr>
        </p:nvSpPr>
        <p:spPr>
          <a:xfrm>
            <a:off x="683568" y="692696"/>
            <a:ext cx="7772400" cy="1066800"/>
          </a:xfrm>
        </p:spPr>
        <p:txBody>
          <a:bodyPr/>
          <a:lstStyle/>
          <a:p>
            <a:r>
              <a:rPr lang="en-US" sz="3600" dirty="0" smtClean="0"/>
              <a:t>Critical DSRC Traffic</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8</a:t>
            </a:fld>
            <a:endParaRPr lang="en-GB"/>
          </a:p>
        </p:txBody>
      </p:sp>
      <p:sp>
        <p:nvSpPr>
          <p:cNvPr id="9" name="Text Placeholder 5"/>
          <p:cNvSpPr>
            <a:spLocks noGrp="1"/>
          </p:cNvSpPr>
          <p:nvPr>
            <p:ph type="body" idx="1"/>
          </p:nvPr>
        </p:nvSpPr>
        <p:spPr>
          <a:xfrm>
            <a:off x="539552" y="5949280"/>
            <a:ext cx="8219256" cy="639762"/>
          </a:xfrm>
        </p:spPr>
        <p:txBody>
          <a:bodyPr/>
          <a:lstStyle/>
          <a:p>
            <a:pPr algn="ctr"/>
            <a:r>
              <a:rPr lang="en-US" dirty="0" smtClean="0"/>
              <a:t>Note: this is not a comprehensive list</a:t>
            </a:r>
            <a:endParaRPr lang="en-US" dirty="0"/>
          </a:p>
        </p:txBody>
      </p:sp>
      <p:sp>
        <p:nvSpPr>
          <p:cNvPr id="10" name="Rectangle 5"/>
          <p:cNvSpPr>
            <a:spLocks noGrp="1" noChangeArrowheads="1"/>
          </p:cNvSpPr>
          <p:nvPr>
            <p:ph type="ftr" sz="quarter" idx="3"/>
          </p:nvPr>
        </p:nvSpPr>
        <p:spPr bwMode="auto">
          <a:xfrm>
            <a:off x="6871802" y="6525344"/>
            <a:ext cx="200215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sz="1200" b="0" dirty="0" smtClean="0"/>
              <a:t> John Kenney (Toyota ITC), </a:t>
            </a:r>
            <a:r>
              <a:rPr lang="en-GB" sz="1200" b="0" dirty="0" smtClean="0"/>
              <a:t>et al.</a:t>
            </a:r>
            <a:endParaRPr lang="en-GB" sz="1200" b="0" dirty="0"/>
          </a:p>
        </p:txBody>
      </p:sp>
    </p:spTree>
    <p:extLst>
      <p:ext uri="{BB962C8B-B14F-4D97-AF65-F5344CB8AC3E}">
        <p14:creationId xmlns:p14="http://schemas.microsoft.com/office/powerpoint/2010/main" val="2619473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67544" y="1916832"/>
            <a:ext cx="8219256" cy="639762"/>
          </a:xfrm>
        </p:spPr>
        <p:txBody>
          <a:bodyPr/>
          <a:lstStyle/>
          <a:p>
            <a:pPr algn="ctr"/>
            <a:r>
              <a:rPr lang="en-US" u="sng" dirty="0" smtClean="0"/>
              <a:t>Fact 4: Many DSRC applications have real-time requirements</a:t>
            </a:r>
          </a:p>
          <a:p>
            <a:pPr algn="ctr"/>
            <a:r>
              <a:rPr lang="en-US" dirty="0" smtClean="0"/>
              <a:t>Even among those that are not strictly safety apps. Examples:</a:t>
            </a:r>
            <a:endParaRPr lang="en-US" dirty="0"/>
          </a:p>
        </p:txBody>
      </p:sp>
      <p:sp>
        <p:nvSpPr>
          <p:cNvPr id="3" name="Content Placeholder 2"/>
          <p:cNvSpPr>
            <a:spLocks noGrp="1"/>
          </p:cNvSpPr>
          <p:nvPr>
            <p:ph sz="half" idx="2"/>
          </p:nvPr>
        </p:nvSpPr>
        <p:spPr>
          <a:xfrm>
            <a:off x="457200" y="2780927"/>
            <a:ext cx="4040188" cy="3345235"/>
          </a:xfrm>
        </p:spPr>
        <p:txBody>
          <a:bodyPr/>
          <a:lstStyle/>
          <a:p>
            <a:r>
              <a:rPr lang="en-US" sz="2000" b="0" dirty="0"/>
              <a:t>Open road tolling</a:t>
            </a:r>
          </a:p>
          <a:p>
            <a:r>
              <a:rPr lang="en-US" sz="2000" b="0" dirty="0" smtClean="0"/>
              <a:t>Commercial vehicle in-motion inspection</a:t>
            </a:r>
          </a:p>
          <a:p>
            <a:r>
              <a:rPr lang="en-US" sz="2000" b="0" dirty="0" smtClean="0"/>
              <a:t>Mileage based user fee</a:t>
            </a:r>
          </a:p>
          <a:p>
            <a:endParaRPr lang="en-US" sz="2000" b="0" dirty="0" smtClean="0"/>
          </a:p>
        </p:txBody>
      </p:sp>
      <p:sp>
        <p:nvSpPr>
          <p:cNvPr id="8" name="Content Placeholder 7"/>
          <p:cNvSpPr>
            <a:spLocks noGrp="1"/>
          </p:cNvSpPr>
          <p:nvPr>
            <p:ph sz="quarter" idx="4"/>
          </p:nvPr>
        </p:nvSpPr>
        <p:spPr>
          <a:xfrm>
            <a:off x="4645025" y="2780927"/>
            <a:ext cx="4175447" cy="3345235"/>
          </a:xfrm>
        </p:spPr>
        <p:txBody>
          <a:bodyPr/>
          <a:lstStyle/>
          <a:p>
            <a:r>
              <a:rPr lang="en-US" sz="2000" b="0" dirty="0" smtClean="0"/>
              <a:t>Speed harmonization</a:t>
            </a:r>
          </a:p>
          <a:p>
            <a:r>
              <a:rPr lang="en-US" sz="2000" b="0" dirty="0" smtClean="0"/>
              <a:t>Transit signal priority</a:t>
            </a:r>
          </a:p>
          <a:p>
            <a:r>
              <a:rPr lang="en-US" sz="2000" b="0" dirty="0"/>
              <a:t>Connected </a:t>
            </a:r>
            <a:r>
              <a:rPr lang="en-US" sz="2000" b="0" dirty="0" smtClean="0"/>
              <a:t>Eco-driving</a:t>
            </a:r>
          </a:p>
          <a:p>
            <a:r>
              <a:rPr lang="en-US" sz="2000" b="0" dirty="0" smtClean="0"/>
              <a:t>Commercial services</a:t>
            </a:r>
            <a:endParaRPr lang="en-US" sz="2000" b="0" dirty="0"/>
          </a:p>
          <a:p>
            <a:endParaRPr lang="en-US" sz="2000" b="0" dirty="0" smtClean="0"/>
          </a:p>
        </p:txBody>
      </p:sp>
      <p:sp>
        <p:nvSpPr>
          <p:cNvPr id="2" name="Title 1"/>
          <p:cNvSpPr>
            <a:spLocks noGrp="1"/>
          </p:cNvSpPr>
          <p:nvPr>
            <p:ph type="title"/>
          </p:nvPr>
        </p:nvSpPr>
        <p:spPr>
          <a:xfrm>
            <a:off x="683568" y="692696"/>
            <a:ext cx="7772400" cy="1066800"/>
          </a:xfrm>
        </p:spPr>
        <p:txBody>
          <a:bodyPr/>
          <a:lstStyle/>
          <a:p>
            <a:r>
              <a:rPr lang="en-US" sz="3600" dirty="0" smtClean="0"/>
              <a:t>Critical DSRC Traffic</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9</a:t>
            </a:fld>
            <a:endParaRPr lang="en-GB"/>
          </a:p>
        </p:txBody>
      </p:sp>
      <p:sp>
        <p:nvSpPr>
          <p:cNvPr id="10" name="Text Placeholder 5"/>
          <p:cNvSpPr>
            <a:spLocks noGrp="1"/>
          </p:cNvSpPr>
          <p:nvPr>
            <p:ph type="body" idx="1"/>
          </p:nvPr>
        </p:nvSpPr>
        <p:spPr>
          <a:xfrm>
            <a:off x="467544" y="4869160"/>
            <a:ext cx="8219256" cy="1215826"/>
          </a:xfrm>
        </p:spPr>
        <p:txBody>
          <a:bodyPr/>
          <a:lstStyle/>
          <a:p>
            <a:pPr marL="342900" indent="-342900">
              <a:buFont typeface="Arial" panose="020B0604020202020204" pitchFamily="34" charset="0"/>
              <a:buChar char="•"/>
            </a:pPr>
            <a:r>
              <a:rPr lang="en-US" dirty="0"/>
              <a:t>Due to high mobility of DSRC stations, service delivery presumptively has low latency requirements</a:t>
            </a:r>
          </a:p>
          <a:p>
            <a:pPr marL="342900" indent="-342900">
              <a:buFont typeface="Arial" panose="020B0604020202020204" pitchFamily="34" charset="0"/>
              <a:buChar char="•"/>
            </a:pPr>
            <a:r>
              <a:rPr lang="en-US" dirty="0"/>
              <a:t>IEEE 802.11p </a:t>
            </a:r>
            <a:r>
              <a:rPr lang="en-US" dirty="0" smtClean="0"/>
              <a:t>supports low latency requirements</a:t>
            </a:r>
            <a:endParaRPr lang="en-US" dirty="0"/>
          </a:p>
        </p:txBody>
      </p:sp>
      <p:sp>
        <p:nvSpPr>
          <p:cNvPr id="11" name="Rectangle 5"/>
          <p:cNvSpPr>
            <a:spLocks noGrp="1" noChangeArrowheads="1"/>
          </p:cNvSpPr>
          <p:nvPr>
            <p:ph type="ftr" sz="quarter" idx="3"/>
          </p:nvPr>
        </p:nvSpPr>
        <p:spPr bwMode="auto">
          <a:xfrm>
            <a:off x="6907067" y="6525344"/>
            <a:ext cx="19668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sz="1200" b="0" dirty="0" smtClean="0"/>
              <a:t>John Kenney (Toyota ITC), </a:t>
            </a:r>
            <a:r>
              <a:rPr lang="en-GB" sz="1200" b="0" dirty="0" smtClean="0"/>
              <a:t>et al.</a:t>
            </a:r>
            <a:endParaRPr lang="en-GB" sz="1200" b="0" dirty="0"/>
          </a:p>
        </p:txBody>
      </p:sp>
    </p:spTree>
    <p:extLst>
      <p:ext uri="{BB962C8B-B14F-4D97-AF65-F5344CB8AC3E}">
        <p14:creationId xmlns:p14="http://schemas.microsoft.com/office/powerpoint/2010/main" val="3959779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52225</TotalTime>
  <Words>2476</Words>
  <Application>Microsoft Office PowerPoint</Application>
  <PresentationFormat>On-screen Show (4:3)</PresentationFormat>
  <Paragraphs>328</Paragraphs>
  <Slides>28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Microsoft Word 97 - 2003 Document</vt:lpstr>
      <vt:lpstr>A response to the re-channelization proposal</vt:lpstr>
      <vt:lpstr>PowerPoint Presentation</vt:lpstr>
      <vt:lpstr>Preface</vt:lpstr>
      <vt:lpstr>Conclusion</vt:lpstr>
      <vt:lpstr>Outline</vt:lpstr>
      <vt:lpstr>Critical DSRC Traffic</vt:lpstr>
      <vt:lpstr>Critical DSRC Traffic</vt:lpstr>
      <vt:lpstr>Critical DSRC Traffic</vt:lpstr>
      <vt:lpstr>Critical DSRC Traffic</vt:lpstr>
      <vt:lpstr>Critical DSRC Traffic</vt:lpstr>
      <vt:lpstr>Critical DSRC Traffic: Conclusion</vt:lpstr>
      <vt:lpstr>DSRC Rulemaking Requires Stability</vt:lpstr>
      <vt:lpstr>DSRC Rulemaking Requires Stability</vt:lpstr>
      <vt:lpstr>DSRC Rulemaking Requires Stability</vt:lpstr>
      <vt:lpstr>Comparing sources of interference</vt:lpstr>
      <vt:lpstr>Comparing sources of interference</vt:lpstr>
      <vt:lpstr>Proposal calls for degraded DSRC performance </vt:lpstr>
      <vt:lpstr>Proposal calls for degraded DSRC performance: 20 MHz DSRC Channels </vt:lpstr>
      <vt:lpstr>Proposal calls for degraded DSRC performance: 20 MHz DSRC Channels </vt:lpstr>
      <vt:lpstr>Proposal is inconsistent with NPRM</vt:lpstr>
      <vt:lpstr>Proposal is inconsistent with NPRM</vt:lpstr>
      <vt:lpstr>Proposal is inconsistent with NPRM</vt:lpstr>
      <vt:lpstr>Proposal offers no in-band protection</vt:lpstr>
      <vt:lpstr>PowerPoint Presentation</vt:lpstr>
      <vt:lpstr>Proposal is US-Specific: European Frequency Regulation (from 11-14-0550/r0)</vt:lpstr>
      <vt:lpstr>Proposal Stifles DSRC Innovation</vt:lpstr>
      <vt:lpstr>Review</vt:lpstr>
      <vt:lpstr>Conclusion</vt:lpstr>
    </vt:vector>
  </TitlesOfParts>
  <Company>Samsung Electronics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 2013-01</dc:title>
  <dc:creator>Clint Chaplin</dc:creator>
  <cp:lastModifiedBy>John Kenney</cp:lastModifiedBy>
  <cp:revision>893</cp:revision>
  <cp:lastPrinted>2014-09-03T01:53:39Z</cp:lastPrinted>
  <dcterms:created xsi:type="dcterms:W3CDTF">2004-12-02T14:01:45Z</dcterms:created>
  <dcterms:modified xsi:type="dcterms:W3CDTF">2014-09-07T05:32:59Z</dcterms:modified>
</cp:coreProperties>
</file>