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16"/>
  </p:notesMasterIdLst>
  <p:handoutMasterIdLst>
    <p:handoutMasterId r:id="rId17"/>
  </p:handoutMasterIdLst>
  <p:sldIdLst>
    <p:sldId id="333" r:id="rId3"/>
    <p:sldId id="257" r:id="rId4"/>
    <p:sldId id="270" r:id="rId5"/>
    <p:sldId id="272" r:id="rId6"/>
    <p:sldId id="318" r:id="rId7"/>
    <p:sldId id="277" r:id="rId8"/>
    <p:sldId id="271" r:id="rId9"/>
    <p:sldId id="387" r:id="rId10"/>
    <p:sldId id="394" r:id="rId11"/>
    <p:sldId id="388" r:id="rId12"/>
    <p:sldId id="392" r:id="rId13"/>
    <p:sldId id="395" r:id="rId14"/>
    <p:sldId id="382" r:id="rId1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851" autoAdjust="0"/>
    <p:restoredTop sz="94660"/>
  </p:normalViewPr>
  <p:slideViewPr>
    <p:cSldViewPr>
      <p:cViewPr varScale="1">
        <p:scale>
          <a:sx n="86" d="100"/>
          <a:sy n="86" d="100"/>
        </p:scale>
        <p:origin x="1805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0" y="774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-187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4D06A111-3D0A-8449-B2A4-454FA68988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8991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ED03A58-9A32-7848-BBA2-4FDB97DE77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95518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2867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CE9B7ABD-1264-BF48-A5A9-DF76AE77D733}" type="slidenum">
              <a:rPr lang="en-US"/>
              <a:pPr/>
              <a:t>1</a:t>
            </a:fld>
            <a:endParaRPr lang="en-US"/>
          </a:p>
        </p:txBody>
      </p:sp>
      <p:sp>
        <p:nvSpPr>
          <p:cNvPr id="286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09572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3072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2A5BEB01-4864-5A48-B4CA-4BDCFEA59173}" type="slidenum">
              <a:rPr lang="en-US"/>
              <a:pPr/>
              <a:t>2</a:t>
            </a:fld>
            <a:endParaRPr lang="en-US"/>
          </a:p>
        </p:txBody>
      </p:sp>
      <p:sp>
        <p:nvSpPr>
          <p:cNvPr id="307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307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5250" rIns="95250"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30089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6225" y="95250"/>
            <a:ext cx="2195513" cy="215900"/>
          </a:xfrm>
        </p:spPr>
        <p:txBody>
          <a:bodyPr/>
          <a:lstStyle/>
          <a:p>
            <a:pPr>
              <a:defRPr/>
            </a:pPr>
            <a:r>
              <a:rPr lang="en-GB"/>
              <a:t>doc.: IEEE 802.11-12/0675r0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754063" cy="215900"/>
          </a:xfrm>
        </p:spPr>
        <p:txBody>
          <a:bodyPr/>
          <a:lstStyle/>
          <a:p>
            <a:pPr>
              <a:defRPr/>
            </a:pPr>
            <a:r>
              <a:rPr lang="en-GB"/>
              <a:t>May 2012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57625" y="8985250"/>
            <a:ext cx="2424113" cy="184150"/>
          </a:xfrm>
        </p:spPr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482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9463" y="898525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/>
              <a:t>Page </a:t>
            </a:r>
            <a:fld id="{77540FED-41C2-B745-9E94-7EC8C43C3DBC}" type="slidenum">
              <a:rPr lang="en-GB"/>
              <a:pPr/>
              <a:t>5</a:t>
            </a:fld>
            <a:endParaRPr lang="en-GB"/>
          </a:p>
        </p:txBody>
      </p:sp>
      <p:sp>
        <p:nvSpPr>
          <p:cNvPr id="348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35626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9188" y="8985250"/>
            <a:ext cx="76200" cy="18415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01AFAD5-CDC2-DB40-B20A-75D0C86F2D8D}" type="slidenum">
              <a:rPr lang="en-US"/>
              <a:pPr/>
              <a:t>6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GB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46772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B63CABB-AEB6-2843-89A9-165B7EA6D2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6068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D04233B-205D-2147-9689-0F1735FB8E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011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87C425D-5629-B14B-B274-E986E8AF17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7079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67AC0-1C5B-C947-BF70-E7CDA4870F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5075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94B9B-010D-7B47-A253-D3BC948DC6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7385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F13394-6018-BB4E-82BB-E505EA13AB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5163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6D419E-3D71-E145-B1BB-7C2F202DA0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1970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F003FB-1C5C-0C4E-ACFE-3CBCFC3177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0747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2C3B44-FF9E-6C43-A2CC-36B902F295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8179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4BABA0-A9BD-3643-A866-6D6F2A816F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8409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0FEE24-7071-4149-B42D-D015CB6C90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72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D63A97-F084-7E4F-8ACE-C1C5A34790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7626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95952E-BC7F-454B-A78F-5CF7381869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0618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D9BD5-8EAF-D04E-B08A-279D9B16B2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5103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334B3-AEF7-844A-B544-03624F7485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207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75753CD-D494-5B47-86E7-8892F3D672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300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5093DB8-367A-D44F-B5E3-9DE8FCFBA5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168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15FF9CB-E333-7147-A9E1-25D3DA757E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331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6C5EA0C-B51E-BD44-8CBC-D032798286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476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DC355B-44DF-6C43-94AD-0B374DD75B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246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DF987F1-C88E-A248-919F-24B44E5856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584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8B903F2-9BD4-834A-9746-5CF90C99E2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610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2239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029C350E-6DA4-1948-AEA6-37283C0D1E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624513" y="333375"/>
            <a:ext cx="329088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>
                <a:ea typeface="+mn-ea"/>
              </a:rPr>
              <a:t>doc.: IEEE </a:t>
            </a:r>
            <a:r>
              <a:rPr lang="en-US" altLang="en-US" sz="1800" b="1" dirty="0" smtClean="0">
                <a:ea typeface="+mn-ea"/>
              </a:rPr>
              <a:t>802.11-14/1093r1</a:t>
            </a:r>
            <a:endParaRPr lang="en-US" altLang="en-US" sz="1800" b="1" dirty="0" smtClean="0">
              <a:ea typeface="+mn-ea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331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0788082D-04D4-174A-A8C0-F746EAC211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4/18-14-0061-00-0000-nhtsa-repoert-on-v2v-communications.pdf" TargetMode="External"/><Relationship Id="rId2" Type="http://schemas.openxmlformats.org/officeDocument/2006/relationships/hyperlink" Target="https://mentor.ieee.org/802.18/dcn/14/18-14-0060-00-0000-nhtsa-anprm-on-v2v.pdf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resources/antitrust-guidelines.pdf" TargetMode="External"/><Relationship Id="rId2" Type="http://schemas.openxmlformats.org/officeDocument/2006/relationships/hyperlink" Target="http://standards.ieee.org/faqs/affiliationFAQ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pecclesi@cisco.com" TargetMode="External"/><Relationship Id="rId5" Type="http://schemas.openxmlformats.org/officeDocument/2006/relationships/hyperlink" Target="https://mentor.ieee.org/802.11/public-file/07/11-07-0360-04-0000-802-11-policies-and-procedures.doc" TargetMode="External"/><Relationship Id="rId4" Type="http://schemas.openxmlformats.org/officeDocument/2006/relationships/hyperlink" Target="http://www.ieee.org/portal/cms_docs/about/CoE_poster.pdf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2014</a:t>
            </a:r>
            <a:endParaRPr lang="en-US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Rich Kennedy,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>
                <a:latin typeface="Times New Roman" charset="0"/>
              </a:rPr>
              <a:t>IEEE </a:t>
            </a:r>
            <a:r>
              <a:rPr lang="en-US" dirty="0" smtClean="0">
                <a:latin typeface="Times New Roman" charset="0"/>
              </a:rPr>
              <a:t>802.11/15 </a:t>
            </a:r>
            <a:r>
              <a:rPr lang="en-US" dirty="0">
                <a:latin typeface="Times New Roman" charset="0"/>
              </a:rPr>
              <a:t>Regulatory SC</a:t>
            </a:r>
            <a:br>
              <a:rPr lang="en-US" dirty="0">
                <a:latin typeface="Times New Roman" charset="0"/>
              </a:rPr>
            </a:br>
            <a:r>
              <a:rPr lang="en-US" i="1" dirty="0" smtClean="0">
                <a:latin typeface="Times New Roman" charset="0"/>
              </a:rPr>
              <a:t>DRAFT</a:t>
            </a:r>
            <a:r>
              <a:rPr lang="en-US" dirty="0" smtClean="0">
                <a:latin typeface="Times New Roman" charset="0"/>
              </a:rPr>
              <a:t> Teleconference </a:t>
            </a:r>
            <a:r>
              <a:rPr lang="en-US" dirty="0">
                <a:latin typeface="Times New Roman" charset="0"/>
              </a:rPr>
              <a:t>Plan and Agenda</a:t>
            </a:r>
          </a:p>
        </p:txBody>
      </p:sp>
      <p:sp>
        <p:nvSpPr>
          <p:cNvPr id="2765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>
                <a:latin typeface="Times New Roman" charset="0"/>
              </a:rPr>
              <a:t>Date:</a:t>
            </a:r>
            <a:r>
              <a:rPr lang="en-US" sz="2000" b="0" dirty="0">
                <a:latin typeface="Times New Roman" charset="0"/>
              </a:rPr>
              <a:t> </a:t>
            </a:r>
            <a:r>
              <a:rPr lang="en-US" sz="2000" b="0" dirty="0" smtClean="0">
                <a:latin typeface="Times New Roman" charset="0"/>
              </a:rPr>
              <a:t>2014-09-04</a:t>
            </a:r>
            <a:endParaRPr lang="en-US" sz="2000" b="0" dirty="0">
              <a:latin typeface="Times New Roman" charset="0"/>
            </a:endParaRPr>
          </a:p>
        </p:txBody>
      </p:sp>
      <p:graphicFrame>
        <p:nvGraphicFramePr>
          <p:cNvPr id="27653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3162255"/>
              </p:ext>
            </p:extLst>
          </p:nvPr>
        </p:nvGraphicFramePr>
        <p:xfrm>
          <a:off x="533400" y="3292475"/>
          <a:ext cx="8181975" cy="238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52" name="Document" r:id="rId4" imgW="8636000" imgH="2514600" progId="Word.Document.8">
                  <p:embed/>
                </p:oleObj>
              </mc:Choice>
              <mc:Fallback>
                <p:oleObj name="Document" r:id="rId4" imgW="8636000" imgH="25146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292475"/>
                        <a:ext cx="8181975" cy="2384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4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Ofcom </a:t>
            </a:r>
            <a:r>
              <a:rPr lang="en-US" dirty="0" smtClean="0"/>
              <a:t>2.3 GHz LTE Consultation 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dirty="0"/>
              <a:t> Possible interference to Wi-Fi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347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dirty="0" smtClean="0">
                <a:latin typeface="Times New Roman" charset="0"/>
              </a:rPr>
              <a:t>NHTSA ANPRM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sz="2000" dirty="0" smtClean="0"/>
              <a:t>New pressure on the DSRC Tiger Team to find a solution the automotive industry will accept</a:t>
            </a:r>
          </a:p>
          <a:p>
            <a:r>
              <a:rPr lang="en-US" sz="2000" dirty="0" smtClean="0"/>
              <a:t>Deadline for Comments is October 20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</a:t>
            </a:r>
          </a:p>
          <a:p>
            <a:r>
              <a:rPr lang="en-US" sz="2000" dirty="0" smtClean="0"/>
              <a:t>Paragraphs 18, 19 on sharing the 5.9 GHz band</a:t>
            </a:r>
          </a:p>
          <a:p>
            <a:r>
              <a:rPr lang="en-US" sz="2000" dirty="0" smtClean="0"/>
              <a:t>“18. </a:t>
            </a:r>
            <a:r>
              <a:rPr lang="en-US" sz="2000" dirty="0"/>
              <a:t>The Federal Communication Commission (FCC) has proposed the possibility of sharing the DSRC frequency of 5.9 GHz with other unlicensed </a:t>
            </a:r>
            <a:r>
              <a:rPr lang="en-US" sz="2000" dirty="0" smtClean="0"/>
              <a:t>devices.”</a:t>
            </a:r>
          </a:p>
          <a:p>
            <a:r>
              <a:rPr lang="en-US" sz="2000" dirty="0" smtClean="0"/>
              <a:t>NHTSA ANPRM</a:t>
            </a:r>
          </a:p>
          <a:p>
            <a:pPr lvl="1"/>
            <a:r>
              <a:rPr lang="en-US" sz="1800" dirty="0">
                <a:hlinkClick r:id="rId2"/>
              </a:rPr>
              <a:t>https://</a:t>
            </a:r>
            <a:r>
              <a:rPr lang="en-US" sz="1800" dirty="0" smtClean="0">
                <a:hlinkClick r:id="rId2"/>
              </a:rPr>
              <a:t>mentor.ieee.org/802.18/dcn/14/18-14-0060-00-0000-nhtsa-anprm-on-v2v.pdf</a:t>
            </a:r>
            <a:r>
              <a:rPr lang="en-US" sz="1800" dirty="0" smtClean="0"/>
              <a:t> </a:t>
            </a:r>
          </a:p>
          <a:p>
            <a:r>
              <a:rPr lang="en-US" sz="2000" dirty="0" smtClean="0"/>
              <a:t>NHTSA Report on V2V Communications</a:t>
            </a:r>
          </a:p>
          <a:p>
            <a:pPr lvl="1"/>
            <a:r>
              <a:rPr lang="en-US" sz="1800" dirty="0">
                <a:hlinkClick r:id="rId3"/>
              </a:rPr>
              <a:t>https://</a:t>
            </a:r>
            <a:r>
              <a:rPr lang="en-US" sz="1800" dirty="0" smtClean="0">
                <a:hlinkClick r:id="rId3"/>
              </a:rPr>
              <a:t>mentor.ieee.org/802.18/dcn/14/18-14-0061-00-0000-nhtsa-repoert-on-v2v-communications.pdf</a:t>
            </a:r>
            <a:r>
              <a:rPr lang="en-US" sz="1800" dirty="0" smtClean="0"/>
              <a:t> </a:t>
            </a: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588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DSRC Coexistence Tiger Team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Meeting for over one year</a:t>
            </a:r>
          </a:p>
          <a:p>
            <a:r>
              <a:rPr lang="en-US" dirty="0" smtClean="0"/>
              <a:t>Very little progress</a:t>
            </a:r>
          </a:p>
          <a:p>
            <a:r>
              <a:rPr lang="en-US" dirty="0" smtClean="0"/>
              <a:t>Two proposals</a:t>
            </a:r>
          </a:p>
          <a:p>
            <a:pPr lvl="1"/>
            <a:r>
              <a:rPr lang="en-US" dirty="0" smtClean="0"/>
              <a:t>Proposal #1 has potential and some support from the auto industry</a:t>
            </a:r>
          </a:p>
          <a:p>
            <a:pPr lvl="1"/>
            <a:r>
              <a:rPr lang="en-US" dirty="0" smtClean="0"/>
              <a:t>Proposal #2 best for 802.11ac, but with no support from automakers</a:t>
            </a:r>
          </a:p>
          <a:p>
            <a:r>
              <a:rPr lang="en-US" dirty="0" smtClean="0"/>
              <a:t>We will close this effort shortly</a:t>
            </a:r>
          </a:p>
          <a:p>
            <a:r>
              <a:rPr lang="en-US" dirty="0" smtClean="0"/>
              <a:t>What should be the deliverables?</a:t>
            </a:r>
          </a:p>
          <a:p>
            <a:r>
              <a:rPr lang="en-US" dirty="0" smtClean="0"/>
              <a:t>We should issue a joint press release, but saying what?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4999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charset="0"/>
              </a:rPr>
              <a:t>Other Regulatory Updates</a:t>
            </a:r>
          </a:p>
        </p:txBody>
      </p:sp>
      <p:sp>
        <p:nvSpPr>
          <p:cNvPr id="43010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dirty="0" smtClean="0">
                <a:latin typeface="Times New Roman" charset="0"/>
              </a:rPr>
              <a:t>Paul on LTE-U discussion</a:t>
            </a:r>
            <a:endParaRPr lang="en-US" dirty="0" smtClean="0">
              <a:latin typeface="Times New Roman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Times New Roman" charset="0"/>
              </a:rPr>
              <a:t>Abstract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>
                <a:latin typeface="Times New Roman" charset="0"/>
              </a:rPr>
              <a:t>This presentation is the plan for the </a:t>
            </a:r>
            <a:r>
              <a:rPr lang="en-US" dirty="0" smtClean="0">
                <a:latin typeface="Times New Roman" charset="0"/>
              </a:rPr>
              <a:t>September 4, </a:t>
            </a:r>
            <a:r>
              <a:rPr lang="en-US" dirty="0">
                <a:latin typeface="Times New Roman" charset="0"/>
              </a:rPr>
              <a:t>2014 IEEE </a:t>
            </a:r>
            <a:r>
              <a:rPr lang="en-US" dirty="0" smtClean="0">
                <a:latin typeface="Times New Roman" charset="0"/>
              </a:rPr>
              <a:t>802.11/15 </a:t>
            </a:r>
            <a:r>
              <a:rPr lang="en-US" dirty="0">
                <a:latin typeface="Times New Roman" charset="0"/>
              </a:rPr>
              <a:t>Regulatory Standing Committee teleconference.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Times New Roman" charset="0"/>
              </a:rPr>
              <a:t>Agenda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648200"/>
          </a:xfrm>
        </p:spPr>
        <p:txBody>
          <a:bodyPr/>
          <a:lstStyle/>
          <a:p>
            <a:pPr eaLnBrk="1" hangingPunct="1"/>
            <a:r>
              <a:rPr lang="en-US" dirty="0">
                <a:latin typeface="Times New Roman" charset="0"/>
              </a:rPr>
              <a:t>Assign a recording secretary</a:t>
            </a:r>
            <a:endParaRPr lang="en-US" sz="2000" dirty="0">
              <a:latin typeface="Times New Roman" charset="0"/>
            </a:endParaRPr>
          </a:p>
          <a:p>
            <a:pPr eaLnBrk="1" hangingPunct="1"/>
            <a:r>
              <a:rPr lang="en-US" dirty="0">
                <a:latin typeface="Times New Roman" charset="0"/>
              </a:rPr>
              <a:t>Administrative items </a:t>
            </a:r>
            <a:endParaRPr lang="en-US" dirty="0" smtClean="0">
              <a:latin typeface="Times New Roman" charset="0"/>
            </a:endParaRPr>
          </a:p>
          <a:p>
            <a:pPr eaLnBrk="1" hangingPunct="1"/>
            <a:r>
              <a:rPr lang="en-US" dirty="0" smtClean="0">
                <a:latin typeface="Times New Roman" charset="0"/>
              </a:rPr>
              <a:t>Open items</a:t>
            </a:r>
          </a:p>
          <a:p>
            <a:pPr lvl="1" eaLnBrk="1" hangingPunct="1"/>
            <a:r>
              <a:rPr lang="en-US" dirty="0" smtClean="0">
                <a:latin typeface="Times New Roman" charset="0"/>
              </a:rPr>
              <a:t>Ofcom LTE in 2.3 GHz band </a:t>
            </a:r>
            <a:r>
              <a:rPr lang="en-US" dirty="0" smtClean="0">
                <a:latin typeface="Times New Roman" charset="0"/>
              </a:rPr>
              <a:t>status</a:t>
            </a:r>
            <a:endParaRPr lang="en-US" dirty="0" smtClean="0">
              <a:latin typeface="Times New Roman" charset="0"/>
            </a:endParaRPr>
          </a:p>
          <a:p>
            <a:pPr lvl="1" eaLnBrk="1" hangingPunct="1"/>
            <a:r>
              <a:rPr lang="en-US" dirty="0" smtClean="0">
                <a:latin typeface="Times New Roman" charset="0"/>
              </a:rPr>
              <a:t>NHTSA ANPRM on </a:t>
            </a:r>
            <a:r>
              <a:rPr lang="en-US" dirty="0" smtClean="0">
                <a:latin typeface="Times New Roman" charset="0"/>
              </a:rPr>
              <a:t>V2V and the DSRC Coexistence Tiger Team</a:t>
            </a:r>
            <a:endParaRPr lang="en-US" dirty="0" smtClean="0">
              <a:latin typeface="Times New Roman" charset="0"/>
            </a:endParaRPr>
          </a:p>
          <a:p>
            <a:pPr eaLnBrk="1" hangingPunct="1"/>
            <a:r>
              <a:rPr lang="en-US" dirty="0" smtClean="0">
                <a:latin typeface="Times New Roman" charset="0"/>
              </a:rPr>
              <a:t>Other </a:t>
            </a:r>
            <a:r>
              <a:rPr lang="en-US" dirty="0">
                <a:latin typeface="Times New Roman" charset="0"/>
              </a:rPr>
              <a:t>regulatory </a:t>
            </a:r>
            <a:r>
              <a:rPr lang="en-US" dirty="0" smtClean="0">
                <a:latin typeface="Times New Roman" charset="0"/>
              </a:rPr>
              <a:t>updates</a:t>
            </a:r>
          </a:p>
          <a:p>
            <a:pPr eaLnBrk="1" hangingPunct="1"/>
            <a:r>
              <a:rPr lang="en-US" dirty="0" smtClean="0">
                <a:latin typeface="Times New Roman" charset="0"/>
              </a:rPr>
              <a:t>AOB</a:t>
            </a:r>
            <a:endParaRPr lang="en-US" dirty="0">
              <a:latin typeface="Times New Roman" charset="0"/>
            </a:endParaRPr>
          </a:p>
        </p:txBody>
      </p:sp>
      <p:sp>
        <p:nvSpPr>
          <p:cNvPr id="512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Times New Roman" charset="0"/>
              </a:rPr>
              <a:t>Administrative Items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Required notices</a:t>
            </a:r>
          </a:p>
          <a:p>
            <a:pPr lvl="1">
              <a:defRPr/>
            </a:pPr>
            <a:r>
              <a:rPr lang="en-US" sz="1800" kern="1600" spc="-100" dirty="0" smtClean="0"/>
              <a:t>Affiliation FAQ - </a:t>
            </a:r>
            <a:r>
              <a:rPr lang="en-US" sz="1800" u="sng" kern="1600" spc="-100" dirty="0" smtClean="0">
                <a:hlinkClick r:id="rId2"/>
              </a:rPr>
              <a:t>http://standards.ieee.org/faqs/affiliationFAQ.html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Anti-Trust FAQ - </a:t>
            </a:r>
            <a:r>
              <a:rPr lang="en-US" sz="1800" u="sng" kern="1600" spc="-100" dirty="0" smtClean="0">
                <a:hlinkClick r:id="rId3"/>
              </a:rPr>
              <a:t>http://standards.ieee.org/resources/antitrust-guidelines.pdf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Ethics - </a:t>
            </a:r>
            <a:r>
              <a:rPr lang="en-US" sz="1800" u="sng" kern="1600" spc="-100" dirty="0" smtClean="0">
                <a:hlinkClick r:id="rId4"/>
              </a:rPr>
              <a:t>http://www.ieee.org/portal/cms_docs/about/CoE_poster.pdf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IEEE 802.11 Working Group Policies and Procedures - </a:t>
            </a:r>
            <a:r>
              <a:rPr lang="en-US" sz="1800" u="sng" kern="1600" spc="-100" dirty="0" smtClean="0">
                <a:hlinkClick r:id="rId5"/>
              </a:rPr>
              <a:t>https://mentor.ieee.org/802.11/public-file/07/11-07-0360-04-0000-802-11-policies-and-procedures.doc</a:t>
            </a:r>
            <a:endParaRPr lang="en-US" sz="1800" b="1" spc="-100" dirty="0" smtClean="0"/>
          </a:p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Chair and Secretary</a:t>
            </a:r>
          </a:p>
          <a:p>
            <a:pPr lvl="1" eaLnBrk="1" hangingPunct="1">
              <a:defRPr/>
            </a:pPr>
            <a:r>
              <a:rPr lang="en-US" sz="1800" dirty="0" smtClean="0"/>
              <a:t>Chair is Rich Kennedy (</a:t>
            </a:r>
            <a:r>
              <a:rPr lang="en-US" sz="1800" dirty="0" err="1" smtClean="0"/>
              <a:t>MediaTek</a:t>
            </a:r>
            <a:r>
              <a:rPr lang="en-US" sz="1800" dirty="0" smtClean="0"/>
              <a:t>)</a:t>
            </a:r>
          </a:p>
          <a:p>
            <a:pPr lvl="1" eaLnBrk="1" hangingPunct="1">
              <a:defRPr/>
            </a:pPr>
            <a:r>
              <a:rPr lang="en-US" sz="1800" dirty="0" smtClean="0"/>
              <a:t>Peter will act as Recording Secretary</a:t>
            </a:r>
          </a:p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Please send an email to the addresses below to have your attendance recorded</a:t>
            </a:r>
          </a:p>
          <a:p>
            <a:pPr lvl="1" eaLnBrk="1" hangingPunct="1">
              <a:defRPr/>
            </a:pPr>
            <a:r>
              <a:rPr lang="en-US" sz="1600" dirty="0" smtClean="0"/>
              <a:t>rkennedy1000@gmail.com</a:t>
            </a:r>
          </a:p>
          <a:p>
            <a:pPr lvl="1" eaLnBrk="1" hangingPunct="1">
              <a:defRPr/>
            </a:pPr>
            <a:r>
              <a:rPr lang="en-US" sz="1600" dirty="0" smtClean="0">
                <a:hlinkClick r:id="rId6"/>
              </a:rPr>
              <a:t>pecclesi@cisco.com</a:t>
            </a:r>
            <a:r>
              <a:rPr lang="en-US" sz="1600" dirty="0" smtClean="0"/>
              <a:t> </a:t>
            </a:r>
          </a:p>
        </p:txBody>
      </p:sp>
      <p:sp>
        <p:nvSpPr>
          <p:cNvPr id="615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GB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SC Operating Rules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100" dirty="0">
                <a:latin typeface="Times New Roman" charset="0"/>
              </a:rPr>
              <a:t>Anybody can vote, present, and make motions</a:t>
            </a:r>
          </a:p>
          <a:p>
            <a:r>
              <a:rPr lang="en-US" sz="2100" dirty="0">
                <a:latin typeface="Times New Roman" charset="0"/>
              </a:rPr>
              <a:t>Participation in SC during </a:t>
            </a:r>
            <a:r>
              <a:rPr lang="en-US" sz="2100" dirty="0" smtClean="0">
                <a:latin typeface="Times New Roman" charset="0"/>
              </a:rPr>
              <a:t>802.11/15 </a:t>
            </a:r>
            <a:r>
              <a:rPr lang="en-US" sz="2100" dirty="0">
                <a:latin typeface="Times New Roman" charset="0"/>
              </a:rPr>
              <a:t>WG Plenary or Interim counts towards </a:t>
            </a:r>
            <a:r>
              <a:rPr lang="en-US" sz="2100" dirty="0" smtClean="0">
                <a:latin typeface="Times New Roman" charset="0"/>
              </a:rPr>
              <a:t>802.11 or 802.15 </a:t>
            </a:r>
            <a:r>
              <a:rPr lang="en-US" sz="2100" dirty="0">
                <a:latin typeface="Times New Roman" charset="0"/>
              </a:rPr>
              <a:t>voting rights</a:t>
            </a:r>
          </a:p>
          <a:p>
            <a:r>
              <a:rPr lang="en-US" sz="2100" dirty="0">
                <a:latin typeface="Times New Roman" charset="0"/>
              </a:rPr>
              <a:t>All motions must pass by a 75% majority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>
          <a:xfrm>
            <a:off x="365125" y="609600"/>
            <a:ext cx="8458200" cy="990600"/>
          </a:xfrm>
        </p:spPr>
        <p:txBody>
          <a:bodyPr/>
          <a:lstStyle/>
          <a:p>
            <a:r>
              <a:rPr lang="en-US" sz="3600" dirty="0">
                <a:latin typeface="Times New Roman" charset="0"/>
              </a:rPr>
              <a:t>Other Guidelines for IEEE WG Meetings</a:t>
            </a:r>
          </a:p>
        </p:txBody>
      </p:sp>
      <p:sp>
        <p:nvSpPr>
          <p:cNvPr id="35842" name="Rectangle 3"/>
          <p:cNvSpPr>
            <a:spLocks noChangeArrowheads="1"/>
          </p:cNvSpPr>
          <p:nvPr/>
        </p:nvSpPr>
        <p:spPr bwMode="auto">
          <a:xfrm>
            <a:off x="533400" y="22860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endParaRPr lang="en-GB" b="1" u="sng">
              <a:solidFill>
                <a:srgbClr val="000099"/>
              </a:solidFill>
              <a:latin typeface="Helvetica" charset="0"/>
            </a:endParaRPr>
          </a:p>
        </p:txBody>
      </p:sp>
      <p:sp>
        <p:nvSpPr>
          <p:cNvPr id="35843" name="Rectangle 4"/>
          <p:cNvSpPr>
            <a:spLocks noChangeArrowheads="1"/>
          </p:cNvSpPr>
          <p:nvPr/>
        </p:nvSpPr>
        <p:spPr bwMode="auto">
          <a:xfrm>
            <a:off x="457200" y="1371600"/>
            <a:ext cx="82296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0188" indent="-230188" eaLnBrk="0" hangingPunct="0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0"/>
              <a:buChar char="l"/>
            </a:pPr>
            <a:endParaRPr lang="en-US" sz="700" u="sng" dirty="0" smtClean="0">
              <a:solidFill>
                <a:srgbClr val="FF0000"/>
              </a:solidFill>
              <a:latin typeface="Arial" charset="0"/>
            </a:endParaRP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q"/>
            </a:pPr>
            <a:r>
              <a:rPr lang="en-US" sz="1800" b="1" dirty="0">
                <a:solidFill>
                  <a:srgbClr val="000099"/>
                </a:solidFill>
                <a:latin typeface="Arial" charset="0"/>
              </a:rPr>
              <a:t>All IEEE-SA standards meetings shall be conducted in compliance with all </a:t>
            </a:r>
            <a:r>
              <a:rPr lang="en-US" sz="1800" b="1" dirty="0" smtClean="0">
                <a:solidFill>
                  <a:srgbClr val="000099"/>
                </a:solidFill>
                <a:latin typeface="Arial" charset="0"/>
              </a:rPr>
              <a:t>applicable </a:t>
            </a:r>
            <a:r>
              <a:rPr lang="en-US" sz="1800" b="1" dirty="0">
                <a:solidFill>
                  <a:srgbClr val="000099"/>
                </a:solidFill>
                <a:latin typeface="Arial" charset="0"/>
              </a:rPr>
              <a:t>laws, including antitrust and competition laws.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Don’t discuss the interpretation, validity, or essentiality of patents/patent claims. 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Don’t discuss specific license rates, terms, or conditions.</a:t>
            </a:r>
          </a:p>
          <a:p>
            <a:pPr marL="742950" lvl="1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Relative 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costs, including licensing costs of essential patent claims, of different technical approaches </a:t>
            </a: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may 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be discussed in standards development meetings. </a:t>
            </a:r>
          </a:p>
          <a:p>
            <a:pPr marL="1200150" lvl="2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Technical 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considerations remain primary focus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Don’t 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discuss or engage in the fixing of product prices, allocation of customers, </a:t>
            </a: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or 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division of sales markets.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Don’t 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discuss the status or substance of ongoing or threatened litigation.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ts val="6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Don’t 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be silent if inappropriate topics are discussed… do formally object.</a:t>
            </a:r>
          </a:p>
          <a:p>
            <a:pPr algn="ctr" eaLnBrk="0" hangingPunct="0">
              <a:lnSpc>
                <a:spcPct val="80000"/>
              </a:lnSpc>
              <a:spcBef>
                <a:spcPts val="400"/>
              </a:spcBef>
              <a:spcAft>
                <a:spcPts val="600"/>
              </a:spcAft>
              <a:buClr>
                <a:srgbClr val="CC3300"/>
              </a:buClr>
              <a:buSzPct val="50000"/>
            </a:pPr>
            <a:r>
              <a:rPr lang="en-US" sz="1800" b="1" dirty="0">
                <a:solidFill>
                  <a:srgbClr val="000099"/>
                </a:solidFill>
                <a:latin typeface="Arial" charset="0"/>
              </a:rPr>
              <a:t>--------------------------------------------------------------- </a:t>
            </a:r>
          </a:p>
          <a:p>
            <a:pPr algn="ctr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</a:pPr>
            <a:r>
              <a:rPr lang="en-US" b="1" dirty="0">
                <a:solidFill>
                  <a:srgbClr val="000099"/>
                </a:solidFill>
                <a:latin typeface="Arial" charset="0"/>
              </a:rPr>
              <a:t>If you have questions, contact the IEEE-SA Standards Board Patent Committee Administrator at </a:t>
            </a:r>
            <a:r>
              <a:rPr lang="en-US" b="1" dirty="0" smtClean="0">
                <a:solidFill>
                  <a:srgbClr val="000099"/>
                </a:solidFill>
                <a:latin typeface="Arial" charset="0"/>
              </a:rPr>
              <a:t>patcom@ieee.org </a:t>
            </a:r>
            <a:r>
              <a:rPr lang="en-US" b="1" dirty="0">
                <a:solidFill>
                  <a:srgbClr val="000099"/>
                </a:solidFill>
                <a:latin typeface="Arial" charset="0"/>
              </a:rPr>
              <a:t>or visit http://standards.ieee.org/about/sasb/patcom/index.html </a:t>
            </a:r>
          </a:p>
          <a:p>
            <a:pPr algn="ctr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</a:pPr>
            <a:r>
              <a:rPr lang="en-US" b="1" dirty="0">
                <a:solidFill>
                  <a:srgbClr val="000099"/>
                </a:solidFill>
                <a:latin typeface="Arial" charset="0"/>
              </a:rPr>
              <a:t>See IEEE-SA Standards Board Operations Manual, clause 5.3.10 and “Promoting Competition and Innovation: </a:t>
            </a:r>
            <a:r>
              <a:rPr lang="en-US" b="1" dirty="0" smtClean="0">
                <a:solidFill>
                  <a:srgbClr val="000099"/>
                </a:solidFill>
                <a:latin typeface="Arial" charset="0"/>
              </a:rPr>
              <a:t>What </a:t>
            </a:r>
            <a:r>
              <a:rPr lang="en-US" b="1" dirty="0">
                <a:solidFill>
                  <a:srgbClr val="000099"/>
                </a:solidFill>
                <a:latin typeface="Arial" charset="0"/>
              </a:rPr>
              <a:t>You Need to Know about the IEEE Standards Association's Antitrust and Competition Policy” for </a:t>
            </a:r>
            <a:r>
              <a:rPr lang="en-US" b="1" dirty="0" smtClean="0">
                <a:solidFill>
                  <a:srgbClr val="000099"/>
                </a:solidFill>
                <a:latin typeface="Arial" charset="0"/>
              </a:rPr>
              <a:t>more </a:t>
            </a:r>
            <a:r>
              <a:rPr lang="en-US" b="1" dirty="0">
                <a:solidFill>
                  <a:srgbClr val="000099"/>
                </a:solidFill>
                <a:latin typeface="Arial" charset="0"/>
              </a:rPr>
              <a:t>details.</a:t>
            </a:r>
          </a:p>
          <a:p>
            <a:pPr algn="ctr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</a:pPr>
            <a:r>
              <a:rPr lang="en-US" b="1" dirty="0">
                <a:solidFill>
                  <a:srgbClr val="000099"/>
                </a:solidFill>
                <a:latin typeface="Arial" charset="0"/>
              </a:rPr>
              <a:t>This slide set is available </a:t>
            </a:r>
            <a:r>
              <a:rPr lang="en-US" b="1" dirty="0" smtClean="0">
                <a:solidFill>
                  <a:srgbClr val="000099"/>
                </a:solidFill>
                <a:latin typeface="Arial" charset="0"/>
              </a:rPr>
              <a:t>at </a:t>
            </a:r>
            <a:r>
              <a:rPr lang="en-US" b="1" dirty="0">
                <a:solidFill>
                  <a:srgbClr val="000099"/>
                </a:solidFill>
                <a:latin typeface="Arial" charset="0"/>
              </a:rPr>
              <a:t>https://development.standards.ieee.org/myproject/Public/mytools/mob/slideset.ppt</a:t>
            </a:r>
            <a:endParaRPr lang="en-US" sz="1000" b="1" dirty="0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7175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>
                <a:latin typeface="Times New Roman" charset="0"/>
              </a:rPr>
              <a:t>Introduction</a:t>
            </a:r>
            <a:endParaRPr lang="en-US" sz="4000" dirty="0">
              <a:solidFill>
                <a:srgbClr val="FF0000"/>
              </a:solidFill>
              <a:latin typeface="Times New Roman" charset="0"/>
            </a:endParaRPr>
          </a:p>
        </p:txBody>
      </p:sp>
      <p:sp>
        <p:nvSpPr>
          <p:cNvPr id="37890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pPr eaLnBrk="1" hangingPunct="1"/>
            <a:r>
              <a:rPr lang="en-US" sz="2000" dirty="0">
                <a:latin typeface="Times New Roman" charset="0"/>
              </a:rPr>
              <a:t>Purpose</a:t>
            </a:r>
          </a:p>
          <a:p>
            <a:pPr lvl="1" eaLnBrk="1" hangingPunct="1"/>
            <a:r>
              <a:rPr lang="en-US" sz="1800" dirty="0">
                <a:latin typeface="Times New Roman" charset="0"/>
              </a:rPr>
              <a:t>Improve the working relationship between the technical experts and the regulatory specialists, especially when it comes to critical technical issues</a:t>
            </a:r>
          </a:p>
          <a:p>
            <a:pPr eaLnBrk="1" hangingPunct="1"/>
            <a:r>
              <a:rPr lang="en-US" sz="2000" dirty="0" smtClean="0">
                <a:latin typeface="Times New Roman" charset="0"/>
              </a:rPr>
              <a:t>Scope</a:t>
            </a:r>
            <a:endParaRPr lang="en-US" sz="2000" dirty="0">
              <a:latin typeface="Times New Roman" charset="0"/>
            </a:endParaRPr>
          </a:p>
          <a:p>
            <a:pPr lvl="1" eaLnBrk="1" hangingPunct="1"/>
            <a:r>
              <a:rPr lang="en-US" sz="1800" dirty="0">
                <a:latin typeface="Times New Roman" charset="0"/>
              </a:rPr>
              <a:t>The group will review new regulatory changes or impending changes affecting </a:t>
            </a:r>
            <a:r>
              <a:rPr lang="en-US" sz="1800" dirty="0" smtClean="0">
                <a:latin typeface="Times New Roman" charset="0"/>
              </a:rPr>
              <a:t>802.11 and 802.15 </a:t>
            </a:r>
            <a:r>
              <a:rPr lang="en-US" sz="1800" dirty="0">
                <a:latin typeface="Times New Roman" charset="0"/>
              </a:rPr>
              <a:t>standards </a:t>
            </a:r>
          </a:p>
          <a:p>
            <a:pPr lvl="1" eaLnBrk="1" hangingPunct="1"/>
            <a:r>
              <a:rPr lang="en-US" sz="1800" dirty="0">
                <a:latin typeface="Times New Roman" charset="0"/>
              </a:rPr>
              <a:t>Each meeting will focus on the most critical issue at the time</a:t>
            </a:r>
          </a:p>
          <a:p>
            <a:pPr eaLnBrk="1" hangingPunct="1"/>
            <a:r>
              <a:rPr lang="en-US" sz="2000" dirty="0">
                <a:latin typeface="Times New Roman" charset="0"/>
              </a:rPr>
              <a:t>Critical Issue Focus</a:t>
            </a:r>
          </a:p>
          <a:p>
            <a:pPr lvl="1" eaLnBrk="1" hangingPunct="1"/>
            <a:r>
              <a:rPr lang="en-US" sz="1800" dirty="0">
                <a:latin typeface="Times New Roman" charset="0"/>
              </a:rPr>
              <a:t>Direct impact on IEEE </a:t>
            </a:r>
            <a:r>
              <a:rPr lang="en-US" sz="1800" dirty="0" smtClean="0">
                <a:latin typeface="Times New Roman" charset="0"/>
              </a:rPr>
              <a:t>802.11 and 802.15 </a:t>
            </a:r>
            <a:r>
              <a:rPr lang="en-US" sz="1800" dirty="0">
                <a:latin typeface="Times New Roman" charset="0"/>
              </a:rPr>
              <a:t>current and future standards</a:t>
            </a:r>
          </a:p>
          <a:p>
            <a:pPr lvl="1" eaLnBrk="1" hangingPunct="1"/>
            <a:r>
              <a:rPr lang="en-US" sz="1800" dirty="0">
                <a:latin typeface="Times New Roman" charset="0"/>
              </a:rPr>
              <a:t>Response/Input deadlines</a:t>
            </a:r>
          </a:p>
          <a:p>
            <a:pPr lvl="1" eaLnBrk="1" hangingPunct="1"/>
            <a:r>
              <a:rPr lang="en-US" sz="1800" dirty="0">
                <a:latin typeface="Times New Roman" charset="0"/>
              </a:rPr>
              <a:t>Coordination with IEEE 802.18 (RR-TAG)</a:t>
            </a:r>
          </a:p>
          <a:p>
            <a:pPr lvl="1" eaLnBrk="1" hangingPunct="1"/>
            <a:r>
              <a:rPr lang="en-US" sz="1800" dirty="0">
                <a:latin typeface="Times New Roman" charset="0"/>
              </a:rPr>
              <a:t>Coordination with the Wi-Fi Alliance</a:t>
            </a:r>
          </a:p>
          <a:p>
            <a:pPr eaLnBrk="1" hangingPunct="1"/>
            <a:r>
              <a:rPr lang="en-US" sz="2200" dirty="0">
                <a:latin typeface="Times New Roman" charset="0"/>
              </a:rPr>
              <a:t>Outputs from this group must go through 802.18</a:t>
            </a:r>
          </a:p>
        </p:txBody>
      </p:sp>
      <p:sp>
        <p:nvSpPr>
          <p:cNvPr id="92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Currently Open Items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343400"/>
          </a:xfrm>
        </p:spPr>
        <p:txBody>
          <a:bodyPr/>
          <a:lstStyle/>
          <a:p>
            <a:r>
              <a:rPr lang="en-US" sz="2000" dirty="0" smtClean="0"/>
              <a:t>Ofcom PSSR consultation </a:t>
            </a:r>
            <a:r>
              <a:rPr lang="en-US" sz="2000" dirty="0" smtClean="0"/>
              <a:t>closed/open</a:t>
            </a:r>
            <a:endParaRPr lang="en-US" sz="2000" dirty="0" smtClean="0"/>
          </a:p>
          <a:p>
            <a:pPr lvl="1"/>
            <a:r>
              <a:rPr lang="en-US" sz="1600" dirty="0" smtClean="0"/>
              <a:t>Dialog continuing</a:t>
            </a:r>
          </a:p>
          <a:p>
            <a:pPr lvl="1"/>
            <a:r>
              <a:rPr lang="en-US" sz="1600" dirty="0" smtClean="0"/>
              <a:t>Concern with LTE at 2390 MHz interference into Wi-Fi and BT in 2400 MHz</a:t>
            </a:r>
          </a:p>
          <a:p>
            <a:pPr lvl="1"/>
            <a:r>
              <a:rPr lang="en-US" sz="1600" dirty="0" smtClean="0"/>
              <a:t>Looking for proof and/or studies showing interference</a:t>
            </a:r>
          </a:p>
          <a:p>
            <a:r>
              <a:rPr lang="en-US" sz="2000" dirty="0" smtClean="0"/>
              <a:t>NHTSA ANPRM</a:t>
            </a:r>
          </a:p>
          <a:p>
            <a:pPr lvl="1"/>
            <a:r>
              <a:rPr lang="en-US" sz="1600" dirty="0" smtClean="0"/>
              <a:t>V2V</a:t>
            </a:r>
          </a:p>
          <a:p>
            <a:pPr lvl="1"/>
            <a:r>
              <a:rPr lang="en-US" sz="1600" dirty="0" smtClean="0"/>
              <a:t>Precursor to FCC R&amp;O for U-NII-4?</a:t>
            </a:r>
          </a:p>
          <a:p>
            <a:r>
              <a:rPr lang="en-US" sz="2000" dirty="0" smtClean="0"/>
              <a:t>Still waiting for FCC decision on Globalstar TLPS</a:t>
            </a:r>
          </a:p>
          <a:p>
            <a:pPr lvl="1"/>
            <a:r>
              <a:rPr lang="en-US" sz="1600" dirty="0" smtClean="0"/>
              <a:t>Early indications are FCC will allow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437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Ofcom LTE in 2.3 GHz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Impacts both 802.11 and 802.15 in 2.4 GHz band</a:t>
            </a:r>
          </a:p>
          <a:p>
            <a:r>
              <a:rPr lang="en-US" sz="2000" dirty="0"/>
              <a:t>“</a:t>
            </a:r>
            <a:r>
              <a:rPr lang="en-US" sz="2000" i="1" dirty="0"/>
              <a:t>In a recent conversation with </a:t>
            </a:r>
            <a:r>
              <a:rPr lang="en-US" sz="2000" i="1" dirty="0" err="1"/>
              <a:t>OfCom</a:t>
            </a:r>
            <a:r>
              <a:rPr lang="en-US" sz="2000" i="1" dirty="0"/>
              <a:t>, they’ve mentioned the following timeline, so there is still opportunity to formally respond and influence the outcome.  If the WiFi Alliance is already involved, great!</a:t>
            </a:r>
          </a:p>
          <a:p>
            <a:pPr lvl="1"/>
            <a:r>
              <a:rPr lang="en-US" i="1" dirty="0" err="1"/>
              <a:t>OfCom</a:t>
            </a:r>
            <a:r>
              <a:rPr lang="en-US" i="1" dirty="0"/>
              <a:t> formal report on 2.3GHz LTE interference (mobile/</a:t>
            </a:r>
            <a:r>
              <a:rPr lang="en-US" i="1" dirty="0" err="1"/>
              <a:t>basestation</a:t>
            </a:r>
            <a:r>
              <a:rPr lang="en-US" i="1" dirty="0"/>
              <a:t>) to 2.4GHz WiFi due Nov./Dec. 2014</a:t>
            </a:r>
          </a:p>
          <a:p>
            <a:pPr lvl="1"/>
            <a:r>
              <a:rPr lang="en-US" i="1" dirty="0"/>
              <a:t>Formal response due 8 weeks after report issuance (Jan./Feb. 2015)</a:t>
            </a:r>
          </a:p>
          <a:p>
            <a:pPr lvl="1"/>
            <a:r>
              <a:rPr lang="en-US" i="1" dirty="0" err="1"/>
              <a:t>OfCom</a:t>
            </a:r>
            <a:r>
              <a:rPr lang="en-US" i="1" dirty="0"/>
              <a:t> statement on Spectrum Approval/Conditions for Use (May 2015)”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812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84748</TotalTime>
  <Words>808</Words>
  <Application>Microsoft Office PowerPoint</Application>
  <PresentationFormat>On-screen Show (4:3)</PresentationFormat>
  <Paragraphs>132</Paragraphs>
  <Slides>13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3" baseType="lpstr">
      <vt:lpstr>ＭＳ Ｐゴシック</vt:lpstr>
      <vt:lpstr>Arial</vt:lpstr>
      <vt:lpstr>Calibri</vt:lpstr>
      <vt:lpstr>Helvetica</vt:lpstr>
      <vt:lpstr>Monotype Sorts</vt:lpstr>
      <vt:lpstr>Times New Roman</vt:lpstr>
      <vt:lpstr>Wingdings</vt:lpstr>
      <vt:lpstr>802-11-Submission</vt:lpstr>
      <vt:lpstr>Custom Design</vt:lpstr>
      <vt:lpstr>Document</vt:lpstr>
      <vt:lpstr>IEEE 802.11/15 Regulatory SC DRAFT Teleconference Plan and Agenda</vt:lpstr>
      <vt:lpstr>Abstract</vt:lpstr>
      <vt:lpstr>Agenda</vt:lpstr>
      <vt:lpstr>Administrative Items</vt:lpstr>
      <vt:lpstr>SC Operating Rules</vt:lpstr>
      <vt:lpstr>Other Guidelines for IEEE WG Meetings</vt:lpstr>
      <vt:lpstr>Introduction</vt:lpstr>
      <vt:lpstr>Currently Open Items</vt:lpstr>
      <vt:lpstr>Ofcom LTE in 2.3 GHz Problem</vt:lpstr>
      <vt:lpstr>Ofcom 2.3 GHz LTE Consultation Status</vt:lpstr>
      <vt:lpstr>NHTSA ANPRM</vt:lpstr>
      <vt:lpstr>DSRC Coexistence Tiger Team</vt:lpstr>
      <vt:lpstr>Other Regulatory Updates</vt:lpstr>
    </vt:vector>
  </TitlesOfParts>
  <Company>Research In Motion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Waikoloa Meeting Plan</dc:title>
  <dc:creator>Rich Kennedy</dc:creator>
  <cp:lastModifiedBy>rkennedy1000@gmail.com</cp:lastModifiedBy>
  <cp:revision>1610</cp:revision>
  <cp:lastPrinted>1998-02-10T13:28:06Z</cp:lastPrinted>
  <dcterms:created xsi:type="dcterms:W3CDTF">2009-04-21T18:18:19Z</dcterms:created>
  <dcterms:modified xsi:type="dcterms:W3CDTF">2014-09-04T17:44:38Z</dcterms:modified>
</cp:coreProperties>
</file>