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5698" r:id="rId2"/>
  </p:sldMasterIdLst>
  <p:notesMasterIdLst>
    <p:notesMasterId r:id="rId14"/>
  </p:notesMasterIdLst>
  <p:handoutMasterIdLst>
    <p:handoutMasterId r:id="rId15"/>
  </p:handoutMasterIdLst>
  <p:sldIdLst>
    <p:sldId id="568" r:id="rId3"/>
    <p:sldId id="570" r:id="rId4"/>
    <p:sldId id="614" r:id="rId5"/>
    <p:sldId id="615" r:id="rId6"/>
    <p:sldId id="620" r:id="rId7"/>
    <p:sldId id="621" r:id="rId8"/>
    <p:sldId id="622" r:id="rId9"/>
    <p:sldId id="619" r:id="rId10"/>
    <p:sldId id="623" r:id="rId11"/>
    <p:sldId id="613" r:id="rId12"/>
    <p:sldId id="593"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80" d="100"/>
          <a:sy n="80" d="100"/>
        </p:scale>
        <p:origin x="-1272" y="-30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960"/>
    </p:cViewPr>
  </p:sorterViewPr>
  <p:notesViewPr>
    <p:cSldViewPr>
      <p:cViewPr>
        <p:scale>
          <a:sx n="100" d="100"/>
          <a:sy n="100" d="100"/>
        </p:scale>
        <p:origin x="-828" y="88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t>Page </a:t>
            </a:r>
            <a:fld id="{921DA6E8-5B14-4D11-9F3F-E5B79E4EC2BA}" type="slidenum">
              <a:rPr lang="en-US"/>
              <a:pPr>
                <a:defRPr/>
              </a:pPr>
              <a:t>‹#›</a:t>
            </a:fld>
            <a:endParaRPr lang="en-US"/>
          </a:p>
        </p:txBody>
      </p:sp>
      <p:sp>
        <p:nvSpPr>
          <p:cNvPr id="286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
        <p:nvSpPr>
          <p:cNvPr id="2867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eaLnBrk="0" hangingPunct="0">
              <a:defRPr/>
            </a:pPr>
            <a:r>
              <a:rPr lang="en-US"/>
              <a:t>Submission</a:t>
            </a:r>
          </a:p>
        </p:txBody>
      </p:sp>
      <p:sp>
        <p:nvSpPr>
          <p:cNvPr id="286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7A4CA12E-4FB8-490F-96DA-46DA9F54F149}" type="slidenum">
              <a:rPr lang="en-US"/>
              <a:pPr>
                <a:defRPr/>
              </a:pPr>
              <a:t>‹#›</a:t>
            </a:fld>
            <a:endParaRPr lang="en-US"/>
          </a:p>
        </p:txBody>
      </p:sp>
      <p:sp>
        <p:nvSpPr>
          <p:cNvPr id="2970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eaLnBrk="0" hangingPunct="0">
              <a:defRPr/>
            </a:pPr>
            <a:r>
              <a:rPr lang="en-US"/>
              <a:t>Submission</a:t>
            </a:r>
          </a:p>
        </p:txBody>
      </p:sp>
      <p:sp>
        <p:nvSpPr>
          <p:cNvPr id="2970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
        <p:nvSpPr>
          <p:cNvPr id="2970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8679" name="Slide Number Placeholder 6"/>
          <p:cNvSpPr>
            <a:spLocks noGrp="1"/>
          </p:cNvSpPr>
          <p:nvPr>
            <p:ph type="sldNum" sz="quarter" idx="5"/>
          </p:nvPr>
        </p:nvSpPr>
        <p:spPr>
          <a:noFill/>
        </p:spPr>
        <p:txBody>
          <a:bodyPr/>
          <a:lstStyle/>
          <a:p>
            <a:r>
              <a:rPr lang="en-US" altLang="zh-CN" smtClean="0"/>
              <a:t>Page </a:t>
            </a:r>
            <a:fld id="{D0CAA499-EDA8-4F48-A606-02E085F9A3F7}" type="slidenum">
              <a:rPr lang="en-US" altLang="zh-CN" smtClean="0"/>
              <a:pPr/>
              <a:t>1</a:t>
            </a:fld>
            <a:endParaRPr lang="en-US"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27150" cy="276999"/>
          </a:xfrm>
        </p:spPr>
        <p:txBody>
          <a:bodyPr/>
          <a:lstStyle>
            <a:lvl1pPr>
              <a:defRPr/>
            </a:lvl1pPr>
          </a:lstStyle>
          <a:p>
            <a:r>
              <a:rPr lang="en-US" altLang="zh-CN" dirty="0" smtClean="0"/>
              <a:t>Jul 2013</a:t>
            </a:r>
            <a:endParaRPr lang="en-US" altLang="zh-CN"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846F570-1629-4BE9-9AE6-92B649E382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36154" cy="276999"/>
          </a:xfrm>
        </p:spPr>
        <p:txBody>
          <a:bodyPr/>
          <a:lstStyle>
            <a:lvl1pPr>
              <a:defRPr/>
            </a:lvl1pPr>
          </a:lstStyle>
          <a:p>
            <a:r>
              <a:rPr lang="en-US" altLang="zh-CN" dirty="0" smtClean="0"/>
              <a:t>Sep. 2014</a:t>
            </a:r>
            <a:endParaRPr lang="en-US" altLang="zh-CN" dirty="0"/>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860BFCD9-0D57-4A24-B5D3-CBBDEC0ACE1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331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96913" y="332601"/>
            <a:ext cx="8271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r>
              <a:rPr lang="en-US" altLang="zh-CN" dirty="0" smtClean="0"/>
              <a:t>Jul 2014</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4CA2E6F-3547-4FE1-9404-0BCD16E8246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p:spPr>
        <p:txBody>
          <a:bodyPr wrap="none" lIns="0" tIns="0" rIns="0" bIns="0" anchor="b">
            <a:spAutoFit/>
          </a:bodyPr>
          <a:lstStyle/>
          <a:p>
            <a:pPr marL="457200" lvl="4" algn="r" eaLnBrk="0" hangingPunct="0">
              <a:defRPr/>
            </a:pPr>
            <a:r>
              <a:rPr lang="en-US" sz="1800" b="1" dirty="0"/>
              <a:t>doc.: IEEE </a:t>
            </a:r>
            <a:r>
              <a:rPr lang="en-US" sz="1800" b="1" dirty="0" smtClean="0"/>
              <a:t>802.</a:t>
            </a:r>
            <a:r>
              <a:rPr kumimoji="1" lang="en-US" altLang="zh-CN" sz="1800" b="1" dirty="0" smtClean="0"/>
              <a:t>11-14/1086r0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Tree>
  </p:cSld>
  <p:clrMap bg1="lt1" tx1="dk1" bg2="lt2" tx2="dk2" accent1="accent1" accent2="accent2" accent3="accent3" accent4="accent4" accent5="accent5" accent6="accent6" hlink="hlink" folHlink="folHlink"/>
  <p:sldLayoutIdLst>
    <p:sldLayoutId id="2147485695" r:id="rId1"/>
    <p:sldLayoutId id="2147485696"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331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96913" y="332601"/>
            <a:ext cx="8271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r>
              <a:rPr lang="en-US" altLang="zh-CN" dirty="0" smtClean="0"/>
              <a:t>Jul 2014</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4CA2E6F-3547-4FE1-9404-0BCD16E82468}"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Tree>
  </p:cSld>
  <p:clrMap bg1="lt1" tx1="dk1" bg2="lt2" tx2="dk2" accent1="accent1" accent2="accent2" accent3="accent3" accent4="accent4" accent5="accent5" accent6="accent6" hlink="hlink" folHlink="folHlink"/>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altLang="zh-CN" smtClean="0"/>
              <a:t>Slide </a:t>
            </a:r>
            <a:fld id="{7395B2A1-8960-4A85-820A-BFF36AEB96A9}" type="slidenum">
              <a:rPr lang="en-US" altLang="zh-CN" smtClean="0"/>
              <a:pPr/>
              <a:t>1</a:t>
            </a:fld>
            <a:endParaRPr lang="en-US" altLang="zh-CN" smtClean="0"/>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2014-09-05</a:t>
            </a:r>
            <a:endParaRPr lang="en-US" sz="2000" kern="0" dirty="0">
              <a:latin typeface="+mn-lt"/>
              <a:ea typeface="+mn-ea"/>
            </a:endParaRPr>
          </a:p>
        </p:txBody>
      </p:sp>
      <p:sp>
        <p:nvSpPr>
          <p:cNvPr id="1029" name="Rectangle 12"/>
          <p:cNvSpPr>
            <a:spLocks noChangeArrowheads="1"/>
          </p:cNvSpPr>
          <p:nvPr/>
        </p:nvSpPr>
        <p:spPr bwMode="auto">
          <a:xfrm>
            <a:off x="533400" y="2209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zh-CN" sz="2000" b="1"/>
              <a:t>Authors:</a:t>
            </a:r>
            <a:endParaRPr lang="en-US" altLang="zh-CN" sz="2000"/>
          </a:p>
        </p:txBody>
      </p:sp>
      <p:sp>
        <p:nvSpPr>
          <p:cNvPr id="12" name="Rectangle 2"/>
          <p:cNvSpPr txBox="1">
            <a:spLocks noChangeArrowheads="1"/>
          </p:cNvSpPr>
          <p:nvPr/>
        </p:nvSpPr>
        <p:spPr>
          <a:xfrm>
            <a:off x="685800" y="685800"/>
            <a:ext cx="7772400" cy="1066800"/>
          </a:xfrm>
          <a:prstGeom prst="rect">
            <a:avLst/>
          </a:prstGeom>
          <a:noFill/>
        </p:spPr>
        <p:txBody>
          <a:bodyPr/>
          <a:lstStyle/>
          <a:p>
            <a:pPr algn="ctr" eaLnBrk="0" hangingPunct="0">
              <a:defRPr/>
            </a:pPr>
            <a:r>
              <a:rPr lang="en-US" altLang="zh-CN" sz="3200" b="1" kern="0" dirty="0" smtClean="0">
                <a:solidFill>
                  <a:schemeClr val="tx2"/>
                </a:solidFill>
                <a:latin typeface="+mj-lt"/>
                <a:ea typeface="+mj-ea"/>
                <a:cs typeface="+mj-cs"/>
              </a:rPr>
              <a:t>Improved Virtual Carrier Sensing Mechanism for 45GHz</a:t>
            </a:r>
            <a:endParaRPr lang="en-US" sz="3200" b="1" kern="0" dirty="0">
              <a:solidFill>
                <a:schemeClr val="tx2"/>
              </a:solidFill>
              <a:latin typeface="+mj-lt"/>
              <a:ea typeface="+mj-ea"/>
              <a:cs typeface="+mj-cs"/>
            </a:endParaRPr>
          </a:p>
        </p:txBody>
      </p:sp>
      <p:graphicFrame>
        <p:nvGraphicFramePr>
          <p:cNvPr id="2" name="Object 11"/>
          <p:cNvGraphicFramePr>
            <a:graphicFrameLocks noChangeAspect="1"/>
          </p:cNvGraphicFramePr>
          <p:nvPr/>
        </p:nvGraphicFramePr>
        <p:xfrm>
          <a:off x="457200" y="2743200"/>
          <a:ext cx="8166100" cy="3152775"/>
        </p:xfrm>
        <a:graphic>
          <a:graphicData uri="http://schemas.openxmlformats.org/presentationml/2006/ole">
            <p:oleObj spid="_x0000_s1027" name="Document" r:id="rId4" imgW="8231336" imgH="3201756" progId="Word.Document.8">
              <p:embed/>
            </p:oleObj>
          </a:graphicData>
        </a:graphic>
      </p:graphicFrame>
      <p:sp>
        <p:nvSpPr>
          <p:cNvPr id="10" name="Date Placeholder 1"/>
          <p:cNvSpPr>
            <a:spLocks noGrp="1"/>
          </p:cNvSpPr>
          <p:nvPr>
            <p:ph type="dt" sz="half" idx="10"/>
          </p:nvPr>
        </p:nvSpPr>
        <p:spPr>
          <a:xfrm>
            <a:off x="696913" y="332601"/>
            <a:ext cx="936154" cy="276999"/>
          </a:xfrm>
        </p:spPr>
        <p:txBody>
          <a:bodyPr/>
          <a:lstStyle/>
          <a:p>
            <a:r>
              <a:rPr lang="en-US" altLang="zh-CN" dirty="0" smtClean="0"/>
              <a:t>Sep. 2014</a:t>
            </a:r>
            <a:endParaRPr lang="en-US" altLang="zh-CN" dirty="0"/>
          </a:p>
        </p:txBody>
      </p:sp>
      <p:sp>
        <p:nvSpPr>
          <p:cNvPr id="8" name="Slide Number Placeholder 5"/>
          <p:cNvSpPr txBox="1">
            <a:spLocks/>
          </p:cNvSpPr>
          <p:nvPr/>
        </p:nvSpPr>
        <p:spPr bwMode="auto">
          <a:xfrm>
            <a:off x="7942148" y="6477000"/>
            <a:ext cx="6684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smtClean="0"/>
              <a:t>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685800" y="609600"/>
            <a:ext cx="7772400" cy="1066800"/>
          </a:xfrm>
        </p:spPr>
        <p:txBody>
          <a:bodyPr/>
          <a:lstStyle/>
          <a:p>
            <a:r>
              <a:rPr lang="en-US" altLang="zh-CN" smtClean="0"/>
              <a:t>Reference</a:t>
            </a:r>
          </a:p>
        </p:txBody>
      </p:sp>
      <p:sp>
        <p:nvSpPr>
          <p:cNvPr id="25603" name="Content Placeholder 2"/>
          <p:cNvSpPr>
            <a:spLocks noGrp="1"/>
          </p:cNvSpPr>
          <p:nvPr>
            <p:ph idx="1"/>
          </p:nvPr>
        </p:nvSpPr>
        <p:spPr>
          <a:xfrm>
            <a:off x="533400" y="1600200"/>
            <a:ext cx="8305800" cy="4495800"/>
          </a:xfrm>
        </p:spPr>
        <p:txBody>
          <a:bodyPr/>
          <a:lstStyle/>
          <a:p>
            <a:pPr>
              <a:buNone/>
            </a:pPr>
            <a:r>
              <a:rPr lang="en-US" altLang="ko-KR" sz="2000" b="0" dirty="0" smtClean="0">
                <a:ea typeface="굴림" pitchFamily="50" charset="-127"/>
              </a:rPr>
              <a:t>[1] </a:t>
            </a:r>
            <a:r>
              <a:rPr lang="en-US" altLang="zh-CN" sz="2000" b="0" dirty="0" smtClean="0">
                <a:ea typeface="굴림" pitchFamily="50" charset="-127"/>
              </a:rPr>
              <a:t>IEEE std 802.11ac-2013 “Part 11: Wireless LAN Medium Access Control (MAC) and Physical Layer (PHY) Specifications – Amendment 4: Enhancements for Very High Throughput in bands below 6GHz”</a:t>
            </a:r>
          </a:p>
          <a:p>
            <a:pPr>
              <a:buNone/>
            </a:pPr>
            <a:endParaRPr lang="en-US" altLang="ko-KR" sz="2000" b="0" dirty="0" smtClean="0">
              <a:ea typeface="굴림" pitchFamily="50" charset="-127"/>
            </a:endParaRPr>
          </a:p>
          <a:p>
            <a:pPr>
              <a:buNone/>
            </a:pPr>
            <a:r>
              <a:rPr lang="en-US" altLang="ko-KR" sz="2000" b="0" dirty="0" smtClean="0">
                <a:ea typeface="굴림" pitchFamily="50" charset="-127"/>
              </a:rPr>
              <a:t>[2] </a:t>
            </a:r>
            <a:r>
              <a:rPr lang="en-US" altLang="zh-CN" sz="2000" b="0" dirty="0" smtClean="0">
                <a:ea typeface="굴림" pitchFamily="50" charset="-127"/>
              </a:rPr>
              <a:t>IEEE std 802.11ad-2012 Standard “Part 11: Wireless LAN Medium Access Control (MAC) and Physical Layer (PHY) Specifications – Amendment 3: Enhancements for Very High Throughput in the 60 GHz band”</a:t>
            </a:r>
          </a:p>
          <a:p>
            <a:pPr>
              <a:buNone/>
            </a:pPr>
            <a:r>
              <a:rPr lang="en-US" altLang="zh-CN" sz="2000" b="0" dirty="0" smtClean="0">
                <a:ea typeface="굴림" pitchFamily="50" charset="-127"/>
              </a:rPr>
              <a:t>[3] 11-14-0806-00-00aj-45ghz-channelization-and-channel-operation</a:t>
            </a:r>
          </a:p>
          <a:p>
            <a:pPr>
              <a:buNone/>
            </a:pPr>
            <a:endParaRPr lang="en-US" altLang="zh-CN" sz="2000" b="0" dirty="0" smtClean="0"/>
          </a:p>
          <a:p>
            <a:endParaRPr lang="en-US" altLang="zh-CN" sz="2000" b="0" dirty="0" smtClean="0">
              <a:latin typeface="Tahoma" pitchFamily="34" charset="0"/>
              <a:cs typeface="Tahoma" pitchFamily="34" charset="0"/>
            </a:endParaRPr>
          </a:p>
          <a:p>
            <a:endParaRPr lang="en-US" altLang="zh-CN" sz="2000" b="0" dirty="0" smtClean="0">
              <a:latin typeface="Tahoma" pitchFamily="34" charset="0"/>
              <a:cs typeface="Tahoma" pitchFamily="34" charset="0"/>
            </a:endParaRPr>
          </a:p>
          <a:p>
            <a:pPr>
              <a:buFontTx/>
              <a:buNone/>
            </a:pPr>
            <a:endParaRPr lang="en-US" altLang="zh-CN" dirty="0" smtClean="0"/>
          </a:p>
        </p:txBody>
      </p:sp>
      <p:sp>
        <p:nvSpPr>
          <p:cNvPr id="25604" name="Slide Number Placeholder 5"/>
          <p:cNvSpPr>
            <a:spLocks noGrp="1"/>
          </p:cNvSpPr>
          <p:nvPr>
            <p:ph type="sldNum" sz="quarter" idx="12"/>
          </p:nvPr>
        </p:nvSpPr>
        <p:spPr>
          <a:noFill/>
        </p:spPr>
        <p:txBody>
          <a:bodyPr/>
          <a:lstStyle/>
          <a:p>
            <a:r>
              <a:rPr lang="en-US" altLang="zh-CN" smtClean="0">
                <a:cs typeface="Arial" charset="0"/>
              </a:rPr>
              <a:t>Slide </a:t>
            </a:r>
            <a:fld id="{2838E69E-D2DC-4A58-BD52-08A417034941}" type="slidenum">
              <a:rPr lang="en-US" altLang="zh-CN" smtClean="0">
                <a:cs typeface="Arial" charset="0"/>
              </a:rPr>
              <a:pPr/>
              <a:t>10</a:t>
            </a:fld>
            <a:endParaRPr lang="en-US" altLang="zh-CN" smtClean="0">
              <a:cs typeface="Arial" charset="0"/>
            </a:endParaRPr>
          </a:p>
        </p:txBody>
      </p:sp>
      <p:sp>
        <p:nvSpPr>
          <p:cNvPr id="7" name="Slide Number Placeholder 5"/>
          <p:cNvSpPr txBox="1">
            <a:spLocks/>
          </p:cNvSpPr>
          <p:nvPr/>
        </p:nvSpPr>
        <p:spPr bwMode="auto">
          <a:xfrm>
            <a:off x="7942148" y="6477000"/>
            <a:ext cx="6684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smtClean="0"/>
              <a:t>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
        <p:nvSpPr>
          <p:cNvPr id="8" name="Date Placeholder 1"/>
          <p:cNvSpPr>
            <a:spLocks noGrp="1"/>
          </p:cNvSpPr>
          <p:nvPr>
            <p:ph type="dt" sz="half" idx="10"/>
          </p:nvPr>
        </p:nvSpPr>
        <p:spPr>
          <a:xfrm>
            <a:off x="696913" y="332601"/>
            <a:ext cx="827150" cy="276999"/>
          </a:xfrm>
        </p:spPr>
        <p:txBody>
          <a:bodyPr/>
          <a:lstStyle/>
          <a:p>
            <a:r>
              <a:rPr lang="en-US" altLang="zh-CN" dirty="0" smtClean="0"/>
              <a:t>Jul 2014</a:t>
            </a:r>
            <a:endParaRPr lang="en-US" altLang="zh-C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2"/>
          </p:nvPr>
        </p:nvSpPr>
        <p:spPr>
          <a:noFill/>
        </p:spPr>
        <p:txBody>
          <a:bodyPr/>
          <a:lstStyle/>
          <a:p>
            <a:r>
              <a:rPr lang="en-US" altLang="zh-CN" smtClean="0"/>
              <a:t>Slide </a:t>
            </a:r>
            <a:fld id="{A0060F8D-4047-44EF-B5CD-9BD5A39D2AA3}" type="slidenum">
              <a:rPr lang="en-US" altLang="zh-CN" smtClean="0"/>
              <a:pPr/>
              <a:t>11</a:t>
            </a:fld>
            <a:endParaRPr lang="en-US" altLang="zh-CN" smtClean="0"/>
          </a:p>
        </p:txBody>
      </p:sp>
      <p:sp>
        <p:nvSpPr>
          <p:cNvPr id="26627" name="Title 1"/>
          <p:cNvSpPr txBox="1">
            <a:spLocks/>
          </p:cNvSpPr>
          <p:nvPr/>
        </p:nvSpPr>
        <p:spPr bwMode="auto">
          <a:xfrm>
            <a:off x="609600" y="2590800"/>
            <a:ext cx="7772400" cy="1362075"/>
          </a:xfrm>
          <a:prstGeom prst="rect">
            <a:avLst/>
          </a:prstGeom>
          <a:noFill/>
          <a:ln w="9525">
            <a:noFill/>
            <a:miter lim="800000"/>
            <a:headEnd/>
            <a:tailEnd/>
          </a:ln>
        </p:spPr>
        <p:txBody>
          <a:bodyPr/>
          <a:lstStyle/>
          <a:p>
            <a:pPr algn="ctr" eaLnBrk="0" hangingPunct="0"/>
            <a:r>
              <a:rPr lang="en-US" altLang="zh-CN" sz="3200" b="1">
                <a:solidFill>
                  <a:schemeClr val="tx2"/>
                </a:solidFill>
              </a:rPr>
              <a:t>Thank YOU</a:t>
            </a:r>
          </a:p>
        </p:txBody>
      </p:sp>
      <p:sp>
        <p:nvSpPr>
          <p:cNvPr id="5" name="Date Placeholder 1"/>
          <p:cNvSpPr>
            <a:spLocks noGrp="1"/>
          </p:cNvSpPr>
          <p:nvPr>
            <p:ph type="dt" sz="half" idx="10"/>
          </p:nvPr>
        </p:nvSpPr>
        <p:spPr>
          <a:xfrm>
            <a:off x="696913" y="332601"/>
            <a:ext cx="951222" cy="276999"/>
          </a:xfrm>
        </p:spPr>
        <p:txBody>
          <a:bodyPr/>
          <a:lstStyle/>
          <a:p>
            <a:r>
              <a:rPr lang="en-US" altLang="zh-CN" dirty="0" smtClean="0"/>
              <a:t>Mar 2014</a:t>
            </a:r>
            <a:endParaRPr lang="en-US" altLang="zh-CN" dirty="0"/>
          </a:p>
        </p:txBody>
      </p:sp>
      <p:sp>
        <p:nvSpPr>
          <p:cNvPr id="6" name="Slide Number Placeholder 5"/>
          <p:cNvSpPr txBox="1">
            <a:spLocks/>
          </p:cNvSpPr>
          <p:nvPr/>
        </p:nvSpPr>
        <p:spPr bwMode="auto">
          <a:xfrm>
            <a:off x="7942148" y="6477000"/>
            <a:ext cx="6684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smtClean="0"/>
              <a:t>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609600"/>
            <a:ext cx="7772400" cy="1066800"/>
          </a:xfrm>
        </p:spPr>
        <p:txBody>
          <a:bodyPr/>
          <a:lstStyle/>
          <a:p>
            <a:r>
              <a:rPr lang="en-US" altLang="zh-CN" dirty="0" smtClean="0"/>
              <a:t>Background</a:t>
            </a:r>
          </a:p>
        </p:txBody>
      </p:sp>
      <p:sp>
        <p:nvSpPr>
          <p:cNvPr id="16387" name="Content Placeholder 2"/>
          <p:cNvSpPr>
            <a:spLocks noGrp="1"/>
          </p:cNvSpPr>
          <p:nvPr>
            <p:ph idx="1"/>
          </p:nvPr>
        </p:nvSpPr>
        <p:spPr>
          <a:xfrm>
            <a:off x="533400" y="1828800"/>
            <a:ext cx="8305800" cy="4572000"/>
          </a:xfrm>
        </p:spPr>
        <p:txBody>
          <a:bodyPr>
            <a:normAutofit lnSpcReduction="10000"/>
          </a:bodyPr>
          <a:lstStyle/>
          <a:p>
            <a:r>
              <a:rPr lang="en-US" altLang="zh-CN" sz="2000" b="0" dirty="0" smtClean="0">
                <a:latin typeface="Tahoma" pitchFamily="34" charset="0"/>
                <a:cs typeface="Tahoma" pitchFamily="34" charset="0"/>
              </a:rPr>
              <a:t>Physical and virtual CS functions are used to determine the state of the medium. And the virtual CS mechanism shall be provided by the MAC. This mechanism is referred to as the NAV.</a:t>
            </a:r>
          </a:p>
          <a:p>
            <a:r>
              <a:rPr lang="en-US" altLang="zh-CN" sz="2000" b="0" dirty="0" smtClean="0">
                <a:latin typeface="Tahoma" pitchFamily="34" charset="0"/>
                <a:cs typeface="Tahoma" pitchFamily="34" charset="0"/>
              </a:rPr>
              <a:t>NAV setting and resetting for 11ac as defined in [1]</a:t>
            </a:r>
          </a:p>
          <a:p>
            <a:pPr lvl="1"/>
            <a:r>
              <a:rPr lang="en-US" altLang="zh-CN" sz="1600" b="0" dirty="0" smtClean="0">
                <a:latin typeface="Tahoma" pitchFamily="34" charset="0"/>
                <a:cs typeface="Tahoma" pitchFamily="34" charset="0"/>
              </a:rPr>
              <a:t>Single NAV timer, and saves the address of the TXOP holder</a:t>
            </a:r>
          </a:p>
          <a:p>
            <a:pPr lvl="1"/>
            <a:r>
              <a:rPr lang="en-US" altLang="zh-CN" sz="1600" dirty="0" smtClean="0">
                <a:latin typeface="Tahoma" pitchFamily="34" charset="0"/>
                <a:cs typeface="Tahoma" pitchFamily="34" charset="0"/>
              </a:rPr>
              <a:t>update  its  NAV  with  the information received in any valid Duration field from within a PSDU for all frames where the new NAV value is greater than the current NAV value, except for those where the RA is equal to the MAC address of the STA</a:t>
            </a:r>
          </a:p>
          <a:p>
            <a:pPr lvl="1"/>
            <a:r>
              <a:rPr lang="en-US" altLang="zh-CN" sz="1600" dirty="0" smtClean="0">
                <a:latin typeface="Tahoma" pitchFamily="34" charset="0"/>
                <a:cs typeface="Tahoma" pitchFamily="34" charset="0"/>
              </a:rPr>
              <a:t>STA resets its NAV timer to 0 after the reception of a CF-End frame without address checking</a:t>
            </a:r>
          </a:p>
          <a:p>
            <a:r>
              <a:rPr lang="en-US" altLang="zh-CN" sz="2000" b="0" dirty="0" smtClean="0">
                <a:latin typeface="Tahoma" pitchFamily="34" charset="0"/>
                <a:cs typeface="Tahoma" pitchFamily="34" charset="0"/>
              </a:rPr>
              <a:t>New features of Virtual CS in 11ad [2]</a:t>
            </a:r>
          </a:p>
          <a:p>
            <a:pPr lvl="1"/>
            <a:r>
              <a:rPr lang="en-US" altLang="zh-CN" sz="1600" dirty="0" smtClean="0">
                <a:latin typeface="Tahoma" pitchFamily="34" charset="0"/>
                <a:cs typeface="Tahoma" pitchFamily="34" charset="0"/>
              </a:rPr>
              <a:t>Multiple NAV timers, each NAV timer is identified by a pair of MAC addresses, NAVSRC and NAVDST</a:t>
            </a:r>
          </a:p>
          <a:p>
            <a:pPr lvl="1"/>
            <a:r>
              <a:rPr lang="en-US" altLang="zh-CN" sz="1600" dirty="0" smtClean="0">
                <a:latin typeface="Tahoma" pitchFamily="34" charset="0"/>
                <a:cs typeface="Tahoma" pitchFamily="34" charset="0"/>
              </a:rPr>
              <a:t>NAV setting and resetting with address checking</a:t>
            </a:r>
          </a:p>
          <a:p>
            <a:pPr lvl="1"/>
            <a:r>
              <a:rPr lang="en-US" altLang="zh-CN" sz="1600" dirty="0" smtClean="0">
                <a:latin typeface="Tahoma" pitchFamily="34" charset="0"/>
                <a:cs typeface="Tahoma" pitchFamily="34" charset="0"/>
              </a:rPr>
              <a:t>For a DTS frame, the receiving STA whose MAC address is equal to the RA also needs to update NAV timer</a:t>
            </a:r>
          </a:p>
          <a:p>
            <a:endParaRPr lang="en-US" altLang="zh-CN" sz="2000" b="0" dirty="0" smtClean="0">
              <a:latin typeface="Tahoma" pitchFamily="34" charset="0"/>
              <a:cs typeface="Tahoma" pitchFamily="34" charset="0"/>
            </a:endParaRPr>
          </a:p>
          <a:p>
            <a:pPr lvl="1"/>
            <a:endParaRPr lang="en-US" altLang="zh-CN" sz="1600" dirty="0" smtClean="0">
              <a:latin typeface="Tahoma" pitchFamily="34" charset="0"/>
              <a:cs typeface="Tahoma" pitchFamily="34" charset="0"/>
            </a:endParaRPr>
          </a:p>
          <a:p>
            <a:pPr>
              <a:buFontTx/>
              <a:buNone/>
            </a:pPr>
            <a:endParaRPr lang="en-US" altLang="zh-CN" dirty="0" smtClean="0"/>
          </a:p>
        </p:txBody>
      </p:sp>
      <p:sp>
        <p:nvSpPr>
          <p:cNvPr id="16388" name="Slide Number Placeholder 5"/>
          <p:cNvSpPr>
            <a:spLocks noGrp="1"/>
          </p:cNvSpPr>
          <p:nvPr>
            <p:ph type="sldNum" sz="quarter" idx="12"/>
          </p:nvPr>
        </p:nvSpPr>
        <p:spPr>
          <a:noFill/>
        </p:spPr>
        <p:txBody>
          <a:bodyPr/>
          <a:lstStyle/>
          <a:p>
            <a:r>
              <a:rPr lang="en-US" altLang="zh-CN" smtClean="0">
                <a:cs typeface="Arial" charset="0"/>
              </a:rPr>
              <a:t>Slide </a:t>
            </a:r>
            <a:fld id="{14B0F4F5-FF94-40DA-81AE-5539D58C17FA}" type="slidenum">
              <a:rPr lang="en-US" altLang="zh-CN" smtClean="0">
                <a:cs typeface="Arial" charset="0"/>
              </a:rPr>
              <a:pPr/>
              <a:t>2</a:t>
            </a:fld>
            <a:endParaRPr lang="en-US" altLang="zh-CN" smtClean="0">
              <a:cs typeface="Arial" charset="0"/>
            </a:endParaRPr>
          </a:p>
        </p:txBody>
      </p:sp>
      <p:sp>
        <p:nvSpPr>
          <p:cNvPr id="6" name="Date Placeholder 1"/>
          <p:cNvSpPr>
            <a:spLocks noGrp="1"/>
          </p:cNvSpPr>
          <p:nvPr>
            <p:ph type="dt" sz="half" idx="10"/>
          </p:nvPr>
        </p:nvSpPr>
        <p:spPr>
          <a:xfrm>
            <a:off x="696913" y="332601"/>
            <a:ext cx="936154" cy="276999"/>
          </a:xfrm>
        </p:spPr>
        <p:txBody>
          <a:bodyPr/>
          <a:lstStyle/>
          <a:p>
            <a:r>
              <a:rPr lang="en-US" altLang="zh-CN" dirty="0" smtClean="0"/>
              <a:t>Sep. 2014</a:t>
            </a:r>
            <a:endParaRPr lang="en-US" altLang="zh-CN" dirty="0"/>
          </a:p>
        </p:txBody>
      </p:sp>
      <p:sp>
        <p:nvSpPr>
          <p:cNvPr id="8" name="Slide Number Placeholder 5"/>
          <p:cNvSpPr txBox="1">
            <a:spLocks/>
          </p:cNvSpPr>
          <p:nvPr/>
        </p:nvSpPr>
        <p:spPr bwMode="auto">
          <a:xfrm>
            <a:off x="7942148" y="6477000"/>
            <a:ext cx="6684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smtClean="0"/>
              <a:t>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609600"/>
            <a:ext cx="7772400" cy="1066800"/>
          </a:xfrm>
        </p:spPr>
        <p:txBody>
          <a:bodyPr/>
          <a:lstStyle/>
          <a:p>
            <a:r>
              <a:rPr lang="en-US" altLang="zh-CN" dirty="0" smtClean="0"/>
              <a:t>Motivation</a:t>
            </a:r>
          </a:p>
        </p:txBody>
      </p:sp>
      <p:sp>
        <p:nvSpPr>
          <p:cNvPr id="16387" name="Content Placeholder 2"/>
          <p:cNvSpPr>
            <a:spLocks noGrp="1"/>
          </p:cNvSpPr>
          <p:nvPr>
            <p:ph idx="1"/>
          </p:nvPr>
        </p:nvSpPr>
        <p:spPr>
          <a:xfrm>
            <a:off x="533400" y="1828800"/>
            <a:ext cx="8305800" cy="4572000"/>
          </a:xfrm>
        </p:spPr>
        <p:txBody>
          <a:bodyPr>
            <a:normAutofit/>
          </a:bodyPr>
          <a:lstStyle/>
          <a:p>
            <a:endParaRPr lang="en-US" altLang="zh-CN" sz="2000" b="0" dirty="0" smtClean="0">
              <a:latin typeface="Tahoma" pitchFamily="34" charset="0"/>
              <a:cs typeface="Tahoma" pitchFamily="34" charset="0"/>
            </a:endParaRPr>
          </a:p>
          <a:p>
            <a:r>
              <a:rPr lang="en-US" altLang="ko-KR" sz="2000" b="0" dirty="0" smtClean="0">
                <a:latin typeface="Tahoma" pitchFamily="34" charset="0"/>
                <a:cs typeface="Tahoma" pitchFamily="34" charset="0"/>
              </a:rPr>
              <a:t>We analysis some issues of NAV setting and resetting rules for current 802.11 protocol.</a:t>
            </a:r>
          </a:p>
          <a:p>
            <a:pPr lvl="1"/>
            <a:r>
              <a:rPr lang="en-US" altLang="ko-KR" sz="1600" dirty="0" smtClean="0">
                <a:latin typeface="Tahoma" pitchFamily="34" charset="0"/>
                <a:cs typeface="Tahoma" pitchFamily="34" charset="0"/>
              </a:rPr>
              <a:t>Issue 1: NAV resetting problem when single NAV timer is used</a:t>
            </a:r>
          </a:p>
          <a:p>
            <a:pPr lvl="1"/>
            <a:r>
              <a:rPr lang="en-US" altLang="ko-KR" sz="1600" b="0" dirty="0" smtClean="0">
                <a:latin typeface="Tahoma" pitchFamily="34" charset="0"/>
                <a:cs typeface="Tahoma" pitchFamily="34" charset="0"/>
              </a:rPr>
              <a:t>Issue 2: NAV just indicated the time </a:t>
            </a:r>
            <a:r>
              <a:rPr lang="en-US" altLang="zh-CN" sz="1600" dirty="0" smtClean="0">
                <a:latin typeface="Tahoma" pitchFamily="34" charset="0"/>
                <a:cs typeface="Tahoma" pitchFamily="34" charset="0"/>
              </a:rPr>
              <a:t>occupation, but without channel and bandwidth information</a:t>
            </a:r>
            <a:endParaRPr lang="en-US" altLang="ko-KR" sz="1600" b="0" dirty="0" smtClean="0">
              <a:latin typeface="Tahoma" pitchFamily="34" charset="0"/>
              <a:cs typeface="Tahoma" pitchFamily="34" charset="0"/>
            </a:endParaRPr>
          </a:p>
          <a:p>
            <a:pPr lvl="1"/>
            <a:r>
              <a:rPr lang="en-US" altLang="ko-KR" sz="1600" dirty="0" smtClean="0">
                <a:latin typeface="Tahoma" pitchFamily="34" charset="0"/>
                <a:cs typeface="Tahoma" pitchFamily="34" charset="0"/>
              </a:rPr>
              <a:t>Issue 3: Maximum</a:t>
            </a:r>
            <a:r>
              <a:rPr lang="en-US" altLang="zh-CN" sz="1600" dirty="0" smtClean="0">
                <a:latin typeface="Tahoma" pitchFamily="34" charset="0"/>
                <a:cs typeface="Tahoma" pitchFamily="34" charset="0"/>
              </a:rPr>
              <a:t> value updating rule for NAV timer</a:t>
            </a:r>
            <a:endParaRPr lang="en-US" altLang="ko-KR" sz="1600" dirty="0" smtClean="0">
              <a:latin typeface="Tahoma" pitchFamily="34" charset="0"/>
              <a:cs typeface="Tahoma" pitchFamily="34" charset="0"/>
            </a:endParaRPr>
          </a:p>
          <a:p>
            <a:pPr lvl="1"/>
            <a:r>
              <a:rPr lang="en-US" altLang="ko-KR" sz="1600" b="0" dirty="0" smtClean="0">
                <a:latin typeface="Tahoma" pitchFamily="34" charset="0"/>
                <a:cs typeface="Tahoma" pitchFamily="34" charset="0"/>
              </a:rPr>
              <a:t>Issue 4: NAV updating for downlink MU transmission</a:t>
            </a:r>
            <a:endParaRPr lang="en-US" altLang="ko-KR" sz="1600" dirty="0" smtClean="0">
              <a:latin typeface="Tahoma" pitchFamily="34" charset="0"/>
              <a:cs typeface="Tahoma" pitchFamily="34" charset="0"/>
            </a:endParaRPr>
          </a:p>
          <a:p>
            <a:pPr lvl="1"/>
            <a:endParaRPr lang="en-US" altLang="ko-KR" sz="1600" b="0" dirty="0" smtClean="0">
              <a:latin typeface="Tahoma" pitchFamily="34" charset="0"/>
              <a:cs typeface="Tahoma" pitchFamily="34" charset="0"/>
            </a:endParaRPr>
          </a:p>
          <a:p>
            <a:r>
              <a:rPr lang="en-US" altLang="ko-KR" sz="2000" b="0" dirty="0" smtClean="0">
                <a:latin typeface="Tahoma" pitchFamily="34" charset="0"/>
                <a:cs typeface="Tahoma" pitchFamily="34" charset="0"/>
              </a:rPr>
              <a:t>In this contribution, we propose some improved features for 45GHz virtual CS mechanism</a:t>
            </a:r>
            <a:endParaRPr lang="en-US" altLang="zh-CN" sz="2000" b="0" dirty="0" smtClean="0">
              <a:latin typeface="Tahoma" pitchFamily="34" charset="0"/>
              <a:cs typeface="Tahoma" pitchFamily="34" charset="0"/>
            </a:endParaRPr>
          </a:p>
          <a:p>
            <a:pPr lvl="1"/>
            <a:endParaRPr lang="en-US" altLang="zh-CN" sz="1600" dirty="0" smtClean="0">
              <a:latin typeface="Tahoma" pitchFamily="34" charset="0"/>
              <a:cs typeface="Tahoma" pitchFamily="34" charset="0"/>
            </a:endParaRPr>
          </a:p>
          <a:p>
            <a:pPr>
              <a:buFontTx/>
              <a:buNone/>
            </a:pPr>
            <a:endParaRPr lang="en-US" altLang="zh-CN" dirty="0" smtClean="0"/>
          </a:p>
        </p:txBody>
      </p:sp>
      <p:sp>
        <p:nvSpPr>
          <p:cNvPr id="16388" name="Slide Number Placeholder 5"/>
          <p:cNvSpPr>
            <a:spLocks noGrp="1"/>
          </p:cNvSpPr>
          <p:nvPr>
            <p:ph type="sldNum" sz="quarter" idx="12"/>
          </p:nvPr>
        </p:nvSpPr>
        <p:spPr>
          <a:noFill/>
        </p:spPr>
        <p:txBody>
          <a:bodyPr/>
          <a:lstStyle/>
          <a:p>
            <a:r>
              <a:rPr lang="en-US" altLang="zh-CN" smtClean="0">
                <a:cs typeface="Arial" charset="0"/>
              </a:rPr>
              <a:t>Slide </a:t>
            </a:r>
            <a:fld id="{14B0F4F5-FF94-40DA-81AE-5539D58C17FA}" type="slidenum">
              <a:rPr lang="en-US" altLang="zh-CN" smtClean="0">
                <a:cs typeface="Arial" charset="0"/>
              </a:rPr>
              <a:pPr/>
              <a:t>3</a:t>
            </a:fld>
            <a:endParaRPr lang="en-US" altLang="zh-CN" smtClean="0">
              <a:cs typeface="Arial" charset="0"/>
            </a:endParaRPr>
          </a:p>
        </p:txBody>
      </p:sp>
      <p:sp>
        <p:nvSpPr>
          <p:cNvPr id="6" name="Date Placeholder 1"/>
          <p:cNvSpPr>
            <a:spLocks noGrp="1"/>
          </p:cNvSpPr>
          <p:nvPr>
            <p:ph type="dt" sz="half" idx="10"/>
          </p:nvPr>
        </p:nvSpPr>
        <p:spPr>
          <a:xfrm>
            <a:off x="696913" y="332601"/>
            <a:ext cx="936154" cy="276999"/>
          </a:xfrm>
        </p:spPr>
        <p:txBody>
          <a:bodyPr/>
          <a:lstStyle/>
          <a:p>
            <a:r>
              <a:rPr lang="en-US" altLang="zh-CN" dirty="0" smtClean="0"/>
              <a:t>Sep. 2014</a:t>
            </a:r>
            <a:endParaRPr lang="en-US" altLang="zh-CN" dirty="0"/>
          </a:p>
        </p:txBody>
      </p:sp>
      <p:sp>
        <p:nvSpPr>
          <p:cNvPr id="8" name="Slide Number Placeholder 5"/>
          <p:cNvSpPr txBox="1">
            <a:spLocks/>
          </p:cNvSpPr>
          <p:nvPr/>
        </p:nvSpPr>
        <p:spPr bwMode="auto">
          <a:xfrm>
            <a:off x="7942148" y="6477000"/>
            <a:ext cx="6684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smtClean="0"/>
              <a:t>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609600"/>
            <a:ext cx="7772400" cy="1066800"/>
          </a:xfrm>
        </p:spPr>
        <p:txBody>
          <a:bodyPr/>
          <a:lstStyle/>
          <a:p>
            <a:r>
              <a:rPr lang="en-US" altLang="zh-CN" dirty="0" smtClean="0"/>
              <a:t>Issue 1 </a:t>
            </a:r>
          </a:p>
        </p:txBody>
      </p:sp>
      <p:sp>
        <p:nvSpPr>
          <p:cNvPr id="16387" name="Content Placeholder 2"/>
          <p:cNvSpPr>
            <a:spLocks noGrp="1"/>
          </p:cNvSpPr>
          <p:nvPr>
            <p:ph idx="1"/>
          </p:nvPr>
        </p:nvSpPr>
        <p:spPr>
          <a:xfrm>
            <a:off x="533400" y="1828800"/>
            <a:ext cx="8305800" cy="4572000"/>
          </a:xfrm>
        </p:spPr>
        <p:txBody>
          <a:bodyPr>
            <a:normAutofit/>
          </a:bodyPr>
          <a:lstStyle/>
          <a:p>
            <a:endParaRPr lang="en-US" altLang="zh-CN" sz="2000" b="0" dirty="0" smtClean="0">
              <a:latin typeface="Tahoma" pitchFamily="34" charset="0"/>
              <a:cs typeface="Tahoma" pitchFamily="34" charset="0"/>
            </a:endParaRPr>
          </a:p>
          <a:p>
            <a:r>
              <a:rPr lang="en-US" altLang="ko-KR" sz="2000" b="0" dirty="0" smtClean="0">
                <a:latin typeface="Tahoma" pitchFamily="34" charset="0"/>
                <a:cs typeface="Tahoma" pitchFamily="34" charset="0"/>
              </a:rPr>
              <a:t>NAV resetting problem when single NAV timer is used</a:t>
            </a:r>
          </a:p>
          <a:p>
            <a:pPr lvl="1"/>
            <a:r>
              <a:rPr lang="en-US" altLang="zh-CN" sz="1600" dirty="0" smtClean="0">
                <a:latin typeface="Tahoma" pitchFamily="34" charset="0"/>
                <a:cs typeface="Tahoma" pitchFamily="34" charset="0"/>
              </a:rPr>
              <a:t>With single NAV timer, TXOP holder/responder’s NAV setting can be reset to 0 by other STAs</a:t>
            </a:r>
          </a:p>
          <a:p>
            <a:pPr lvl="2"/>
            <a:r>
              <a:rPr lang="en-US" altLang="zh-CN" sz="1400" dirty="0" smtClean="0">
                <a:latin typeface="Tahoma" pitchFamily="34" charset="0"/>
                <a:cs typeface="Tahoma" pitchFamily="34" charset="0"/>
              </a:rPr>
              <a:t>After receiving the CF-End frame, a STA will reset the only NAV timer to 0, without checking the address fields of the frame</a:t>
            </a:r>
          </a:p>
          <a:p>
            <a:pPr lvl="2"/>
            <a:r>
              <a:rPr lang="en-US" altLang="zh-CN" sz="1400" dirty="0" smtClean="0">
                <a:latin typeface="Tahoma" pitchFamily="34" charset="0"/>
                <a:cs typeface="Tahoma" pitchFamily="34" charset="0"/>
              </a:rPr>
              <a:t>A STA can reset NAV to 0 if a PHY-</a:t>
            </a:r>
            <a:r>
              <a:rPr lang="en-US" altLang="zh-CN" sz="1400" dirty="0" err="1" smtClean="0">
                <a:latin typeface="Tahoma" pitchFamily="34" charset="0"/>
                <a:cs typeface="Tahoma" pitchFamily="34" charset="0"/>
              </a:rPr>
              <a:t>RXSTART.indication</a:t>
            </a:r>
            <a:r>
              <a:rPr lang="en-US" altLang="zh-CN" sz="1400" dirty="0" smtClean="0">
                <a:latin typeface="Tahoma" pitchFamily="34" charset="0"/>
                <a:cs typeface="Tahoma" pitchFamily="34" charset="0"/>
              </a:rPr>
              <a:t> primitive does not occur during the </a:t>
            </a:r>
            <a:r>
              <a:rPr lang="en-US" altLang="zh-CN" sz="1400" dirty="0" err="1" smtClean="0">
                <a:latin typeface="Tahoma" pitchFamily="34" charset="0"/>
                <a:cs typeface="Tahoma" pitchFamily="34" charset="0"/>
              </a:rPr>
              <a:t>CTSTimeout</a:t>
            </a:r>
            <a:r>
              <a:rPr lang="en-US" altLang="zh-CN" sz="1400" dirty="0" smtClean="0">
                <a:latin typeface="Tahoma" pitchFamily="34" charset="0"/>
                <a:cs typeface="Tahoma" pitchFamily="34" charset="0"/>
              </a:rPr>
              <a:t> interval after receiving a RTS frame</a:t>
            </a:r>
            <a:endParaRPr lang="en-US" altLang="zh-CN" dirty="0" smtClean="0"/>
          </a:p>
          <a:p>
            <a:pPr lvl="1"/>
            <a:r>
              <a:rPr lang="en-US" altLang="zh-CN" sz="1600" dirty="0" smtClean="0">
                <a:latin typeface="Tahoma" pitchFamily="34" charset="0"/>
                <a:cs typeface="Tahoma" pitchFamily="34" charset="0"/>
              </a:rPr>
              <a:t>Inappropriate NAV resetting may cause transmission collision</a:t>
            </a:r>
            <a:endParaRPr lang="en-US" altLang="ko-KR" sz="1400" dirty="0" smtClean="0">
              <a:latin typeface="Tahoma" pitchFamily="34" charset="0"/>
              <a:cs typeface="Tahoma" pitchFamily="34" charset="0"/>
            </a:endParaRPr>
          </a:p>
          <a:p>
            <a:r>
              <a:rPr lang="en-US" altLang="zh-CN" sz="2000" b="0" dirty="0" smtClean="0">
                <a:latin typeface="Tahoma" pitchFamily="34" charset="0"/>
                <a:cs typeface="Tahoma" pitchFamily="34" charset="0"/>
              </a:rPr>
              <a:t>Proposed changes for 45GHz</a:t>
            </a:r>
          </a:p>
          <a:p>
            <a:pPr lvl="1"/>
            <a:r>
              <a:rPr lang="en-US" altLang="zh-CN" sz="1600" dirty="0" smtClean="0">
                <a:latin typeface="Tahoma" pitchFamily="34" charset="0"/>
                <a:cs typeface="Tahoma" pitchFamily="34" charset="0"/>
              </a:rPr>
              <a:t>Using multiple NAV timer</a:t>
            </a:r>
          </a:p>
          <a:p>
            <a:pPr lvl="2"/>
            <a:r>
              <a:rPr lang="en-US" altLang="zh-CN" sz="1400" dirty="0" smtClean="0">
                <a:latin typeface="Tahoma" pitchFamily="34" charset="0"/>
                <a:cs typeface="Tahoma" pitchFamily="34" charset="0"/>
              </a:rPr>
              <a:t>Option 1: two NAV timers, one for the virtual CS of the BSS the STA is in, another for the OBSSs</a:t>
            </a:r>
          </a:p>
          <a:p>
            <a:pPr lvl="2"/>
            <a:r>
              <a:rPr lang="en-US" altLang="zh-CN" sz="1400" dirty="0" smtClean="0">
                <a:latin typeface="Tahoma" pitchFamily="34" charset="0"/>
                <a:cs typeface="Tahoma" pitchFamily="34" charset="0"/>
              </a:rPr>
              <a:t>Option 2: using  multiple NAV timers like 11ad, each NAV timer is identified by a pair of MAC addresses, the default value of </a:t>
            </a:r>
            <a:r>
              <a:rPr lang="en-US" altLang="zh-CN" sz="1400" dirty="0" err="1" smtClean="0">
                <a:latin typeface="Tahoma" pitchFamily="34" charset="0"/>
                <a:cs typeface="Tahoma" pitchFamily="34" charset="0"/>
              </a:rPr>
              <a:t>aMinNAVTimersNumber</a:t>
            </a:r>
            <a:r>
              <a:rPr lang="en-US" altLang="zh-CN" sz="1400" dirty="0" smtClean="0">
                <a:latin typeface="Tahoma" pitchFamily="34" charset="0"/>
                <a:cs typeface="Tahoma" pitchFamily="34" charset="0"/>
              </a:rPr>
              <a:t> for 11ad is 2, because 45GHz has a larger coverage, here we would like to change the value to 4</a:t>
            </a:r>
          </a:p>
          <a:p>
            <a:pPr lvl="1">
              <a:buNone/>
            </a:pPr>
            <a:endParaRPr lang="en-US" altLang="zh-CN" sz="1600" dirty="0" smtClean="0">
              <a:latin typeface="Tahoma" pitchFamily="34" charset="0"/>
              <a:cs typeface="Tahoma" pitchFamily="34" charset="0"/>
            </a:endParaRPr>
          </a:p>
          <a:p>
            <a:pPr>
              <a:buFontTx/>
              <a:buNone/>
            </a:pPr>
            <a:endParaRPr lang="en-US" altLang="zh-CN" dirty="0" smtClean="0"/>
          </a:p>
        </p:txBody>
      </p:sp>
      <p:sp>
        <p:nvSpPr>
          <p:cNvPr id="16388" name="Slide Number Placeholder 5"/>
          <p:cNvSpPr>
            <a:spLocks noGrp="1"/>
          </p:cNvSpPr>
          <p:nvPr>
            <p:ph type="sldNum" sz="quarter" idx="12"/>
          </p:nvPr>
        </p:nvSpPr>
        <p:spPr>
          <a:noFill/>
        </p:spPr>
        <p:txBody>
          <a:bodyPr/>
          <a:lstStyle/>
          <a:p>
            <a:r>
              <a:rPr lang="en-US" altLang="zh-CN" smtClean="0">
                <a:cs typeface="Arial" charset="0"/>
              </a:rPr>
              <a:t>Slide </a:t>
            </a:r>
            <a:fld id="{14B0F4F5-FF94-40DA-81AE-5539D58C17FA}" type="slidenum">
              <a:rPr lang="en-US" altLang="zh-CN" smtClean="0">
                <a:cs typeface="Arial" charset="0"/>
              </a:rPr>
              <a:pPr/>
              <a:t>4</a:t>
            </a:fld>
            <a:endParaRPr lang="en-US" altLang="zh-CN" smtClean="0">
              <a:cs typeface="Arial" charset="0"/>
            </a:endParaRPr>
          </a:p>
        </p:txBody>
      </p:sp>
      <p:sp>
        <p:nvSpPr>
          <p:cNvPr id="6" name="Date Placeholder 1"/>
          <p:cNvSpPr>
            <a:spLocks noGrp="1"/>
          </p:cNvSpPr>
          <p:nvPr>
            <p:ph type="dt" sz="half" idx="10"/>
          </p:nvPr>
        </p:nvSpPr>
        <p:spPr>
          <a:xfrm>
            <a:off x="696913" y="332601"/>
            <a:ext cx="936154" cy="276999"/>
          </a:xfrm>
        </p:spPr>
        <p:txBody>
          <a:bodyPr/>
          <a:lstStyle/>
          <a:p>
            <a:r>
              <a:rPr lang="en-US" altLang="zh-CN" dirty="0" smtClean="0"/>
              <a:t>Sep. 2014</a:t>
            </a:r>
            <a:endParaRPr lang="en-US" altLang="zh-CN" dirty="0"/>
          </a:p>
        </p:txBody>
      </p:sp>
      <p:sp>
        <p:nvSpPr>
          <p:cNvPr id="8" name="Slide Number Placeholder 5"/>
          <p:cNvSpPr txBox="1">
            <a:spLocks/>
          </p:cNvSpPr>
          <p:nvPr/>
        </p:nvSpPr>
        <p:spPr bwMode="auto">
          <a:xfrm>
            <a:off x="7942148" y="6477000"/>
            <a:ext cx="6684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smtClean="0"/>
              <a:t>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609600"/>
            <a:ext cx="7772400" cy="1066800"/>
          </a:xfrm>
        </p:spPr>
        <p:txBody>
          <a:bodyPr/>
          <a:lstStyle/>
          <a:p>
            <a:r>
              <a:rPr lang="en-US" altLang="zh-CN" dirty="0" smtClean="0"/>
              <a:t>Issue 2 </a:t>
            </a:r>
          </a:p>
        </p:txBody>
      </p:sp>
      <p:sp>
        <p:nvSpPr>
          <p:cNvPr id="16387" name="Content Placeholder 2"/>
          <p:cNvSpPr>
            <a:spLocks noGrp="1"/>
          </p:cNvSpPr>
          <p:nvPr>
            <p:ph idx="1"/>
          </p:nvPr>
        </p:nvSpPr>
        <p:spPr>
          <a:xfrm>
            <a:off x="533400" y="1828800"/>
            <a:ext cx="8305800" cy="4572000"/>
          </a:xfrm>
        </p:spPr>
        <p:txBody>
          <a:bodyPr>
            <a:normAutofit/>
          </a:bodyPr>
          <a:lstStyle/>
          <a:p>
            <a:endParaRPr lang="en-US" altLang="zh-CN" sz="2000" b="0" dirty="0" smtClean="0">
              <a:latin typeface="Tahoma" pitchFamily="34" charset="0"/>
              <a:cs typeface="Tahoma" pitchFamily="34" charset="0"/>
            </a:endParaRPr>
          </a:p>
          <a:p>
            <a:r>
              <a:rPr lang="en-US" altLang="ko-KR" sz="2000" b="0" dirty="0" smtClean="0">
                <a:latin typeface="Tahoma" pitchFamily="34" charset="0"/>
                <a:cs typeface="Tahoma" pitchFamily="34" charset="0"/>
              </a:rPr>
              <a:t>NAV just indicated the time </a:t>
            </a:r>
            <a:r>
              <a:rPr lang="en-US" altLang="zh-CN" sz="2000" b="0" dirty="0" smtClean="0">
                <a:latin typeface="Tahoma" pitchFamily="34" charset="0"/>
                <a:cs typeface="Tahoma" pitchFamily="34" charset="0"/>
              </a:rPr>
              <a:t>occupation, but without channel and bandwidth information</a:t>
            </a:r>
          </a:p>
          <a:p>
            <a:pPr lvl="1"/>
            <a:r>
              <a:rPr lang="en-US" altLang="ko-KR" sz="1600" dirty="0" smtClean="0">
                <a:latin typeface="Tahoma" pitchFamily="34" charset="0"/>
                <a:cs typeface="Tahoma" pitchFamily="34" charset="0"/>
              </a:rPr>
              <a:t>45GHz has multiple channels and the transmission can be 540MHz or 1080Mhz as shown in [3]</a:t>
            </a:r>
          </a:p>
          <a:p>
            <a:pPr lvl="1"/>
            <a:r>
              <a:rPr lang="en-US" altLang="ko-KR" sz="1600" b="0" dirty="0" smtClean="0">
                <a:latin typeface="Tahoma" pitchFamily="34" charset="0"/>
                <a:cs typeface="Tahoma" pitchFamily="34" charset="0"/>
              </a:rPr>
              <a:t>For 45GHz, </a:t>
            </a:r>
            <a:r>
              <a:rPr lang="en-US" altLang="zh-CN" sz="1600" dirty="0" smtClean="0">
                <a:latin typeface="Tahoma" pitchFamily="34" charset="0"/>
                <a:cs typeface="Tahoma" pitchFamily="34" charset="0"/>
              </a:rPr>
              <a:t>Channel reservation means a resources reservation both in time domain and frequency domain, but current NAV timer doesn’t save the channel and bandwidth information</a:t>
            </a:r>
          </a:p>
          <a:p>
            <a:pPr lvl="1"/>
            <a:endParaRPr lang="en-US" altLang="ko-KR" sz="1600" b="0" dirty="0" smtClean="0">
              <a:latin typeface="Tahoma" pitchFamily="34" charset="0"/>
              <a:cs typeface="Tahoma" pitchFamily="34" charset="0"/>
            </a:endParaRPr>
          </a:p>
          <a:p>
            <a:r>
              <a:rPr lang="en-US" altLang="zh-CN" sz="2000" b="0" dirty="0" smtClean="0">
                <a:latin typeface="Tahoma" pitchFamily="34" charset="0"/>
                <a:cs typeface="Tahoma" pitchFamily="34" charset="0"/>
              </a:rPr>
              <a:t>Proposed changes for 45GHz</a:t>
            </a:r>
          </a:p>
          <a:p>
            <a:pPr lvl="1"/>
            <a:r>
              <a:rPr lang="en-US" altLang="zh-CN" sz="1600" b="0" dirty="0" smtClean="0">
                <a:latin typeface="Tahoma" pitchFamily="34" charset="0"/>
                <a:cs typeface="Tahoma" pitchFamily="34" charset="0"/>
              </a:rPr>
              <a:t>For each NAV timer, NAV </a:t>
            </a:r>
            <a:r>
              <a:rPr lang="en-US" altLang="zh-CN" sz="1600" dirty="0" smtClean="0">
                <a:latin typeface="Tahoma" pitchFamily="34" charset="0"/>
                <a:cs typeface="Tahoma" pitchFamily="34" charset="0"/>
              </a:rPr>
              <a:t>setting means of saving the duration field, a pair of address, also means of saving the channel and bandwidth information</a:t>
            </a:r>
            <a:endParaRPr lang="en-US" altLang="zh-CN" sz="1600" b="0" dirty="0" smtClean="0">
              <a:latin typeface="Tahoma" pitchFamily="34" charset="0"/>
              <a:cs typeface="Tahoma" pitchFamily="34" charset="0"/>
            </a:endParaRPr>
          </a:p>
          <a:p>
            <a:pPr lvl="1"/>
            <a:endParaRPr lang="en-US" altLang="zh-CN" sz="1600" b="0" dirty="0" smtClean="0">
              <a:latin typeface="Tahoma" pitchFamily="34" charset="0"/>
              <a:cs typeface="Tahoma" pitchFamily="34" charset="0"/>
            </a:endParaRPr>
          </a:p>
          <a:p>
            <a:pPr lvl="1"/>
            <a:endParaRPr lang="en-US" altLang="zh-CN" sz="1600" dirty="0" smtClean="0">
              <a:latin typeface="Tahoma" pitchFamily="34" charset="0"/>
              <a:cs typeface="Tahoma" pitchFamily="34" charset="0"/>
            </a:endParaRPr>
          </a:p>
          <a:p>
            <a:pPr>
              <a:buFontTx/>
              <a:buNone/>
            </a:pPr>
            <a:endParaRPr lang="en-US" altLang="zh-CN" dirty="0" smtClean="0"/>
          </a:p>
        </p:txBody>
      </p:sp>
      <p:sp>
        <p:nvSpPr>
          <p:cNvPr id="16388" name="Slide Number Placeholder 5"/>
          <p:cNvSpPr>
            <a:spLocks noGrp="1"/>
          </p:cNvSpPr>
          <p:nvPr>
            <p:ph type="sldNum" sz="quarter" idx="12"/>
          </p:nvPr>
        </p:nvSpPr>
        <p:spPr>
          <a:noFill/>
        </p:spPr>
        <p:txBody>
          <a:bodyPr/>
          <a:lstStyle/>
          <a:p>
            <a:r>
              <a:rPr lang="en-US" altLang="zh-CN" smtClean="0">
                <a:cs typeface="Arial" charset="0"/>
              </a:rPr>
              <a:t>Slide </a:t>
            </a:r>
            <a:fld id="{14B0F4F5-FF94-40DA-81AE-5539D58C17FA}" type="slidenum">
              <a:rPr lang="en-US" altLang="zh-CN" smtClean="0">
                <a:cs typeface="Arial" charset="0"/>
              </a:rPr>
              <a:pPr/>
              <a:t>5</a:t>
            </a:fld>
            <a:endParaRPr lang="en-US" altLang="zh-CN" smtClean="0">
              <a:cs typeface="Arial" charset="0"/>
            </a:endParaRPr>
          </a:p>
        </p:txBody>
      </p:sp>
      <p:sp>
        <p:nvSpPr>
          <p:cNvPr id="6" name="Date Placeholder 1"/>
          <p:cNvSpPr>
            <a:spLocks noGrp="1"/>
          </p:cNvSpPr>
          <p:nvPr>
            <p:ph type="dt" sz="half" idx="10"/>
          </p:nvPr>
        </p:nvSpPr>
        <p:spPr>
          <a:xfrm>
            <a:off x="696913" y="332601"/>
            <a:ext cx="936154" cy="276999"/>
          </a:xfrm>
        </p:spPr>
        <p:txBody>
          <a:bodyPr/>
          <a:lstStyle/>
          <a:p>
            <a:r>
              <a:rPr lang="en-US" altLang="zh-CN" dirty="0" smtClean="0"/>
              <a:t>Sep. 2014</a:t>
            </a:r>
            <a:endParaRPr lang="en-US" altLang="zh-CN" dirty="0"/>
          </a:p>
        </p:txBody>
      </p:sp>
      <p:sp>
        <p:nvSpPr>
          <p:cNvPr id="8" name="Slide Number Placeholder 5"/>
          <p:cNvSpPr txBox="1">
            <a:spLocks/>
          </p:cNvSpPr>
          <p:nvPr/>
        </p:nvSpPr>
        <p:spPr bwMode="auto">
          <a:xfrm>
            <a:off x="7942148" y="6477000"/>
            <a:ext cx="6684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smtClean="0"/>
              <a:t>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609600"/>
            <a:ext cx="7772400" cy="1066800"/>
          </a:xfrm>
        </p:spPr>
        <p:txBody>
          <a:bodyPr/>
          <a:lstStyle/>
          <a:p>
            <a:r>
              <a:rPr lang="en-US" altLang="zh-CN" dirty="0" smtClean="0"/>
              <a:t>Issue 3 </a:t>
            </a:r>
          </a:p>
        </p:txBody>
      </p:sp>
      <p:sp>
        <p:nvSpPr>
          <p:cNvPr id="16387" name="Content Placeholder 2"/>
          <p:cNvSpPr>
            <a:spLocks noGrp="1"/>
          </p:cNvSpPr>
          <p:nvPr>
            <p:ph idx="1"/>
          </p:nvPr>
        </p:nvSpPr>
        <p:spPr>
          <a:xfrm>
            <a:off x="533400" y="1524000"/>
            <a:ext cx="8305800" cy="4876800"/>
          </a:xfrm>
        </p:spPr>
        <p:txBody>
          <a:bodyPr>
            <a:normAutofit/>
          </a:bodyPr>
          <a:lstStyle/>
          <a:p>
            <a:endParaRPr lang="en-US" altLang="zh-CN" sz="2000" b="0" dirty="0" smtClean="0">
              <a:latin typeface="Tahoma" pitchFamily="34" charset="0"/>
              <a:cs typeface="Tahoma" pitchFamily="34" charset="0"/>
            </a:endParaRPr>
          </a:p>
          <a:p>
            <a:r>
              <a:rPr lang="en-US" altLang="ko-KR" sz="2000" b="0" dirty="0" smtClean="0">
                <a:latin typeface="Tahoma" pitchFamily="34" charset="0"/>
                <a:cs typeface="Tahoma" pitchFamily="34" charset="0"/>
              </a:rPr>
              <a:t>Maximum</a:t>
            </a:r>
            <a:r>
              <a:rPr lang="en-US" altLang="zh-CN" sz="2000" b="0" dirty="0" smtClean="0">
                <a:latin typeface="Tahoma" pitchFamily="34" charset="0"/>
                <a:cs typeface="Tahoma" pitchFamily="34" charset="0"/>
              </a:rPr>
              <a:t> value updating rule for NAV timer</a:t>
            </a:r>
          </a:p>
          <a:p>
            <a:pPr lvl="1"/>
            <a:r>
              <a:rPr lang="en-US" altLang="zh-CN" sz="1600" dirty="0" smtClean="0">
                <a:latin typeface="Tahoma" pitchFamily="34" charset="0"/>
                <a:cs typeface="Tahoma" pitchFamily="34" charset="0"/>
              </a:rPr>
              <a:t>11ac uses a single NAV timer, and updates it without address checking, it is relatively simple and effective to use the maximum value to update the only NAV timer</a:t>
            </a:r>
          </a:p>
          <a:p>
            <a:pPr lvl="1"/>
            <a:r>
              <a:rPr lang="en-US" altLang="ko-KR" sz="1600" dirty="0" smtClean="0">
                <a:latin typeface="Tahoma" pitchFamily="34" charset="0"/>
                <a:cs typeface="Tahoma" pitchFamily="34" charset="0"/>
              </a:rPr>
              <a:t>If 45GHz using multiple NAV timers like 11ad, we can use a more effective updating rule</a:t>
            </a:r>
          </a:p>
          <a:p>
            <a:pPr lvl="2"/>
            <a:r>
              <a:rPr lang="en-US" altLang="ko-KR" sz="1400" dirty="0" smtClean="0">
                <a:latin typeface="Tahoma" pitchFamily="34" charset="0"/>
                <a:cs typeface="Tahoma" pitchFamily="34" charset="0"/>
              </a:rPr>
              <a:t>45GHz band has no legacy device, a new updating rule will have no coexistence problems</a:t>
            </a:r>
          </a:p>
          <a:p>
            <a:pPr lvl="2"/>
            <a:r>
              <a:rPr lang="en-US" altLang="ko-KR" sz="1400" dirty="0" smtClean="0">
                <a:latin typeface="Tahoma" pitchFamily="34" charset="0"/>
                <a:cs typeface="Tahoma" pitchFamily="34" charset="0"/>
              </a:rPr>
              <a:t>CF-End frame will be used for releasing a channel </a:t>
            </a:r>
            <a:r>
              <a:rPr lang="en-US" altLang="zh-CN" sz="1400" dirty="0" smtClean="0">
                <a:latin typeface="Tahoma" pitchFamily="34" charset="0"/>
                <a:cs typeface="Tahoma" pitchFamily="34" charset="0"/>
              </a:rPr>
              <a:t>reservation when m</a:t>
            </a:r>
            <a:r>
              <a:rPr lang="en-US" altLang="ko-KR" sz="1400" dirty="0" smtClean="0">
                <a:latin typeface="Tahoma" pitchFamily="34" charset="0"/>
                <a:cs typeface="Tahoma" pitchFamily="34" charset="0"/>
              </a:rPr>
              <a:t>aximum</a:t>
            </a:r>
            <a:r>
              <a:rPr lang="en-US" altLang="zh-CN" sz="1400" dirty="0" smtClean="0">
                <a:latin typeface="Tahoma" pitchFamily="34" charset="0"/>
                <a:cs typeface="Tahoma" pitchFamily="34" charset="0"/>
              </a:rPr>
              <a:t> value updating rule is used</a:t>
            </a:r>
          </a:p>
          <a:p>
            <a:pPr lvl="3"/>
            <a:r>
              <a:rPr lang="en-US" altLang="ko-KR" sz="1200" dirty="0" smtClean="0">
                <a:latin typeface="Tahoma" pitchFamily="34" charset="0"/>
                <a:cs typeface="Tahoma" pitchFamily="34" charset="0"/>
              </a:rPr>
              <a:t>STA will ignore a smaller duration field even this field is in a frame sent by the STA that setting the NAV </a:t>
            </a:r>
            <a:endParaRPr lang="en-US" altLang="ko-KR" sz="1600" b="0" dirty="0" smtClean="0">
              <a:latin typeface="Tahoma" pitchFamily="34" charset="0"/>
              <a:cs typeface="Tahoma" pitchFamily="34" charset="0"/>
            </a:endParaRPr>
          </a:p>
          <a:p>
            <a:r>
              <a:rPr lang="en-US" altLang="zh-CN" sz="2000" b="0" dirty="0" smtClean="0">
                <a:latin typeface="Tahoma" pitchFamily="34" charset="0"/>
                <a:cs typeface="Tahoma" pitchFamily="34" charset="0"/>
              </a:rPr>
              <a:t>Proposed changes for 45GHz</a:t>
            </a:r>
          </a:p>
          <a:p>
            <a:pPr lvl="1"/>
            <a:r>
              <a:rPr lang="en-US" altLang="zh-CN" sz="1600" dirty="0" smtClean="0">
                <a:latin typeface="Tahoma" pitchFamily="34" charset="0"/>
                <a:cs typeface="Tahoma" pitchFamily="34" charset="0"/>
              </a:rPr>
              <a:t>Using latest value updating rule when multiple NAV timers are being used</a:t>
            </a:r>
          </a:p>
          <a:p>
            <a:pPr lvl="2"/>
            <a:r>
              <a:rPr lang="en-US" altLang="zh-CN" sz="1400" dirty="0" smtClean="0"/>
              <a:t>checking the addresses of the receiving frame, if there is already has a NAV timer matching  the address in the frame,  updates the corresponding NAV timer with the duration field without compare with the current NAV value</a:t>
            </a:r>
            <a:endParaRPr lang="en-US" altLang="zh-CN" sz="1400" b="0" dirty="0" smtClean="0">
              <a:latin typeface="Tahoma" pitchFamily="34" charset="0"/>
              <a:cs typeface="Tahoma" pitchFamily="34" charset="0"/>
            </a:endParaRPr>
          </a:p>
          <a:p>
            <a:pPr lvl="1"/>
            <a:endParaRPr lang="en-US" altLang="zh-CN" sz="1600" b="0" dirty="0" smtClean="0">
              <a:latin typeface="Tahoma" pitchFamily="34" charset="0"/>
              <a:cs typeface="Tahoma" pitchFamily="34" charset="0"/>
            </a:endParaRPr>
          </a:p>
          <a:p>
            <a:pPr lvl="1"/>
            <a:endParaRPr lang="en-US" altLang="zh-CN" sz="1600" dirty="0" smtClean="0">
              <a:latin typeface="Tahoma" pitchFamily="34" charset="0"/>
              <a:cs typeface="Tahoma" pitchFamily="34" charset="0"/>
            </a:endParaRPr>
          </a:p>
          <a:p>
            <a:pPr>
              <a:buFontTx/>
              <a:buNone/>
            </a:pPr>
            <a:endParaRPr lang="en-US" altLang="zh-CN" dirty="0" smtClean="0"/>
          </a:p>
        </p:txBody>
      </p:sp>
      <p:sp>
        <p:nvSpPr>
          <p:cNvPr id="16388" name="Slide Number Placeholder 5"/>
          <p:cNvSpPr>
            <a:spLocks noGrp="1"/>
          </p:cNvSpPr>
          <p:nvPr>
            <p:ph type="sldNum" sz="quarter" idx="12"/>
          </p:nvPr>
        </p:nvSpPr>
        <p:spPr>
          <a:noFill/>
        </p:spPr>
        <p:txBody>
          <a:bodyPr/>
          <a:lstStyle/>
          <a:p>
            <a:r>
              <a:rPr lang="en-US" altLang="zh-CN" smtClean="0">
                <a:cs typeface="Arial" charset="0"/>
              </a:rPr>
              <a:t>Slide </a:t>
            </a:r>
            <a:fld id="{14B0F4F5-FF94-40DA-81AE-5539D58C17FA}" type="slidenum">
              <a:rPr lang="en-US" altLang="zh-CN" smtClean="0">
                <a:cs typeface="Arial" charset="0"/>
              </a:rPr>
              <a:pPr/>
              <a:t>6</a:t>
            </a:fld>
            <a:endParaRPr lang="en-US" altLang="zh-CN" smtClean="0">
              <a:cs typeface="Arial" charset="0"/>
            </a:endParaRPr>
          </a:p>
        </p:txBody>
      </p:sp>
      <p:sp>
        <p:nvSpPr>
          <p:cNvPr id="6" name="Date Placeholder 1"/>
          <p:cNvSpPr>
            <a:spLocks noGrp="1"/>
          </p:cNvSpPr>
          <p:nvPr>
            <p:ph type="dt" sz="half" idx="10"/>
          </p:nvPr>
        </p:nvSpPr>
        <p:spPr>
          <a:xfrm>
            <a:off x="696913" y="332601"/>
            <a:ext cx="936154" cy="276999"/>
          </a:xfrm>
        </p:spPr>
        <p:txBody>
          <a:bodyPr/>
          <a:lstStyle/>
          <a:p>
            <a:r>
              <a:rPr lang="en-US" altLang="zh-CN" dirty="0" smtClean="0"/>
              <a:t>Sep. 2014</a:t>
            </a:r>
            <a:endParaRPr lang="en-US" altLang="zh-CN" dirty="0"/>
          </a:p>
        </p:txBody>
      </p:sp>
      <p:sp>
        <p:nvSpPr>
          <p:cNvPr id="8" name="Slide Number Placeholder 5"/>
          <p:cNvSpPr txBox="1">
            <a:spLocks/>
          </p:cNvSpPr>
          <p:nvPr/>
        </p:nvSpPr>
        <p:spPr bwMode="auto">
          <a:xfrm>
            <a:off x="7942148" y="6477000"/>
            <a:ext cx="6684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smtClean="0"/>
              <a:t>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609600"/>
            <a:ext cx="7772400" cy="1066800"/>
          </a:xfrm>
        </p:spPr>
        <p:txBody>
          <a:bodyPr/>
          <a:lstStyle/>
          <a:p>
            <a:r>
              <a:rPr lang="en-US" altLang="zh-CN" dirty="0" smtClean="0"/>
              <a:t>Issue 4</a:t>
            </a:r>
          </a:p>
        </p:txBody>
      </p:sp>
      <p:sp>
        <p:nvSpPr>
          <p:cNvPr id="16387" name="Content Placeholder 2"/>
          <p:cNvSpPr>
            <a:spLocks noGrp="1"/>
          </p:cNvSpPr>
          <p:nvPr>
            <p:ph idx="1"/>
          </p:nvPr>
        </p:nvSpPr>
        <p:spPr>
          <a:xfrm>
            <a:off x="533400" y="3429000"/>
            <a:ext cx="8305800" cy="2971800"/>
          </a:xfrm>
        </p:spPr>
        <p:txBody>
          <a:bodyPr>
            <a:normAutofit/>
          </a:bodyPr>
          <a:lstStyle/>
          <a:p>
            <a:endParaRPr lang="en-US" altLang="zh-CN" sz="2000" b="0" dirty="0" smtClean="0">
              <a:latin typeface="Tahoma" pitchFamily="34" charset="0"/>
              <a:cs typeface="Tahoma" pitchFamily="34" charset="0"/>
            </a:endParaRPr>
          </a:p>
          <a:p>
            <a:r>
              <a:rPr lang="en-US" altLang="ko-KR" sz="2000" b="0" dirty="0" smtClean="0">
                <a:latin typeface="Tahoma" pitchFamily="34" charset="0"/>
                <a:cs typeface="Tahoma" pitchFamily="34" charset="0"/>
              </a:rPr>
              <a:t>NAV updating for downlink MU transmission</a:t>
            </a:r>
          </a:p>
          <a:p>
            <a:pPr lvl="1"/>
            <a:r>
              <a:rPr lang="en-US" altLang="ko-KR" sz="1600" b="0" dirty="0" smtClean="0">
                <a:latin typeface="Tahoma" pitchFamily="34" charset="0"/>
                <a:cs typeface="Tahoma" pitchFamily="34" charset="0"/>
              </a:rPr>
              <a:t>After receiving a DL MU PPDU, each target STA will find that the RA field in the frame is equal to its MAC address, and the NAV timer will not update</a:t>
            </a:r>
          </a:p>
          <a:p>
            <a:pPr lvl="1"/>
            <a:r>
              <a:rPr lang="en-US" altLang="ko-KR" sz="1600" dirty="0" smtClean="0">
                <a:latin typeface="Tahoma" pitchFamily="34" charset="0"/>
                <a:cs typeface="Tahoma" pitchFamily="34" charset="0"/>
              </a:rPr>
              <a:t>As shown in the figure in this slide, STA2 and STA3 can contend to access the medium after the DL MU PPDU if they can’t heard the first BA sending by STA1</a:t>
            </a:r>
            <a:endParaRPr lang="en-US" altLang="ko-KR" sz="1600" b="0" dirty="0" smtClean="0">
              <a:latin typeface="Tahoma" pitchFamily="34" charset="0"/>
              <a:cs typeface="Tahoma" pitchFamily="34" charset="0"/>
            </a:endParaRPr>
          </a:p>
          <a:p>
            <a:r>
              <a:rPr lang="en-US" altLang="zh-CN" sz="2000" b="0" dirty="0" smtClean="0">
                <a:latin typeface="Tahoma" pitchFamily="34" charset="0"/>
                <a:cs typeface="Tahoma" pitchFamily="34" charset="0"/>
              </a:rPr>
              <a:t>Proposed changes for 45GHz</a:t>
            </a:r>
          </a:p>
          <a:p>
            <a:pPr lvl="1"/>
            <a:r>
              <a:rPr lang="en-US" altLang="zh-CN" sz="1600" dirty="0" smtClean="0">
                <a:latin typeface="Tahoma" pitchFamily="34" charset="0"/>
                <a:cs typeface="Tahoma" pitchFamily="34" charset="0"/>
              </a:rPr>
              <a:t>For a DL MU PPDU, the receiving STA whose MAC address is equal to the RA also needs to update its NAV timer</a:t>
            </a:r>
          </a:p>
          <a:p>
            <a:pPr lvl="1">
              <a:buNone/>
            </a:pPr>
            <a:endParaRPr lang="en-US" altLang="zh-CN" sz="1600" b="0" dirty="0" smtClean="0">
              <a:latin typeface="Tahoma" pitchFamily="34" charset="0"/>
              <a:cs typeface="Tahoma" pitchFamily="34" charset="0"/>
            </a:endParaRPr>
          </a:p>
          <a:p>
            <a:pPr lvl="1"/>
            <a:endParaRPr lang="en-US" altLang="zh-CN" sz="1600" dirty="0" smtClean="0">
              <a:latin typeface="Tahoma" pitchFamily="34" charset="0"/>
              <a:cs typeface="Tahoma" pitchFamily="34" charset="0"/>
            </a:endParaRPr>
          </a:p>
          <a:p>
            <a:pPr>
              <a:buFontTx/>
              <a:buNone/>
            </a:pPr>
            <a:endParaRPr lang="en-US" altLang="zh-CN" dirty="0" smtClean="0"/>
          </a:p>
        </p:txBody>
      </p:sp>
      <p:sp>
        <p:nvSpPr>
          <p:cNvPr id="16388" name="Slide Number Placeholder 5"/>
          <p:cNvSpPr>
            <a:spLocks noGrp="1"/>
          </p:cNvSpPr>
          <p:nvPr>
            <p:ph type="sldNum" sz="quarter" idx="12"/>
          </p:nvPr>
        </p:nvSpPr>
        <p:spPr>
          <a:noFill/>
        </p:spPr>
        <p:txBody>
          <a:bodyPr/>
          <a:lstStyle/>
          <a:p>
            <a:r>
              <a:rPr lang="en-US" altLang="zh-CN" smtClean="0">
                <a:cs typeface="Arial" charset="0"/>
              </a:rPr>
              <a:t>Slide </a:t>
            </a:r>
            <a:fld id="{14B0F4F5-FF94-40DA-81AE-5539D58C17FA}" type="slidenum">
              <a:rPr lang="en-US" altLang="zh-CN" smtClean="0">
                <a:cs typeface="Arial" charset="0"/>
              </a:rPr>
              <a:pPr/>
              <a:t>7</a:t>
            </a:fld>
            <a:endParaRPr lang="en-US" altLang="zh-CN" smtClean="0">
              <a:cs typeface="Arial" charset="0"/>
            </a:endParaRPr>
          </a:p>
        </p:txBody>
      </p:sp>
      <p:sp>
        <p:nvSpPr>
          <p:cNvPr id="6" name="Date Placeholder 1"/>
          <p:cNvSpPr>
            <a:spLocks noGrp="1"/>
          </p:cNvSpPr>
          <p:nvPr>
            <p:ph type="dt" sz="half" idx="10"/>
          </p:nvPr>
        </p:nvSpPr>
        <p:spPr>
          <a:xfrm>
            <a:off x="696913" y="332601"/>
            <a:ext cx="936154" cy="276999"/>
          </a:xfrm>
        </p:spPr>
        <p:txBody>
          <a:bodyPr/>
          <a:lstStyle/>
          <a:p>
            <a:r>
              <a:rPr lang="en-US" altLang="zh-CN" dirty="0" smtClean="0"/>
              <a:t>Sep. 2014</a:t>
            </a:r>
            <a:endParaRPr lang="en-US" altLang="zh-CN" dirty="0"/>
          </a:p>
        </p:txBody>
      </p:sp>
      <p:sp>
        <p:nvSpPr>
          <p:cNvPr id="8" name="Slide Number Placeholder 5"/>
          <p:cNvSpPr txBox="1">
            <a:spLocks/>
          </p:cNvSpPr>
          <p:nvPr/>
        </p:nvSpPr>
        <p:spPr bwMode="auto">
          <a:xfrm>
            <a:off x="7942148" y="6477000"/>
            <a:ext cx="6684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smtClean="0"/>
              <a:t>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pic>
        <p:nvPicPr>
          <p:cNvPr id="7170" name="Picture 2"/>
          <p:cNvPicPr>
            <a:picLocks noChangeAspect="1" noChangeArrowheads="1"/>
          </p:cNvPicPr>
          <p:nvPr/>
        </p:nvPicPr>
        <p:blipFill>
          <a:blip r:embed="rId2" cstate="print"/>
          <a:srcRect/>
          <a:stretch>
            <a:fillRect/>
          </a:stretch>
        </p:blipFill>
        <p:spPr bwMode="auto">
          <a:xfrm>
            <a:off x="1143000" y="1371600"/>
            <a:ext cx="6267450" cy="2362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609600"/>
            <a:ext cx="7772400" cy="1066800"/>
          </a:xfrm>
        </p:spPr>
        <p:txBody>
          <a:bodyPr/>
          <a:lstStyle/>
          <a:p>
            <a:r>
              <a:rPr lang="en-US" altLang="zh-CN" dirty="0" smtClean="0"/>
              <a:t>Proposed 45GHz NAV updating procedure </a:t>
            </a:r>
            <a:endParaRPr lang="en-US" altLang="zh-CN" dirty="0" smtClean="0"/>
          </a:p>
        </p:txBody>
      </p:sp>
      <p:sp>
        <p:nvSpPr>
          <p:cNvPr id="16387" name="Content Placeholder 2"/>
          <p:cNvSpPr>
            <a:spLocks noGrp="1"/>
          </p:cNvSpPr>
          <p:nvPr>
            <p:ph idx="1"/>
          </p:nvPr>
        </p:nvSpPr>
        <p:spPr>
          <a:xfrm>
            <a:off x="533400" y="1828800"/>
            <a:ext cx="8305800" cy="4572000"/>
          </a:xfrm>
        </p:spPr>
        <p:txBody>
          <a:bodyPr>
            <a:normAutofit lnSpcReduction="10000"/>
          </a:bodyPr>
          <a:lstStyle/>
          <a:p>
            <a:endParaRPr lang="en-US" altLang="zh-CN" sz="2000" b="0" dirty="0" smtClean="0">
              <a:latin typeface="Tahoma" pitchFamily="34" charset="0"/>
              <a:cs typeface="Tahoma" pitchFamily="34" charset="0"/>
            </a:endParaRPr>
          </a:p>
          <a:p>
            <a:r>
              <a:rPr lang="en-US" altLang="ko-KR" sz="2000" b="0" dirty="0" smtClean="0">
                <a:latin typeface="Tahoma" pitchFamily="34" charset="0"/>
                <a:cs typeface="Tahoma" pitchFamily="34" charset="0"/>
              </a:rPr>
              <a:t>After </a:t>
            </a:r>
            <a:r>
              <a:rPr lang="en-US" altLang="ko-KR" sz="2000" b="0" dirty="0" smtClean="0">
                <a:latin typeface="Tahoma" pitchFamily="34" charset="0"/>
                <a:cs typeface="Tahoma" pitchFamily="34" charset="0"/>
              </a:rPr>
              <a:t>receiving a </a:t>
            </a:r>
            <a:r>
              <a:rPr lang="en-US" altLang="ko-KR" sz="2000" b="0" dirty="0" smtClean="0">
                <a:latin typeface="Tahoma" pitchFamily="34" charset="0"/>
                <a:cs typeface="Tahoma" pitchFamily="34" charset="0"/>
              </a:rPr>
              <a:t>valid frame :</a:t>
            </a:r>
          </a:p>
          <a:p>
            <a:pPr lvl="1"/>
            <a:r>
              <a:rPr lang="en-US" altLang="ko-KR" sz="1600" dirty="0" smtClean="0">
                <a:latin typeface="Tahoma" pitchFamily="34" charset="0"/>
                <a:cs typeface="Tahoma" pitchFamily="34" charset="0"/>
              </a:rPr>
              <a:t>I</a:t>
            </a:r>
            <a:r>
              <a:rPr lang="en-US" altLang="ko-KR" sz="1600" dirty="0" smtClean="0">
                <a:latin typeface="Tahoma" pitchFamily="34" charset="0"/>
                <a:cs typeface="Tahoma" pitchFamily="34" charset="0"/>
              </a:rPr>
              <a:t>f the frame is contained in a DL MU PPDU, updating the NAV timer</a:t>
            </a:r>
            <a:r>
              <a:rPr lang="en-US" altLang="ko-KR" sz="1600" dirty="0" smtClean="0">
                <a:latin typeface="Tahoma" pitchFamily="34" charset="0"/>
                <a:cs typeface="Tahoma" pitchFamily="34" charset="0"/>
              </a:rPr>
              <a:t> even for the intended receiver of the </a:t>
            </a:r>
            <a:r>
              <a:rPr lang="en-US" altLang="ko-KR" sz="1600" dirty="0" smtClean="0">
                <a:latin typeface="Tahoma" pitchFamily="34" charset="0"/>
                <a:cs typeface="Tahoma" pitchFamily="34" charset="0"/>
              </a:rPr>
              <a:t>frame</a:t>
            </a:r>
          </a:p>
          <a:p>
            <a:pPr lvl="1"/>
            <a:r>
              <a:rPr lang="en-US" altLang="ko-KR" sz="1600" dirty="0" smtClean="0">
                <a:latin typeface="Tahoma" pitchFamily="34" charset="0"/>
                <a:cs typeface="Tahoma" pitchFamily="34" charset="0"/>
              </a:rPr>
              <a:t>If the </a:t>
            </a:r>
            <a:r>
              <a:rPr lang="en-US" altLang="ko-KR" sz="1600" dirty="0" smtClean="0">
                <a:latin typeface="Tahoma" pitchFamily="34" charset="0"/>
                <a:cs typeface="Tahoma" pitchFamily="34" charset="0"/>
              </a:rPr>
              <a:t>STA is </a:t>
            </a:r>
            <a:r>
              <a:rPr lang="en-US" altLang="ko-KR" sz="1600" dirty="0" smtClean="0">
                <a:latin typeface="Tahoma" pitchFamily="34" charset="0"/>
                <a:cs typeface="Tahoma" pitchFamily="34" charset="0"/>
              </a:rPr>
              <a:t>not the </a:t>
            </a:r>
            <a:r>
              <a:rPr lang="en-US" altLang="ko-KR" sz="1600" dirty="0" smtClean="0">
                <a:latin typeface="Tahoma" pitchFamily="34" charset="0"/>
                <a:cs typeface="Tahoma" pitchFamily="34" charset="0"/>
              </a:rPr>
              <a:t>intended receivers of the frame </a:t>
            </a:r>
            <a:endParaRPr lang="en-US" altLang="ko-KR" sz="1600" dirty="0" smtClean="0">
              <a:latin typeface="Tahoma" pitchFamily="34" charset="0"/>
              <a:cs typeface="Tahoma" pitchFamily="34" charset="0"/>
            </a:endParaRPr>
          </a:p>
          <a:p>
            <a:pPr lvl="2"/>
            <a:r>
              <a:rPr lang="en-US" altLang="ko-KR" sz="1400" dirty="0" smtClean="0">
                <a:latin typeface="Tahoma" pitchFamily="34" charset="0"/>
                <a:cs typeface="Tahoma" pitchFamily="34" charset="0"/>
              </a:rPr>
              <a:t>I</a:t>
            </a:r>
            <a:r>
              <a:rPr lang="en-US" altLang="ko-KR" sz="1400" dirty="0" smtClean="0">
                <a:latin typeface="Tahoma" pitchFamily="34" charset="0"/>
                <a:cs typeface="Tahoma" pitchFamily="34" charset="0"/>
              </a:rPr>
              <a:t>f a saved NAV </a:t>
            </a:r>
            <a:r>
              <a:rPr lang="en-US" altLang="ko-KR" sz="1400" dirty="0" smtClean="0">
                <a:latin typeface="Tahoma" pitchFamily="34" charset="0"/>
                <a:cs typeface="Tahoma" pitchFamily="34" charset="0"/>
              </a:rPr>
              <a:t>timer has been found that matches the </a:t>
            </a:r>
            <a:r>
              <a:rPr lang="en-US" altLang="ko-KR" sz="1400" dirty="0" smtClean="0">
                <a:latin typeface="Tahoma" pitchFamily="34" charset="0"/>
                <a:cs typeface="Tahoma" pitchFamily="34" charset="0"/>
              </a:rPr>
              <a:t>addresses of the frame, update the </a:t>
            </a:r>
            <a:r>
              <a:rPr lang="en-US" altLang="zh-CN" sz="1400" dirty="0" smtClean="0">
                <a:latin typeface="Tahoma" pitchFamily="34" charset="0"/>
                <a:cs typeface="Tahoma" pitchFamily="34" charset="0"/>
              </a:rPr>
              <a:t>corresponding NAV timer </a:t>
            </a:r>
            <a:r>
              <a:rPr lang="en-US" altLang="zh-CN" sz="1400" dirty="0" smtClean="0">
                <a:latin typeface="Tahoma" pitchFamily="34" charset="0"/>
                <a:cs typeface="Tahoma" pitchFamily="34" charset="0"/>
              </a:rPr>
              <a:t>according to  the frame</a:t>
            </a:r>
          </a:p>
          <a:p>
            <a:pPr lvl="2"/>
            <a:r>
              <a:rPr lang="en-US" altLang="ko-KR" sz="1400" dirty="0" smtClean="0">
                <a:latin typeface="Tahoma" pitchFamily="34" charset="0"/>
                <a:cs typeface="Tahoma" pitchFamily="34" charset="0"/>
              </a:rPr>
              <a:t>If no matching NAV timer been found, updating a empty NAV time according to the frame if the STA has NAV timers left</a:t>
            </a:r>
          </a:p>
          <a:p>
            <a:pPr lvl="1"/>
            <a:r>
              <a:rPr lang="en-US" altLang="ko-KR" sz="1600" dirty="0" smtClean="0">
                <a:latin typeface="Tahoma" pitchFamily="34" charset="0"/>
                <a:cs typeface="Tahoma" pitchFamily="34" charset="0"/>
              </a:rPr>
              <a:t>Otherwise, </a:t>
            </a:r>
            <a:r>
              <a:rPr lang="en-US" altLang="ko-KR" sz="1600" dirty="0" smtClean="0">
                <a:latin typeface="Tahoma" pitchFamily="34" charset="0"/>
                <a:cs typeface="Tahoma" pitchFamily="34" charset="0"/>
              </a:rPr>
              <a:t>no </a:t>
            </a:r>
            <a:r>
              <a:rPr lang="en-US" altLang="ko-KR" sz="1600" dirty="0" smtClean="0">
                <a:latin typeface="Tahoma" pitchFamily="34" charset="0"/>
                <a:cs typeface="Tahoma" pitchFamily="34" charset="0"/>
              </a:rPr>
              <a:t>change to NAV timers</a:t>
            </a:r>
            <a:endParaRPr lang="en-US" altLang="ko-KR" sz="1600" dirty="0" smtClean="0">
              <a:latin typeface="Tahoma" pitchFamily="34" charset="0"/>
              <a:cs typeface="Tahoma" pitchFamily="34" charset="0"/>
            </a:endParaRPr>
          </a:p>
          <a:p>
            <a:pPr lvl="1"/>
            <a:endParaRPr lang="en-US" altLang="ko-KR" sz="1400" dirty="0" smtClean="0">
              <a:latin typeface="Tahoma" pitchFamily="34" charset="0"/>
              <a:cs typeface="Tahoma" pitchFamily="34" charset="0"/>
            </a:endParaRPr>
          </a:p>
          <a:p>
            <a:r>
              <a:rPr lang="en-US" altLang="ko-KR" sz="2000" b="0" dirty="0" smtClean="0">
                <a:latin typeface="Tahoma" pitchFamily="34" charset="0"/>
                <a:cs typeface="Tahoma" pitchFamily="34" charset="0"/>
              </a:rPr>
              <a:t>Updating a NAV timer described above means saving those information</a:t>
            </a:r>
          </a:p>
          <a:p>
            <a:pPr lvl="1"/>
            <a:r>
              <a:rPr lang="en-US" altLang="ko-KR" sz="1600" dirty="0" smtClean="0">
                <a:latin typeface="Tahoma" pitchFamily="34" charset="0"/>
                <a:cs typeface="Tahoma" pitchFamily="34" charset="0"/>
              </a:rPr>
              <a:t>the lates</a:t>
            </a:r>
            <a:r>
              <a:rPr lang="en-US" altLang="ko-KR" sz="1600" dirty="0" smtClean="0">
                <a:latin typeface="Tahoma" pitchFamily="34" charset="0"/>
                <a:cs typeface="Tahoma" pitchFamily="34" charset="0"/>
              </a:rPr>
              <a:t>t</a:t>
            </a:r>
            <a:r>
              <a:rPr lang="en-US" altLang="ko-KR" sz="1600" dirty="0" smtClean="0">
                <a:latin typeface="Tahoma" pitchFamily="34" charset="0"/>
                <a:cs typeface="Tahoma" pitchFamily="34" charset="0"/>
              </a:rPr>
              <a:t> </a:t>
            </a:r>
            <a:r>
              <a:rPr lang="en-US" altLang="ko-KR" sz="1600" dirty="0" smtClean="0">
                <a:latin typeface="Tahoma" pitchFamily="34" charset="0"/>
                <a:cs typeface="Tahoma" pitchFamily="34" charset="0"/>
              </a:rPr>
              <a:t>value of the </a:t>
            </a:r>
            <a:r>
              <a:rPr lang="en-US" altLang="ko-KR" sz="1600" dirty="0" smtClean="0">
                <a:latin typeface="Tahoma" pitchFamily="34" charset="0"/>
                <a:cs typeface="Tahoma" pitchFamily="34" charset="0"/>
              </a:rPr>
              <a:t>Duration fields</a:t>
            </a:r>
            <a:endParaRPr lang="en-US" altLang="ko-KR" sz="1600" dirty="0" smtClean="0">
              <a:latin typeface="Tahoma" pitchFamily="34" charset="0"/>
              <a:cs typeface="Tahoma" pitchFamily="34" charset="0"/>
            </a:endParaRPr>
          </a:p>
          <a:p>
            <a:pPr lvl="1"/>
            <a:r>
              <a:rPr lang="en-US" altLang="ko-KR" sz="1600" dirty="0" smtClean="0">
                <a:latin typeface="Tahoma" pitchFamily="34" charset="0"/>
                <a:cs typeface="Tahoma" pitchFamily="34" charset="0"/>
              </a:rPr>
              <a:t>The channel and bandwidth information indicated by the </a:t>
            </a:r>
            <a:r>
              <a:rPr lang="en-US" altLang="ko-KR" sz="1600" dirty="0" smtClean="0">
                <a:latin typeface="Tahoma" pitchFamily="34" charset="0"/>
                <a:cs typeface="Tahoma" pitchFamily="34" charset="0"/>
              </a:rPr>
              <a:t>receiving frame</a:t>
            </a:r>
            <a:endParaRPr lang="en-US" altLang="ko-KR" sz="1600" dirty="0" smtClean="0">
              <a:latin typeface="Tahoma" pitchFamily="34" charset="0"/>
              <a:cs typeface="Tahoma" pitchFamily="34" charset="0"/>
            </a:endParaRPr>
          </a:p>
          <a:p>
            <a:pPr lvl="1"/>
            <a:r>
              <a:rPr lang="en-US" altLang="ko-KR" sz="1600" dirty="0" smtClean="0">
                <a:latin typeface="Tahoma" pitchFamily="34" charset="0"/>
                <a:cs typeface="Tahoma" pitchFamily="34" charset="0"/>
              </a:rPr>
              <a:t>A pair of </a:t>
            </a:r>
            <a:r>
              <a:rPr lang="en-US" altLang="ko-KR" sz="1600" dirty="0" smtClean="0">
                <a:latin typeface="Tahoma" pitchFamily="34" charset="0"/>
                <a:cs typeface="Tahoma" pitchFamily="34" charset="0"/>
              </a:rPr>
              <a:t>addresses identify the NAV timer</a:t>
            </a:r>
            <a:endParaRPr lang="en-US" altLang="ko-KR" sz="1400" dirty="0" smtClean="0">
              <a:latin typeface="Tahoma" pitchFamily="34" charset="0"/>
              <a:cs typeface="Tahoma" pitchFamily="34" charset="0"/>
            </a:endParaRPr>
          </a:p>
          <a:p>
            <a:pPr lvl="1"/>
            <a:endParaRPr lang="en-US" altLang="zh-CN" sz="1600" dirty="0" smtClean="0">
              <a:latin typeface="Tahoma" pitchFamily="34" charset="0"/>
              <a:cs typeface="Tahoma" pitchFamily="34" charset="0"/>
            </a:endParaRPr>
          </a:p>
          <a:p>
            <a:pPr>
              <a:buFontTx/>
              <a:buNone/>
            </a:pPr>
            <a:endParaRPr lang="en-US" altLang="zh-CN" dirty="0" smtClean="0"/>
          </a:p>
        </p:txBody>
      </p:sp>
      <p:sp>
        <p:nvSpPr>
          <p:cNvPr id="16388" name="Slide Number Placeholder 5"/>
          <p:cNvSpPr>
            <a:spLocks noGrp="1"/>
          </p:cNvSpPr>
          <p:nvPr>
            <p:ph type="sldNum" sz="quarter" idx="12"/>
          </p:nvPr>
        </p:nvSpPr>
        <p:spPr>
          <a:noFill/>
        </p:spPr>
        <p:txBody>
          <a:bodyPr/>
          <a:lstStyle/>
          <a:p>
            <a:r>
              <a:rPr lang="en-US" altLang="zh-CN" smtClean="0">
                <a:cs typeface="Arial" charset="0"/>
              </a:rPr>
              <a:t>Slide </a:t>
            </a:r>
            <a:fld id="{14B0F4F5-FF94-40DA-81AE-5539D58C17FA}" type="slidenum">
              <a:rPr lang="en-US" altLang="zh-CN" smtClean="0">
                <a:cs typeface="Arial" charset="0"/>
              </a:rPr>
              <a:pPr/>
              <a:t>8</a:t>
            </a:fld>
            <a:endParaRPr lang="en-US" altLang="zh-CN" smtClean="0">
              <a:cs typeface="Arial" charset="0"/>
            </a:endParaRPr>
          </a:p>
        </p:txBody>
      </p:sp>
      <p:sp>
        <p:nvSpPr>
          <p:cNvPr id="6" name="Date Placeholder 1"/>
          <p:cNvSpPr>
            <a:spLocks noGrp="1"/>
          </p:cNvSpPr>
          <p:nvPr>
            <p:ph type="dt" sz="half" idx="10"/>
          </p:nvPr>
        </p:nvSpPr>
        <p:spPr>
          <a:xfrm>
            <a:off x="696913" y="332601"/>
            <a:ext cx="936154" cy="276999"/>
          </a:xfrm>
        </p:spPr>
        <p:txBody>
          <a:bodyPr/>
          <a:lstStyle/>
          <a:p>
            <a:r>
              <a:rPr lang="en-US" altLang="zh-CN" dirty="0" smtClean="0"/>
              <a:t>Sep. 2014</a:t>
            </a:r>
            <a:endParaRPr lang="en-US" altLang="zh-CN" dirty="0"/>
          </a:p>
        </p:txBody>
      </p:sp>
      <p:sp>
        <p:nvSpPr>
          <p:cNvPr id="8" name="Slide Number Placeholder 5"/>
          <p:cNvSpPr txBox="1">
            <a:spLocks/>
          </p:cNvSpPr>
          <p:nvPr/>
        </p:nvSpPr>
        <p:spPr bwMode="auto">
          <a:xfrm>
            <a:off x="7942148" y="6477000"/>
            <a:ext cx="6684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smtClean="0"/>
              <a:t>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609600"/>
            <a:ext cx="7772400" cy="1066800"/>
          </a:xfrm>
        </p:spPr>
        <p:txBody>
          <a:bodyPr/>
          <a:lstStyle/>
          <a:p>
            <a:r>
              <a:rPr lang="en-US" altLang="zh-CN" dirty="0" smtClean="0"/>
              <a:t>Summary</a:t>
            </a:r>
          </a:p>
        </p:txBody>
      </p:sp>
      <p:sp>
        <p:nvSpPr>
          <p:cNvPr id="16387" name="Content Placeholder 2"/>
          <p:cNvSpPr>
            <a:spLocks noGrp="1"/>
          </p:cNvSpPr>
          <p:nvPr>
            <p:ph idx="1"/>
          </p:nvPr>
        </p:nvSpPr>
        <p:spPr>
          <a:xfrm>
            <a:off x="533400" y="1828800"/>
            <a:ext cx="8305800" cy="4572000"/>
          </a:xfrm>
        </p:spPr>
        <p:txBody>
          <a:bodyPr>
            <a:normAutofit/>
          </a:bodyPr>
          <a:lstStyle/>
          <a:p>
            <a:endParaRPr lang="en-US" altLang="zh-CN" sz="2000" b="0" dirty="0" smtClean="0">
              <a:latin typeface="Tahoma" pitchFamily="34" charset="0"/>
              <a:cs typeface="Tahoma" pitchFamily="34" charset="0"/>
            </a:endParaRPr>
          </a:p>
          <a:p>
            <a:r>
              <a:rPr lang="en-US" altLang="ko-KR" sz="2000" b="0" dirty="0" smtClean="0">
                <a:latin typeface="Tahoma" pitchFamily="34" charset="0"/>
                <a:cs typeface="Tahoma" pitchFamily="34" charset="0"/>
              </a:rPr>
              <a:t>We discuss some issues of virtual CS </a:t>
            </a:r>
            <a:r>
              <a:rPr lang="en-US" altLang="ko-KR" sz="2000" b="0" dirty="0" smtClean="0">
                <a:latin typeface="Tahoma" pitchFamily="34" charset="0"/>
                <a:cs typeface="Tahoma" pitchFamily="34" charset="0"/>
              </a:rPr>
              <a:t>mechanism of current 802.11 protocol.</a:t>
            </a:r>
          </a:p>
          <a:p>
            <a:endParaRPr lang="en-US" altLang="zh-CN" sz="2000" b="0" dirty="0" smtClean="0">
              <a:latin typeface="Tahoma" pitchFamily="34" charset="0"/>
              <a:cs typeface="Tahoma" pitchFamily="34" charset="0"/>
            </a:endParaRPr>
          </a:p>
          <a:p>
            <a:r>
              <a:rPr lang="en-US" altLang="zh-CN" sz="2000" b="0" dirty="0" smtClean="0">
                <a:latin typeface="Tahoma" pitchFamily="34" charset="0"/>
                <a:cs typeface="Tahoma" pitchFamily="34" charset="0"/>
              </a:rPr>
              <a:t>After the analysis</a:t>
            </a:r>
            <a:r>
              <a:rPr lang="en-US" altLang="zh-CN" sz="2000" b="0" dirty="0" smtClean="0">
                <a:latin typeface="Tahoma" pitchFamily="34" charset="0"/>
                <a:cs typeface="Tahoma" pitchFamily="34" charset="0"/>
              </a:rPr>
              <a:t>, we propose some changes to the NAV updating procedure for 45GHz</a:t>
            </a:r>
            <a:endParaRPr lang="en-US" altLang="zh-CN" sz="1600" b="0" dirty="0" smtClean="0">
              <a:latin typeface="Tahoma" pitchFamily="34" charset="0"/>
              <a:cs typeface="Tahoma" pitchFamily="34" charset="0"/>
            </a:endParaRPr>
          </a:p>
          <a:p>
            <a:pPr lvl="1"/>
            <a:endParaRPr lang="en-US" altLang="zh-CN" sz="1200" dirty="0" smtClean="0">
              <a:latin typeface="Tahoma" pitchFamily="34" charset="0"/>
              <a:cs typeface="Tahoma" pitchFamily="34" charset="0"/>
            </a:endParaRPr>
          </a:p>
          <a:p>
            <a:pPr>
              <a:buFontTx/>
              <a:buNone/>
            </a:pPr>
            <a:endParaRPr lang="en-US" altLang="zh-CN" dirty="0" smtClean="0"/>
          </a:p>
        </p:txBody>
      </p:sp>
      <p:sp>
        <p:nvSpPr>
          <p:cNvPr id="16388" name="Slide Number Placeholder 5"/>
          <p:cNvSpPr>
            <a:spLocks noGrp="1"/>
          </p:cNvSpPr>
          <p:nvPr>
            <p:ph type="sldNum" sz="quarter" idx="12"/>
          </p:nvPr>
        </p:nvSpPr>
        <p:spPr>
          <a:noFill/>
        </p:spPr>
        <p:txBody>
          <a:bodyPr/>
          <a:lstStyle/>
          <a:p>
            <a:r>
              <a:rPr lang="en-US" altLang="zh-CN" smtClean="0">
                <a:cs typeface="Arial" charset="0"/>
              </a:rPr>
              <a:t>Slide </a:t>
            </a:r>
            <a:fld id="{14B0F4F5-FF94-40DA-81AE-5539D58C17FA}" type="slidenum">
              <a:rPr lang="en-US" altLang="zh-CN" smtClean="0">
                <a:cs typeface="Arial" charset="0"/>
              </a:rPr>
              <a:pPr/>
              <a:t>9</a:t>
            </a:fld>
            <a:endParaRPr lang="en-US" altLang="zh-CN" smtClean="0">
              <a:cs typeface="Arial" charset="0"/>
            </a:endParaRPr>
          </a:p>
        </p:txBody>
      </p:sp>
      <p:sp>
        <p:nvSpPr>
          <p:cNvPr id="6" name="Date Placeholder 1"/>
          <p:cNvSpPr>
            <a:spLocks noGrp="1"/>
          </p:cNvSpPr>
          <p:nvPr>
            <p:ph type="dt" sz="half" idx="10"/>
          </p:nvPr>
        </p:nvSpPr>
        <p:spPr>
          <a:xfrm>
            <a:off x="696913" y="332601"/>
            <a:ext cx="936154" cy="276999"/>
          </a:xfrm>
        </p:spPr>
        <p:txBody>
          <a:bodyPr/>
          <a:lstStyle/>
          <a:p>
            <a:r>
              <a:rPr lang="en-US" altLang="zh-CN" dirty="0" smtClean="0"/>
              <a:t>Sep. 2014</a:t>
            </a:r>
            <a:endParaRPr lang="en-US" altLang="zh-CN" dirty="0"/>
          </a:p>
        </p:txBody>
      </p:sp>
      <p:sp>
        <p:nvSpPr>
          <p:cNvPr id="8" name="Slide Number Placeholder 5"/>
          <p:cNvSpPr txBox="1">
            <a:spLocks/>
          </p:cNvSpPr>
          <p:nvPr/>
        </p:nvSpPr>
        <p:spPr bwMode="auto">
          <a:xfrm>
            <a:off x="7942148" y="6477000"/>
            <a:ext cx="6684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smtClean="0"/>
              <a:t>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91835</TotalTime>
  <Words>1148</Words>
  <Application>Microsoft Office PowerPoint</Application>
  <PresentationFormat>全屏显示(4:3)</PresentationFormat>
  <Paragraphs>126</Paragraphs>
  <Slides>11</Slides>
  <Notes>1</Notes>
  <HiddenSlides>0</HiddenSlides>
  <MMClips>0</MMClips>
  <ScaleCrop>false</ScaleCrop>
  <HeadingPairs>
    <vt:vector size="6" baseType="variant">
      <vt:variant>
        <vt:lpstr>主题</vt:lpstr>
      </vt:variant>
      <vt:variant>
        <vt:i4>2</vt:i4>
      </vt:variant>
      <vt:variant>
        <vt:lpstr>嵌入 OLE 服务器</vt:lpstr>
      </vt:variant>
      <vt:variant>
        <vt:i4>1</vt:i4>
      </vt:variant>
      <vt:variant>
        <vt:lpstr>幻灯片标题</vt:lpstr>
      </vt:variant>
      <vt:variant>
        <vt:i4>11</vt:i4>
      </vt:variant>
    </vt:vector>
  </HeadingPairs>
  <TitlesOfParts>
    <vt:vector size="14" baseType="lpstr">
      <vt:lpstr>802-11-Submission</vt:lpstr>
      <vt:lpstr>1_802-11-Submission</vt:lpstr>
      <vt:lpstr>Document</vt:lpstr>
      <vt:lpstr>幻灯片 1</vt:lpstr>
      <vt:lpstr>Background</vt:lpstr>
      <vt:lpstr>Motivation</vt:lpstr>
      <vt:lpstr>Issue 1 </vt:lpstr>
      <vt:lpstr>Issue 2 </vt:lpstr>
      <vt:lpstr>Issue 3 </vt:lpstr>
      <vt:lpstr>Issue 4</vt:lpstr>
      <vt:lpstr>Proposed 45GHz NAV updating procedure </vt:lpstr>
      <vt:lpstr>Summary</vt:lpstr>
      <vt:lpstr>Reference</vt:lpstr>
      <vt:lpstr>幻灯片 11</vt:lpstr>
    </vt:vector>
  </TitlesOfParts>
  <Company>I2R;ZTE Corp.;</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for 45GHz</dc:title>
  <dc:subject>Proposal</dc:subject>
  <dc:creator>Peng, Xiaoming; Sun, Bo</dc:creator>
  <cp:lastModifiedBy>xwm</cp:lastModifiedBy>
  <cp:revision>3213</cp:revision>
  <cp:lastPrinted>1998-02-10T13:28:06Z</cp:lastPrinted>
  <dcterms:created xsi:type="dcterms:W3CDTF">2007-04-17T18:10:23Z</dcterms:created>
  <dcterms:modified xsi:type="dcterms:W3CDTF">2014-09-05T01:44:55Z</dcterms:modified>
</cp:coreProperties>
</file>