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333" r:id="rId3"/>
    <p:sldId id="257" r:id="rId4"/>
    <p:sldId id="270" r:id="rId5"/>
    <p:sldId id="272" r:id="rId6"/>
    <p:sldId id="318" r:id="rId7"/>
    <p:sldId id="277" r:id="rId8"/>
    <p:sldId id="271" r:id="rId9"/>
    <p:sldId id="388" r:id="rId10"/>
    <p:sldId id="387" r:id="rId11"/>
    <p:sldId id="394" r:id="rId12"/>
    <p:sldId id="389" r:id="rId13"/>
    <p:sldId id="390" r:id="rId14"/>
    <p:sldId id="391" r:id="rId15"/>
    <p:sldId id="392" r:id="rId16"/>
    <p:sldId id="395" r:id="rId17"/>
    <p:sldId id="382"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51" autoAdjust="0"/>
    <p:restoredTop sz="94660"/>
  </p:normalViewPr>
  <p:slideViewPr>
    <p:cSldViewPr>
      <p:cViewPr varScale="1">
        <p:scale>
          <a:sx n="86" d="100"/>
          <a:sy n="86" d="100"/>
        </p:scale>
        <p:origin x="1752" y="58"/>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charset="0"/>
              </a:defRPr>
            </a:lvl1pPr>
          </a:lstStyle>
          <a:p>
            <a:pPr>
              <a:defRPr/>
            </a:pPr>
            <a:r>
              <a:rPr lang="en-US"/>
              <a:t>Page </a:t>
            </a:r>
            <a:fld id="{4D06A111-3D0A-8449-B2A4-454FA68988A9}"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970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38991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charset="0"/>
              </a:defRPr>
            </a:lvl1pPr>
          </a:lstStyle>
          <a:p>
            <a:pPr>
              <a:defRPr/>
            </a:pPr>
            <a:r>
              <a:rPr lang="en-US"/>
              <a:t>Page </a:t>
            </a:r>
            <a:fld id="{3ED03A58-9A32-7848-BBA2-4FDB97DE7748}" type="slidenum">
              <a:rPr lang="en-US"/>
              <a:pPr>
                <a:defRPr/>
              </a:pPr>
              <a:t>‹#›</a:t>
            </a:fld>
            <a:endParaRPr lang="en-US"/>
          </a:p>
        </p:txBody>
      </p:sp>
      <p:sp>
        <p:nvSpPr>
          <p:cNvPr id="2458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659551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E9B7ABD-1264-BF48-A5A9-DF76AE77D73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7095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3072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A5BEB01-4864-5A48-B4CA-4BDCFEA59173}" type="slidenum">
              <a:rPr lang="en-US"/>
              <a:pPr/>
              <a:t>2</a:t>
            </a:fld>
            <a:endParaRPr lang="en-US"/>
          </a:p>
        </p:txBody>
      </p:sp>
      <p:sp>
        <p:nvSpPr>
          <p:cNvPr id="30725" name="Rectangle 2"/>
          <p:cNvSpPr>
            <a:spLocks noGrp="1" noRot="1" noChangeAspect="1" noChangeArrowheads="1" noTextEdit="1"/>
          </p:cNvSpPr>
          <p:nvPr>
            <p:ph type="sldImg"/>
          </p:nvPr>
        </p:nvSpPr>
        <p:spPr>
          <a:xfrm>
            <a:off x="1154113" y="701675"/>
            <a:ext cx="4625975" cy="3468688"/>
          </a:xfrm>
          <a:ln cap="flat"/>
        </p:spPr>
      </p:sp>
      <p:sp>
        <p:nvSpPr>
          <p:cNvPr id="3072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250" rIns="95250"/>
          <a:lstStyle/>
          <a:p>
            <a:endParaRPr lang="en-US">
              <a:latin typeface="Times New Roman" charset="0"/>
            </a:endParaRPr>
          </a:p>
        </p:txBody>
      </p:sp>
    </p:spTree>
    <p:extLst>
      <p:ext uri="{BB962C8B-B14F-4D97-AF65-F5344CB8AC3E}">
        <p14:creationId xmlns:p14="http://schemas.microsoft.com/office/powerpoint/2010/main" val="4053008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GB"/>
              <a:t>doc.: IEEE 802.11-12/0675r0</a:t>
            </a:r>
          </a:p>
        </p:txBody>
      </p:sp>
      <p:sp>
        <p:nvSpPr>
          <p:cNvPr id="5" name="Rectangle 3"/>
          <p:cNvSpPr>
            <a:spLocks noGrp="1" noChangeArrowheads="1"/>
          </p:cNvSpPr>
          <p:nvPr>
            <p:ph type="dt" sz="quarter" idx="1"/>
          </p:nvPr>
        </p:nvSpPr>
        <p:spPr>
          <a:xfrm>
            <a:off x="654050" y="95250"/>
            <a:ext cx="754063" cy="215900"/>
          </a:xfrm>
        </p:spPr>
        <p:txBody>
          <a:bodyPr/>
          <a:lstStyle/>
          <a:p>
            <a:pPr>
              <a:defRPr/>
            </a:pPr>
            <a:r>
              <a:rPr lang="en-GB"/>
              <a:t>May 2012</a:t>
            </a:r>
          </a:p>
        </p:txBody>
      </p:sp>
      <p:sp>
        <p:nvSpPr>
          <p:cNvPr id="6" name="Rectangle 6"/>
          <p:cNvSpPr>
            <a:spLocks noGrp="1" noChangeArrowheads="1"/>
          </p:cNvSpPr>
          <p:nvPr>
            <p:ph type="ftr" sz="quarter" idx="4"/>
          </p:nvPr>
        </p:nvSpPr>
        <p:spPr>
          <a:xfrm>
            <a:off x="3857625" y="8985250"/>
            <a:ext cx="2424113" cy="184150"/>
          </a:xfrm>
        </p:spPr>
        <p:txBody>
          <a:bodyPr/>
          <a:lstStyle/>
          <a:p>
            <a:pPr lvl="4">
              <a:defRPr/>
            </a:pPr>
            <a:r>
              <a:rPr lang="en-GB"/>
              <a:t>Clint Chaplin, Chair (Samsung)</a:t>
            </a:r>
          </a:p>
        </p:txBody>
      </p:sp>
      <p:sp>
        <p:nvSpPr>
          <p:cNvPr id="34820" name="Rectangle 7"/>
          <p:cNvSpPr>
            <a:spLocks noGrp="1" noChangeArrowheads="1"/>
          </p:cNvSpPr>
          <p:nvPr>
            <p:ph type="sldNum" sz="quarter" idx="5"/>
          </p:nvPr>
        </p:nvSpPr>
        <p:spPr>
          <a:xfrm>
            <a:off x="3319463" y="8985250"/>
            <a:ext cx="415925"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77540FED-41C2-B745-9E94-7EC8C43C3DBC}" type="slidenum">
              <a:rPr lang="en-GB"/>
              <a:pPr/>
              <a:t>5</a:t>
            </a:fld>
            <a:endParaRPr lang="en-GB"/>
          </a:p>
        </p:txBody>
      </p:sp>
      <p:sp>
        <p:nvSpPr>
          <p:cNvPr id="34821" name="Rectangle 2"/>
          <p:cNvSpPr>
            <a:spLocks noGrp="1" noRot="1" noChangeAspect="1" noChangeArrowheads="1" noTextEdit="1"/>
          </p:cNvSpPr>
          <p:nvPr>
            <p:ph type="sldImg"/>
          </p:nvPr>
        </p:nvSpPr>
        <p:spPr>
          <a:xfrm>
            <a:off x="1154113" y="701675"/>
            <a:ext cx="4625975" cy="3468688"/>
          </a:xfrm>
          <a:ln/>
        </p:spPr>
      </p:sp>
      <p:sp>
        <p:nvSpPr>
          <p:cNvPr id="3482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43562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6</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55467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B63CABB-AEB6-2843-89A9-165B7EA6D254}" type="slidenum">
              <a:rPr lang="en-US"/>
              <a:pPr>
                <a:defRPr/>
              </a:pPr>
              <a:t>‹#›</a:t>
            </a:fld>
            <a:endParaRPr lang="en-US"/>
          </a:p>
        </p:txBody>
      </p:sp>
    </p:spTree>
    <p:extLst>
      <p:ext uri="{BB962C8B-B14F-4D97-AF65-F5344CB8AC3E}">
        <p14:creationId xmlns:p14="http://schemas.microsoft.com/office/powerpoint/2010/main" val="32286068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D04233B-205D-2147-9689-0F1735FB8E96}" type="slidenum">
              <a:rPr lang="en-US"/>
              <a:pPr>
                <a:defRPr/>
              </a:pPr>
              <a:t>‹#›</a:t>
            </a:fld>
            <a:endParaRPr lang="en-US"/>
          </a:p>
        </p:txBody>
      </p:sp>
    </p:spTree>
    <p:extLst>
      <p:ext uri="{BB962C8B-B14F-4D97-AF65-F5344CB8AC3E}">
        <p14:creationId xmlns:p14="http://schemas.microsoft.com/office/powerpoint/2010/main" val="233401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87C425D-5629-B14B-B274-E986E8AF1758}" type="slidenum">
              <a:rPr lang="en-US"/>
              <a:pPr>
                <a:defRPr/>
              </a:pPr>
              <a:t>‹#›</a:t>
            </a:fld>
            <a:endParaRPr lang="en-US"/>
          </a:p>
        </p:txBody>
      </p:sp>
    </p:spTree>
    <p:extLst>
      <p:ext uri="{BB962C8B-B14F-4D97-AF65-F5344CB8AC3E}">
        <p14:creationId xmlns:p14="http://schemas.microsoft.com/office/powerpoint/2010/main" val="2530707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DED67AC0-1C5B-C947-BF70-E7CDA4870F58}" type="slidenum">
              <a:rPr lang="en-US"/>
              <a:pPr>
                <a:defRPr/>
              </a:pPr>
              <a:t>‹#›</a:t>
            </a:fld>
            <a:endParaRPr lang="en-US"/>
          </a:p>
        </p:txBody>
      </p:sp>
    </p:spTree>
    <p:extLst>
      <p:ext uri="{BB962C8B-B14F-4D97-AF65-F5344CB8AC3E}">
        <p14:creationId xmlns:p14="http://schemas.microsoft.com/office/powerpoint/2010/main" val="3977507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4B94B9B-010D-7B47-A253-D3BC948DC637}" type="slidenum">
              <a:rPr lang="en-US"/>
              <a:pPr>
                <a:defRPr/>
              </a:pPr>
              <a:t>‹#›</a:t>
            </a:fld>
            <a:endParaRPr lang="en-US"/>
          </a:p>
        </p:txBody>
      </p:sp>
    </p:spTree>
    <p:extLst>
      <p:ext uri="{BB962C8B-B14F-4D97-AF65-F5344CB8AC3E}">
        <p14:creationId xmlns:p14="http://schemas.microsoft.com/office/powerpoint/2010/main" val="3912738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6F13394-6018-BB4E-82BB-E505EA13AB3F}" type="slidenum">
              <a:rPr lang="en-US"/>
              <a:pPr>
                <a:defRPr/>
              </a:pPr>
              <a:t>‹#›</a:t>
            </a:fld>
            <a:endParaRPr lang="en-US"/>
          </a:p>
        </p:txBody>
      </p:sp>
    </p:spTree>
    <p:extLst>
      <p:ext uri="{BB962C8B-B14F-4D97-AF65-F5344CB8AC3E}">
        <p14:creationId xmlns:p14="http://schemas.microsoft.com/office/powerpoint/2010/main" val="4029516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116D419E-3D71-E145-B1BB-7C2F202DA0C8}" type="slidenum">
              <a:rPr lang="en-US"/>
              <a:pPr>
                <a:defRPr/>
              </a:pPr>
              <a:t>‹#›</a:t>
            </a:fld>
            <a:endParaRPr lang="en-US"/>
          </a:p>
        </p:txBody>
      </p:sp>
    </p:spTree>
    <p:extLst>
      <p:ext uri="{BB962C8B-B14F-4D97-AF65-F5344CB8AC3E}">
        <p14:creationId xmlns:p14="http://schemas.microsoft.com/office/powerpoint/2010/main" val="2999197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95F003FB-1C5C-0C4E-ACFE-3CBCFC3177CA}" type="slidenum">
              <a:rPr lang="en-US"/>
              <a:pPr>
                <a:defRPr/>
              </a:pPr>
              <a:t>‹#›</a:t>
            </a:fld>
            <a:endParaRPr lang="en-US"/>
          </a:p>
        </p:txBody>
      </p:sp>
    </p:spTree>
    <p:extLst>
      <p:ext uri="{BB962C8B-B14F-4D97-AF65-F5344CB8AC3E}">
        <p14:creationId xmlns:p14="http://schemas.microsoft.com/office/powerpoint/2010/main" val="3759074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722C3B44-FF9E-6C43-A2CC-36B902F295C4}" type="slidenum">
              <a:rPr lang="en-US"/>
              <a:pPr>
                <a:defRPr/>
              </a:pPr>
              <a:t>‹#›</a:t>
            </a:fld>
            <a:endParaRPr lang="en-US"/>
          </a:p>
        </p:txBody>
      </p:sp>
    </p:spTree>
    <p:extLst>
      <p:ext uri="{BB962C8B-B14F-4D97-AF65-F5344CB8AC3E}">
        <p14:creationId xmlns:p14="http://schemas.microsoft.com/office/powerpoint/2010/main" val="3025817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8F4BABA0-A9BD-3643-A866-6D6F2A816FCF}" type="slidenum">
              <a:rPr lang="en-US"/>
              <a:pPr>
                <a:defRPr/>
              </a:pPr>
              <a:t>‹#›</a:t>
            </a:fld>
            <a:endParaRPr lang="en-US"/>
          </a:p>
        </p:txBody>
      </p:sp>
    </p:spTree>
    <p:extLst>
      <p:ext uri="{BB962C8B-B14F-4D97-AF65-F5344CB8AC3E}">
        <p14:creationId xmlns:p14="http://schemas.microsoft.com/office/powerpoint/2010/main" val="1503840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B70FEE24-7071-4149-B42D-D015CB6C907B}" type="slidenum">
              <a:rPr lang="en-US"/>
              <a:pPr>
                <a:defRPr/>
              </a:pPr>
              <a:t>‹#›</a:t>
            </a:fld>
            <a:endParaRPr lang="en-US"/>
          </a:p>
        </p:txBody>
      </p:sp>
    </p:spTree>
    <p:extLst>
      <p:ext uri="{BB962C8B-B14F-4D97-AF65-F5344CB8AC3E}">
        <p14:creationId xmlns:p14="http://schemas.microsoft.com/office/powerpoint/2010/main" val="144437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D63A97-F084-7E4F-8ACE-C1C5A3479048}" type="slidenum">
              <a:rPr lang="en-US"/>
              <a:pPr>
                <a:defRPr/>
              </a:pPr>
              <a:t>‹#›</a:t>
            </a:fld>
            <a:endParaRPr lang="en-US"/>
          </a:p>
        </p:txBody>
      </p:sp>
    </p:spTree>
    <p:extLst>
      <p:ext uri="{BB962C8B-B14F-4D97-AF65-F5344CB8AC3E}">
        <p14:creationId xmlns:p14="http://schemas.microsoft.com/office/powerpoint/2010/main" val="314576265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FC95952E-BC7F-454B-A78F-5CF738186992}" type="slidenum">
              <a:rPr lang="en-US"/>
              <a:pPr>
                <a:defRPr/>
              </a:pPr>
              <a:t>‹#›</a:t>
            </a:fld>
            <a:endParaRPr lang="en-US"/>
          </a:p>
        </p:txBody>
      </p:sp>
    </p:spTree>
    <p:extLst>
      <p:ext uri="{BB962C8B-B14F-4D97-AF65-F5344CB8AC3E}">
        <p14:creationId xmlns:p14="http://schemas.microsoft.com/office/powerpoint/2010/main" val="1174061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999D9BD5-8EAF-D04E-B08A-279D9B16B2CF}" type="slidenum">
              <a:rPr lang="en-US"/>
              <a:pPr>
                <a:defRPr/>
              </a:pPr>
              <a:t>‹#›</a:t>
            </a:fld>
            <a:endParaRPr lang="en-US"/>
          </a:p>
        </p:txBody>
      </p:sp>
    </p:spTree>
    <p:extLst>
      <p:ext uri="{BB962C8B-B14F-4D97-AF65-F5344CB8AC3E}">
        <p14:creationId xmlns:p14="http://schemas.microsoft.com/office/powerpoint/2010/main" val="1095510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August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6ED334B3-AEF7-844A-B544-03624F7485E7}" type="slidenum">
              <a:rPr lang="en-US"/>
              <a:pPr>
                <a:defRPr/>
              </a:pPr>
              <a:t>‹#›</a:t>
            </a:fld>
            <a:endParaRPr lang="en-US"/>
          </a:p>
        </p:txBody>
      </p:sp>
    </p:spTree>
    <p:extLst>
      <p:ext uri="{BB962C8B-B14F-4D97-AF65-F5344CB8AC3E}">
        <p14:creationId xmlns:p14="http://schemas.microsoft.com/office/powerpoint/2010/main" val="4032207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5753CD-D494-5B47-86E7-8892F3D67235}" type="slidenum">
              <a:rPr lang="en-US"/>
              <a:pPr>
                <a:defRPr/>
              </a:pPr>
              <a:t>‹#›</a:t>
            </a:fld>
            <a:endParaRPr lang="en-US"/>
          </a:p>
        </p:txBody>
      </p:sp>
    </p:spTree>
    <p:extLst>
      <p:ext uri="{BB962C8B-B14F-4D97-AF65-F5344CB8AC3E}">
        <p14:creationId xmlns:p14="http://schemas.microsoft.com/office/powerpoint/2010/main" val="397630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5093DB8-367A-D44F-B5E3-9DE8FCFBA589}" type="slidenum">
              <a:rPr lang="en-US"/>
              <a:pPr>
                <a:defRPr/>
              </a:pPr>
              <a:t>‹#›</a:t>
            </a:fld>
            <a:endParaRPr lang="en-US"/>
          </a:p>
        </p:txBody>
      </p:sp>
    </p:spTree>
    <p:extLst>
      <p:ext uri="{BB962C8B-B14F-4D97-AF65-F5344CB8AC3E}">
        <p14:creationId xmlns:p14="http://schemas.microsoft.com/office/powerpoint/2010/main" val="179816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15FF9CB-E333-7147-A9E1-25D3DA757E56}" type="slidenum">
              <a:rPr lang="en-US"/>
              <a:pPr>
                <a:defRPr/>
              </a:pPr>
              <a:t>‹#›</a:t>
            </a:fld>
            <a:endParaRPr lang="en-US"/>
          </a:p>
        </p:txBody>
      </p:sp>
    </p:spTree>
    <p:extLst>
      <p:ext uri="{BB962C8B-B14F-4D97-AF65-F5344CB8AC3E}">
        <p14:creationId xmlns:p14="http://schemas.microsoft.com/office/powerpoint/2010/main" val="287033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56C5EA0C-B51E-BD44-8CBC-D032798286CB}" type="slidenum">
              <a:rPr lang="en-US"/>
              <a:pPr>
                <a:defRPr/>
              </a:pPr>
              <a:t>‹#›</a:t>
            </a:fld>
            <a:endParaRPr lang="en-US"/>
          </a:p>
        </p:txBody>
      </p:sp>
    </p:spTree>
    <p:extLst>
      <p:ext uri="{BB962C8B-B14F-4D97-AF65-F5344CB8AC3E}">
        <p14:creationId xmlns:p14="http://schemas.microsoft.com/office/powerpoint/2010/main" val="276247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3DC355B-44DF-6C43-94AD-0B374DD75B3D}" type="slidenum">
              <a:rPr lang="en-US"/>
              <a:pPr>
                <a:defRPr/>
              </a:pPr>
              <a:t>‹#›</a:t>
            </a:fld>
            <a:endParaRPr lang="en-US"/>
          </a:p>
        </p:txBody>
      </p:sp>
    </p:spTree>
    <p:extLst>
      <p:ext uri="{BB962C8B-B14F-4D97-AF65-F5344CB8AC3E}">
        <p14:creationId xmlns:p14="http://schemas.microsoft.com/office/powerpoint/2010/main" val="3251246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F987F1-C88E-A248-919F-24B44E585634}" type="slidenum">
              <a:rPr lang="en-US"/>
              <a:pPr>
                <a:defRPr/>
              </a:pPr>
              <a:t>‹#›</a:t>
            </a:fld>
            <a:endParaRPr lang="en-US"/>
          </a:p>
        </p:txBody>
      </p:sp>
    </p:spTree>
    <p:extLst>
      <p:ext uri="{BB962C8B-B14F-4D97-AF65-F5344CB8AC3E}">
        <p14:creationId xmlns:p14="http://schemas.microsoft.com/office/powerpoint/2010/main" val="358258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August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B903F2-9BD4-834A-9746-5CF90C99E2A9}" type="slidenum">
              <a:rPr lang="en-US"/>
              <a:pPr>
                <a:defRPr/>
              </a:pPr>
              <a:t>‹#›</a:t>
            </a:fld>
            <a:endParaRPr lang="en-US"/>
          </a:p>
        </p:txBody>
      </p:sp>
    </p:spTree>
    <p:extLst>
      <p:ext uri="{BB962C8B-B14F-4D97-AF65-F5344CB8AC3E}">
        <p14:creationId xmlns:p14="http://schemas.microsoft.com/office/powerpoint/2010/main" val="238761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August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charset="0"/>
              </a:defRPr>
            </a:lvl1pPr>
          </a:lstStyle>
          <a:p>
            <a:pPr>
              <a:defRPr/>
            </a:pPr>
            <a:r>
              <a:rPr lang="en-US"/>
              <a:t>Slide </a:t>
            </a:r>
            <a:fld id="{029C350E-6DA4-1948-AEA6-37283C0D1E1C}" type="slidenum">
              <a:rPr lang="en-US"/>
              <a:pPr>
                <a:defRPr/>
              </a:pPr>
              <a:t>‹#›</a:t>
            </a:fld>
            <a:endParaRPr lang="en-US"/>
          </a:p>
        </p:txBody>
      </p:sp>
      <p:sp>
        <p:nvSpPr>
          <p:cNvPr id="1031" name="Rectangle 7"/>
          <p:cNvSpPr>
            <a:spLocks noChangeArrowheads="1"/>
          </p:cNvSpPr>
          <p:nvPr userDrawn="1"/>
        </p:nvSpPr>
        <p:spPr bwMode="auto">
          <a:xfrm>
            <a:off x="5624513" y="333375"/>
            <a:ext cx="3290887"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802.11-14/1057r1</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ea typeface="+mn-ea"/>
                <a:cs typeface="+mn-cs"/>
              </a:defRPr>
            </a:lvl1pPr>
          </a:lstStyle>
          <a:p>
            <a:pPr>
              <a:defRPr/>
            </a:pPr>
            <a:r>
              <a:rPr lang="en-US" smtClean="0"/>
              <a:t>August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cs typeface="Arial" charset="0"/>
              </a:defRPr>
            </a:lvl1pPr>
          </a:lstStyle>
          <a:p>
            <a:pPr>
              <a:defRPr/>
            </a:pPr>
            <a:fld id="{0788082D-04D4-174A-A8C0-F746EAC2113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4/18-14-0061-00-0000-nhtsa-repoert-on-v2v-communications.pdf" TargetMode="External"/><Relationship Id="rId2" Type="http://schemas.openxmlformats.org/officeDocument/2006/relationships/hyperlink" Target="https://mentor.ieee.org/802.18/dcn/14/18-14-0060-00-0000-nhtsa-anprm-on-v2v.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apps.fcc.gov/kdb/GetAttachment.html?id=vCtf1pY%2BBvtwonxGyeTEdg%3D%3D" TargetMode="External"/><Relationship Id="rId13" Type="http://schemas.openxmlformats.org/officeDocument/2006/relationships/hyperlink" Target="https://apps.fcc.gov/kdb/GetAttachment.html?id=LkoNtG2MuOBJc6N1Qj5rWA%3D%3D" TargetMode="External"/><Relationship Id="rId3" Type="http://schemas.openxmlformats.org/officeDocument/2006/relationships/hyperlink" Target="https://apps.fcc.gov/kdb/GetAttachment.html?id=eM5nWfrXdjqoh49YSbhsWw%3D%3D" TargetMode="External"/><Relationship Id="rId7" Type="http://schemas.openxmlformats.org/officeDocument/2006/relationships/hyperlink" Target="https://apps.fcc.gov/kdb/GetAttachment.html?id=4wW5ciJHL6MTbvszTbwWfg%3D%3D" TargetMode="External"/><Relationship Id="rId12" Type="http://schemas.openxmlformats.org/officeDocument/2006/relationships/hyperlink" Target="https://apps.fcc.gov/kdb/GetAttachment.html?id=Av10E8AY/nOQEAkTHIPn3w%3D%3D" TargetMode="External"/><Relationship Id="rId17" Type="http://schemas.openxmlformats.org/officeDocument/2006/relationships/hyperlink" Target="https://apps.fcc.gov/oetcf/kdb/index.cfm" TargetMode="External"/><Relationship Id="rId2" Type="http://schemas.openxmlformats.org/officeDocument/2006/relationships/hyperlink" Target="https://apps.fcc.gov/kdb/GetAttachment.html?id=3cUnx8sFzFw%2B83mRTVmfcA%3D%3D" TargetMode="External"/><Relationship Id="rId16" Type="http://schemas.openxmlformats.org/officeDocument/2006/relationships/hyperlink" Target="https://apps.fcc.gov/kdb/GetAttachment.html?id=CCIx4zcIbH79nDI2LjMr5w%3D%3D" TargetMode="External"/><Relationship Id="rId1" Type="http://schemas.openxmlformats.org/officeDocument/2006/relationships/slideLayout" Target="../slideLayouts/slideLayout2.xml"/><Relationship Id="rId6" Type="http://schemas.openxmlformats.org/officeDocument/2006/relationships/hyperlink" Target="https://apps.fcc.gov/kdb/GetAttachment.html?id=5NjjaXsjV97%2BhlMWvZ1QRw%3D%3D" TargetMode="External"/><Relationship Id="rId11" Type="http://schemas.openxmlformats.org/officeDocument/2006/relationships/hyperlink" Target="https://apps.fcc.gov/kdb/GetAttachment.html?id=eNp5IFFuKWoTrZm61uQUhA%3D%3D" TargetMode="External"/><Relationship Id="rId5" Type="http://schemas.openxmlformats.org/officeDocument/2006/relationships/hyperlink" Target="https://apps.fcc.gov/kdb/GetAttachment.html?id=mPs1a/0jnE%2BaC0lY4I1LLw%3D%3D" TargetMode="External"/><Relationship Id="rId15" Type="http://schemas.openxmlformats.org/officeDocument/2006/relationships/hyperlink" Target="https://apps.fcc.gov/kdb/GetAttachment.html?id=ztYcsz1hnS%2BkQta73SM0uQ%3D%3D" TargetMode="External"/><Relationship Id="rId10" Type="http://schemas.openxmlformats.org/officeDocument/2006/relationships/hyperlink" Target="https://apps.fcc.gov/kdb/GetAttachment.html?id=m9uVjb2eFMcFeWkKjYcOPw%3D%3D" TargetMode="External"/><Relationship Id="rId4" Type="http://schemas.openxmlformats.org/officeDocument/2006/relationships/hyperlink" Target="https://apps.fcc.gov/kdb/GetAttachment.html?id=SgWpGmfYUKLV/rbd4bEa3Q%3D%3D" TargetMode="External"/><Relationship Id="rId9" Type="http://schemas.openxmlformats.org/officeDocument/2006/relationships/hyperlink" Target="https://apps.fcc.gov/kdb/GetAttachment.html?id=NtQ3aQIx5lRvBnCMUGf5MQ%3D%3D" TargetMode="External"/><Relationship Id="rId14" Type="http://schemas.openxmlformats.org/officeDocument/2006/relationships/hyperlink" Target="https://apps.fcc.gov/kdb/GetAttachment.html?id=iZi2ce0J2X67BxW%2BOTX2VQ%3D%3D"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mailto:pecclesi@cisco.com" TargetMode="External"/><Relationship Id="rId5" Type="http://schemas.openxmlformats.org/officeDocument/2006/relationships/hyperlink" Target="https://mentor.ieee.org/802.11/public-file/07/11-07-0360-04-0000-802-11-policies-and-procedures.doc" TargetMode="Externa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August 2014</a:t>
            </a:r>
            <a:endParaRPr lang="en-US"/>
          </a:p>
        </p:txBody>
      </p:sp>
      <p:sp>
        <p:nvSpPr>
          <p:cNvPr id="1028" name="Footer Placeholder 4"/>
          <p:cNvSpPr>
            <a:spLocks noGrp="1"/>
          </p:cNvSpPr>
          <p:nvPr>
            <p:ph type="ftr" sz="quarter" idx="11"/>
          </p:nvPr>
        </p:nvSpPr>
        <p:spPr/>
        <p:txBody>
          <a:bodyPr/>
          <a:lstStyle/>
          <a:p>
            <a:pPr>
              <a:defRPr/>
            </a:pPr>
            <a:r>
              <a:rPr lang="en-US" dirty="0" smtClean="0"/>
              <a:t>Rich Kennedy, </a:t>
            </a:r>
            <a:r>
              <a:rPr lang="en-US" dirty="0" err="1" smtClean="0"/>
              <a:t>MediaTek</a:t>
            </a:r>
            <a:endParaRPr lang="en-US" dirty="0"/>
          </a:p>
        </p:txBody>
      </p:sp>
      <p:sp>
        <p:nvSpPr>
          <p:cNvPr id="27651" name="Rectangle 2"/>
          <p:cNvSpPr>
            <a:spLocks noGrp="1" noChangeArrowheads="1"/>
          </p:cNvSpPr>
          <p:nvPr>
            <p:ph type="title"/>
          </p:nvPr>
        </p:nvSpPr>
        <p:spPr>
          <a:xfrm>
            <a:off x="685800" y="838200"/>
            <a:ext cx="7772400" cy="1066800"/>
          </a:xfrm>
        </p:spPr>
        <p:txBody>
          <a:bodyPr/>
          <a:lstStyle/>
          <a:p>
            <a:r>
              <a:rPr lang="en-US" dirty="0">
                <a:latin typeface="Times New Roman" charset="0"/>
              </a:rPr>
              <a:t>IEEE </a:t>
            </a:r>
            <a:r>
              <a:rPr lang="en-US" dirty="0" smtClean="0">
                <a:latin typeface="Times New Roman" charset="0"/>
              </a:rPr>
              <a:t>802.11/15 </a:t>
            </a:r>
            <a:r>
              <a:rPr lang="en-US" dirty="0">
                <a:latin typeface="Times New Roman" charset="0"/>
              </a:rPr>
              <a:t>Regulatory SC</a:t>
            </a:r>
            <a:br>
              <a:rPr lang="en-US" dirty="0">
                <a:latin typeface="Times New Roman" charset="0"/>
              </a:rPr>
            </a:br>
            <a:r>
              <a:rPr lang="en-US" i="1" dirty="0" smtClean="0">
                <a:latin typeface="Times New Roman" charset="0"/>
              </a:rPr>
              <a:t>DRAFT</a:t>
            </a:r>
            <a:r>
              <a:rPr lang="en-US" dirty="0" smtClean="0">
                <a:latin typeface="Times New Roman" charset="0"/>
              </a:rPr>
              <a:t> Teleconference </a:t>
            </a:r>
            <a:r>
              <a:rPr lang="en-US" dirty="0">
                <a:latin typeface="Times New Roman" charset="0"/>
              </a:rPr>
              <a:t>Plan and Agenda</a:t>
            </a:r>
          </a:p>
        </p:txBody>
      </p:sp>
      <p:sp>
        <p:nvSpPr>
          <p:cNvPr id="27652"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2014-08-21</a:t>
            </a:r>
            <a:endParaRPr lang="en-US" sz="2000" b="0" dirty="0">
              <a:latin typeface="Times New Roman" charset="0"/>
            </a:endParaRPr>
          </a:p>
        </p:txBody>
      </p:sp>
      <p:graphicFrame>
        <p:nvGraphicFramePr>
          <p:cNvPr id="27653" name="Object 11"/>
          <p:cNvGraphicFramePr>
            <a:graphicFrameLocks noChangeAspect="1"/>
          </p:cNvGraphicFramePr>
          <p:nvPr>
            <p:extLst>
              <p:ext uri="{D42A27DB-BD31-4B8C-83A1-F6EECF244321}">
                <p14:modId xmlns:p14="http://schemas.microsoft.com/office/powerpoint/2010/main" val="593162255"/>
              </p:ext>
            </p:extLst>
          </p:nvPr>
        </p:nvGraphicFramePr>
        <p:xfrm>
          <a:off x="533400" y="3292475"/>
          <a:ext cx="8181975" cy="2384425"/>
        </p:xfrm>
        <a:graphic>
          <a:graphicData uri="http://schemas.openxmlformats.org/presentationml/2006/ole">
            <mc:AlternateContent xmlns:mc="http://schemas.openxmlformats.org/markup-compatibility/2006">
              <mc:Choice xmlns:v="urn:schemas-microsoft-com:vml" Requires="v">
                <p:oleObj spid="_x0000_s27746" name="Document" r:id="rId4" imgW="8636000" imgH="2514600" progId="Word.Document.8">
                  <p:embed/>
                </p:oleObj>
              </mc:Choice>
              <mc:Fallback>
                <p:oleObj name="Document" r:id="rId4" imgW="8636000" imgH="2514600" progId="Word.Document.8">
                  <p:embed/>
                  <p:pic>
                    <p:nvPicPr>
                      <p:cNvPr id="0" name="Object 11"/>
                      <p:cNvPicPr>
                        <a:picLocks noChangeAspect="1" noChangeArrowheads="1"/>
                      </p:cNvPicPr>
                      <p:nvPr/>
                    </p:nvPicPr>
                    <p:blipFill>
                      <a:blip r:embed="rId5"/>
                      <a:srcRect/>
                      <a:stretch>
                        <a:fillRect/>
                      </a:stretch>
                    </p:blipFill>
                    <p:spPr bwMode="auto">
                      <a:xfrm>
                        <a:off x="533400" y="3292475"/>
                        <a:ext cx="8181975" cy="2384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4"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Ofcom LTE in 2.3 GHz Problem</a:t>
            </a:r>
            <a:endParaRPr lang="en-US" dirty="0"/>
          </a:p>
        </p:txBody>
      </p:sp>
      <p:sp>
        <p:nvSpPr>
          <p:cNvPr id="3" name="Content Placeholder 2"/>
          <p:cNvSpPr>
            <a:spLocks noGrp="1"/>
          </p:cNvSpPr>
          <p:nvPr>
            <p:ph idx="1"/>
          </p:nvPr>
        </p:nvSpPr>
        <p:spPr/>
        <p:txBody>
          <a:bodyPr/>
          <a:lstStyle/>
          <a:p>
            <a:r>
              <a:rPr lang="en-US" dirty="0" smtClean="0"/>
              <a:t>Impacts both 802.11 and 802.15 in 2.4 GHz band</a:t>
            </a:r>
          </a:p>
          <a:p>
            <a:r>
              <a:rPr lang="en-US" sz="2000" dirty="0"/>
              <a:t>“</a:t>
            </a:r>
            <a:r>
              <a:rPr lang="en-US" sz="2000" i="1" dirty="0"/>
              <a:t>In a recent conversation with </a:t>
            </a:r>
            <a:r>
              <a:rPr lang="en-US" sz="2000" i="1" dirty="0" err="1"/>
              <a:t>OfCom</a:t>
            </a:r>
            <a:r>
              <a:rPr lang="en-US" sz="2000" i="1" dirty="0"/>
              <a:t>, they’ve mentioned the following timeline, so there is still opportunity to formally respond and influence the outcome.  If the WiFi Alliance is already involved, great!</a:t>
            </a:r>
          </a:p>
          <a:p>
            <a:pPr lvl="1"/>
            <a:r>
              <a:rPr lang="en-US" i="1" dirty="0" err="1"/>
              <a:t>OfCom</a:t>
            </a:r>
            <a:r>
              <a:rPr lang="en-US" i="1" dirty="0"/>
              <a:t> formal report on 2.3GHz LTE interference (mobile/</a:t>
            </a:r>
            <a:r>
              <a:rPr lang="en-US" i="1" dirty="0" err="1"/>
              <a:t>basestation</a:t>
            </a:r>
            <a:r>
              <a:rPr lang="en-US" i="1" dirty="0"/>
              <a:t>) to 2.4GHz WiFi due Nov./Dec. 2014</a:t>
            </a:r>
          </a:p>
          <a:p>
            <a:pPr lvl="1"/>
            <a:r>
              <a:rPr lang="en-US" i="1" dirty="0"/>
              <a:t>Formal response due 8 weeks after report issuance (Jan./Feb. 2015)</a:t>
            </a:r>
          </a:p>
          <a:p>
            <a:pPr lvl="1"/>
            <a:r>
              <a:rPr lang="en-US" i="1" dirty="0" err="1"/>
              <a:t>OfCom</a:t>
            </a:r>
            <a:r>
              <a:rPr lang="en-US" i="1" dirty="0"/>
              <a:t> statement on Spectrum Approval/Conditions for Use (May 2015)”</a:t>
            </a:r>
          </a:p>
          <a:p>
            <a:pPr lvl="1"/>
            <a:endParaRPr lang="en-US" dirty="0"/>
          </a:p>
        </p:txBody>
      </p:sp>
      <p:sp>
        <p:nvSpPr>
          <p:cNvPr id="4" name="Date Placeholder 3"/>
          <p:cNvSpPr>
            <a:spLocks noGrp="1"/>
          </p:cNvSpPr>
          <p:nvPr>
            <p:ph type="dt" sz="half" idx="10"/>
          </p:nvPr>
        </p:nvSpPr>
        <p:spPr/>
        <p:txBody>
          <a:bodyPr/>
          <a:lstStyle/>
          <a:p>
            <a:pPr>
              <a:defRPr/>
            </a:pPr>
            <a:r>
              <a:rPr lang="en-US" smtClean="0"/>
              <a:t>August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2388123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a:t>
            </a:r>
            <a:r>
              <a:rPr lang="en-US" dirty="0" smtClean="0"/>
              <a:t>Questions [2]</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a:t>Possible mitigations:</a:t>
            </a:r>
          </a:p>
          <a:p>
            <a:pPr lvl="1"/>
            <a:r>
              <a:rPr lang="en-US" dirty="0" smtClean="0"/>
              <a:t>We </a:t>
            </a:r>
            <a:r>
              <a:rPr lang="en-US" dirty="0"/>
              <a:t>know that there are some small band pass filters available for Wi-Fi devices from a few manufacturers. Is this something that you use, or are considering using in your products?</a:t>
            </a:r>
          </a:p>
          <a:p>
            <a:pPr lvl="1"/>
            <a:r>
              <a:rPr lang="en-US" dirty="0" smtClean="0"/>
              <a:t>If </a:t>
            </a:r>
            <a:r>
              <a:rPr lang="en-US" dirty="0"/>
              <a:t>so will this be universal across your range of products or just in certain ones, if so does this relate to enterprise grade versus consumer grade equipment?.</a:t>
            </a:r>
          </a:p>
          <a:p>
            <a:pPr lvl="1"/>
            <a:r>
              <a:rPr lang="en-US" dirty="0" smtClean="0"/>
              <a:t>We </a:t>
            </a:r>
            <a:r>
              <a:rPr lang="en-US" dirty="0"/>
              <a:t>have also considered that if in some cases interference was to occur then making increase use of the 5 GHz Wi-Fi band may provide some benefit. Do you have device / component solutions that are 2.4 GHz only or are all your current product range dual band</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August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102055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a:t>
            </a:r>
            <a:r>
              <a:rPr lang="en-US" dirty="0" smtClean="0"/>
              <a:t>Questions [3]</a:t>
            </a:r>
            <a:endParaRPr lang="en-US" dirty="0"/>
          </a:p>
        </p:txBody>
      </p:sp>
      <p:sp>
        <p:nvSpPr>
          <p:cNvPr id="3" name="Content Placeholder 2"/>
          <p:cNvSpPr>
            <a:spLocks noGrp="1"/>
          </p:cNvSpPr>
          <p:nvPr>
            <p:ph idx="1"/>
          </p:nvPr>
        </p:nvSpPr>
        <p:spPr>
          <a:xfrm>
            <a:off x="685800" y="1752600"/>
            <a:ext cx="7772400" cy="4648200"/>
          </a:xfrm>
        </p:spPr>
        <p:txBody>
          <a:bodyPr/>
          <a:lstStyle/>
          <a:p>
            <a:r>
              <a:rPr lang="en-US" dirty="0"/>
              <a:t>Possible </a:t>
            </a:r>
            <a:r>
              <a:rPr lang="en-US" dirty="0" smtClean="0"/>
              <a:t>mitigations (cont’d):</a:t>
            </a:r>
          </a:p>
          <a:p>
            <a:pPr lvl="1"/>
            <a:r>
              <a:rPr lang="en-US" dirty="0" smtClean="0"/>
              <a:t>Can </a:t>
            </a:r>
            <a:r>
              <a:rPr lang="en-US" dirty="0"/>
              <a:t>you provide us some ideas as to the replacement cycle of your devices so we can understand at what point the legacy devices may been replaced out of the market?</a:t>
            </a:r>
          </a:p>
          <a:p>
            <a:pPr lvl="1"/>
            <a:r>
              <a:rPr lang="en-US" dirty="0"/>
              <a:t>Are there other mitigations that you think are possible other than improved filtering on the Wi-Fi input such as increased dynamic range or different scheduling and packet retry techniques?</a:t>
            </a:r>
          </a:p>
          <a:p>
            <a:pPr lvl="1"/>
            <a:r>
              <a:rPr lang="en-US" dirty="0" smtClean="0"/>
              <a:t>If </a:t>
            </a:r>
            <a:r>
              <a:rPr lang="en-US" dirty="0"/>
              <a:t>different retry algorithms did improve performance in the presence of mobile communications signals, is this something that can be applied to legacy devices via new firmware uploads or would it be for new devices only?</a:t>
            </a:r>
          </a:p>
          <a:p>
            <a:pPr lvl="1"/>
            <a:r>
              <a:rPr lang="en-US" dirty="0" smtClean="0"/>
              <a:t>Please </a:t>
            </a:r>
            <a:r>
              <a:rPr lang="en-US" dirty="0"/>
              <a:t>will you provide us with some details on the unit cost of additional filters or other mitigations so we can estimate the scale of the impact?</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August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210539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a:t>
            </a:r>
            <a:r>
              <a:rPr lang="en-US" dirty="0" smtClean="0"/>
              <a:t>Questions [4]</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a:t>Dual system devices:</a:t>
            </a:r>
          </a:p>
          <a:p>
            <a:pPr lvl="1"/>
            <a:r>
              <a:rPr lang="en-US" dirty="0" smtClean="0"/>
              <a:t>If </a:t>
            </a:r>
            <a:r>
              <a:rPr lang="en-US" dirty="0"/>
              <a:t>you make devices that have or will have 2.3 GHz TD-LTE and Wi-Fi radios within them, how will you ensure coexistence between these two systems in the same device? Will this be based on scheduling between them or on improved receiver performance or some other mechanism?</a:t>
            </a:r>
          </a:p>
          <a:p>
            <a:r>
              <a:rPr lang="en-US" dirty="0"/>
              <a:t>Finally, is there anything else that Ofcom as a regulator should do to reduce the risk of coexistence problems between LTE and Wi-Fi?</a:t>
            </a:r>
          </a:p>
          <a:p>
            <a:endParaRPr lang="en-US" dirty="0"/>
          </a:p>
        </p:txBody>
      </p:sp>
      <p:sp>
        <p:nvSpPr>
          <p:cNvPr id="4" name="Date Placeholder 3"/>
          <p:cNvSpPr>
            <a:spLocks noGrp="1"/>
          </p:cNvSpPr>
          <p:nvPr>
            <p:ph type="dt" sz="half" idx="10"/>
          </p:nvPr>
        </p:nvSpPr>
        <p:spPr/>
        <p:txBody>
          <a:bodyPr/>
          <a:lstStyle/>
          <a:p>
            <a:pPr>
              <a:defRPr/>
            </a:pPr>
            <a:r>
              <a:rPr lang="en-US" smtClean="0"/>
              <a:t>August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946164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latin typeface="Times New Roman" charset="0"/>
              </a:rPr>
              <a:t>NHTSA ANPRM</a:t>
            </a:r>
            <a:endParaRPr lang="en-US" dirty="0"/>
          </a:p>
        </p:txBody>
      </p:sp>
      <p:sp>
        <p:nvSpPr>
          <p:cNvPr id="3" name="Content Placeholder 2"/>
          <p:cNvSpPr>
            <a:spLocks noGrp="1"/>
          </p:cNvSpPr>
          <p:nvPr>
            <p:ph idx="1"/>
          </p:nvPr>
        </p:nvSpPr>
        <p:spPr>
          <a:xfrm>
            <a:off x="685800" y="1981200"/>
            <a:ext cx="7772400" cy="4419600"/>
          </a:xfrm>
        </p:spPr>
        <p:txBody>
          <a:bodyPr/>
          <a:lstStyle/>
          <a:p>
            <a:r>
              <a:rPr lang="en-US" sz="2000" dirty="0" smtClean="0"/>
              <a:t>New pressure on the DSRC Tiger Team to find a solution the automotive industry will accept</a:t>
            </a:r>
          </a:p>
          <a:p>
            <a:r>
              <a:rPr lang="en-US" sz="2000" dirty="0" smtClean="0"/>
              <a:t>Deadline for Comments is October 20</a:t>
            </a:r>
            <a:r>
              <a:rPr lang="en-US" sz="2000" baseline="30000" dirty="0" smtClean="0"/>
              <a:t>th</a:t>
            </a:r>
            <a:r>
              <a:rPr lang="en-US" sz="2000" dirty="0" smtClean="0"/>
              <a:t> </a:t>
            </a:r>
          </a:p>
          <a:p>
            <a:r>
              <a:rPr lang="en-US" sz="2000" dirty="0" smtClean="0"/>
              <a:t>Paragraphs 18, 19 on sharing the 5.9 GHz band</a:t>
            </a:r>
            <a:endParaRPr lang="en-US" sz="2000" dirty="0" smtClean="0"/>
          </a:p>
          <a:p>
            <a:r>
              <a:rPr lang="en-US" sz="2000" dirty="0" smtClean="0"/>
              <a:t>“18. </a:t>
            </a:r>
            <a:r>
              <a:rPr lang="en-US" sz="2000" dirty="0"/>
              <a:t>The Federal Communication Commission (FCC) has proposed the possibility of sharing the DSRC frequency of 5.9 GHz with other unlicensed </a:t>
            </a:r>
            <a:r>
              <a:rPr lang="en-US" sz="2000" dirty="0" smtClean="0"/>
              <a:t>devices.”</a:t>
            </a:r>
          </a:p>
          <a:p>
            <a:r>
              <a:rPr lang="en-US" sz="2000" dirty="0" smtClean="0"/>
              <a:t>NHTSA ANPRM</a:t>
            </a:r>
          </a:p>
          <a:p>
            <a:pPr lvl="1"/>
            <a:r>
              <a:rPr lang="en-US" sz="1800" dirty="0">
                <a:hlinkClick r:id="rId2"/>
              </a:rPr>
              <a:t>https://</a:t>
            </a:r>
            <a:r>
              <a:rPr lang="en-US" sz="1800" dirty="0" smtClean="0">
                <a:hlinkClick r:id="rId2"/>
              </a:rPr>
              <a:t>mentor.ieee.org/802.18/dcn/14/18-14-0060-00-0000-nhtsa-anprm-on-v2v.pdf</a:t>
            </a:r>
            <a:r>
              <a:rPr lang="en-US" sz="1800" dirty="0" smtClean="0"/>
              <a:t> </a:t>
            </a:r>
          </a:p>
          <a:p>
            <a:r>
              <a:rPr lang="en-US" sz="2000" dirty="0" smtClean="0"/>
              <a:t>NHTSA Report on V2V Communications</a:t>
            </a:r>
          </a:p>
          <a:p>
            <a:pPr lvl="1"/>
            <a:r>
              <a:rPr lang="en-US" sz="1800" dirty="0">
                <a:hlinkClick r:id="rId3"/>
              </a:rPr>
              <a:t>https://</a:t>
            </a:r>
            <a:r>
              <a:rPr lang="en-US" sz="1800" dirty="0" smtClean="0">
                <a:hlinkClick r:id="rId3"/>
              </a:rPr>
              <a:t>mentor.ieee.org/802.18/dcn/14/18-14-0061-00-0000-nhtsa-repoert-on-v2v-communications.pdf</a:t>
            </a:r>
            <a:r>
              <a:rPr lang="en-US" sz="1800" dirty="0" smtClean="0"/>
              <a:t> </a:t>
            </a:r>
            <a:endParaRPr lang="en-US" sz="1800" dirty="0"/>
          </a:p>
        </p:txBody>
      </p:sp>
      <p:sp>
        <p:nvSpPr>
          <p:cNvPr id="4" name="Date Placeholder 3"/>
          <p:cNvSpPr>
            <a:spLocks noGrp="1"/>
          </p:cNvSpPr>
          <p:nvPr>
            <p:ph type="dt" sz="half" idx="10"/>
          </p:nvPr>
        </p:nvSpPr>
        <p:spPr/>
        <p:txBody>
          <a:bodyPr/>
          <a:lstStyle/>
          <a:p>
            <a:pPr>
              <a:defRPr/>
            </a:pPr>
            <a:r>
              <a:rPr lang="en-US" smtClean="0"/>
              <a:t>August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481588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FCC KDBs</a:t>
            </a:r>
            <a:endParaRPr lang="en-US" dirty="0"/>
          </a:p>
        </p:txBody>
      </p:sp>
      <p:sp>
        <p:nvSpPr>
          <p:cNvPr id="3" name="Content Placeholder 2"/>
          <p:cNvSpPr>
            <a:spLocks noGrp="1"/>
          </p:cNvSpPr>
          <p:nvPr>
            <p:ph idx="1"/>
          </p:nvPr>
        </p:nvSpPr>
        <p:spPr/>
        <p:txBody>
          <a:bodyPr/>
          <a:lstStyle/>
          <a:p>
            <a:r>
              <a:rPr lang="en-US" sz="1200" u="sng" dirty="0">
                <a:hlinkClick r:id="rId2"/>
              </a:rPr>
              <a:t>905462 D02 UNII DFS Compliance Procedures New Rules v01r01 </a:t>
            </a:r>
            <a:r>
              <a:rPr lang="en-US" sz="1200" dirty="0"/>
              <a:t/>
            </a:r>
            <a:br>
              <a:rPr lang="en-US" sz="1200" dirty="0"/>
            </a:br>
            <a:r>
              <a:rPr lang="en-US" sz="1200" u="sng" dirty="0">
                <a:hlinkClick r:id="rId3"/>
              </a:rPr>
              <a:t>905462 D03 UNII Clients Without Radar Detection New Rules v01r01 </a:t>
            </a:r>
            <a:r>
              <a:rPr lang="en-US" sz="1200" dirty="0"/>
              <a:t/>
            </a:r>
            <a:br>
              <a:rPr lang="en-US" sz="1200" dirty="0"/>
            </a:br>
            <a:r>
              <a:rPr lang="en-US" sz="1200" u="sng" dirty="0">
                <a:hlinkClick r:id="rId4"/>
              </a:rPr>
              <a:t>848637 D01 DFS Client Devices v01 </a:t>
            </a:r>
            <a:r>
              <a:rPr lang="en-US" sz="1200" dirty="0"/>
              <a:t/>
            </a:r>
            <a:br>
              <a:rPr lang="en-US" sz="1200" dirty="0"/>
            </a:br>
            <a:r>
              <a:rPr lang="en-US" sz="1200" u="sng" dirty="0">
                <a:hlinkClick r:id="rId5"/>
              </a:rPr>
              <a:t>594280 D02 U-NII Device Security v01r01 </a:t>
            </a:r>
            <a:r>
              <a:rPr lang="en-US" sz="1200" dirty="0"/>
              <a:t/>
            </a:r>
            <a:br>
              <a:rPr lang="en-US" sz="1200" dirty="0"/>
            </a:br>
            <a:r>
              <a:rPr lang="en-US" sz="1200" u="sng" dirty="0">
                <a:hlinkClick r:id="rId6"/>
              </a:rPr>
              <a:t>594280 D01 Configuration Control v02r01 </a:t>
            </a:r>
            <a:r>
              <a:rPr lang="en-US" sz="1200" dirty="0"/>
              <a:t/>
            </a:r>
            <a:br>
              <a:rPr lang="en-US" sz="1200" dirty="0"/>
            </a:br>
            <a:r>
              <a:rPr lang="en-US" sz="1200" u="sng" dirty="0">
                <a:hlinkClick r:id="rId7"/>
              </a:rPr>
              <a:t>443999 D01 Approval of DFS UNII Devices v01r02 </a:t>
            </a:r>
            <a:r>
              <a:rPr lang="en-US" sz="1200" dirty="0"/>
              <a:t/>
            </a:r>
            <a:br>
              <a:rPr lang="en-US" sz="1200" dirty="0"/>
            </a:br>
            <a:r>
              <a:rPr lang="en-US" sz="1200" u="sng" dirty="0">
                <a:hlinkClick r:id="rId8"/>
              </a:rPr>
              <a:t>644545 D03 Guidance for IEEE 802 11ac New Rules v01 </a:t>
            </a:r>
            <a:r>
              <a:rPr lang="en-US" sz="1200" dirty="0"/>
              <a:t/>
            </a:r>
            <a:br>
              <a:rPr lang="en-US" sz="1200" dirty="0"/>
            </a:br>
            <a:r>
              <a:rPr lang="en-US" sz="1200" dirty="0"/>
              <a:t/>
            </a:r>
            <a:br>
              <a:rPr lang="en-US" sz="1200" dirty="0"/>
            </a:br>
            <a:r>
              <a:rPr lang="en-US" sz="1200" dirty="0"/>
              <a:t>(items below were distributed to TCBC on 8/13/2014, but included here for completeness)</a:t>
            </a:r>
            <a:br>
              <a:rPr lang="en-US" sz="1200" dirty="0"/>
            </a:br>
            <a:r>
              <a:rPr lang="en-US" sz="1200" u="sng" dirty="0">
                <a:hlinkClick r:id="rId9"/>
              </a:rPr>
              <a:t>941225 D05A LTE Rel.10 KDB Inquiry Sheet v01r01 </a:t>
            </a:r>
            <a:r>
              <a:rPr lang="en-US" sz="1200" dirty="0"/>
              <a:t/>
            </a:r>
            <a:br>
              <a:rPr lang="en-US" sz="1200" dirty="0"/>
            </a:br>
            <a:r>
              <a:rPr lang="en-US" sz="1200" u="sng" dirty="0">
                <a:hlinkClick r:id="rId10"/>
              </a:rPr>
              <a:t>388624 D02 Permit But Ask List v015r02 </a:t>
            </a:r>
            <a:r>
              <a:rPr lang="en-US" sz="1200" dirty="0"/>
              <a:t/>
            </a:r>
            <a:br>
              <a:rPr lang="en-US" sz="1200" dirty="0"/>
            </a:br>
            <a:r>
              <a:rPr lang="en-US" sz="1200" u="sng" dirty="0">
                <a:hlinkClick r:id="rId11"/>
              </a:rPr>
              <a:t>204515 D01 Grantee Code v01 </a:t>
            </a:r>
            <a:r>
              <a:rPr lang="en-US" sz="1200" dirty="0"/>
              <a:t/>
            </a:r>
            <a:br>
              <a:rPr lang="en-US" sz="1200" dirty="0"/>
            </a:br>
            <a:r>
              <a:rPr lang="en-US" sz="1200" u="sng" dirty="0">
                <a:hlinkClick r:id="rId12"/>
              </a:rPr>
              <a:t>935210 D01 Signal Booster Definitions v02 </a:t>
            </a:r>
            <a:r>
              <a:rPr lang="en-US" sz="1200" dirty="0"/>
              <a:t/>
            </a:r>
            <a:br>
              <a:rPr lang="en-US" sz="1200" dirty="0"/>
            </a:br>
            <a:r>
              <a:rPr lang="en-US" sz="1200" u="sng" dirty="0">
                <a:hlinkClick r:id="rId13"/>
              </a:rPr>
              <a:t>935210 D02 Signal Booster Certification v02r01 </a:t>
            </a:r>
            <a:r>
              <a:rPr lang="en-US" sz="1200" dirty="0"/>
              <a:t/>
            </a:r>
            <a:br>
              <a:rPr lang="en-US" sz="1200" dirty="0"/>
            </a:br>
            <a:r>
              <a:rPr lang="en-US" sz="1200" u="sng" dirty="0">
                <a:hlinkClick r:id="rId14"/>
              </a:rPr>
              <a:t>935210 D03 Signal Booster Measurements v02r01 </a:t>
            </a:r>
            <a:r>
              <a:rPr lang="en-US" sz="1200" dirty="0"/>
              <a:t/>
            </a:r>
            <a:br>
              <a:rPr lang="en-US" sz="1200" dirty="0"/>
            </a:br>
            <a:r>
              <a:rPr lang="en-US" sz="1200" u="sng" dirty="0">
                <a:hlinkClick r:id="rId15"/>
              </a:rPr>
              <a:t>935210 D04 Signal Booster Provider Specific v01 </a:t>
            </a:r>
            <a:r>
              <a:rPr lang="en-US" sz="1200" dirty="0"/>
              <a:t/>
            </a:r>
            <a:br>
              <a:rPr lang="en-US" sz="1200" dirty="0"/>
            </a:br>
            <a:r>
              <a:rPr lang="en-US" sz="1200" u="sng" dirty="0" smtClean="0">
                <a:hlinkClick r:id="rId16"/>
              </a:rPr>
              <a:t>442812 </a:t>
            </a:r>
            <a:r>
              <a:rPr lang="en-US" sz="1200" u="sng" dirty="0">
                <a:hlinkClick r:id="rId16"/>
              </a:rPr>
              <a:t>D01 SDR Apps Guide v02r03 </a:t>
            </a:r>
            <a:endParaRPr lang="en-US" sz="1200" dirty="0"/>
          </a:p>
          <a:p>
            <a:endParaRPr lang="en-US" sz="1200" dirty="0" smtClean="0"/>
          </a:p>
          <a:p>
            <a:r>
              <a:rPr lang="en-US" sz="1200" dirty="0" smtClean="0"/>
              <a:t>the </a:t>
            </a:r>
            <a:r>
              <a:rPr lang="en-US" sz="1200" dirty="0"/>
              <a:t>KDB entries can be found at:</a:t>
            </a:r>
            <a:br>
              <a:rPr lang="en-US" sz="1200" dirty="0"/>
            </a:br>
            <a:r>
              <a:rPr lang="en-US" sz="1200" u="sng" dirty="0">
                <a:hlinkClick r:id="rId17"/>
              </a:rPr>
              <a:t>https://apps.fcc.gov/oetcf/kdb/index.cfm</a:t>
            </a:r>
            <a:r>
              <a:rPr lang="en-US" sz="1200" dirty="0"/>
              <a:t> </a:t>
            </a:r>
            <a:br>
              <a:rPr lang="en-US" sz="1200" dirty="0"/>
            </a:br>
            <a:endParaRPr lang="en-US" sz="1200" dirty="0"/>
          </a:p>
          <a:p>
            <a:endParaRPr lang="en-US" sz="1200" dirty="0"/>
          </a:p>
        </p:txBody>
      </p:sp>
      <p:sp>
        <p:nvSpPr>
          <p:cNvPr id="4" name="Date Placeholder 3"/>
          <p:cNvSpPr>
            <a:spLocks noGrp="1"/>
          </p:cNvSpPr>
          <p:nvPr>
            <p:ph type="dt" sz="half" idx="10"/>
          </p:nvPr>
        </p:nvSpPr>
        <p:spPr/>
        <p:txBody>
          <a:bodyPr/>
          <a:lstStyle/>
          <a:p>
            <a:pPr>
              <a:defRPr/>
            </a:pPr>
            <a:r>
              <a:rPr lang="en-US" smtClean="0"/>
              <a:t>August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245737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dirty="0">
                <a:latin typeface="Times New Roman" charset="0"/>
              </a:rPr>
              <a:t>Other Regulatory Updates</a:t>
            </a:r>
          </a:p>
        </p:txBody>
      </p:sp>
      <p:sp>
        <p:nvSpPr>
          <p:cNvPr id="43010" name="Content Placeholder 2"/>
          <p:cNvSpPr>
            <a:spLocks noGrp="1"/>
          </p:cNvSpPr>
          <p:nvPr>
            <p:ph idx="1"/>
          </p:nvPr>
        </p:nvSpPr>
        <p:spPr>
          <a:xfrm>
            <a:off x="685800" y="1981200"/>
            <a:ext cx="7772400" cy="4419600"/>
          </a:xfrm>
        </p:spPr>
        <p:txBody>
          <a:bodyPr/>
          <a:lstStyle/>
          <a:p>
            <a:endParaRPr lang="en-US" dirty="0" smtClean="0">
              <a:latin typeface="Times New Roman" charset="0"/>
            </a:endParaRPr>
          </a:p>
        </p:txBody>
      </p:sp>
      <p:sp>
        <p:nvSpPr>
          <p:cNvPr id="4" name="Date Placeholder 3"/>
          <p:cNvSpPr>
            <a:spLocks noGrp="1"/>
          </p:cNvSpPr>
          <p:nvPr>
            <p:ph type="dt" sz="quarter" idx="10"/>
          </p:nvPr>
        </p:nvSpPr>
        <p:spPr/>
        <p:txBody>
          <a:bodyPr/>
          <a:lstStyle/>
          <a:p>
            <a:pPr>
              <a:defRPr/>
            </a:pPr>
            <a:r>
              <a:rPr lang="en-US" smtClean="0"/>
              <a:t>August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smtClean="0"/>
              <a:t>Rich Kennedy, MediaTek</a:t>
            </a:r>
            <a:endParaRPr lang="en-US"/>
          </a:p>
        </p:txBody>
      </p:sp>
      <p:sp>
        <p:nvSpPr>
          <p:cNvPr id="29698" name="Rectangle 2"/>
          <p:cNvSpPr>
            <a:spLocks noGrp="1" noChangeArrowheads="1"/>
          </p:cNvSpPr>
          <p:nvPr>
            <p:ph type="title"/>
          </p:nvPr>
        </p:nvSpPr>
        <p:spPr/>
        <p:txBody>
          <a:bodyPr/>
          <a:lstStyle/>
          <a:p>
            <a:r>
              <a:rPr lang="en-US" sz="4000">
                <a:latin typeface="Times New Roman" charset="0"/>
              </a:rPr>
              <a:t>Abstract</a:t>
            </a:r>
          </a:p>
        </p:txBody>
      </p:sp>
      <p:sp>
        <p:nvSpPr>
          <p:cNvPr id="29699" name="Rectangle 3"/>
          <p:cNvSpPr>
            <a:spLocks noGrp="1" noChangeArrowheads="1"/>
          </p:cNvSpPr>
          <p:nvPr>
            <p:ph type="body" idx="1"/>
          </p:nvPr>
        </p:nvSpPr>
        <p:spPr>
          <a:xfrm>
            <a:off x="685800" y="1752600"/>
            <a:ext cx="7772400" cy="4114800"/>
          </a:xfrm>
        </p:spPr>
        <p:txBody>
          <a:bodyPr/>
          <a:lstStyle/>
          <a:p>
            <a:pPr>
              <a:buFontTx/>
              <a:buNone/>
            </a:pPr>
            <a:r>
              <a:rPr lang="en-US" dirty="0">
                <a:latin typeface="Times New Roman" charset="0"/>
              </a:rPr>
              <a:t>This presentation is the plan for the </a:t>
            </a:r>
            <a:r>
              <a:rPr lang="en-US" dirty="0" smtClean="0">
                <a:latin typeface="Times New Roman" charset="0"/>
              </a:rPr>
              <a:t>August 21</a:t>
            </a:r>
            <a:r>
              <a:rPr lang="en-US" dirty="0" smtClean="0">
                <a:latin typeface="Times New Roman" charset="0"/>
              </a:rPr>
              <a:t>, </a:t>
            </a:r>
            <a:r>
              <a:rPr lang="en-US" dirty="0">
                <a:latin typeface="Times New Roman" charset="0"/>
              </a:rPr>
              <a:t>2014 IEEE </a:t>
            </a:r>
            <a:r>
              <a:rPr lang="en-US" dirty="0" smtClean="0">
                <a:latin typeface="Times New Roman" charset="0"/>
              </a:rPr>
              <a:t>802.11/15 </a:t>
            </a:r>
            <a:r>
              <a:rPr lang="en-US" dirty="0">
                <a:latin typeface="Times New Roman" charset="0"/>
              </a:rPr>
              <a:t>Regulatory Standing Committee teleconference.</a:t>
            </a:r>
          </a:p>
        </p:txBody>
      </p:sp>
      <p:sp>
        <p:nvSpPr>
          <p:cNvPr id="7" name="Date Placeholder 6"/>
          <p:cNvSpPr>
            <a:spLocks noGrp="1"/>
          </p:cNvSpPr>
          <p:nvPr>
            <p:ph type="dt" sz="quarter" idx="10"/>
          </p:nvPr>
        </p:nvSpPr>
        <p:spPr/>
        <p:txBody>
          <a:bodyPr/>
          <a:lstStyle/>
          <a:p>
            <a:pPr>
              <a:defRPr/>
            </a:pPr>
            <a:r>
              <a:rPr lang="en-US" smtClean="0"/>
              <a:t>August 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a:latin typeface="Times New Roman" charset="0"/>
              </a:rPr>
              <a:t>Agenda</a:t>
            </a:r>
          </a:p>
        </p:txBody>
      </p:sp>
      <p:sp>
        <p:nvSpPr>
          <p:cNvPr id="31746" name="Content Placeholder 2"/>
          <p:cNvSpPr>
            <a:spLocks noGrp="1"/>
          </p:cNvSpPr>
          <p:nvPr>
            <p:ph idx="1"/>
          </p:nvPr>
        </p:nvSpPr>
        <p:spPr>
          <a:xfrm>
            <a:off x="685800" y="1752600"/>
            <a:ext cx="7772400" cy="4648200"/>
          </a:xfrm>
        </p:spPr>
        <p:txBody>
          <a:bodyPr/>
          <a:lstStyle/>
          <a:p>
            <a:pPr eaLnBrk="1" hangingPunct="1"/>
            <a:r>
              <a:rPr lang="en-US" dirty="0">
                <a:latin typeface="Times New Roman" charset="0"/>
              </a:rPr>
              <a:t>Assign a recording secretary</a:t>
            </a:r>
            <a:endParaRPr lang="en-US" sz="2000" dirty="0">
              <a:latin typeface="Times New Roman" charset="0"/>
            </a:endParaRPr>
          </a:p>
          <a:p>
            <a:pPr eaLnBrk="1" hangingPunct="1"/>
            <a:r>
              <a:rPr lang="en-US" dirty="0">
                <a:latin typeface="Times New Roman" charset="0"/>
              </a:rPr>
              <a:t>Administrative items </a:t>
            </a:r>
            <a:endParaRPr lang="en-US" dirty="0" smtClean="0">
              <a:latin typeface="Times New Roman" charset="0"/>
            </a:endParaRPr>
          </a:p>
          <a:p>
            <a:pPr eaLnBrk="1" hangingPunct="1"/>
            <a:r>
              <a:rPr lang="en-US" dirty="0" smtClean="0">
                <a:latin typeface="Times New Roman" charset="0"/>
              </a:rPr>
              <a:t>Open items</a:t>
            </a:r>
          </a:p>
          <a:p>
            <a:pPr lvl="1" eaLnBrk="1" hangingPunct="1"/>
            <a:r>
              <a:rPr lang="en-US" dirty="0" smtClean="0">
                <a:latin typeface="Times New Roman" charset="0"/>
              </a:rPr>
              <a:t>Ofcom </a:t>
            </a:r>
            <a:r>
              <a:rPr lang="en-US" dirty="0" smtClean="0">
                <a:latin typeface="Times New Roman" charset="0"/>
              </a:rPr>
              <a:t>LTE in 2.3 GHz band </a:t>
            </a:r>
            <a:r>
              <a:rPr lang="en-US" dirty="0" smtClean="0">
                <a:latin typeface="Times New Roman" charset="0"/>
              </a:rPr>
              <a:t>questions</a:t>
            </a:r>
          </a:p>
          <a:p>
            <a:pPr lvl="1" eaLnBrk="1" hangingPunct="1"/>
            <a:r>
              <a:rPr lang="en-US" dirty="0" smtClean="0">
                <a:latin typeface="Times New Roman" charset="0"/>
              </a:rPr>
              <a:t>NHTSA ANPRM on V2V</a:t>
            </a:r>
          </a:p>
          <a:p>
            <a:pPr lvl="1" eaLnBrk="1" hangingPunct="1"/>
            <a:r>
              <a:rPr lang="en-US" dirty="0" smtClean="0">
                <a:latin typeface="Times New Roman" charset="0"/>
              </a:rPr>
              <a:t>New FCC KDBs</a:t>
            </a:r>
            <a:endParaRPr lang="en-US" dirty="0" smtClean="0">
              <a:latin typeface="Times New Roman" charset="0"/>
            </a:endParaRPr>
          </a:p>
          <a:p>
            <a:pPr eaLnBrk="1" hangingPunct="1"/>
            <a:r>
              <a:rPr lang="en-US" dirty="0" smtClean="0">
                <a:latin typeface="Times New Roman" charset="0"/>
              </a:rPr>
              <a:t>Other </a:t>
            </a:r>
            <a:r>
              <a:rPr lang="en-US" dirty="0">
                <a:latin typeface="Times New Roman" charset="0"/>
              </a:rPr>
              <a:t>regulatory </a:t>
            </a:r>
            <a:r>
              <a:rPr lang="en-US" dirty="0" smtClean="0">
                <a:latin typeface="Times New Roman" charset="0"/>
              </a:rPr>
              <a:t>updates</a:t>
            </a:r>
          </a:p>
          <a:p>
            <a:pPr eaLnBrk="1" hangingPunct="1"/>
            <a:r>
              <a:rPr lang="en-US" dirty="0" smtClean="0">
                <a:latin typeface="Times New Roman" charset="0"/>
              </a:rPr>
              <a:t>AOB</a:t>
            </a:r>
            <a:endParaRPr lang="en-US" dirty="0">
              <a:latin typeface="Times New Roman" charset="0"/>
            </a:endParaRPr>
          </a:p>
        </p:txBody>
      </p:sp>
      <p:sp>
        <p:nvSpPr>
          <p:cNvPr id="5126"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August 2014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a:latin typeface="Times New Roman" charset="0"/>
              </a:rPr>
              <a:t>Administrative Items</a:t>
            </a:r>
          </a:p>
        </p:txBody>
      </p:sp>
      <p:sp>
        <p:nvSpPr>
          <p:cNvPr id="5123" name="Content Placeholder 2"/>
          <p:cNvSpPr>
            <a:spLocks noGrp="1"/>
          </p:cNvSpPr>
          <p:nvPr>
            <p:ph idx="1"/>
          </p:nvPr>
        </p:nvSpPr>
        <p:spPr>
          <a:xfrm>
            <a:off x="685800" y="1600200"/>
            <a:ext cx="7772400" cy="44958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802.11 Working Group Policies and Procedures - </a:t>
            </a:r>
            <a:r>
              <a:rPr lang="en-US" sz="1800" u="sng" kern="1600" spc="-100" dirty="0" smtClean="0">
                <a:hlinkClick r:id="rId5"/>
              </a:rPr>
              <a:t>https://mentor.ieee.org/802.11/public-file/07/11-07-0360-04-0000-802-11-policies-and-procedures.doc</a:t>
            </a:r>
            <a:endParaRPr lang="en-US" sz="1800" b="1" spc="-100" dirty="0" smtClean="0"/>
          </a:p>
          <a:p>
            <a:pPr eaLnBrk="1" hangingPunct="1">
              <a:defRPr/>
            </a:pPr>
            <a:r>
              <a:rPr lang="en-US" sz="2000" dirty="0" smtClean="0">
                <a:ea typeface="+mn-ea"/>
                <a:cs typeface="+mn-cs"/>
              </a:rPr>
              <a:t>Chair and Secretary</a:t>
            </a:r>
          </a:p>
          <a:p>
            <a:pPr lvl="1" eaLnBrk="1" hangingPunct="1">
              <a:defRPr/>
            </a:pPr>
            <a:r>
              <a:rPr lang="en-US" sz="1800" dirty="0" smtClean="0"/>
              <a:t>Chair is Rich Kennedy (</a:t>
            </a:r>
            <a:r>
              <a:rPr lang="en-US" sz="1800" dirty="0" err="1" smtClean="0"/>
              <a:t>MediaTek</a:t>
            </a:r>
            <a:r>
              <a:rPr lang="en-US" sz="1800" dirty="0" smtClean="0"/>
              <a:t>)</a:t>
            </a:r>
          </a:p>
          <a:p>
            <a:pPr lvl="1" eaLnBrk="1" hangingPunct="1">
              <a:defRPr/>
            </a:pPr>
            <a:r>
              <a:rPr lang="en-US" sz="1800" dirty="0" smtClean="0"/>
              <a:t>Peter will act as Recording Secretary</a:t>
            </a:r>
          </a:p>
          <a:p>
            <a:pPr eaLnBrk="1" hangingPunct="1">
              <a:defRPr/>
            </a:pPr>
            <a:r>
              <a:rPr lang="en-US" sz="2000" dirty="0" smtClean="0">
                <a:ea typeface="+mn-ea"/>
                <a:cs typeface="+mn-cs"/>
              </a:rPr>
              <a:t>Please send an email to the addresses below to have your attendance recorded</a:t>
            </a:r>
          </a:p>
          <a:p>
            <a:pPr lvl="1" eaLnBrk="1" hangingPunct="1">
              <a:defRPr/>
            </a:pPr>
            <a:r>
              <a:rPr lang="en-US" sz="1600" dirty="0" smtClean="0"/>
              <a:t>rkennedy1000@gmail.com</a:t>
            </a:r>
          </a:p>
          <a:p>
            <a:pPr lvl="1" eaLnBrk="1" hangingPunct="1">
              <a:defRPr/>
            </a:pPr>
            <a:r>
              <a:rPr lang="en-US" sz="1600" dirty="0" smtClean="0">
                <a:hlinkClick r:id="rId6"/>
              </a:rPr>
              <a:t>pecclesi@cisco.com</a:t>
            </a:r>
            <a:r>
              <a:rPr lang="en-US" sz="1600" dirty="0" smtClean="0"/>
              <a:t> </a:t>
            </a:r>
          </a:p>
        </p:txBody>
      </p:sp>
      <p:sp>
        <p:nvSpPr>
          <p:cNvPr id="6150"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August 2014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August 2014</a:t>
            </a:r>
            <a:endParaRPr lang="en-GB"/>
          </a:p>
        </p:txBody>
      </p:sp>
      <p:sp>
        <p:nvSpPr>
          <p:cNvPr id="5" name="Footer Placeholder 4"/>
          <p:cNvSpPr>
            <a:spLocks noGrp="1"/>
          </p:cNvSpPr>
          <p:nvPr>
            <p:ph type="ftr" sz="quarter" idx="11"/>
          </p:nvPr>
        </p:nvSpPr>
        <p:spPr/>
        <p:txBody>
          <a:bodyPr/>
          <a:lstStyle/>
          <a:p>
            <a:pPr>
              <a:defRPr/>
            </a:pPr>
            <a:r>
              <a:rPr lang="en-US" smtClean="0"/>
              <a:t>Rich Kennedy, MediaTek</a:t>
            </a:r>
            <a:endParaRPr lang="en-GB"/>
          </a:p>
        </p:txBody>
      </p:sp>
      <p:sp>
        <p:nvSpPr>
          <p:cNvPr id="33795" name="Rectangle 2"/>
          <p:cNvSpPr>
            <a:spLocks noGrp="1" noChangeArrowheads="1"/>
          </p:cNvSpPr>
          <p:nvPr>
            <p:ph type="title"/>
          </p:nvPr>
        </p:nvSpPr>
        <p:spPr/>
        <p:txBody>
          <a:bodyPr/>
          <a:lstStyle/>
          <a:p>
            <a:r>
              <a:rPr lang="en-US">
                <a:latin typeface="Times New Roman" charset="0"/>
              </a:rPr>
              <a:t>SC Operating Rules</a:t>
            </a:r>
          </a:p>
        </p:txBody>
      </p:sp>
      <p:sp>
        <p:nvSpPr>
          <p:cNvPr id="33796" name="Rectangle 3"/>
          <p:cNvSpPr>
            <a:spLocks noGrp="1" noChangeArrowheads="1"/>
          </p:cNvSpPr>
          <p:nvPr>
            <p:ph type="body" idx="1"/>
          </p:nvPr>
        </p:nvSpPr>
        <p:spPr/>
        <p:txBody>
          <a:bodyPr/>
          <a:lstStyle/>
          <a:p>
            <a:r>
              <a:rPr lang="en-US" sz="2100" dirty="0">
                <a:latin typeface="Times New Roman" charset="0"/>
              </a:rPr>
              <a:t>Anybody can vote, present, and make motions</a:t>
            </a:r>
          </a:p>
          <a:p>
            <a:r>
              <a:rPr lang="en-US" sz="2100" dirty="0">
                <a:latin typeface="Times New Roman" charset="0"/>
              </a:rPr>
              <a:t>Participation in SC during </a:t>
            </a:r>
            <a:r>
              <a:rPr lang="en-US" sz="2100" dirty="0" smtClean="0">
                <a:latin typeface="Times New Roman" charset="0"/>
              </a:rPr>
              <a:t>802.11/15 </a:t>
            </a:r>
            <a:r>
              <a:rPr lang="en-US" sz="2100" dirty="0">
                <a:latin typeface="Times New Roman" charset="0"/>
              </a:rPr>
              <a:t>WG Plenary or Interim counts towards </a:t>
            </a:r>
            <a:r>
              <a:rPr lang="en-US" sz="2100" dirty="0" smtClean="0">
                <a:latin typeface="Times New Roman" charset="0"/>
              </a:rPr>
              <a:t>802.11 or 802.15 </a:t>
            </a:r>
            <a:r>
              <a:rPr lang="en-US" sz="2100" dirty="0">
                <a:latin typeface="Times New Roman" charset="0"/>
              </a:rPr>
              <a:t>voting rights</a:t>
            </a:r>
          </a:p>
          <a:p>
            <a:r>
              <a:rPr lang="en-US" sz="2100" dirty="0">
                <a:latin typeface="Times New Roman" charset="0"/>
              </a:rPr>
              <a:t>All motions must pass by a 75% majority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57200" y="1371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800" b="1" dirty="0">
                <a:solidFill>
                  <a:srgbClr val="000099"/>
                </a:solidFill>
                <a:latin typeface="Arial" charset="0"/>
              </a:rPr>
              <a:t>All IEEE-SA standards meetings shall be conducted in compliance with all </a:t>
            </a:r>
            <a:r>
              <a:rPr lang="en-US" sz="1800" b="1" dirty="0" smtClean="0">
                <a:solidFill>
                  <a:srgbClr val="000099"/>
                </a:solidFill>
                <a:latin typeface="Arial" charset="0"/>
              </a:rPr>
              <a:t>applicable </a:t>
            </a:r>
            <a:r>
              <a:rPr lang="en-US" sz="18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Relative </a:t>
            </a:r>
            <a:r>
              <a:rPr lang="en-US" sz="1400" b="1" dirty="0">
                <a:solidFill>
                  <a:srgbClr val="000099"/>
                </a:solidFill>
                <a:latin typeface="Arial" charset="0"/>
              </a:rPr>
              <a:t>costs, including licensing costs of essential patent claims, of different technical approaches </a:t>
            </a:r>
            <a:r>
              <a:rPr lang="en-US" sz="1400" b="1" dirty="0" smtClean="0">
                <a:solidFill>
                  <a:srgbClr val="000099"/>
                </a:solidFill>
                <a:latin typeface="Arial" charset="0"/>
              </a:rPr>
              <a:t>may </a:t>
            </a:r>
            <a:r>
              <a:rPr lang="en-US" sz="14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Technical </a:t>
            </a:r>
            <a:r>
              <a:rPr lang="en-US" sz="14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or engage in the fixing of product prices, allocation of customers, </a:t>
            </a:r>
            <a:r>
              <a:rPr lang="en-US" sz="1600" b="1" dirty="0" smtClean="0">
                <a:solidFill>
                  <a:srgbClr val="000099"/>
                </a:solidFill>
                <a:latin typeface="Arial" charset="0"/>
              </a:rPr>
              <a:t>or </a:t>
            </a:r>
            <a:r>
              <a:rPr lang="en-US" sz="16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8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b="1" dirty="0">
                <a:solidFill>
                  <a:srgbClr val="000099"/>
                </a:solidFill>
                <a:latin typeface="Arial" charset="0"/>
              </a:rPr>
              <a:t>If you have questions, contact the IEEE-SA Standards Board Patent Committee Administrator at </a:t>
            </a:r>
            <a:r>
              <a:rPr lang="en-US" b="1" dirty="0" smtClean="0">
                <a:solidFill>
                  <a:srgbClr val="000099"/>
                </a:solidFill>
                <a:latin typeface="Arial" charset="0"/>
              </a:rPr>
              <a:t>patcom@ieee.org </a:t>
            </a:r>
            <a:r>
              <a:rPr lang="en-US"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See IEEE-SA Standards Board Operations Manual, clause 5.3.10 and “Promoting Competition and Innovation: </a:t>
            </a:r>
            <a:r>
              <a:rPr lang="en-US" b="1" dirty="0" smtClean="0">
                <a:solidFill>
                  <a:srgbClr val="000099"/>
                </a:solidFill>
                <a:latin typeface="Arial" charset="0"/>
              </a:rPr>
              <a:t>What </a:t>
            </a:r>
            <a:r>
              <a:rPr lang="en-US" b="1" dirty="0">
                <a:solidFill>
                  <a:srgbClr val="000099"/>
                </a:solidFill>
                <a:latin typeface="Arial" charset="0"/>
              </a:rPr>
              <a:t>You Need to Know about the IEEE Standards Association's Antitrust and Competition Policy” for </a:t>
            </a:r>
            <a:r>
              <a:rPr lang="en-US" b="1" dirty="0" smtClean="0">
                <a:solidFill>
                  <a:srgbClr val="000099"/>
                </a:solidFill>
                <a:latin typeface="Arial" charset="0"/>
              </a:rPr>
              <a:t>more </a:t>
            </a:r>
            <a:r>
              <a:rPr lang="en-US"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This slide set is available </a:t>
            </a:r>
            <a:r>
              <a:rPr lang="en-US" b="1" dirty="0" smtClean="0">
                <a:solidFill>
                  <a:srgbClr val="000099"/>
                </a:solidFill>
                <a:latin typeface="Arial" charset="0"/>
              </a:rPr>
              <a:t>at </a:t>
            </a:r>
            <a:r>
              <a:rPr lang="en-US" b="1" dirty="0">
                <a:solidFill>
                  <a:srgbClr val="000099"/>
                </a:solidFill>
                <a:latin typeface="Arial" charset="0"/>
              </a:rPr>
              <a:t>https://development.standards.ieee.org/myproject/Public/mytools/mob/slideset.ppt</a:t>
            </a:r>
            <a:endParaRPr lang="en-US" sz="1000" b="1" dirty="0">
              <a:solidFill>
                <a:srgbClr val="000099"/>
              </a:solidFill>
              <a:latin typeface="Arial" charset="0"/>
            </a:endParaRPr>
          </a:p>
        </p:txBody>
      </p:sp>
      <p:sp>
        <p:nvSpPr>
          <p:cNvPr id="7175" name="Footer Placeholder 6"/>
          <p:cNvSpPr>
            <a:spLocks noGrp="1"/>
          </p:cNvSpPr>
          <p:nvPr>
            <p:ph type="ftr" sz="quarter" idx="11"/>
          </p:nvPr>
        </p:nvSpPr>
        <p:spPr/>
        <p:txBody>
          <a:bodyPr/>
          <a:lstStyle/>
          <a:p>
            <a:pPr>
              <a:defRPr/>
            </a:pPr>
            <a:r>
              <a:rPr lang="en-US" smtClean="0"/>
              <a:t>Rich Kennedy, MediaTek</a:t>
            </a:r>
            <a:endParaRPr lang="en-US"/>
          </a:p>
        </p:txBody>
      </p:sp>
      <p:sp>
        <p:nvSpPr>
          <p:cNvPr id="8" name="Date Placeholder 7"/>
          <p:cNvSpPr>
            <a:spLocks noGrp="1"/>
          </p:cNvSpPr>
          <p:nvPr>
            <p:ph type="dt" sz="quarter" idx="10"/>
          </p:nvPr>
        </p:nvSpPr>
        <p:spPr/>
        <p:txBody>
          <a:bodyPr/>
          <a:lstStyle/>
          <a:p>
            <a:pPr>
              <a:defRPr/>
            </a:pPr>
            <a:r>
              <a:rPr lang="en-US" smtClean="0"/>
              <a:t>August 2014</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z="4000" dirty="0" smtClean="0">
                <a:latin typeface="Times New Roman" charset="0"/>
              </a:rPr>
              <a:t>Introduction</a:t>
            </a:r>
            <a:endParaRPr lang="en-US" sz="4000" dirty="0">
              <a:solidFill>
                <a:srgbClr val="FF0000"/>
              </a:solidFill>
              <a:latin typeface="Times New Roman" charset="0"/>
            </a:endParaRPr>
          </a:p>
        </p:txBody>
      </p:sp>
      <p:sp>
        <p:nvSpPr>
          <p:cNvPr id="37890" name="Content Placeholder 2"/>
          <p:cNvSpPr>
            <a:spLocks noGrp="1"/>
          </p:cNvSpPr>
          <p:nvPr>
            <p:ph idx="1"/>
          </p:nvPr>
        </p:nvSpPr>
        <p:spPr>
          <a:xfrm>
            <a:off x="685800" y="1981200"/>
            <a:ext cx="7772400" cy="4419600"/>
          </a:xfrm>
        </p:spPr>
        <p:txBody>
          <a:bodyPr/>
          <a:lstStyle/>
          <a:p>
            <a:pPr eaLnBrk="1" hangingPunct="1"/>
            <a:r>
              <a:rPr lang="en-US" sz="2000" dirty="0">
                <a:latin typeface="Times New Roman" charset="0"/>
              </a:rPr>
              <a:t>Purpose</a:t>
            </a:r>
          </a:p>
          <a:p>
            <a:pPr lvl="1" eaLnBrk="1" hangingPunct="1"/>
            <a:r>
              <a:rPr lang="en-US" sz="1800" dirty="0">
                <a:latin typeface="Times New Roman" charset="0"/>
              </a:rPr>
              <a:t>Improve the working relationship between the technical experts and the regulatory specialists, especially when it comes to critical technical issues</a:t>
            </a:r>
          </a:p>
          <a:p>
            <a:pPr eaLnBrk="1" hangingPunct="1"/>
            <a:r>
              <a:rPr lang="en-US" sz="2000" dirty="0" smtClean="0">
                <a:latin typeface="Times New Roman" charset="0"/>
              </a:rPr>
              <a:t>Scope</a:t>
            </a:r>
            <a:endParaRPr lang="en-US" sz="2000" dirty="0">
              <a:latin typeface="Times New Roman" charset="0"/>
            </a:endParaRPr>
          </a:p>
          <a:p>
            <a:pPr lvl="1" eaLnBrk="1" hangingPunct="1"/>
            <a:r>
              <a:rPr lang="en-US" sz="1800" dirty="0">
                <a:latin typeface="Times New Roman" charset="0"/>
              </a:rPr>
              <a:t>The group will review new regulatory changes or impending changes affecting </a:t>
            </a:r>
            <a:r>
              <a:rPr lang="en-US" sz="1800" dirty="0" smtClean="0">
                <a:latin typeface="Times New Roman" charset="0"/>
              </a:rPr>
              <a:t>802.11 and 802.15 </a:t>
            </a:r>
            <a:r>
              <a:rPr lang="en-US" sz="1800" dirty="0">
                <a:latin typeface="Times New Roman" charset="0"/>
              </a:rPr>
              <a:t>standards </a:t>
            </a:r>
          </a:p>
          <a:p>
            <a:pPr lvl="1" eaLnBrk="1" hangingPunct="1"/>
            <a:r>
              <a:rPr lang="en-US" sz="1800" dirty="0">
                <a:latin typeface="Times New Roman" charset="0"/>
              </a:rPr>
              <a:t>Each meeting will focus on the most critical issue at the time</a:t>
            </a:r>
          </a:p>
          <a:p>
            <a:pPr eaLnBrk="1" hangingPunct="1"/>
            <a:r>
              <a:rPr lang="en-US" sz="2000" dirty="0">
                <a:latin typeface="Times New Roman" charset="0"/>
              </a:rPr>
              <a:t>Critical Issue Focus</a:t>
            </a:r>
          </a:p>
          <a:p>
            <a:pPr lvl="1" eaLnBrk="1" hangingPunct="1"/>
            <a:r>
              <a:rPr lang="en-US" sz="1800" dirty="0">
                <a:latin typeface="Times New Roman" charset="0"/>
              </a:rPr>
              <a:t>Direct impact on IEEE </a:t>
            </a:r>
            <a:r>
              <a:rPr lang="en-US" sz="1800" dirty="0" smtClean="0">
                <a:latin typeface="Times New Roman" charset="0"/>
              </a:rPr>
              <a:t>802.11 and 802.15 </a:t>
            </a:r>
            <a:r>
              <a:rPr lang="en-US" sz="1800" dirty="0">
                <a:latin typeface="Times New Roman" charset="0"/>
              </a:rPr>
              <a:t>current and future standards</a:t>
            </a:r>
          </a:p>
          <a:p>
            <a:pPr lvl="1" eaLnBrk="1" hangingPunct="1"/>
            <a:r>
              <a:rPr lang="en-US" sz="1800" dirty="0">
                <a:latin typeface="Times New Roman" charset="0"/>
              </a:rPr>
              <a:t>Response/Input deadlines</a:t>
            </a:r>
          </a:p>
          <a:p>
            <a:pPr lvl="1" eaLnBrk="1" hangingPunct="1"/>
            <a:r>
              <a:rPr lang="en-US" sz="1800" dirty="0">
                <a:latin typeface="Times New Roman" charset="0"/>
              </a:rPr>
              <a:t>Coordination with IEEE 802.18 (RR-TAG)</a:t>
            </a:r>
          </a:p>
          <a:p>
            <a:pPr lvl="1" eaLnBrk="1" hangingPunct="1"/>
            <a:r>
              <a:rPr lang="en-US" sz="1800" dirty="0">
                <a:latin typeface="Times New Roman" charset="0"/>
              </a:rPr>
              <a:t>Coordination with the Wi-Fi Alliance</a:t>
            </a:r>
          </a:p>
          <a:p>
            <a:pPr eaLnBrk="1" hangingPunct="1"/>
            <a:r>
              <a:rPr lang="en-US" sz="2200" dirty="0">
                <a:latin typeface="Times New Roman" charset="0"/>
              </a:rPr>
              <a:t>Outputs from this group must go through 802.18</a:t>
            </a:r>
          </a:p>
        </p:txBody>
      </p:sp>
      <p:sp>
        <p:nvSpPr>
          <p:cNvPr id="9222"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August 2014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Ofcom Questions</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a:t> Possible interference to Wi-Fi:</a:t>
            </a:r>
          </a:p>
          <a:p>
            <a:pPr lvl="1"/>
            <a:r>
              <a:rPr lang="en-US" dirty="0" smtClean="0"/>
              <a:t>Have </a:t>
            </a:r>
            <a:r>
              <a:rPr lang="en-US" dirty="0"/>
              <a:t>you experienced any impact on Wi-Fi as a result of LTE or WiMAX/</a:t>
            </a:r>
            <a:r>
              <a:rPr lang="en-US" dirty="0" err="1"/>
              <a:t>WiBRO</a:t>
            </a:r>
            <a:r>
              <a:rPr lang="en-US" dirty="0"/>
              <a:t> systems in the 2.3 GHz band (band 40 – BS or UE) or in fact from systems operating at the other end of the Wi-Fi band at 2.5 GHz (UEs in band 7 FDD or UEs and Base stations in band 41 TDD systems) </a:t>
            </a:r>
          </a:p>
          <a:p>
            <a:pPr lvl="1"/>
            <a:r>
              <a:rPr lang="en-US" dirty="0" smtClean="0"/>
              <a:t>If </a:t>
            </a:r>
            <a:r>
              <a:rPr lang="en-US" dirty="0"/>
              <a:t>so in which markets?</a:t>
            </a:r>
          </a:p>
          <a:p>
            <a:pPr lvl="1"/>
            <a:r>
              <a:rPr lang="en-US" dirty="0" smtClean="0"/>
              <a:t>If </a:t>
            </a:r>
            <a:r>
              <a:rPr lang="en-US" dirty="0"/>
              <a:t>so how did this manifest itself, did it appear as increased Wi-Fi congestion or some other problem?</a:t>
            </a:r>
          </a:p>
          <a:p>
            <a:pPr lvl="1"/>
            <a:r>
              <a:rPr lang="en-US" dirty="0" smtClean="0"/>
              <a:t>Do </a:t>
            </a:r>
            <a:r>
              <a:rPr lang="en-US" dirty="0"/>
              <a:t>you know if this was interference as a result of high power base stations, small cells, user devices or same device problems? And in what kind of operational scenarios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August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948347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Currently Open Items</a:t>
            </a:r>
            <a:endParaRPr lang="en-US" dirty="0"/>
          </a:p>
        </p:txBody>
      </p:sp>
      <p:sp>
        <p:nvSpPr>
          <p:cNvPr id="3" name="Content Placeholder 2"/>
          <p:cNvSpPr>
            <a:spLocks noGrp="1"/>
          </p:cNvSpPr>
          <p:nvPr>
            <p:ph idx="1"/>
          </p:nvPr>
        </p:nvSpPr>
        <p:spPr>
          <a:xfrm>
            <a:off x="685800" y="1981200"/>
            <a:ext cx="7772400" cy="4343400"/>
          </a:xfrm>
        </p:spPr>
        <p:txBody>
          <a:bodyPr/>
          <a:lstStyle/>
          <a:p>
            <a:r>
              <a:rPr lang="en-US" sz="2000" dirty="0" smtClean="0"/>
              <a:t>Ofcom </a:t>
            </a:r>
            <a:r>
              <a:rPr lang="en-US" sz="2000" dirty="0" smtClean="0"/>
              <a:t>PSSR consultation closed</a:t>
            </a:r>
          </a:p>
          <a:p>
            <a:pPr lvl="1"/>
            <a:r>
              <a:rPr lang="en-US" sz="1600" dirty="0" smtClean="0"/>
              <a:t>Dialog continuing</a:t>
            </a:r>
          </a:p>
          <a:p>
            <a:pPr lvl="1"/>
            <a:r>
              <a:rPr lang="en-US" sz="1600" dirty="0" smtClean="0"/>
              <a:t>Concern with LTE at 2390 MHz interference into Wi-Fi and BT in 2400 MHz</a:t>
            </a:r>
          </a:p>
          <a:p>
            <a:pPr lvl="1"/>
            <a:r>
              <a:rPr lang="en-US" sz="1600" dirty="0" smtClean="0"/>
              <a:t>Looking for proof and/or studies showing interference</a:t>
            </a:r>
          </a:p>
          <a:p>
            <a:r>
              <a:rPr lang="en-US" sz="2000" dirty="0" smtClean="0"/>
              <a:t>NHTSA ANPRM</a:t>
            </a:r>
          </a:p>
          <a:p>
            <a:pPr lvl="1"/>
            <a:r>
              <a:rPr lang="en-US" sz="1600" dirty="0" smtClean="0"/>
              <a:t>V2V</a:t>
            </a:r>
          </a:p>
          <a:p>
            <a:pPr lvl="1"/>
            <a:r>
              <a:rPr lang="en-US" sz="1600" dirty="0" smtClean="0"/>
              <a:t>Precursor to FCC R&amp;O for U-NII-4?</a:t>
            </a:r>
          </a:p>
          <a:p>
            <a:r>
              <a:rPr lang="en-US" sz="2000" dirty="0" smtClean="0"/>
              <a:t>Still </a:t>
            </a:r>
            <a:r>
              <a:rPr lang="en-US" sz="2000" dirty="0" smtClean="0"/>
              <a:t>waiting for FCC decision on Globalstar TLPS</a:t>
            </a:r>
          </a:p>
          <a:p>
            <a:pPr lvl="1"/>
            <a:r>
              <a:rPr lang="en-US" sz="1600" dirty="0" smtClean="0"/>
              <a:t>Early indications are FCC will allow</a:t>
            </a:r>
          </a:p>
        </p:txBody>
      </p:sp>
      <p:sp>
        <p:nvSpPr>
          <p:cNvPr id="4" name="Date Placeholder 3"/>
          <p:cNvSpPr>
            <a:spLocks noGrp="1"/>
          </p:cNvSpPr>
          <p:nvPr>
            <p:ph type="dt" sz="half" idx="10"/>
          </p:nvPr>
        </p:nvSpPr>
        <p:spPr/>
        <p:txBody>
          <a:bodyPr/>
          <a:lstStyle/>
          <a:p>
            <a:pPr>
              <a:defRPr/>
            </a:pPr>
            <a:r>
              <a:rPr lang="en-US" smtClean="0"/>
              <a:t>August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107437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83497</TotalTime>
  <Words>1230</Words>
  <Application>Microsoft Office PowerPoint</Application>
  <PresentationFormat>On-screen Show (4:3)</PresentationFormat>
  <Paragraphs>152</Paragraphs>
  <Slides>16</Slides>
  <Notes>4</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6" baseType="lpstr">
      <vt:lpstr>ＭＳ Ｐゴシック</vt:lpstr>
      <vt:lpstr>Arial</vt:lpstr>
      <vt:lpstr>Calibri</vt:lpstr>
      <vt:lpstr>Helvetica</vt:lpstr>
      <vt:lpstr>Monotype Sorts</vt:lpstr>
      <vt:lpstr>Times New Roman</vt:lpstr>
      <vt:lpstr>Wingdings</vt:lpstr>
      <vt:lpstr>802-11-Submission</vt:lpstr>
      <vt:lpstr>Custom Design</vt:lpstr>
      <vt:lpstr>Document</vt:lpstr>
      <vt:lpstr>IEEE 802.11/15 Regulatory SC DRAFT Teleconference Plan and Agenda</vt:lpstr>
      <vt:lpstr>Abstract</vt:lpstr>
      <vt:lpstr>Agenda</vt:lpstr>
      <vt:lpstr>Administrative Items</vt:lpstr>
      <vt:lpstr>SC Operating Rules</vt:lpstr>
      <vt:lpstr>Other Guidelines for IEEE WG Meetings</vt:lpstr>
      <vt:lpstr>Introduction</vt:lpstr>
      <vt:lpstr>Ofcom Questions</vt:lpstr>
      <vt:lpstr>Currently Open Items</vt:lpstr>
      <vt:lpstr>Ofcom LTE in 2.3 GHz Problem</vt:lpstr>
      <vt:lpstr>Ofcom Questions [2]</vt:lpstr>
      <vt:lpstr>Ofcom Questions [3]</vt:lpstr>
      <vt:lpstr>Ofcom Questions [4]</vt:lpstr>
      <vt:lpstr>NHTSA ANPRM</vt:lpstr>
      <vt:lpstr>NEW FCC KDBs</vt:lpstr>
      <vt:lpstr>Other Regulatory Updates</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rkennedy1000@gmail.com</cp:lastModifiedBy>
  <cp:revision>1606</cp:revision>
  <cp:lastPrinted>1998-02-10T13:28:06Z</cp:lastPrinted>
  <dcterms:created xsi:type="dcterms:W3CDTF">2009-04-21T18:18:19Z</dcterms:created>
  <dcterms:modified xsi:type="dcterms:W3CDTF">2014-08-21T22:03:08Z</dcterms:modified>
</cp:coreProperties>
</file>