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Default Extension="pict" ContentType="image/pict"/>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Default Extension="vml" ContentType="application/vnd.openxmlformats-officedocument.vmlDrawing"/>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6" r:id="rId4"/>
    <p:sldId id="297" r:id="rId5"/>
    <p:sldId id="298" r:id="rId6"/>
    <p:sldId id="429" r:id="rId7"/>
    <p:sldId id="451" r:id="rId8"/>
    <p:sldId id="456" r:id="rId9"/>
    <p:sldId id="455" r:id="rId10"/>
    <p:sldId id="443" r:id="rId11"/>
    <p:sldId id="457" r:id="rId12"/>
    <p:sldId id="444" r:id="rId13"/>
    <p:sldId id="440" r:id="rId14"/>
    <p:sldId id="432" r:id="rId15"/>
    <p:sldId id="343" r:id="rId16"/>
    <p:sldId id="272" r:id="rId17"/>
    <p:sldId id="416" r:id="rId18"/>
    <p:sldId id="417" r:id="rId19"/>
    <p:sldId id="418" r:id="rId20"/>
    <p:sldId id="419" r:id="rId21"/>
    <p:sldId id="420" r:id="rId22"/>
    <p:sldId id="305" r:id="rId23"/>
    <p:sldId id="322" r:id="rId24"/>
    <p:sldId id="458" r:id="rId25"/>
    <p:sldId id="426" r:id="rId26"/>
    <p:sldId id="435" r:id="rId27"/>
    <p:sldId id="293" r:id="rId28"/>
    <p:sldId id="459"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7178" autoAdjust="0"/>
    <p:restoredTop sz="86482" autoAdjust="0"/>
  </p:normalViewPr>
  <p:slideViewPr>
    <p:cSldViewPr showGuides="1">
      <p:cViewPr>
        <p:scale>
          <a:sx n="75" d="100"/>
          <a:sy n="75" d="100"/>
        </p:scale>
        <p:origin x="-1768" y="-63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908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commentAuthors" Target="commentAuthors.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Xiaofei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802.11-14-1036-</a:t>
            </a:r>
            <a:r>
              <a:rPr lang="en-US" altLang="ja-JP" sz="1800" b="1" dirty="0" smtClean="0"/>
              <a:t>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4/11-14-0565-21-00ai-tgai-lb201-comments-for-draft-2-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Sep 2014 Athens</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2014-07-12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p>
          <a:p>
            <a:pPr lvl="1">
              <a:defRPr/>
            </a:pPr>
            <a:r>
              <a:rPr lang="en-US" dirty="0" smtClean="0"/>
              <a:t>CID 4079, 4195 , and 4078 (dup of 4079):  (Dan Harkins)</a:t>
            </a:r>
          </a:p>
          <a:p>
            <a:pPr lvl="1">
              <a:defRPr/>
            </a:pPr>
            <a:r>
              <a:rPr lang="en-US" dirty="0" smtClean="0"/>
              <a:t>CID 4234:</a:t>
            </a:r>
            <a:r>
              <a:rPr lang="ja-JP" altLang="en-US" dirty="0" smtClean="0"/>
              <a:t> </a:t>
            </a:r>
            <a:r>
              <a:rPr lang="en-US" dirty="0" smtClean="0"/>
              <a:t>Revise per submission 11-14-0836-02-00ai</a:t>
            </a:r>
          </a:p>
          <a:p>
            <a:pPr lvl="1">
              <a:defRPr/>
            </a:pPr>
            <a:r>
              <a:rPr lang="en-US" altLang="ja-JP" dirty="0" smtClean="0"/>
              <a:t>CID 4121 </a:t>
            </a:r>
            <a:r>
              <a:rPr lang="en-US" altLang="ja-JP" dirty="0" err="1" smtClean="0"/>
              <a:t>Jarrko</a:t>
            </a:r>
            <a:r>
              <a:rPr lang="en-US" altLang="ja-JP" dirty="0" smtClean="0"/>
              <a:t> </a:t>
            </a:r>
          </a:p>
          <a:p>
            <a:pPr lvl="1">
              <a:defRPr/>
            </a:pPr>
            <a:r>
              <a:rPr lang="en-GB" dirty="0" smtClean="0"/>
              <a:t>11-14/1255r0 On the Need for an 802.11ai Annex /</a:t>
            </a:r>
            <a:r>
              <a:rPr lang="en-GB" dirty="0" err="1" smtClean="0"/>
              <a:t>Joesph</a:t>
            </a:r>
            <a:r>
              <a:rPr lang="en-GB" dirty="0" smtClean="0"/>
              <a:t> Levy</a:t>
            </a:r>
            <a:endParaRPr lang="en-US" altLang="ja-JP" dirty="0" smtClean="0"/>
          </a:p>
          <a:p>
            <a:pPr lvl="1">
              <a:defRPr/>
            </a:pPr>
            <a:endParaRPr lang="en-US" dirty="0" smtClean="0"/>
          </a:p>
          <a:p>
            <a:pPr>
              <a:defRPr/>
            </a:pPr>
            <a:r>
              <a:rPr lang="en-US" altLang="ja-JP" dirty="0" smtClean="0"/>
              <a:t>Recess until Wednesday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lvl="1">
              <a:defRPr/>
            </a:pPr>
            <a:r>
              <a:rPr lang="en-US" altLang="ja-JP" dirty="0" smtClean="0"/>
              <a:t>LB201 Editorial Changes / </a:t>
            </a:r>
            <a:r>
              <a:rPr lang="en-US" altLang="ja-JP" dirty="0" err="1" smtClean="0"/>
              <a:t>Xiaofei</a:t>
            </a:r>
            <a:r>
              <a:rPr lang="en-US" altLang="ja-JP" dirty="0" smtClean="0"/>
              <a:t> WANG (</a:t>
            </a:r>
            <a:r>
              <a:rPr lang="en-US" altLang="ja-JP" dirty="0" err="1" smtClean="0"/>
              <a:t>InterDigital</a:t>
            </a:r>
            <a:r>
              <a:rPr lang="en-US" altLang="ja-JP" dirty="0" smtClean="0"/>
              <a:t>)</a:t>
            </a:r>
            <a:endParaRPr lang="ja-JP" altLang="en-US" dirty="0" smtClean="0"/>
          </a:p>
          <a:p>
            <a:pPr lvl="1">
              <a:defRPr/>
            </a:pPr>
            <a:r>
              <a:rPr lang="en-US" altLang="ja-JP" dirty="0" smtClean="0"/>
              <a:t>Cleanup of more comment resolutions for LB201/Ping </a:t>
            </a:r>
            <a:r>
              <a:rPr lang="en-US" altLang="ja-JP" dirty="0" err="1" smtClean="0"/>
              <a:t>FANG(Huawei</a:t>
            </a:r>
            <a:r>
              <a:rPr lang="en-US" altLang="ja-JP" dirty="0" smtClean="0"/>
              <a:t> Technologies)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16:00-17:00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Thursday </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09:00-10:00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a:t>
            </a:r>
            <a:r>
              <a:rPr lang="en-US" altLang="ja-JP" smtClean="0"/>
              <a:t>status report</a:t>
            </a:r>
          </a:p>
          <a:p>
            <a:pPr>
              <a:defRPr/>
            </a:pPr>
            <a:r>
              <a:rPr lang="en-US" altLang="ja-JP" dirty="0" smtClean="0"/>
              <a:t>Status report from updated data base</a:t>
            </a:r>
          </a:p>
          <a:p>
            <a:pPr lvl="1">
              <a:defRPr/>
            </a:pPr>
            <a:r>
              <a:rPr lang="en-US" altLang="ja-JP" dirty="0" smtClean="0">
                <a:hlinkClick r:id="rId3"/>
              </a:rPr>
              <a:t>https://mentor.ieee.org/802.11/dcn/14/11-14-0565-21-00ai-tgai-lb201-comments-for-draft-2-0.xlsx</a:t>
            </a:r>
            <a:endParaRPr lang="en-US" altLang="ja-JP" dirty="0" smtClean="0"/>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fontScale="850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a:t>
            </a:r>
          </a:p>
          <a:p>
            <a:pPr lvl="1">
              <a:defRPr/>
            </a:pPr>
            <a:r>
              <a:rPr lang="en-US" altLang="ja-JP" dirty="0" err="1" smtClean="0"/>
              <a:t>Followup</a:t>
            </a:r>
            <a:r>
              <a:rPr lang="en-US" altLang="ja-JP" dirty="0" smtClean="0"/>
              <a:t> topics of </a:t>
            </a:r>
            <a:r>
              <a:rPr lang="en-US" altLang="ja-JP" dirty="0" err="1" smtClean="0"/>
              <a:t>TGaq</a:t>
            </a:r>
            <a:r>
              <a:rPr lang="en-US" altLang="ja-JP" dirty="0" smtClean="0"/>
              <a:t> and </a:t>
            </a:r>
            <a:r>
              <a:rPr lang="en-US" altLang="ja-JP" dirty="0" err="1" smtClean="0"/>
              <a:t>TGai</a:t>
            </a:r>
            <a:r>
              <a:rPr lang="en-US" altLang="ja-JP" dirty="0" smtClean="0"/>
              <a:t> joint meeting</a:t>
            </a:r>
          </a:p>
          <a:p>
            <a:pPr lvl="2">
              <a:defRPr/>
            </a:pPr>
            <a:r>
              <a:rPr lang="en-US" altLang="ja-JP" dirty="0" smtClean="0"/>
              <a:t>14-11/1253r3 </a:t>
            </a:r>
            <a:r>
              <a:rPr lang="en-US" altLang="ja-JP" dirty="0" err="1" smtClean="0"/>
              <a:t>TGaq</a:t>
            </a:r>
            <a:r>
              <a:rPr lang="en-US" altLang="ja-JP" dirty="0" smtClean="0"/>
              <a:t> Extending CAG Number Concept / </a:t>
            </a:r>
            <a:r>
              <a:rPr lang="en-US" altLang="ja-JP" dirty="0" err="1" smtClean="0"/>
              <a:t>Yunsong</a:t>
            </a:r>
            <a:r>
              <a:rPr lang="en-US" altLang="ja-JP" dirty="0" smtClean="0"/>
              <a:t> Yang (</a:t>
            </a:r>
            <a:r>
              <a:rPr lang="en-US" altLang="ja-JP" dirty="0" err="1" smtClean="0"/>
              <a:t>Huawei</a:t>
            </a:r>
            <a:r>
              <a:rPr lang="en-US" altLang="ja-JP" dirty="0" smtClean="0"/>
              <a:t>)</a:t>
            </a:r>
          </a:p>
          <a:p>
            <a:pPr lvl="2">
              <a:defRPr/>
            </a:pPr>
            <a:r>
              <a:rPr lang="en-US" altLang="ja-JP" dirty="0" smtClean="0"/>
              <a:t>14-11/1266r0</a:t>
            </a:r>
          </a:p>
          <a:p>
            <a:pPr lvl="2">
              <a:defRPr/>
            </a:pPr>
            <a:r>
              <a:rPr lang="en-US" altLang="ja-JP" dirty="0" smtClean="0"/>
              <a:t>14-11/1267r0 	</a:t>
            </a:r>
            <a:endParaRPr lang="ja-JP" altLang="en-US" dirty="0" smtClean="0"/>
          </a:p>
          <a:p>
            <a:pPr>
              <a:defRPr/>
            </a:pPr>
            <a:r>
              <a:rPr lang="en-US" altLang="ja-JP" dirty="0" smtClean="0"/>
              <a:t>Status report</a:t>
            </a:r>
          </a:p>
          <a:p>
            <a:pPr lvl="1">
              <a:defRPr/>
            </a:pPr>
            <a:r>
              <a:rPr lang="en-US" altLang="ja-JP" dirty="0" smtClean="0"/>
              <a:t>Data Base</a:t>
            </a:r>
          </a:p>
          <a:p>
            <a:pPr lvl="1">
              <a:defRPr/>
            </a:pPr>
            <a:r>
              <a:rPr lang="en-US" altLang="ja-JP" dirty="0" smtClean="0"/>
              <a:t>Cleanup draft 2.3</a:t>
            </a:r>
          </a:p>
          <a:p>
            <a:pPr>
              <a:defRPr/>
            </a:pPr>
            <a:r>
              <a:rPr lang="en-US" altLang="ja-JP" dirty="0" smtClean="0"/>
              <a:t>Comment resolution</a:t>
            </a:r>
            <a:endParaRPr lang="ja-JP" altLang="en-US" dirty="0" smtClean="0"/>
          </a:p>
          <a:p>
            <a:pPr lvl="1">
              <a:defRPr/>
            </a:pPr>
            <a:r>
              <a:rPr lang="en-US" altLang="ja-JP" dirty="0" smtClean="0"/>
              <a:t>Editorial changes /Ping Fang</a:t>
            </a:r>
          </a:p>
          <a:p>
            <a:pPr lvl="1">
              <a:defRPr/>
            </a:pPr>
            <a:r>
              <a:rPr lang="en-US" altLang="ja-JP" dirty="0" smtClean="0"/>
              <a:t>Continue business of PM2 Agenda topics</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18</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Nov</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dirty="0" smtClean="0"/>
              <a:t>All participants in this meeting have certain obligations under the IEEE-SA Patent Policy.</a:t>
            </a:r>
            <a:r>
              <a:rPr lang="en-US" sz="1400" b="0" dirty="0" smtClean="0"/>
              <a:t> </a:t>
            </a:r>
          </a:p>
          <a:p>
            <a:pPr lvl="1"/>
            <a:r>
              <a:rPr lang="en-US" sz="1800" b="1" dirty="0" smtClean="0">
                <a:solidFill>
                  <a:srgbClr val="003399"/>
                </a:solidFill>
              </a:rPr>
              <a:t>Participants </a:t>
            </a:r>
          </a:p>
          <a:p>
            <a:pPr lvl="2">
              <a:buFontTx/>
              <a:buNone/>
            </a:pPr>
            <a:r>
              <a:rPr lang="en-US" sz="1600" b="1" dirty="0" smtClean="0">
                <a:solidFill>
                  <a:srgbClr val="003399"/>
                </a:solidFill>
              </a:rPr>
              <a:t>[Note: </a:t>
            </a:r>
            <a:r>
              <a:rPr lang="en-GB" sz="1600" b="1" dirty="0" smtClean="0">
                <a:solidFill>
                  <a:srgbClr val="003399"/>
                </a:solidFill>
              </a:rPr>
              <a:t>Quoted text excerpted from IEEE-SA Standards Board Bylaws </a:t>
            </a:r>
            <a:r>
              <a:rPr lang="en-GB" sz="1600" b="1" dirty="0" err="1" smtClean="0">
                <a:solidFill>
                  <a:srgbClr val="003399"/>
                </a:solidFill>
              </a:rPr>
              <a:t>subclause</a:t>
            </a:r>
            <a:r>
              <a:rPr lang="en-GB" sz="1600" b="1" dirty="0" smtClean="0">
                <a:solidFill>
                  <a:srgbClr val="003399"/>
                </a:solidFill>
              </a:rPr>
              <a:t> 6.2</a:t>
            </a:r>
            <a:r>
              <a:rPr lang="en-US" sz="1600" b="1" dirty="0" smtClean="0">
                <a:solidFill>
                  <a:srgbClr val="003399"/>
                </a:solidFill>
              </a:rPr>
              <a:t>]:</a:t>
            </a:r>
          </a:p>
          <a:p>
            <a:pPr lvl="2"/>
            <a:r>
              <a:rPr 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p>
          <a:p>
            <a:pPr lvl="3"/>
            <a:r>
              <a:rPr lang="en-US" sz="1400" b="1" dirty="0"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dirty="0" smtClean="0">
                <a:solidFill>
                  <a:srgbClr val="003399"/>
                </a:solidFill>
              </a:rPr>
              <a:t>The above does not apply if the patent claim is already the subject of an Accepted Letter of Assurance that applies to the proposed </a:t>
            </a:r>
            <a:r>
              <a:rPr lang="en-US" sz="1800" b="1" dirty="0" err="1" smtClean="0">
                <a:solidFill>
                  <a:srgbClr val="003399"/>
                </a:solidFill>
              </a:rPr>
              <a:t>standard(s</a:t>
            </a:r>
            <a:r>
              <a:rPr lang="en-US" sz="1800" b="1" dirty="0" smtClean="0">
                <a:solidFill>
                  <a:srgbClr val="003399"/>
                </a:solidFill>
              </a:rPr>
              <a:t>) under consideration by this group</a:t>
            </a:r>
          </a:p>
          <a:p>
            <a:pPr lvl="1"/>
            <a:r>
              <a:rPr lang="en-US" sz="1600" b="1" dirty="0" smtClean="0">
                <a:solidFill>
                  <a:srgbClr val="003399"/>
                </a:solidFill>
              </a:rPr>
              <a:t>Early identification of holders of potential Essential Patent Claims is strongly encouraged</a:t>
            </a:r>
          </a:p>
          <a:p>
            <a:pPr lvl="1"/>
            <a:r>
              <a:rPr lang="en-US" sz="1800" b="1" dirty="0" smtClean="0">
                <a:solidFill>
                  <a:srgbClr val="003399"/>
                </a:solidFill>
              </a:rPr>
              <a:t>No duty to perform a patent search</a:t>
            </a:r>
            <a:endParaRPr lang="en-US" sz="1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2014,  Athens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Sep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San Diego.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meeting</a:t>
            </a:r>
            <a:r>
              <a:rPr lang="en-GB" altLang="ja-JP" dirty="0" smtClean="0">
                <a:ea typeface="ＭＳ Ｐゴシック" pitchFamily="-84" charset="-128"/>
                <a:cs typeface="ＭＳ Ｐゴシック" pitchFamily="-84" charset="-128"/>
              </a:rPr>
              <a:t>:</a:t>
            </a:r>
          </a:p>
          <a:p>
            <a:pPr lvl="1"/>
            <a:r>
              <a:rPr lang="en-US" altLang="ja-JP" dirty="0" smtClean="0"/>
              <a:t>11-14/0900r0 July 2014 San Diego Session Minutes</a:t>
            </a:r>
          </a:p>
          <a:p>
            <a:r>
              <a:rPr lang="en-US" altLang="ja-JP" dirty="0" smtClean="0"/>
              <a:t>Moved: Hitoshi Morioka</a:t>
            </a:r>
          </a:p>
          <a:p>
            <a:pPr>
              <a:defRPr/>
            </a:pPr>
            <a:r>
              <a:rPr lang="en-US" altLang="ja-JP" dirty="0" err="1" smtClean="0"/>
              <a:t>Seconded:Ping</a:t>
            </a:r>
            <a:r>
              <a:rPr lang="en-US" altLang="ja-JP" dirty="0" smtClean="0"/>
              <a:t>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a:t>
            </a:r>
            <a:r>
              <a:rPr lang="en-US" altLang="ja-JP" dirty="0" err="1" smtClean="0">
                <a:ea typeface="ＭＳ Ｐゴシック" pitchFamily="-84" charset="-128"/>
                <a:cs typeface="ＭＳ Ｐゴシック" pitchFamily="-84" charset="-128"/>
              </a:rPr>
              <a:t>Digo</a:t>
            </a:r>
            <a:r>
              <a:rPr lang="en-US" altLang="ja-JP" dirty="0" smtClean="0">
                <a:ea typeface="ＭＳ Ｐゴシック" pitchFamily="-84" charset="-128"/>
                <a:cs typeface="ＭＳ Ｐゴシック" pitchFamily="-84" charset="-128"/>
              </a:rPr>
              <a:t> to Athens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San Diego to Athens meeting.</a:t>
            </a:r>
          </a:p>
          <a:p>
            <a:pPr marL="685800" lvl="2" indent="-342900">
              <a:defRPr/>
            </a:pPr>
            <a:r>
              <a:rPr lang="en-US" altLang="ja-JP" dirty="0" smtClean="0"/>
              <a:t>11-14/1053r1 </a:t>
            </a:r>
            <a:r>
              <a:rPr lang="en-US" altLang="ja-JP" dirty="0" err="1" smtClean="0"/>
              <a:t>TGai</a:t>
            </a:r>
            <a:r>
              <a:rPr lang="en-US" altLang="ja-JP" dirty="0" smtClean="0"/>
              <a:t> Teleconference Minutes on Aug 19th</a:t>
            </a:r>
          </a:p>
          <a:p>
            <a:pPr marL="685800" lvl="2" indent="-342900">
              <a:defRPr/>
            </a:pPr>
            <a:r>
              <a:rPr lang="en-US" altLang="ja-JP" dirty="0" smtClean="0"/>
              <a:t>11-14/1080r2 July-September Teleconference Minutes</a:t>
            </a:r>
            <a:endParaRPr lang="en-US"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err="1" smtClean="0"/>
              <a:t>Seconded:Ping</a:t>
            </a:r>
            <a:r>
              <a:rPr lang="en-US" altLang="ja-JP" dirty="0" smtClean="0"/>
              <a:t> Fang</a:t>
            </a:r>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a:t>
            </a:r>
            <a:r>
              <a:rPr lang="en-US" altLang="ja-JP" dirty="0" smtClean="0">
                <a:solidFill>
                  <a:srgbClr val="FFFFFF"/>
                </a:solidFill>
                <a:ea typeface="ＭＳ Ｐゴシック" pitchFamily="-84" charset="-128"/>
                <a:cs typeface="ＭＳ Ｐゴシック" pitchFamily="-84" charset="-128"/>
              </a:rPr>
              <a:t>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dirty="0" smtClean="0"/>
              <a:t>September 2014</a:t>
            </a:r>
            <a:endParaRPr lang="en-GB" dirty="0"/>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r>
              <a:rPr lang="ja-JP" altLang="en-US" dirty="0" smtClean="0"/>
              <a:t>　</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ja-JP" dirty="0" smtClean="0"/>
              <a:t>Do you agree that </a:t>
            </a:r>
            <a:r>
              <a:rPr lang="en-US" altLang="ja-JP" dirty="0" err="1" smtClean="0"/>
              <a:t>TGai</a:t>
            </a:r>
            <a:r>
              <a:rPr lang="en-US" altLang="ja-JP" dirty="0" smtClean="0"/>
              <a:t> should generate an informative Annex to describe and clarify the use of the FILS elements and how they can be used to enable Fast Initial Link Setup?</a:t>
            </a:r>
          </a:p>
          <a:p>
            <a:r>
              <a:rPr lang="en-US" altLang="ja-JP" dirty="0" smtClean="0"/>
              <a:t>Normative or informative? (</a:t>
            </a:r>
            <a:r>
              <a:rPr lang="en-US" altLang="ja-JP" dirty="0" err="1" smtClean="0"/>
              <a:t>Jouni</a:t>
            </a:r>
            <a:r>
              <a:rPr lang="en-US" altLang="ja-JP" dirty="0" smtClean="0"/>
              <a:t>)</a:t>
            </a:r>
          </a:p>
          <a:p>
            <a:r>
              <a:rPr lang="en-US" altLang="ja-JP" dirty="0" smtClean="0"/>
              <a:t>Informative. (Joseph)</a:t>
            </a:r>
          </a:p>
          <a:p>
            <a:r>
              <a:rPr lang="en-US" altLang="ja-JP" dirty="0" smtClean="0"/>
              <a:t>Insert "informative" to the straw poll. (</a:t>
            </a:r>
            <a:r>
              <a:rPr lang="en-US" altLang="ja-JP" dirty="0" err="1" smtClean="0"/>
              <a:t>Jouni</a:t>
            </a:r>
            <a:r>
              <a:rPr lang="en-US" altLang="ja-JP" dirty="0" smtClean="0"/>
              <a:t>)</a:t>
            </a:r>
          </a:p>
          <a:p>
            <a:endParaRPr lang="en-US" altLang="ja-JP" smtClean="0"/>
          </a:p>
          <a:p>
            <a:r>
              <a:rPr lang="en-US" altLang="ja-JP" smtClean="0"/>
              <a:t>Result</a:t>
            </a:r>
            <a:r>
              <a:rPr lang="en-US" altLang="ja-JP" dirty="0" smtClean="0"/>
              <a:t>: 4/2/2</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a:t>
            </a:r>
            <a:r>
              <a:rPr lang="en-US" altLang="ja-JP" sz="2800" dirty="0" smtClean="0"/>
              <a:t> </a:t>
            </a:r>
            <a:r>
              <a:rPr lang="en-US" altLang="ja-JP" sz="2800" dirty="0" err="1" smtClean="0"/>
              <a:t>recirc</a:t>
            </a:r>
            <a:r>
              <a:rPr lang="en-US" altLang="ja-JP" sz="2800" dirty="0" smtClean="0"/>
              <a:t> LB WG </a:t>
            </a:r>
            <a:endParaRPr lang="en-US" altLang="ja-JP" sz="2800" dirty="0" smtClean="0"/>
          </a:p>
          <a:p>
            <a:pPr lvl="1"/>
            <a:r>
              <a:rPr lang="en-US" altLang="ja-JP" sz="2800" dirty="0" smtClean="0"/>
              <a:t>Comment resolution.</a:t>
            </a:r>
          </a:p>
          <a:p>
            <a:pPr lvl="1"/>
            <a:r>
              <a:rPr lang="en-US" altLang="ja-JP" sz="2800" dirty="0" smtClean="0"/>
              <a:t>Approve </a:t>
            </a:r>
            <a:r>
              <a:rPr lang="en-US" altLang="ja-JP" sz="2800" dirty="0" smtClean="0"/>
              <a:t>Timeline </a:t>
            </a:r>
          </a:p>
          <a:p>
            <a:pPr lvl="1"/>
            <a:r>
              <a:rPr lang="en-US" altLang="ja-JP" sz="2800" dirty="0" smtClean="0"/>
              <a:t>Approve Teleconference schedule</a:t>
            </a:r>
          </a:p>
          <a:p>
            <a:pPr lvl="1"/>
            <a:r>
              <a:rPr lang="en-US" altLang="ja-JP" sz="2800" dirty="0" smtClean="0"/>
              <a:t>Approve Plan for  Jan</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62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on Sep</a:t>
            </a:r>
            <a:r>
              <a:rPr lang="en-US" altLang="ja-JP" dirty="0" smtClean="0"/>
              <a:t>30</a:t>
            </a:r>
            <a:r>
              <a:rPr lang="en-US" altLang="ja-JP" baseline="30000" dirty="0" smtClean="0"/>
              <a:t>th</a:t>
            </a:r>
            <a:r>
              <a:rPr lang="en-US" altLang="ja-JP" dirty="0" smtClean="0"/>
              <a:t> , Oct 21</a:t>
            </a:r>
            <a:r>
              <a:rPr lang="en-US" altLang="ja-JP" baseline="30000" dirty="0" smtClean="0"/>
              <a:t>st</a:t>
            </a:r>
            <a:r>
              <a:rPr lang="en-US" altLang="ja-JP" dirty="0" smtClean="0"/>
              <a:t>, Oct 28</a:t>
            </a:r>
            <a:r>
              <a:rPr lang="en-US" altLang="ja-JP" baseline="30000" dirty="0" smtClean="0"/>
              <a:t>th</a:t>
            </a:r>
            <a:r>
              <a:rPr lang="en-US" altLang="ja-JP" dirty="0" smtClean="0"/>
              <a:t> and  Nov 11</a:t>
            </a:r>
            <a:r>
              <a:rPr lang="en-US" altLang="ja-JP" baseline="30000" dirty="0" smtClean="0"/>
              <a:t>th</a:t>
            </a:r>
            <a:r>
              <a:rPr lang="en-US" altLang="ja-JP" dirty="0" smtClean="0"/>
              <a:t>.</a:t>
            </a:r>
          </a:p>
          <a:p>
            <a:pPr lvl="1">
              <a:defRPr/>
            </a:pPr>
            <a:r>
              <a:rPr lang="en-US" altLang="ja-JP" dirty="0" smtClean="0"/>
              <a:t>Tuesdays 10:00 ET</a:t>
            </a:r>
            <a:endParaRPr lang="ja-JP" altLang="en-US" dirty="0" smtClean="0"/>
          </a:p>
          <a:p>
            <a:pPr lvl="1">
              <a:defRPr/>
            </a:pPr>
            <a:r>
              <a:rPr lang="en-US" altLang="ja-JP" dirty="0" smtClean="0"/>
              <a:t>Duration 1.0Hour</a:t>
            </a:r>
          </a:p>
          <a:p>
            <a:pPr lvl="1">
              <a:defRPr/>
            </a:pPr>
            <a:r>
              <a:rPr lang="en-US" altLang="ja-JP" dirty="0" smtClean="0"/>
              <a:t>Using WEB-EX that will be provided by Task Group </a:t>
            </a:r>
            <a:r>
              <a:rPr lang="en-US" altLang="ja-JP" dirty="0" smtClean="0"/>
              <a:t>Chair</a:t>
            </a:r>
          </a:p>
          <a:p>
            <a:pPr lvl="1">
              <a:buNone/>
              <a:defRPr/>
            </a:pPr>
            <a:endParaRPr lang="en-US" altLang="ja-JP" dirty="0" smtClean="0"/>
          </a:p>
          <a:p>
            <a:pPr>
              <a:defRPr/>
            </a:pPr>
            <a:r>
              <a:rPr lang="en-US" altLang="ja-JP" dirty="0" smtClean="0"/>
              <a:t>Moved: Lee Armstrong</a:t>
            </a:r>
          </a:p>
          <a:p>
            <a:pPr>
              <a:defRPr/>
            </a:pPr>
            <a:r>
              <a:rPr lang="en-US" altLang="ja-JP" dirty="0" smtClean="0"/>
              <a:t>Seconded: Peter Yee</a:t>
            </a:r>
          </a:p>
          <a:p>
            <a:pPr>
              <a:defRPr/>
            </a:pPr>
            <a:endParaRPr lang="en-US" altLang="ja-JP" dirty="0" smtClean="0"/>
          </a:p>
          <a:p>
            <a:pPr>
              <a:defRPr/>
            </a:pPr>
            <a:r>
              <a:rPr lang="en-US" altLang="ja-JP" dirty="0" smtClean="0">
                <a:ea typeface="ＭＳ Ｐゴシック" pitchFamily="-84" charset="-128"/>
                <a:cs typeface="ＭＳ Ｐゴシック" pitchFamily="-84" charset="-128"/>
              </a:rPr>
              <a:t>Approved  by unanim</a:t>
            </a:r>
            <a:r>
              <a:rPr lang="en-US" altLang="ja-JP" dirty="0" smtClean="0">
                <a:solidFill>
                  <a:schemeClr val="bg1"/>
                </a:solidFill>
                <a:ea typeface="ＭＳ Ｐゴシック" pitchFamily="-84" charset="-128"/>
                <a:cs typeface="ＭＳ Ｐゴシック" pitchFamily="-84" charset="-128"/>
              </a:rPr>
              <a:t>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to </a:t>
            </a:r>
            <a:r>
              <a:rPr lang="en-GB" dirty="0" err="1" smtClean="0"/>
              <a:t>goto</a:t>
            </a:r>
            <a:r>
              <a:rPr lang="en-GB" dirty="0" smtClean="0"/>
              <a:t> the </a:t>
            </a:r>
            <a:r>
              <a:rPr lang="en-GB" dirty="0" err="1" smtClean="0"/>
              <a:t>recirc</a:t>
            </a:r>
            <a:r>
              <a:rPr lang="en-GB" dirty="0" smtClean="0"/>
              <a:t> WG LB</a:t>
            </a:r>
            <a:endParaRPr lang="ja-JP" altLang="en-US" dirty="0"/>
          </a:p>
        </p:txBody>
      </p:sp>
      <p:sp>
        <p:nvSpPr>
          <p:cNvPr id="3" name="コンテンツ プレースホルダ 2"/>
          <p:cNvSpPr>
            <a:spLocks noGrp="1"/>
          </p:cNvSpPr>
          <p:nvPr>
            <p:ph idx="1"/>
          </p:nvPr>
        </p:nvSpPr>
        <p:spPr/>
        <p:txBody>
          <a:bodyPr>
            <a:normAutofit fontScale="62500" lnSpcReduction="20000"/>
          </a:bodyPr>
          <a:lstStyle/>
          <a:p>
            <a:r>
              <a:rPr lang="en-US" altLang="ja-JP" dirty="0" smtClean="0"/>
              <a:t>Having approved comment resolutions for all of the comments received during Working Group Letter Ballot 201 on </a:t>
            </a:r>
            <a:r>
              <a:rPr lang="en-US" altLang="ja-JP" dirty="0" err="1" smtClean="0"/>
              <a:t>TGai</a:t>
            </a:r>
            <a:r>
              <a:rPr lang="en-US" altLang="ja-JP" dirty="0" smtClean="0"/>
              <a:t> D2.0 as contained in document 11-14/</a:t>
            </a:r>
            <a:r>
              <a:rPr lang="en-US" altLang="ja-JP" dirty="0" smtClean="0"/>
              <a:t>0565r24,</a:t>
            </a:r>
            <a:r>
              <a:rPr lang="en-US" altLang="ja-JP" dirty="0" smtClean="0"/>
              <a:t> </a:t>
            </a:r>
          </a:p>
          <a:p>
            <a:pPr lvl="1"/>
            <a:r>
              <a:rPr lang="en-US" altLang="ja-JP" dirty="0" smtClean="0"/>
              <a:t> Instruct the editor to incorporate the resolutions with the D2.0 and create D3.0.</a:t>
            </a:r>
          </a:p>
          <a:p>
            <a:pPr lvl="1"/>
            <a:r>
              <a:rPr lang="en-US" altLang="ja-JP" dirty="0" smtClean="0"/>
              <a:t>Approve a 15 day Working Group Recirculation Ballot asking the question “Should </a:t>
            </a:r>
            <a:r>
              <a:rPr lang="en-US" altLang="ja-JP" dirty="0" err="1" smtClean="0"/>
              <a:t>TGai</a:t>
            </a:r>
            <a:r>
              <a:rPr lang="en-US" altLang="ja-JP" dirty="0" smtClean="0"/>
              <a:t> D3.0 be forwarded to Sponsor Ballot?”.</a:t>
            </a:r>
          </a:p>
          <a:p>
            <a:r>
              <a:rPr lang="en-US" altLang="ja-JP" dirty="0" smtClean="0"/>
              <a:t>Moved: Ping Fang</a:t>
            </a:r>
          </a:p>
          <a:p>
            <a:r>
              <a:rPr lang="en-US" altLang="ja-JP" dirty="0" smtClean="0"/>
              <a:t>Seconded: Lee Armstrong</a:t>
            </a:r>
          </a:p>
          <a:p>
            <a:r>
              <a:rPr lang="en-US" altLang="ja-JP" dirty="0" smtClean="0"/>
              <a:t>Result </a:t>
            </a:r>
            <a:r>
              <a:rPr lang="en-US" altLang="ja-JP" dirty="0" smtClean="0"/>
              <a:t>(11/0/0)</a:t>
            </a:r>
          </a:p>
          <a:p>
            <a:pPr lvl="1"/>
            <a:r>
              <a:rPr lang="en-US" altLang="ja-JP" dirty="0" smtClean="0"/>
              <a:t>Move to lay on the table </a:t>
            </a:r>
          </a:p>
          <a:p>
            <a:pPr lvl="2"/>
            <a:r>
              <a:rPr lang="en-US" altLang="ja-JP" dirty="0" smtClean="0"/>
              <a:t>Moved: </a:t>
            </a:r>
            <a:r>
              <a:rPr lang="en-US" altLang="ja-JP" dirty="0" err="1" smtClean="0"/>
              <a:t>Jouni</a:t>
            </a:r>
            <a:r>
              <a:rPr lang="en-US" altLang="ja-JP" dirty="0" smtClean="0"/>
              <a:t> </a:t>
            </a:r>
            <a:r>
              <a:rPr lang="en-US" altLang="ja-JP" dirty="0" err="1" smtClean="0"/>
              <a:t>Malinen</a:t>
            </a:r>
            <a:r>
              <a:rPr lang="en-US" altLang="ja-JP" dirty="0" smtClean="0"/>
              <a:t> </a:t>
            </a:r>
          </a:p>
          <a:p>
            <a:pPr lvl="2"/>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pPr lvl="2"/>
            <a:r>
              <a:rPr lang="en-US" altLang="ja-JP" dirty="0" smtClean="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p>
          <a:p>
            <a:pPr lvl="1"/>
            <a:r>
              <a:rPr lang="en-US" altLang="ja-JP" dirty="0" smtClean="0">
                <a:ea typeface="ＭＳ Ｐゴシック" pitchFamily="-84" charset="-128"/>
                <a:cs typeface="ＭＳ Ｐゴシック" pitchFamily="-84" charset="-128"/>
              </a:rPr>
              <a:t>Move to take from the table  the motion to </a:t>
            </a:r>
            <a:r>
              <a:rPr lang="en-US" altLang="ja-JP" dirty="0" err="1" smtClean="0">
                <a:ea typeface="ＭＳ Ｐゴシック" pitchFamily="-84" charset="-128"/>
                <a:cs typeface="ＭＳ Ｐゴシック" pitchFamily="-84" charset="-128"/>
              </a:rPr>
              <a:t>goto</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recirc</a:t>
            </a:r>
            <a:r>
              <a:rPr lang="en-US" altLang="ja-JP" dirty="0" smtClean="0">
                <a:ea typeface="ＭＳ Ｐゴシック" pitchFamily="-84" charset="-128"/>
                <a:cs typeface="ＭＳ Ｐゴシック" pitchFamily="-84" charset="-128"/>
              </a:rPr>
              <a:t> WG LB</a:t>
            </a:r>
          </a:p>
          <a:p>
            <a:pPr lvl="2"/>
            <a:r>
              <a:rPr lang="en-US" altLang="ja-JP" dirty="0" smtClean="0">
                <a:ea typeface="ＭＳ Ｐゴシック" pitchFamily="-84" charset="-128"/>
                <a:cs typeface="ＭＳ Ｐゴシック" pitchFamily="-84" charset="-128"/>
              </a:rPr>
              <a:t>Moved:  </a:t>
            </a:r>
            <a:r>
              <a:rPr lang="en-US" altLang="ja-JP" dirty="0" err="1" smtClean="0">
                <a:ea typeface="ＭＳ Ｐゴシック" pitchFamily="-84" charset="-128"/>
                <a:cs typeface="ＭＳ Ｐゴシック" pitchFamily="-84" charset="-128"/>
              </a:rPr>
              <a:t>Jouni</a:t>
            </a:r>
            <a:r>
              <a:rPr lang="en-US" altLang="ja-JP" dirty="0" smtClean="0">
                <a:ea typeface="ＭＳ Ｐゴシック" pitchFamily="-84" charset="-128"/>
                <a:cs typeface="ＭＳ Ｐゴシック" pitchFamily="-84" charset="-128"/>
              </a:rPr>
              <a:t> </a:t>
            </a:r>
            <a:r>
              <a:rPr lang="en-US" altLang="ja-JP" dirty="0" err="1" smtClean="0">
                <a:ea typeface="ＭＳ Ｐゴシック" pitchFamily="-84" charset="-128"/>
                <a:cs typeface="ＭＳ Ｐゴシック" pitchFamily="-84" charset="-128"/>
              </a:rPr>
              <a:t>Malinen</a:t>
            </a:r>
            <a:endParaRPr lang="en-US" altLang="ja-JP"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Seconded: </a:t>
            </a:r>
            <a:r>
              <a:rPr lang="en-US" altLang="ja-JP" dirty="0" err="1" smtClean="0">
                <a:ea typeface="ＭＳ Ｐゴシック" pitchFamily="-84" charset="-128"/>
                <a:cs typeface="ＭＳ Ｐゴシック" pitchFamily="-84" charset="-128"/>
              </a:rPr>
              <a:t>Jarkko</a:t>
            </a:r>
            <a:r>
              <a:rPr lang="en-US" altLang="ja-JP" dirty="0" smtClean="0">
                <a:ea typeface="ＭＳ Ｐゴシック" pitchFamily="-84" charset="-128"/>
                <a:cs typeface="ＭＳ Ｐゴシック" pitchFamily="-84" charset="-128"/>
              </a:rPr>
              <a:t> </a:t>
            </a:r>
            <a:r>
              <a:rPr lang="en-US" altLang="ja-JP" dirty="0" err="1" smtClean="0"/>
              <a:t>Kneckt</a:t>
            </a:r>
            <a:endParaRPr lang="en-US" altLang="ja-JP"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Approved  by unanimous </a:t>
            </a:r>
            <a:r>
              <a:rPr lang="en-US" altLang="ja-JP" dirty="0" smtClean="0">
                <a:ea typeface="ＭＳ Ｐゴシック" pitchFamily="-84" charset="-128"/>
                <a:cs typeface="ＭＳ Ｐゴシック" pitchFamily="-84" charset="-128"/>
              </a:rPr>
              <a:t>consent</a:t>
            </a:r>
          </a:p>
          <a:p>
            <a:pPr lvl="1"/>
            <a:r>
              <a:rPr lang="en-US" altLang="ja-JP" dirty="0" smtClean="0">
                <a:ea typeface="ＭＳ Ｐゴシック" pitchFamily="-84" charset="-128"/>
                <a:cs typeface="ＭＳ Ｐゴシック" pitchFamily="-84" charset="-128"/>
              </a:rPr>
              <a:t>Move to amend : Replace “</a:t>
            </a:r>
            <a:r>
              <a:rPr lang="en-US" altLang="ja-JP" dirty="0" smtClean="0"/>
              <a:t>11-14/</a:t>
            </a:r>
            <a:r>
              <a:rPr lang="en-US" altLang="ja-JP" dirty="0" smtClean="0"/>
              <a:t>0565r23” with “</a:t>
            </a:r>
            <a:r>
              <a:rPr lang="en-US" altLang="ja-JP" dirty="0" smtClean="0"/>
              <a:t>11-14/</a:t>
            </a:r>
            <a:r>
              <a:rPr lang="en-US" altLang="ja-JP" dirty="0" smtClean="0"/>
              <a:t>0565r24”</a:t>
            </a:r>
          </a:p>
          <a:p>
            <a:pPr lvl="2"/>
            <a:r>
              <a:rPr lang="en-US" altLang="ja-JP" dirty="0" smtClean="0">
                <a:ea typeface="ＭＳ Ｐゴシック" pitchFamily="-84" charset="-128"/>
                <a:cs typeface="ＭＳ Ｐゴシック" pitchFamily="-84" charset="-128"/>
              </a:rPr>
              <a:t>Moved: </a:t>
            </a:r>
            <a:r>
              <a:rPr lang="en-US" altLang="ja-JP" dirty="0" err="1" smtClean="0">
                <a:ea typeface="ＭＳ Ｐゴシック" pitchFamily="-84" charset="-128"/>
                <a:cs typeface="ＭＳ Ｐゴシック" pitchFamily="-84" charset="-128"/>
              </a:rPr>
              <a:t>Jouni</a:t>
            </a:r>
            <a:endParaRPr lang="en-US" altLang="ja-JP"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Seconded: </a:t>
            </a:r>
            <a:r>
              <a:rPr lang="en-US" altLang="ja-JP" dirty="0" err="1" smtClean="0">
                <a:ea typeface="ＭＳ Ｐゴシック" pitchFamily="-84" charset="-128"/>
                <a:cs typeface="ＭＳ Ｐゴシック" pitchFamily="-84" charset="-128"/>
              </a:rPr>
              <a:t>Jarkko</a:t>
            </a:r>
            <a:r>
              <a:rPr lang="en-US" altLang="ja-JP" dirty="0" err="1" smtClean="0"/>
              <a:t>Kneckt</a:t>
            </a:r>
            <a:endParaRPr lang="en-US" altLang="ja-JP"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Approved  by unanimous consent</a:t>
            </a:r>
          </a:p>
          <a:p>
            <a:pPr lvl="1"/>
            <a:endParaRPr lang="en-US" altLang="ja-JP" dirty="0" smtClean="0">
              <a:ea typeface="ＭＳ Ｐゴシック" pitchFamily="-84" charset="-128"/>
              <a:cs typeface="ＭＳ Ｐゴシック" pitchFamily="-84" charset="-128"/>
            </a:endParaRPr>
          </a:p>
          <a:p>
            <a:pPr lvl="2"/>
            <a:endParaRPr lang="en-US" altLang="ja-JP" dirty="0" smtClean="0">
              <a:ea typeface="ＭＳ Ｐゴシック" pitchFamily="-84" charset="-128"/>
              <a:cs typeface="ＭＳ Ｐゴシック" pitchFamily="-84" charset="-128"/>
            </a:endParaRPr>
          </a:p>
          <a:p>
            <a:pPr lvl="2">
              <a:buNone/>
            </a:pPr>
            <a:endParaRPr lang="en-US" altLang="ja-JP" dirty="0" smtClean="0">
              <a:ea typeface="ＭＳ Ｐゴシック" pitchFamily="-84" charset="-128"/>
              <a:cs typeface="ＭＳ Ｐゴシック" pitchFamily="-84" charset="-128"/>
            </a:endParaRPr>
          </a:p>
          <a:p>
            <a:pPr lvl="2"/>
            <a:endParaRPr lang="en-US" altLang="ja-JP" dirty="0" smtClean="0">
              <a:ea typeface="ＭＳ Ｐゴシック" pitchFamily="-84" charset="-128"/>
              <a:cs typeface="ＭＳ Ｐゴシック" pitchFamily="-84" charset="-128"/>
            </a:endParaRPr>
          </a:p>
          <a:p>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2014 Athens</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Approve to forward the draft to WG </a:t>
            </a:r>
            <a:r>
              <a:rPr lang="en-US" altLang="ja-JP" sz="2800" dirty="0" err="1" smtClean="0"/>
              <a:t>Recirc</a:t>
            </a:r>
            <a:r>
              <a:rPr lang="en-US" altLang="ja-JP" sz="2800" dirty="0" smtClean="0"/>
              <a:t>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Sep 15th ,  2014 – 10:30-12:30</a:t>
            </a:r>
          </a:p>
        </p:txBody>
      </p:sp>
      <p:sp>
        <p:nvSpPr>
          <p:cNvPr id="26627" name="Content Placeholder 2"/>
          <p:cNvSpPr>
            <a:spLocks noGrp="1"/>
          </p:cNvSpPr>
          <p:nvPr>
            <p:ph idx="1"/>
          </p:nvPr>
        </p:nvSpPr>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minutes of past meeting and teleconference</a:t>
            </a:r>
          </a:p>
          <a:p>
            <a:pPr lvl="1"/>
            <a:r>
              <a:rPr lang="en-US" altLang="ja-JP" dirty="0" smtClean="0"/>
              <a:t>11-14/1080r2 July-September Teleconference Minutes</a:t>
            </a:r>
          </a:p>
          <a:p>
            <a:pPr lvl="1"/>
            <a:r>
              <a:rPr lang="en-US" altLang="ja-JP" dirty="0" smtClean="0"/>
              <a:t>11-14/0900r0 July 2014 San Diego Session Minutes</a:t>
            </a:r>
          </a:p>
          <a:p>
            <a:r>
              <a:rPr lang="en-US" altLang="ja-JP" dirty="0" smtClean="0"/>
              <a:t>Status of reminding </a:t>
            </a:r>
            <a:r>
              <a:rPr lang="en-US" altLang="ja-JP" dirty="0" err="1" smtClean="0"/>
              <a:t>CID’s</a:t>
            </a:r>
            <a:endParaRPr lang="en-US" altLang="ja-JP" dirty="0" smtClean="0"/>
          </a:p>
          <a:p>
            <a:pPr lvl="1"/>
            <a:r>
              <a:rPr lang="de-DE" altLang="ja-JP" dirty="0" smtClean="0"/>
              <a:t>11-14-1133-01-00ai-LB201-Open-Issues-Unresolved-comments-to-be-covered-during-the-Athens-Meeting  (Marc E.)</a:t>
            </a:r>
            <a:endParaRPr lang="en-US" altLang="ja-JP" dirty="0" smtClean="0"/>
          </a:p>
          <a:p>
            <a:r>
              <a:rPr lang="en-US" altLang="ja-JP" dirty="0" smtClean="0"/>
              <a:t>comment resolution</a:t>
            </a:r>
          </a:p>
          <a:p>
            <a:pPr marL="685800" lvl="2" indent="-342900"/>
            <a:r>
              <a:rPr lang="en-US" dirty="0" smtClean="0"/>
              <a:t>Motion for CID 4146: (</a:t>
            </a:r>
            <a:r>
              <a:rPr lang="en-US" b="1" dirty="0" smtClean="0"/>
              <a:t>Lee Armstrong</a:t>
            </a:r>
            <a:r>
              <a:rPr lang="en-US" dirty="0" smtClean="0"/>
              <a:t>) </a:t>
            </a:r>
          </a:p>
          <a:p>
            <a:pPr marL="685800" lvl="2" indent="-342900"/>
            <a:r>
              <a:rPr lang="en-US" dirty="0" smtClean="0"/>
              <a:t>11-14/ 1073r1 for CID </a:t>
            </a:r>
            <a:r>
              <a:rPr lang="en-US" b="1" dirty="0" smtClean="0"/>
              <a:t>4634</a:t>
            </a:r>
            <a:r>
              <a:rPr lang="ja-JP" altLang="en-US" dirty="0" smtClean="0"/>
              <a:t> </a:t>
            </a:r>
            <a:r>
              <a:rPr lang="en-US" altLang="ja-JP" dirty="0" smtClean="0"/>
              <a:t>(Ping Fang)</a:t>
            </a:r>
          </a:p>
          <a:p>
            <a:pPr marL="685800" lvl="2" indent="-342900"/>
            <a:r>
              <a:rPr lang="en-US" dirty="0" smtClean="0"/>
              <a:t>11-14/ 1073r1  for CID 4696, 4743, 4770, 4835, 4772, </a:t>
            </a:r>
            <a:r>
              <a:rPr lang="en-US" altLang="ja-JP" dirty="0" smtClean="0"/>
              <a:t>(Ping Fang)</a:t>
            </a:r>
          </a:p>
          <a:p>
            <a:r>
              <a:rPr lang="en-US" altLang="ja-JP" dirty="0" smtClean="0"/>
              <a:t>Recess until PM2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Sep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endParaRPr lang="ja-JP" altLang="en-US" dirty="0" smtClean="0"/>
          </a:p>
          <a:p>
            <a:pPr lvl="1">
              <a:defRPr/>
            </a:pPr>
            <a:r>
              <a:rPr lang="en-US" dirty="0" smtClean="0"/>
              <a:t>CID 5139: (</a:t>
            </a:r>
            <a:r>
              <a:rPr lang="en-US" b="1" dirty="0" err="1" smtClean="0"/>
              <a:t>Santosh</a:t>
            </a:r>
            <a:r>
              <a:rPr lang="en-US" b="1" dirty="0" smtClean="0"/>
              <a:t> </a:t>
            </a:r>
            <a:r>
              <a:rPr lang="en-US" b="1" dirty="0" err="1" smtClean="0"/>
              <a:t>Pandey</a:t>
            </a:r>
            <a:r>
              <a:rPr lang="en-US" dirty="0" smtClean="0"/>
              <a:t>)</a:t>
            </a:r>
          </a:p>
          <a:p>
            <a:pPr lvl="1">
              <a:defRPr/>
            </a:pPr>
            <a:r>
              <a:rPr lang="en-US" dirty="0" smtClean="0"/>
              <a:t>11-14/1107r2 for CID  4288,  4311,  4344,  4933,  4712,  4802,  4029,  4313,  4314,  4346,  4368,  4595,  4800,  5137,  4809,  4812,  5127,  5126,  5016,  4808,  5015,  4999,  4032,  5111,  5000,  4586,  4614,  4910,  4911,  4024,  4025,  4724,  4895. (</a:t>
            </a:r>
            <a:r>
              <a:rPr lang="en-US" altLang="ja-JP" dirty="0" err="1" smtClean="0"/>
              <a:t>Xiaofei</a:t>
            </a:r>
            <a:r>
              <a:rPr lang="en-US" altLang="ja-JP" dirty="0" smtClean="0"/>
              <a:t> WANG )</a:t>
            </a:r>
          </a:p>
          <a:p>
            <a:pPr lvl="1">
              <a:defRPr/>
            </a:pPr>
            <a:r>
              <a:rPr lang="en-US" altLang="ja-JP" dirty="0" smtClean="0"/>
              <a:t>Motion for 11-14/1215r1,1219r1,1073r2 (Ping Fang)</a:t>
            </a:r>
          </a:p>
          <a:p>
            <a:pPr lvl="1">
              <a:defRPr/>
            </a:pPr>
            <a:r>
              <a:rPr lang="en-US" dirty="0" smtClean="0"/>
              <a:t>11-14/1219,1215 for CID  4005,  4488,  4632,  4506:  (</a:t>
            </a:r>
            <a:r>
              <a:rPr lang="en-US" b="1" dirty="0" smtClean="0"/>
              <a:t>Ping Fang</a:t>
            </a:r>
            <a:r>
              <a:rPr lang="en-US" dirty="0" smtClean="0"/>
              <a:t>)</a:t>
            </a:r>
          </a:p>
          <a:p>
            <a:pPr lvl="1">
              <a:defRPr/>
            </a:pPr>
            <a:r>
              <a:rPr lang="en-US" dirty="0" smtClean="0"/>
              <a:t>11-14/1406 CID 4206 (</a:t>
            </a:r>
            <a:r>
              <a:rPr lang="en-US" b="1" dirty="0" err="1" smtClean="0"/>
              <a:t>Santosh</a:t>
            </a:r>
            <a:r>
              <a:rPr lang="en-US" b="1" dirty="0" smtClean="0"/>
              <a:t> Abraham</a:t>
            </a:r>
            <a:r>
              <a:rPr lang="en-US" dirty="0" smtClean="0"/>
              <a:t>)</a:t>
            </a:r>
            <a:r>
              <a:rPr lang="ja-JP" altLang="en-US" dirty="0" smtClean="0"/>
              <a:t> </a:t>
            </a:r>
            <a:endParaRPr lang="en-US" altLang="ja-JP" dirty="0" smtClean="0"/>
          </a:p>
          <a:p>
            <a:pPr lvl="1">
              <a:defRPr/>
            </a:pPr>
            <a:endParaRPr lang="en-US" dirty="0" smtClean="0"/>
          </a:p>
          <a:p>
            <a:pPr>
              <a:defRPr/>
            </a:pPr>
            <a:r>
              <a:rPr lang="en-US" altLang="ja-JP" dirty="0" smtClean="0"/>
              <a:t>Recess until Tuesday PM1 (Joint meeting with </a:t>
            </a:r>
            <a:r>
              <a:rPr lang="en-US" altLang="ja-JP" dirty="0" err="1" smtClean="0"/>
              <a:t>TGaq</a:t>
            </a:r>
            <a:r>
              <a:rPr lang="en-US" altLang="ja-JP" dirty="0" smtClean="0"/>
              <a:t>)</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 (Joint meeting with </a:t>
            </a:r>
            <a:r>
              <a:rPr lang="en-US" altLang="ja-JP" dirty="0" err="1" smtClean="0">
                <a:ea typeface="ＭＳ Ｐゴシック" pitchFamily="-84" charset="-128"/>
                <a:cs typeface="ＭＳ Ｐゴシック" pitchFamily="-84" charset="-128"/>
              </a:rPr>
              <a:t>TGaq</a:t>
            </a:r>
            <a:r>
              <a:rPr lang="en-US" altLang="ja-JP" dirty="0" smtClean="0">
                <a:ea typeface="ＭＳ Ｐゴシック" pitchFamily="-84" charset="-128"/>
                <a:cs typeface="ＭＳ Ｐゴシック" pitchFamily="-84" charset="-128"/>
              </a:rPr>
              <a:t>)</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Joint discussion with </a:t>
            </a:r>
            <a:r>
              <a:rPr lang="en-US" altLang="ja-JP" dirty="0" err="1" smtClean="0"/>
              <a:t>Tgaq</a:t>
            </a:r>
            <a:endParaRPr lang="en-US" altLang="ja-JP" dirty="0" smtClean="0"/>
          </a:p>
          <a:p>
            <a:pPr>
              <a:defRPr/>
            </a:pPr>
            <a:r>
              <a:rPr lang="en-US" altLang="ja-JP" dirty="0" smtClean="0"/>
              <a:t>Comment resolution</a:t>
            </a:r>
          </a:p>
          <a:p>
            <a:pPr marL="685800" lvl="2" indent="-342900">
              <a:defRPr/>
            </a:pPr>
            <a:r>
              <a:rPr lang="en-US" dirty="0" smtClean="0"/>
              <a:t>11-14/840r1 for CID </a:t>
            </a:r>
            <a:r>
              <a:rPr lang="en-US" b="1" dirty="0" smtClean="0"/>
              <a:t>4274,  4234,  4253,  5090,  4007</a:t>
            </a:r>
            <a:r>
              <a:rPr lang="en-US" dirty="0" smtClean="0"/>
              <a:t>: (</a:t>
            </a:r>
            <a:r>
              <a:rPr lang="en-US" b="1" dirty="0" smtClean="0"/>
              <a:t>George </a:t>
            </a:r>
            <a:r>
              <a:rPr lang="en-US" b="1" dirty="0" err="1" smtClean="0"/>
              <a:t>Cherian</a:t>
            </a:r>
            <a:r>
              <a:rPr lang="en-US" dirty="0" smtClean="0"/>
              <a:t>)</a:t>
            </a:r>
            <a:endParaRPr lang="en-US" altLang="ja-JP" dirty="0" smtClean="0"/>
          </a:p>
          <a:p>
            <a:pPr marL="685800" lvl="2" indent="-342900">
              <a:defRPr/>
            </a:pPr>
            <a:r>
              <a:rPr lang="en-US" altLang="ja-JP" dirty="0" smtClean="0"/>
              <a:t>11-14/1270r0 LB201 Comment Resolution for CIDs 4999 and 4724 / </a:t>
            </a:r>
            <a:r>
              <a:rPr lang="en-US" altLang="ja-JP" dirty="0" err="1" smtClean="0"/>
              <a:t>Xiaofei</a:t>
            </a:r>
            <a:r>
              <a:rPr lang="en-US" altLang="ja-JP" dirty="0" smtClean="0"/>
              <a:t> WANG </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4481</TotalTime>
  <Words>3241</Words>
  <Application>Microsoft Macintosh PowerPoint</Application>
  <PresentationFormat>画面に合わせる (4:3)</PresentationFormat>
  <Paragraphs>454</Paragraphs>
  <Slides>28</Slides>
  <Notes>17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28</vt:i4>
      </vt:variant>
    </vt:vector>
  </HeadingPairs>
  <TitlesOfParts>
    <vt:vector size="29" baseType="lpstr">
      <vt:lpstr>802-11-Submission</vt:lpstr>
      <vt:lpstr>IEEE 802.11ai Fast Initial Link Setup  Agenda for Sep 2014 Athens</vt:lpstr>
      <vt:lpstr>Abstract</vt:lpstr>
      <vt:lpstr>Meeting Protocol</vt:lpstr>
      <vt:lpstr>Attendance</vt:lpstr>
      <vt:lpstr>Attendance, Voting &amp; Document Status</vt:lpstr>
      <vt:lpstr>IEEE 802.11 FILS TGai – Sep 2014 Athens</vt:lpstr>
      <vt:lpstr>Agenda Monday Sep 15th ,  2014 – 10:30-12:30</vt:lpstr>
      <vt:lpstr>Agenda Monday Sep 15th ,  2014 – 16:00-18:00</vt:lpstr>
      <vt:lpstr>Agenda (Joint meeting with TGaq) Tuesday Sep 16th ,  2014 – 13:30-15:30</vt:lpstr>
      <vt:lpstr>Agenda Tuesday Sep 16th ,  2014 – 16:00-18:00</vt:lpstr>
      <vt:lpstr>Agenda Wednesday Sep 17th ,  2014 – 13:30-15:30</vt:lpstr>
      <vt:lpstr>Agenda Wednesday Sep 17th ,  2014 – 16:00-17:00</vt:lpstr>
      <vt:lpstr>Agenda Thursday Sep 18th ,  2014 – 09:00-10:00</vt:lpstr>
      <vt:lpstr>Agenda Thursday Sep 18th ,  2014 – 13:30-15:30</vt:lpstr>
      <vt:lpstr>Agenda  Thursday  July 18th,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San Diego. </vt:lpstr>
      <vt:lpstr>Approve TGai teleconference meeting minutes of San Digo to Athens meeting.</vt:lpstr>
      <vt:lpstr>Straw Poll　</vt:lpstr>
      <vt:lpstr>Plan for Nov</vt:lpstr>
      <vt:lpstr>Time line of TGai</vt:lpstr>
      <vt:lpstr>Teleconference Schedule </vt:lpstr>
      <vt:lpstr>Motion to goto the recirc WG LB</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527</cp:revision>
  <cp:lastPrinted>1998-02-10T13:28:06Z</cp:lastPrinted>
  <dcterms:created xsi:type="dcterms:W3CDTF">2014-09-18T11:40:34Z</dcterms:created>
  <dcterms:modified xsi:type="dcterms:W3CDTF">2014-09-18T12:37:48Z</dcterms:modified>
  <cp:category/>
</cp:coreProperties>
</file>