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1"/>
  </p:notesMasterIdLst>
  <p:handoutMasterIdLst>
    <p:handoutMasterId r:id="rId82"/>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1378" r:id="rId14"/>
    <p:sldId id="1423" r:id="rId15"/>
    <p:sldId id="1411" r:id="rId16"/>
    <p:sldId id="1420" r:id="rId17"/>
    <p:sldId id="1412" r:id="rId18"/>
    <p:sldId id="1424" r:id="rId19"/>
    <p:sldId id="1285" r:id="rId20"/>
    <p:sldId id="1164" r:id="rId21"/>
    <p:sldId id="1101" r:id="rId22"/>
    <p:sldId id="1102" r:id="rId23"/>
    <p:sldId id="1092" r:id="rId24"/>
    <p:sldId id="1099" r:id="rId25"/>
    <p:sldId id="1174" r:id="rId26"/>
    <p:sldId id="1175" r:id="rId27"/>
    <p:sldId id="1176" r:id="rId28"/>
    <p:sldId id="1382" r:id="rId29"/>
    <p:sldId id="1415" r:id="rId30"/>
    <p:sldId id="1416" r:id="rId31"/>
    <p:sldId id="1417" r:id="rId32"/>
    <p:sldId id="1381" r:id="rId33"/>
    <p:sldId id="1418" r:id="rId34"/>
    <p:sldId id="1419" r:id="rId35"/>
    <p:sldId id="1271" r:id="rId36"/>
    <p:sldId id="1272" r:id="rId37"/>
    <p:sldId id="1404" r:id="rId38"/>
    <p:sldId id="1405" r:id="rId39"/>
    <p:sldId id="1406" r:id="rId40"/>
    <p:sldId id="1402" r:id="rId41"/>
    <p:sldId id="1364" r:id="rId42"/>
    <p:sldId id="1425" r:id="rId43"/>
    <p:sldId id="1367" r:id="rId44"/>
    <p:sldId id="1167" r:id="rId45"/>
    <p:sldId id="1278" r:id="rId46"/>
    <p:sldId id="1231" r:id="rId47"/>
    <p:sldId id="1365" r:id="rId48"/>
    <p:sldId id="1366" r:id="rId49"/>
    <p:sldId id="1165" r:id="rId50"/>
    <p:sldId id="1152" r:id="rId51"/>
    <p:sldId id="1144" r:id="rId52"/>
    <p:sldId id="1338" r:id="rId53"/>
    <p:sldId id="1357" r:id="rId54"/>
    <p:sldId id="1388" r:id="rId55"/>
    <p:sldId id="1386" r:id="rId56"/>
    <p:sldId id="1387" r:id="rId57"/>
    <p:sldId id="1398" r:id="rId58"/>
    <p:sldId id="1390" r:id="rId59"/>
    <p:sldId id="1389" r:id="rId60"/>
    <p:sldId id="1391" r:id="rId61"/>
    <p:sldId id="1236" r:id="rId62"/>
    <p:sldId id="1426" r:id="rId63"/>
    <p:sldId id="967" r:id="rId64"/>
    <p:sldId id="1392" r:id="rId65"/>
    <p:sldId id="1393" r:id="rId66"/>
    <p:sldId id="1358" r:id="rId67"/>
    <p:sldId id="1399" r:id="rId68"/>
    <p:sldId id="1401" r:id="rId69"/>
    <p:sldId id="1427" r:id="rId70"/>
    <p:sldId id="1428" r:id="rId71"/>
    <p:sldId id="1429" r:id="rId72"/>
    <p:sldId id="1430" r:id="rId73"/>
    <p:sldId id="1431" r:id="rId74"/>
    <p:sldId id="1432" r:id="rId75"/>
    <p:sldId id="1375" r:id="rId76"/>
    <p:sldId id="1376" r:id="rId77"/>
    <p:sldId id="1400" r:id="rId78"/>
    <p:sldId id="619" r:id="rId79"/>
    <p:sldId id="621" r:id="rId8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autoAdjust="0"/>
  </p:normalViewPr>
  <p:slideViewPr>
    <p:cSldViewPr>
      <p:cViewPr varScale="1">
        <p:scale>
          <a:sx n="115" d="100"/>
          <a:sy n="115" d="100"/>
        </p:scale>
        <p:origin x="-1254"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802.11-14/1010r0</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802.11-14/1010r0</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802.11-14/1010r0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1050-00-0jtc-minutes-of-jtc1-sc-in-san-diego-july-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9.w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5.w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3.w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23.bin"/><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27.bin"/><Relationship Id="rId4" Type="http://schemas.openxmlformats.org/officeDocument/2006/relationships/image" Target="../media/image24.w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7.wmf"/><Relationship Id="rId5" Type="http://schemas.openxmlformats.org/officeDocument/2006/relationships/package" Target="../embeddings/Microsoft_Word_Document2.docx"/><Relationship Id="rId4" Type="http://schemas.openxmlformats.org/officeDocument/2006/relationships/image" Target="../media/image2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3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2.wmf"/><Relationship Id="rId4" Type="http://schemas.openxmlformats.org/officeDocument/2006/relationships/oleObject" Target="../embeddings/oleObject32.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3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5.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Sept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2014 in San Diego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 meeting in London in October 2014</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Athens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Athens in Sept 2014, as documented on slide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2014, as documented in </a:t>
            </a:r>
            <a:r>
              <a:rPr lang="en-AU" i="1" dirty="0" smtClean="0">
                <a:hlinkClick r:id="rId3"/>
              </a:rPr>
              <a:t>11-14-1050-00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40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1453949"/>
              </p:ext>
            </p:extLst>
          </p:nvPr>
        </p:nvGraphicFramePr>
        <p:xfrm>
          <a:off x="31376" y="1524000"/>
          <a:ext cx="8962745" cy="4028440"/>
        </p:xfrm>
        <a:graphic>
          <a:graphicData uri="http://schemas.openxmlformats.org/drawingml/2006/table">
            <a:tbl>
              <a:tblPr firstRow="1" bandRow="1">
                <a:tableStyleId>{21E4AEA4-8DFA-4A89-87EB-49C32662AFE0}</a:tableStyleId>
              </a:tblPr>
              <a:tblGrid>
                <a:gridCol w="1066805"/>
                <a:gridCol w="3048000"/>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802.11ac</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2.0</a:t>
                      </a:r>
                      <a:endParaRPr lang="en-GB" sz="1400" dirty="0"/>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r>
                        <a:rPr lang="en-GB" sz="1400" dirty="0" smtClean="0"/>
                        <a:t>5.0</a:t>
                      </a:r>
                    </a:p>
                  </a:txBody>
                  <a:tcPr/>
                </a:tc>
                <a:tc>
                  <a:txBody>
                    <a:bodyPr/>
                    <a:lstStyle/>
                    <a:p>
                      <a:r>
                        <a:rPr lang="en-GB" sz="1400" dirty="0" smtClean="0"/>
                        <a:t>6.0</a:t>
                      </a:r>
                    </a:p>
                  </a:txBody>
                  <a:tcPr/>
                </a:tc>
                <a:tc>
                  <a:txBody>
                    <a:bodyPr/>
                    <a:lstStyle/>
                    <a:p>
                      <a:r>
                        <a:rPr lang="en-GB" sz="1400" dirty="0" smtClean="0"/>
                        <a:t>7.0</a:t>
                      </a:r>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tc>
                <a:tc>
                  <a:txBody>
                    <a:bodyPr/>
                    <a:lstStyle/>
                    <a:p>
                      <a:r>
                        <a:rPr lang="en-GB" sz="1400" dirty="0" smtClean="0"/>
                        <a:t>8802-11:2012/</a:t>
                      </a:r>
                      <a:r>
                        <a:rPr lang="en-GB" sz="1400" dirty="0" err="1" smtClean="0"/>
                        <a:t>Amd</a:t>
                      </a:r>
                      <a:r>
                        <a:rPr lang="en-GB" sz="1400" dirty="0" smtClean="0"/>
                        <a:t> 1:2014</a:t>
                      </a:r>
                    </a:p>
                  </a:txBody>
                  <a:tcPr/>
                </a:tc>
                <a:tc>
                  <a:txBody>
                    <a:bodyPr/>
                    <a:lstStyle/>
                    <a:p>
                      <a:pPr algn="ctr"/>
                      <a:r>
                        <a:rPr lang="en-GB" sz="1400" dirty="0" smtClean="0"/>
                        <a:t>Nov 11</a:t>
                      </a:r>
                      <a:endParaRPr lang="en-GB" sz="1400" dirty="0"/>
                    </a:p>
                  </a:txBody>
                  <a:tcPr/>
                </a:tc>
                <a:tc>
                  <a:txBody>
                    <a:bodyPr/>
                    <a:lstStyle/>
                    <a:p>
                      <a:r>
                        <a:rPr lang="en-GB" sz="1400" dirty="0" smtClean="0"/>
                        <a:t>5.0</a:t>
                      </a:r>
                      <a:endParaRPr lang="en-GB" sz="1400" dirty="0"/>
                    </a:p>
                  </a:txBody>
                  <a:tcPr/>
                </a:tc>
                <a:tc>
                  <a:txBody>
                    <a:bodyPr/>
                    <a:lstStyle/>
                    <a:p>
                      <a:r>
                        <a:rPr lang="en-GB" sz="1400" dirty="0" smtClean="0"/>
                        <a:t>7.0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802.11mb</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r>
                        <a:rPr lang="en-GB" sz="1400" dirty="0" smtClean="0"/>
                        <a:t>12.0</a:t>
                      </a:r>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a:t>
            </a:r>
          </a:p>
          <a:p>
            <a:pPr lvl="1"/>
            <a:r>
              <a:rPr lang="en-AU" dirty="0" smtClean="0"/>
              <a:t>We </a:t>
            </a:r>
            <a:r>
              <a:rPr lang="en-AU" dirty="0"/>
              <a:t>decided </a:t>
            </a:r>
            <a:r>
              <a:rPr lang="en-AU" dirty="0" smtClean="0"/>
              <a:t>802.11</a:t>
            </a:r>
            <a:r>
              <a:rPr lang="en-AU" dirty="0" smtClean="0"/>
              <a:t>ah draft is not sufficiently matur</a:t>
            </a:r>
            <a:r>
              <a:rPr lang="en-AU" dirty="0" smtClean="0"/>
              <a:t>e for liaising</a:t>
            </a:r>
          </a:p>
          <a:p>
            <a:pPr lvl="1"/>
            <a:r>
              <a:rPr lang="en-AU" dirty="0" smtClean="0"/>
              <a:t>We decided 802.11ai </a:t>
            </a:r>
            <a:r>
              <a:rPr lang="en-AU" dirty="0"/>
              <a:t>draft is not sufficiently mature for </a:t>
            </a:r>
            <a:r>
              <a:rPr lang="en-AU" dirty="0" smtClean="0"/>
              <a:t>liaising</a:t>
            </a:r>
          </a:p>
          <a:p>
            <a:pPr lvl="1"/>
            <a:r>
              <a:rPr lang="en-AU" dirty="0" smtClean="0"/>
              <a:t>There was no discussion of 802.11aj, 802.11ak, 802.11ax drafts</a:t>
            </a:r>
            <a:endParaRPr lang="en-AU" dirty="0"/>
          </a:p>
          <a:p>
            <a:r>
              <a:rPr lang="en-AU" dirty="0" smtClean="0"/>
              <a:t> In Athens:</a:t>
            </a:r>
          </a:p>
          <a:p>
            <a:pPr lvl="1"/>
            <a:r>
              <a:rPr lang="en-AU" dirty="0" smtClean="0"/>
              <a:t>Do we want to revisit the decisions on 802.11ah/</a:t>
            </a:r>
            <a:r>
              <a:rPr lang="en-AU" dirty="0" err="1" smtClean="0"/>
              <a:t>ai</a:t>
            </a:r>
            <a:r>
              <a:rPr lang="en-AU" dirty="0" smtClean="0"/>
              <a:t>?</a:t>
            </a:r>
          </a:p>
          <a:p>
            <a:pPr lvl="1"/>
            <a:r>
              <a:rPr lang="en-AU" dirty="0" smtClean="0"/>
              <a:t>Are any other drafts ready?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37762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56869931"/>
              </p:ext>
            </p:extLst>
          </p:nvPr>
        </p:nvGraphicFramePr>
        <p:xfrm>
          <a:off x="31376" y="1793240"/>
          <a:ext cx="8962745" cy="1590040"/>
        </p:xfrm>
        <a:graphic>
          <a:graphicData uri="http://schemas.openxmlformats.org/drawingml/2006/table">
            <a:tbl>
              <a:tblPr firstRow="1" bandRow="1">
                <a:tableStyleId>{21E4AEA4-8DFA-4A89-87EB-49C32662AFE0}</a:tableStyleId>
              </a:tblPr>
              <a:tblGrid>
                <a:gridCol w="1416424"/>
                <a:gridCol w="2698381"/>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a:t>
                      </a:r>
                      <a:endParaRPr lang="en-GB" sz="1400" dirty="0">
                        <a:solidFill>
                          <a:srgbClr val="FF0000"/>
                        </a:solidFill>
                      </a:endParaRPr>
                    </a:p>
                  </a:txBody>
                  <a:tcPr/>
                </a:tc>
                <a:tc>
                  <a:txBody>
                    <a:bodyPr/>
                    <a:lstStyle/>
                    <a:p>
                      <a:r>
                        <a:rPr lang="en-GB" sz="1400" dirty="0" smtClean="0">
                          <a:solidFill>
                            <a:srgbClr val="FF0000"/>
                          </a:solidFill>
                        </a:rPr>
                        <a:t>D?.?</a:t>
                      </a: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a:t>
            </a:r>
          </a:p>
          <a:p>
            <a:pPr lvl="1"/>
            <a:r>
              <a:rPr lang="en-AU" dirty="0" smtClean="0"/>
              <a:t>We decided </a:t>
            </a:r>
            <a:r>
              <a:rPr lang="en-GB" dirty="0" smtClean="0"/>
              <a:t>802.1AC-Rev is not ready for liaising </a:t>
            </a:r>
          </a:p>
          <a:p>
            <a:pPr lvl="1"/>
            <a:r>
              <a:rPr lang="en-GB" dirty="0" smtClean="0"/>
              <a:t>802.1AX-Rev should be liaised </a:t>
            </a:r>
            <a:r>
              <a:rPr lang="en-GB" dirty="0" smtClean="0">
                <a:solidFill>
                  <a:srgbClr val="FF0000"/>
                </a:solidFill>
              </a:rPr>
              <a:t>– has it?</a:t>
            </a:r>
          </a:p>
          <a:p>
            <a:r>
              <a:rPr lang="en-AU" dirty="0" smtClean="0"/>
              <a:t>In Athens:</a:t>
            </a:r>
          </a:p>
          <a:p>
            <a:pPr lvl="1"/>
            <a:r>
              <a:rPr lang="en-AU" dirty="0" smtClean="0"/>
              <a:t>Are any other drafts ready?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311774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may discuss </a:t>
            </a:r>
            <a:r>
              <a:rPr lang="en-AU" dirty="0" smtClean="0"/>
              <a:t>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Jodi </a:t>
            </a:r>
            <a:r>
              <a:rPr lang="en-US" dirty="0" err="1" smtClean="0"/>
              <a:t>Haasz</a:t>
            </a:r>
            <a:r>
              <a:rPr lang="en-US" dirty="0" smtClean="0"/>
              <a:t> (IEEE staff) is still in discussions with ISO to move the liaison to </a:t>
            </a:r>
            <a:r>
              <a:rPr lang="en-US" dirty="0" smtClean="0"/>
              <a:t>SC6</a:t>
            </a:r>
          </a:p>
          <a:p>
            <a:pPr lvl="1"/>
            <a:r>
              <a:rPr lang="en-US" dirty="0" smtClean="0"/>
              <a:t>No 802.15 reps attended the SC meeting in San Diego</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Athens in Sept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Athens in Sept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 </a:t>
            </a:r>
            <a:r>
              <a:rPr lang="en-AU" dirty="0" smtClean="0"/>
              <a:t>continues to notify </a:t>
            </a:r>
            <a:r>
              <a:rPr lang="en-AU" dirty="0" smtClean="0"/>
              <a:t>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t>
            </a:r>
            <a:r>
              <a:rPr lang="en-AU" dirty="0" smtClean="0"/>
              <a:t>IEEE </a:t>
            </a:r>
            <a:r>
              <a:rPr lang="en-AU" dirty="0"/>
              <a:t>802 notified SC6 of the approval of the </a:t>
            </a:r>
            <a:r>
              <a:rPr lang="en-AU" dirty="0" smtClean="0"/>
              <a:t>following:</a:t>
            </a:r>
            <a:endParaRPr lang="en-AU" dirty="0" smtClean="0"/>
          </a:p>
          <a:p>
            <a:pPr lvl="2"/>
            <a:r>
              <a:rPr lang="en-US" dirty="0"/>
              <a:t>IEEE 802.3 25GbE Study Group</a:t>
            </a:r>
            <a:endParaRPr lang="en-AU" dirty="0"/>
          </a:p>
          <a:p>
            <a:pPr lvl="2"/>
            <a:r>
              <a:rPr lang="en-US" dirty="0"/>
              <a:t>IEEE 802.11 Next Generation 60 GHz (NG60) Formation</a:t>
            </a:r>
            <a:endParaRPr lang="en-AU" dirty="0"/>
          </a:p>
          <a:p>
            <a:pPr lvl="2"/>
            <a:r>
              <a:rPr lang="en-US" dirty="0"/>
              <a:t>IEEE 802.24 Smart Grid Task Group Formation</a:t>
            </a:r>
            <a:endParaRPr lang="en-AU" dirty="0"/>
          </a:p>
          <a:p>
            <a:pPr lvl="2"/>
            <a:r>
              <a:rPr lang="en-US" dirty="0"/>
              <a:t>IEEE 802 EC Study Group for a recommended practice on </a:t>
            </a:r>
            <a:r>
              <a:rPr lang="en-US" dirty="0" smtClean="0"/>
              <a:t>privacy</a:t>
            </a:r>
          </a:p>
          <a:p>
            <a:pPr lvl="2"/>
            <a:r>
              <a:rPr lang="en-US" dirty="0" smtClean="0"/>
              <a:t>Note: also notified that IEEE </a:t>
            </a:r>
            <a:r>
              <a:rPr lang="en-US" dirty="0"/>
              <a:t>802.1 Working Group will be drafting a PAR and CSD for an IEEE 802 amendment on Local Address space usage plan and Company ID based local MAC addresses</a:t>
            </a:r>
            <a:r>
              <a:rPr lang="en-US"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9870248"/>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a:t>
            </a:r>
            <a:r>
              <a:rPr lang="en-AU" dirty="0" smtClean="0"/>
              <a:t>8802-11:2012 &amp;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91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914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9142"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FDIS </a:t>
            </a:r>
            <a:r>
              <a:rPr lang="en-AU" dirty="0"/>
              <a:t>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8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89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21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21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240"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24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FDIS comment 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25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25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FDIS comment 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00208297"/>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792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FDIS </a:t>
            </a:r>
            <a:r>
              <a:rPr lang="en-AU" dirty="0" smtClean="0"/>
              <a:t>comments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3"/>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2462875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84360" name="Acrobat Document" showAsIcon="1" r:id="rId4" imgW="914400" imgH="771480" progId="AcroExch.Document.7">
                  <p:embed/>
                </p:oleObj>
              </mc:Choice>
              <mc:Fallback>
                <p:oleObj name="Acrobat Document" showAsIcon="1" r:id="rId4" imgW="914400" imgH="7714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19943637"/>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8436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FDIS comments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a:t>
            </a:r>
            <a:r>
              <a:rPr lang="en-AU" dirty="0" smtClean="0">
                <a:solidFill>
                  <a:srgbClr val="00B050"/>
                </a:solidFill>
              </a:rPr>
              <a:t>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3"/>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3648863822"/>
              </p:ext>
            </p:extLst>
          </p:nvPr>
        </p:nvGraphicFramePr>
        <p:xfrm>
          <a:off x="26894" y="3124200"/>
          <a:ext cx="914400" cy="771525"/>
        </p:xfrm>
        <a:graphic>
          <a:graphicData uri="http://schemas.openxmlformats.org/presentationml/2006/ole">
            <mc:AlternateContent xmlns:mc="http://schemas.openxmlformats.org/markup-compatibility/2006">
              <mc:Choice xmlns:v="urn:schemas-microsoft-com:vml" Requires="v">
                <p:oleObj spid="_x0000_s18538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26894"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08261805"/>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8538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FDIS comments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3"/>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999971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86408" name="Acrobat Document" showAsIcon="1" r:id="rId4" imgW="914400" imgH="771480" progId="AcroExch.Document.7">
                  <p:embed/>
                </p:oleObj>
              </mc:Choice>
              <mc:Fallback>
                <p:oleObj name="Acrobat Document" showAsIcon="1" r:id="rId4" imgW="914400" imgH="7714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62088153"/>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8640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t>
            </a:r>
            <a:r>
              <a:rPr lang="en-AU" dirty="0" smtClean="0"/>
              <a:t>ten standards </a:t>
            </a:r>
            <a:r>
              <a:rPr lang="en-AU" dirty="0" smtClean="0"/>
              <a:t>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0357550"/>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22 Sept 2014</a:t>
                      </a:r>
                      <a:endParaRPr lang="en-AU" sz="1600" b="1" dirty="0" smtClean="0">
                        <a:solidFill>
                          <a:schemeClr val="accent2"/>
                        </a:solidFill>
                        <a:latin typeface="+mj-lt"/>
                      </a:endParaRPr>
                    </a:p>
                  </a:txBody>
                  <a:tcPr marL="115147" marR="115147"/>
                </a:tc>
                <a:tc>
                  <a:txBody>
                    <a:bodyPr/>
                    <a:lstStyle/>
                    <a:p>
                      <a:pPr algn="ctr"/>
                      <a:r>
                        <a:rPr lang="en-AU" sz="1600" b="1" dirty="0" smtClean="0">
                          <a:solidFill>
                            <a:schemeClr val="accent2"/>
                          </a:solidFill>
                          <a:latin typeface="+mj-lt"/>
                        </a:rPr>
                        <a: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22 Sept 2014</a:t>
                      </a:r>
                      <a:endParaRPr lang="en-AU" sz="1600" b="1" kern="1200" dirty="0" smtClean="0">
                        <a:solidFill>
                          <a:schemeClr val="accent2"/>
                        </a:solidFill>
                        <a:latin typeface="+mn-lt"/>
                        <a:ea typeface="+mn-ea"/>
                        <a:cs typeface="+mn-cs"/>
                      </a:endParaRPr>
                    </a:p>
                  </a:txBody>
                  <a:tcPr marL="115147" marR="115147"/>
                </a:tc>
                <a:tc>
                  <a:txBody>
                    <a:bodyPr/>
                    <a:lstStyle/>
                    <a:p>
                      <a:pPr algn="ctr"/>
                      <a:r>
                        <a:rPr lang="en-AU" sz="1600" b="1" dirty="0" smtClean="0">
                          <a:solidFill>
                            <a:schemeClr val="accent2"/>
                          </a:solidFill>
                          <a:latin typeface="+mj-lt"/>
                        </a:rPr>
                        <a: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Waiting</a:t>
                      </a:r>
                      <a:r>
                        <a:rPr lang="en-AU" sz="1600" b="1" baseline="0" dirty="0" smtClean="0">
                          <a:solidFill>
                            <a:schemeClr val="accent2"/>
                          </a:solidFill>
                          <a:latin typeface="+mj-lt"/>
                        </a:rPr>
                        <a:t> for start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a:t>
                      </a:r>
                      <a:r>
                        <a:rPr lang="en-AU" sz="1600" b="1" kern="1200" baseline="0" dirty="0" smtClean="0">
                          <a:solidFill>
                            <a:schemeClr val="accent2"/>
                          </a:solidFill>
                          <a:latin typeface="+mn-lt"/>
                          <a:ea typeface="+mn-ea"/>
                          <a:cs typeface="+mn-cs"/>
                        </a:rPr>
                        <a:t> for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a:t>
                      </a:r>
                      <a:r>
                        <a:rPr lang="en-AU" sz="1600" b="1" kern="1200" baseline="0" dirty="0" smtClean="0">
                          <a:solidFill>
                            <a:schemeClr val="accent2"/>
                          </a:solidFill>
                          <a:latin typeface="+mn-lt"/>
                          <a:ea typeface="+mn-ea"/>
                          <a:cs typeface="+mn-cs"/>
                        </a:rPr>
                        <a:t> for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Closes</a:t>
                      </a:r>
                      <a:r>
                        <a:rPr lang="en-AU" sz="1600" b="1" baseline="0" dirty="0" smtClean="0">
                          <a:solidFill>
                            <a:schemeClr val="accent2"/>
                          </a:solidFill>
                          <a:latin typeface="+mj-lt"/>
                          <a:cs typeface="Arial" panose="020B0604020202020204" pitchFamily="34" charset="0"/>
                        </a:rPr>
                        <a:t> 6 Oct 2014</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a:t>
                      </a:r>
                      <a:r>
                        <a:rPr lang="en-AU" sz="1600" b="1" kern="1200" baseline="0" dirty="0" smtClean="0">
                          <a:solidFill>
                            <a:schemeClr val="accent2"/>
                          </a:solidFill>
                          <a:latin typeface="+mn-lt"/>
                          <a:ea typeface="+mn-ea"/>
                          <a:cs typeface="+mn-cs"/>
                        </a:rPr>
                        <a:t> for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is waiting for the </a:t>
            </a:r>
            <a:r>
              <a:rPr lang="en-GB" dirty="0" smtClean="0"/>
              <a:t>close of </a:t>
            </a:r>
            <a:r>
              <a:rPr lang="en-GB" dirty="0"/>
              <a:t>the pre-ballot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waiting for pre-ballot </a:t>
            </a:r>
            <a:r>
              <a:rPr lang="en-AU" dirty="0" smtClean="0">
                <a:solidFill>
                  <a:schemeClr val="accent2"/>
                </a:solidFill>
              </a:rPr>
              <a:t>to close</a:t>
            </a:r>
            <a:endParaRPr lang="en-AU" dirty="0" smtClean="0">
              <a:solidFill>
                <a:schemeClr val="accent2"/>
              </a:solidFill>
            </a:endParaRPr>
          </a:p>
          <a:p>
            <a:pPr lvl="1"/>
            <a:r>
              <a:rPr lang="en-AU" dirty="0"/>
              <a:t>The request to submit IEEE </a:t>
            </a:r>
            <a:r>
              <a:rPr lang="en-AU" dirty="0" smtClean="0"/>
              <a:t>802.11ac-2013 </a:t>
            </a:r>
            <a:r>
              <a:rPr lang="en-AU" dirty="0"/>
              <a:t>for approval under the PSDO was liaised in </a:t>
            </a:r>
            <a:r>
              <a:rPr lang="en-AU" dirty="0" smtClean="0"/>
              <a:t>July </a:t>
            </a:r>
            <a:r>
              <a:rPr lang="en-AU" dirty="0" smtClean="0"/>
              <a:t>2014</a:t>
            </a:r>
          </a:p>
          <a:p>
            <a:pPr lvl="1"/>
            <a:r>
              <a:rPr lang="en-AU" dirty="0" smtClean="0"/>
              <a:t>The pre-ballot closes on 22 Sept 2014</a:t>
            </a:r>
          </a:p>
          <a:p>
            <a:r>
              <a:rPr lang="en-AU" dirty="0" smtClean="0"/>
              <a:t>FDIS </a:t>
            </a:r>
            <a:r>
              <a:rPr lang="en-AU" dirty="0" smtClean="0"/>
              <a:t>ballot:</a:t>
            </a:r>
            <a:endParaRPr lang="en-AU" dirty="0">
              <a:solidFill>
                <a:schemeClr val="accent6"/>
              </a:solidFill>
            </a:endParaRPr>
          </a:p>
        </p:txBody>
      </p:sp>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a:t>is waiting for the </a:t>
            </a:r>
            <a:r>
              <a:rPr lang="en-GB" dirty="0" smtClean="0"/>
              <a:t>close of </a:t>
            </a:r>
            <a:r>
              <a:rPr lang="en-GB" dirty="0"/>
              <a:t>the pre-ballot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chemeClr val="accent2"/>
                </a:solidFill>
              </a:rPr>
              <a:t>waiting for pre-ballot </a:t>
            </a:r>
            <a:r>
              <a:rPr lang="en-AU" dirty="0" smtClean="0">
                <a:solidFill>
                  <a:schemeClr val="accent2"/>
                </a:solidFill>
              </a:rPr>
              <a:t>to close</a:t>
            </a:r>
            <a:endParaRPr lang="en-AU" dirty="0" smtClean="0">
              <a:solidFill>
                <a:schemeClr val="accent2"/>
              </a:solidFill>
            </a:endParaRPr>
          </a:p>
          <a:p>
            <a:pPr lvl="1"/>
            <a:r>
              <a:rPr lang="en-AU" dirty="0"/>
              <a:t>The request to submit IEEE </a:t>
            </a:r>
            <a:r>
              <a:rPr lang="en-AU" dirty="0" smtClean="0"/>
              <a:t>802.11af-2013 </a:t>
            </a:r>
            <a:r>
              <a:rPr lang="en-AU" dirty="0"/>
              <a:t>for approval under the PSDO was liaised in July </a:t>
            </a:r>
            <a:r>
              <a:rPr lang="en-AU" dirty="0" smtClean="0"/>
              <a:t>2014</a:t>
            </a:r>
          </a:p>
          <a:p>
            <a:pPr lvl="1"/>
            <a:r>
              <a:rPr lang="en-AU" dirty="0"/>
              <a:t>The pre-ballot closes on 22 </a:t>
            </a:r>
            <a:r>
              <a:rPr lang="en-AU" dirty="0" smtClean="0"/>
              <a:t>Sept 2014</a:t>
            </a:r>
            <a:endParaRPr lang="en-AU" dirty="0"/>
          </a:p>
          <a:p>
            <a:r>
              <a:rPr lang="en-AU" dirty="0" smtClean="0"/>
              <a:t>FDIS </a:t>
            </a:r>
            <a:r>
              <a:rPr lang="en-AU" dirty="0" smtClean="0"/>
              <a:t>ballot:</a:t>
            </a:r>
            <a:endParaRPr lang="en-AU" dirty="0">
              <a:solidFill>
                <a:schemeClr val="accent6"/>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802.1AEbw-2013 </a:t>
            </a:r>
            <a:r>
              <a:rPr lang="en-AU" dirty="0" smtClean="0"/>
              <a:t>passed pre-ballot in Jan 2014, and is waiting </a:t>
            </a:r>
            <a:r>
              <a:rPr lang="en-AU" dirty="0"/>
              <a:t>for </a:t>
            </a:r>
            <a:r>
              <a:rPr lang="en-AU" dirty="0" smtClean="0"/>
              <a:t>FDIS ballot to start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dirty="0" smtClean="0">
                <a:solidFill>
                  <a:schemeClr val="accent2"/>
                </a:solidFill>
              </a:rPr>
              <a:t>waiting for </a:t>
            </a:r>
            <a:r>
              <a:rPr lang="en-AU" dirty="0" smtClean="0">
                <a:solidFill>
                  <a:schemeClr val="accent2"/>
                </a:solidFill>
              </a:rPr>
              <a:t>FDIS ballot to start</a:t>
            </a:r>
            <a:endParaRPr lang="en-AU" dirty="0" smtClean="0">
              <a:solidFill>
                <a:schemeClr val="accent2"/>
              </a:solidFill>
            </a:endParaRPr>
          </a:p>
          <a:p>
            <a:pPr lvl="1"/>
            <a:r>
              <a:rPr lang="en-AU" dirty="0"/>
              <a:t>The FDIS should open shortly but no firm date has been </a:t>
            </a:r>
            <a:r>
              <a:rPr lang="en-AU" dirty="0" smtClean="0"/>
              <a:t>given</a:t>
            </a:r>
          </a:p>
          <a:p>
            <a:pPr lvl="2"/>
            <a:r>
              <a:rPr lang="en-AU" dirty="0" smtClean="0">
                <a:solidFill>
                  <a:schemeClr val="tx2"/>
                </a:solidFill>
              </a:rPr>
              <a:t>As of 25 August 2014</a:t>
            </a:r>
            <a:endParaRPr lang="en-AU" dirty="0">
              <a:solidFill>
                <a:schemeClr val="tx2"/>
              </a:solidFill>
            </a:endParaRPr>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18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802.1AEbn-2011 </a:t>
            </a:r>
            <a:r>
              <a:rPr lang="en-AU" dirty="0" smtClean="0"/>
              <a:t>passed pre-ballot in Feb 2014, and is </a:t>
            </a:r>
            <a:r>
              <a:rPr lang="en-AU" dirty="0"/>
              <a:t>waiting for </a:t>
            </a:r>
            <a:r>
              <a:rPr lang="en-AU" dirty="0" smtClean="0"/>
              <a:t>FDIS ballot to start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p>
          <a:p>
            <a:r>
              <a:rPr lang="en-AU" dirty="0"/>
              <a:t>FDIS ballot: </a:t>
            </a:r>
            <a:r>
              <a:rPr lang="en-AU" dirty="0">
                <a:solidFill>
                  <a:schemeClr val="accent2"/>
                </a:solidFill>
              </a:rPr>
              <a:t>waiting for </a:t>
            </a:r>
            <a:r>
              <a:rPr lang="en-AU" dirty="0" smtClean="0">
                <a:solidFill>
                  <a:schemeClr val="accent2"/>
                </a:solidFill>
              </a:rPr>
              <a:t>FDIS ballot to start</a:t>
            </a:r>
            <a:endParaRPr lang="en-AU" dirty="0">
              <a:solidFill>
                <a:srgbClr val="FF0000"/>
              </a:solidFill>
            </a:endParaRPr>
          </a:p>
          <a:p>
            <a:pPr lvl="1"/>
            <a:r>
              <a:rPr lang="en-AU" dirty="0"/>
              <a:t>The FDIS should open shortly but no firm date has been given</a:t>
            </a:r>
          </a:p>
          <a:p>
            <a:pPr lvl="2"/>
            <a:r>
              <a:rPr lang="en-AU" dirty="0">
                <a:solidFill>
                  <a:schemeClr val="tx2"/>
                </a:solidFill>
              </a:rPr>
              <a:t>As of 25 August </a:t>
            </a:r>
            <a:r>
              <a:rPr lang="en-AU" dirty="0" smtClean="0">
                <a:solidFill>
                  <a:schemeClr val="tx2"/>
                </a:solidFill>
              </a:rPr>
              <a:t>2014</a:t>
            </a:r>
            <a:endParaRPr lang="en-AU" dirty="0">
              <a:solidFill>
                <a:schemeClr val="tx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16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will be submitted 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IEEE </a:t>
            </a:r>
            <a:r>
              <a:rPr lang="en-GB" dirty="0">
                <a:solidFill>
                  <a:schemeClr val="accent2"/>
                </a:solidFill>
              </a:rPr>
              <a:t>ratification &amp; </a:t>
            </a:r>
            <a:r>
              <a:rPr lang="en-AU" dirty="0" smtClean="0">
                <a:solidFill>
                  <a:schemeClr val="accent2"/>
                </a:solidFill>
              </a:rPr>
              <a:t>publication</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a:t>
            </a:r>
            <a:r>
              <a:rPr lang="en-AU" dirty="0" smtClean="0"/>
              <a:t>2014</a:t>
            </a:r>
          </a:p>
          <a:p>
            <a:pPr lvl="2"/>
            <a:r>
              <a:rPr lang="en-AU" dirty="0" smtClean="0"/>
              <a:t>As of 25 August it was still in Sponsor Ballot </a:t>
            </a:r>
            <a:endParaRPr lang="en-AU" dirty="0" smtClean="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will be submitted </a:t>
            </a:r>
            <a:r>
              <a:rPr lang="en-GB" dirty="0" smtClean="0"/>
              <a:t>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waiting for IEEE </a:t>
            </a:r>
            <a:r>
              <a:rPr lang="en-AU" dirty="0" smtClean="0">
                <a:solidFill>
                  <a:schemeClr val="accent2"/>
                </a:solidFill>
              </a:rPr>
              <a:t>ratification &amp; publication</a:t>
            </a:r>
            <a:endParaRPr lang="en-AU" dirty="0">
              <a:solidFill>
                <a:schemeClr val="accent2"/>
              </a:solidFill>
            </a:endParaRP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 It is on the 15 </a:t>
            </a:r>
            <a:r>
              <a:rPr lang="en-AU" dirty="0"/>
              <a:t>October </a:t>
            </a:r>
            <a:r>
              <a:rPr lang="en-AU" dirty="0" err="1"/>
              <a:t>RevCom</a:t>
            </a:r>
            <a:r>
              <a:rPr lang="en-AU" dirty="0"/>
              <a:t> Early Consideration Agenda </a:t>
            </a:r>
            <a:endParaRPr lang="en-AU" dirty="0">
              <a:solidFill>
                <a:srgbClr val="FF0000"/>
              </a:solidFill>
            </a:endParaRPr>
          </a:p>
          <a:p>
            <a:r>
              <a:rPr lang="en-AU" dirty="0"/>
              <a:t>FDIS 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is waiting for the start of the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chemeClr val="accent2"/>
                </a:solidFill>
              </a:rPr>
              <a:t>waiting for start of pre-ballot</a:t>
            </a:r>
            <a:endParaRPr lang="en-AU" dirty="0"/>
          </a:p>
          <a:p>
            <a:pPr lvl="1"/>
            <a:r>
              <a:rPr lang="en-AU" dirty="0" smtClean="0"/>
              <a:t>The </a:t>
            </a:r>
            <a:r>
              <a:rPr lang="en-AU" dirty="0" smtClean="0"/>
              <a:t>submission of </a:t>
            </a:r>
            <a:r>
              <a:rPr lang="en-AU" dirty="0" smtClean="0"/>
              <a:t>IEEE 802-2014 </a:t>
            </a:r>
            <a:r>
              <a:rPr lang="en-AU" dirty="0" smtClean="0"/>
              <a:t>under </a:t>
            </a:r>
            <a:r>
              <a:rPr lang="en-AU" dirty="0" smtClean="0"/>
              <a:t>the PSDO was approved by</a:t>
            </a:r>
            <a:r>
              <a:rPr lang="en-AU" dirty="0" smtClean="0">
                <a:solidFill>
                  <a:srgbClr val="FF0000"/>
                </a:solidFill>
              </a:rPr>
              <a:t> </a:t>
            </a:r>
            <a:r>
              <a:rPr lang="en-AU" dirty="0" smtClean="0"/>
              <a:t>802 EC in July </a:t>
            </a:r>
            <a:r>
              <a:rPr lang="en-AU" dirty="0" smtClean="0"/>
              <a:t>2014</a:t>
            </a:r>
          </a:p>
          <a:p>
            <a:pPr lvl="2"/>
            <a:r>
              <a:rPr lang="en-AU" dirty="0" smtClean="0"/>
              <a:t>It was submitted to SC6 on 21 August 2014 and we are waiting for the pre-ballot to start</a:t>
            </a:r>
          </a:p>
          <a:p>
            <a:r>
              <a:rPr lang="en-AU" dirty="0" smtClean="0"/>
              <a:t>FDIS </a:t>
            </a:r>
            <a:r>
              <a:rPr lang="en-AU" dirty="0" smtClean="0"/>
              <a:t>ballot:</a:t>
            </a:r>
            <a:endParaRPr lang="en-AU" dirty="0">
              <a:solidFill>
                <a:srgbClr val="FF0000"/>
              </a:solidFill>
            </a:endParaRPr>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802.3.1-2013 </a:t>
            </a:r>
            <a:r>
              <a:rPr lang="en-GB" dirty="0"/>
              <a:t>is waiting for the close of the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waiting for ballot to </a:t>
            </a:r>
            <a:r>
              <a:rPr lang="en-AU" dirty="0" smtClean="0">
                <a:solidFill>
                  <a:schemeClr val="accent2"/>
                </a:solidFill>
              </a:rPr>
              <a:t>close</a:t>
            </a:r>
            <a:endParaRPr lang="en-AU" dirty="0" smtClean="0">
              <a:solidFill>
                <a:schemeClr val="accent2"/>
              </a:solidFill>
            </a:endParaRPr>
          </a:p>
          <a:p>
            <a:pPr lvl="1"/>
            <a:r>
              <a:rPr lang="en-AU" dirty="0" smtClean="0"/>
              <a:t>The request to submit IEEE 802.3.1-2013 for approval under the PSDO was liaised in August </a:t>
            </a:r>
            <a:r>
              <a:rPr lang="en-AU" dirty="0" smtClean="0"/>
              <a:t>2014</a:t>
            </a:r>
            <a:endParaRPr lang="en-AU" dirty="0" smtClean="0"/>
          </a:p>
          <a:p>
            <a:pPr lvl="1"/>
            <a:r>
              <a:rPr lang="en-AU" dirty="0"/>
              <a:t>The pre-ballot closes on </a:t>
            </a:r>
            <a:r>
              <a:rPr lang="en-AU" dirty="0" smtClean="0"/>
              <a:t>6 Oct 2014</a:t>
            </a:r>
            <a:endParaRPr lang="en-AU" dirty="0"/>
          </a:p>
          <a:p>
            <a:r>
              <a:rPr lang="en-AU" dirty="0" smtClean="0"/>
              <a:t>FDIS </a:t>
            </a:r>
            <a:r>
              <a:rPr lang="en-AU" dirty="0" smtClean="0"/>
              <a:t>ballot:</a:t>
            </a:r>
            <a:endParaRPr lang="en-AU" dirty="0" smtClean="0">
              <a:solidFill>
                <a:srgbClr val="FF0000"/>
              </a:solidFill>
            </a:endParaRPr>
          </a:p>
        </p:txBody>
      </p:sp>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 now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chemeClr val="accent2"/>
                </a:solidFill>
              </a:rPr>
              <a:t>waiting for FDIS ballot to start</a:t>
            </a:r>
            <a:endParaRPr lang="en-AU" dirty="0">
              <a:solidFill>
                <a:schemeClr val="accent2"/>
              </a:solidFill>
            </a:endParaRPr>
          </a:p>
          <a:p>
            <a:pPr lvl="1"/>
            <a:r>
              <a:rPr lang="en-AU" dirty="0"/>
              <a:t>The FDIS should open shortly but no firm date has been </a:t>
            </a:r>
            <a:r>
              <a:rPr lang="en-AU" dirty="0" smtClean="0"/>
              <a:t>given</a:t>
            </a:r>
          </a:p>
          <a:p>
            <a:pPr lvl="2"/>
            <a:r>
              <a:rPr lang="en-AU" dirty="0">
                <a:solidFill>
                  <a:schemeClr val="tx2"/>
                </a:solidFill>
              </a:rPr>
              <a:t>As of 25 August </a:t>
            </a:r>
            <a:r>
              <a:rPr lang="en-AU" dirty="0" smtClean="0">
                <a:solidFill>
                  <a:schemeClr val="tx2"/>
                </a:solidFill>
              </a:rPr>
              <a:t>2014</a:t>
            </a:r>
            <a:endParaRPr lang="en-AU" dirty="0">
              <a:solidFill>
                <a:schemeClr val="tx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29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29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a:t>
            </a:r>
            <a:r>
              <a:rPr lang="en-AU" dirty="0" smtClean="0"/>
              <a:t>: </a:t>
            </a:r>
            <a:r>
              <a:rPr lang="en-AU" dirty="0" smtClean="0">
                <a:solidFill>
                  <a:schemeClr val="accent2"/>
                </a:solidFill>
              </a:rPr>
              <a:t>not submitted yet</a:t>
            </a:r>
            <a:endParaRPr lang="en-AU" dirty="0" smtClean="0">
              <a:solidFill>
                <a:schemeClr val="accent2"/>
              </a:solidFill>
            </a:endParaRPr>
          </a:p>
          <a:p>
            <a:pPr lvl="1"/>
            <a:r>
              <a:rPr lang="en-AU" dirty="0" smtClean="0"/>
              <a:t>It was agreed by consensus in San Diego in July 2014 that submission of 802.22a should wait until 802.22 is ratifies by ISO/IEC</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802.22 WG has asked SC6 to allocate revision responsibility for IEEE 802.22</a:t>
            </a:r>
            <a:endParaRPr lang="en-AU" dirty="0"/>
          </a:p>
        </p:txBody>
      </p:sp>
      <p:sp>
        <p:nvSpPr>
          <p:cNvPr id="3" name="Content Placeholder 2"/>
          <p:cNvSpPr>
            <a:spLocks noGrp="1"/>
          </p:cNvSpPr>
          <p:nvPr>
            <p:ph idx="1"/>
          </p:nvPr>
        </p:nvSpPr>
        <p:spPr/>
        <p:txBody>
          <a:bodyPr/>
          <a:lstStyle/>
          <a:p>
            <a:pPr lvl="1"/>
            <a:r>
              <a:rPr lang="en-AU" dirty="0" smtClean="0"/>
              <a:t>IEEE 802.1/3/11 standards are being liaised to ISO/IEC JTC1/SC6 for ratification under the PSDO based on an agreement by SC6 that the relevant IEEE 802 WG has responsibility </a:t>
            </a:r>
            <a:r>
              <a:rPr lang="en-AU" dirty="0"/>
              <a:t>for the revision process </a:t>
            </a:r>
            <a:endParaRPr lang="en-AU" dirty="0" smtClean="0"/>
          </a:p>
          <a:p>
            <a:pPr lvl="1"/>
            <a:r>
              <a:rPr lang="en-AU" dirty="0" smtClean="0"/>
              <a:t>The agreement by SC6 is based on the existence of </a:t>
            </a:r>
            <a:r>
              <a:rPr lang="en-AU" dirty="0"/>
              <a:t>an established </a:t>
            </a:r>
            <a:r>
              <a:rPr lang="en-AU" dirty="0" smtClean="0"/>
              <a:t>mechanism (N15606) for NBs to </a:t>
            </a:r>
            <a:r>
              <a:rPr lang="en-AU" dirty="0"/>
              <a:t>contribute to the revision process in the IEEE </a:t>
            </a:r>
            <a:r>
              <a:rPr lang="en-AU" dirty="0" smtClean="0"/>
              <a:t>802 WG</a:t>
            </a:r>
          </a:p>
          <a:p>
            <a:pPr lvl="1"/>
            <a:r>
              <a:rPr lang="en-AU" dirty="0" smtClean="0"/>
              <a:t>The agreement was ratified by resolutions in SC6 in relation to each of IEEE 802.1/3/11</a:t>
            </a:r>
          </a:p>
          <a:p>
            <a:pPr lvl="1"/>
            <a:r>
              <a:rPr lang="en-AU" dirty="0" smtClean="0"/>
              <a:t>IEEE 802.22 WG sent a request for a similar agreement in relation to IEEE 802.22 in July 2014</a:t>
            </a:r>
          </a:p>
          <a:p>
            <a:pPr lvl="1"/>
            <a:r>
              <a:rPr lang="en-AU" dirty="0" smtClean="0"/>
              <a:t>The request will be addressed at the SC6 meeting in October 2014</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26340979"/>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803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005140"/>
              </p:ext>
            </p:extLst>
          </p:nvPr>
        </p:nvGraphicFramePr>
        <p:xfrm>
          <a:off x="685800" y="1981200"/>
          <a:ext cx="7772400" cy="371856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r>
                        <a:rPr lang="en-AU" sz="1600" dirty="0" smtClean="0"/>
                        <a:t>?</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promoting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inform JTC1 &amp; SC6 NBs of our concerns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has not progressed recently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2"/>
            <a:r>
              <a:rPr lang="en-AU" dirty="0" smtClean="0"/>
              <a:t>Hans told the SC’s Chair that he had not progressed, as of mid August</a:t>
            </a:r>
            <a:endParaRPr lang="en-AU" dirty="0" smtClean="0">
              <a:solidFill>
                <a:srgbClr val="FF0000"/>
              </a:solidFill>
            </a:endParaRP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10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t>
            </a:r>
            <a:r>
              <a:rPr lang="en-AU" dirty="0" smtClean="0"/>
              <a:t>were pushing </a:t>
            </a:r>
            <a:r>
              <a:rPr lang="en-AU" dirty="0" smtClean="0"/>
              <a:t>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a:t>
            </a:r>
            <a:r>
              <a:rPr lang="en-AU" dirty="0" smtClean="0"/>
              <a:t>individual experts presented </a:t>
            </a:r>
            <a:r>
              <a:rPr lang="en-AU" dirty="0" smtClean="0"/>
              <a:t>to </a:t>
            </a:r>
            <a:r>
              <a:rPr lang="en-AU" dirty="0" smtClean="0"/>
              <a:t>SC27 in April 2014</a:t>
            </a:r>
            <a:endParaRPr lang="en-AU" dirty="0" smtClean="0"/>
          </a:p>
          <a:p>
            <a:pPr lvl="2"/>
            <a:r>
              <a:rPr lang="en-AU" dirty="0" smtClean="0"/>
              <a:t>See 27N13649</a:t>
            </a:r>
          </a:p>
          <a:p>
            <a:pPr lvl="1"/>
            <a:r>
              <a:rPr lang="en-AU" dirty="0" smtClean="0"/>
              <a:t>They argued for </a:t>
            </a:r>
            <a:r>
              <a:rPr lang="en-AU" dirty="0"/>
              <a:t>a “</a:t>
            </a:r>
            <a:r>
              <a:rPr lang="en-AU" i="1" dirty="0"/>
              <a:t>clean slate approach</a:t>
            </a:r>
            <a:r>
              <a:rPr lang="en-AU" dirty="0"/>
              <a:t>”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a:t>
            </a:r>
            <a:r>
              <a:rPr lang="en-AU" dirty="0" smtClean="0"/>
              <a:t>SC27 participants indicated:</a:t>
            </a:r>
            <a:endParaRPr lang="en-AU" dirty="0" smtClean="0"/>
          </a:p>
          <a:p>
            <a:pPr lvl="2"/>
            <a:r>
              <a:rPr lang="en-AU" dirty="0" smtClean="0"/>
              <a:t>The presentation didn't </a:t>
            </a:r>
            <a:r>
              <a:rPr lang="en-AU" dirty="0"/>
              <a:t>gain </a:t>
            </a:r>
            <a:r>
              <a:rPr lang="en-AU" dirty="0" smtClean="0"/>
              <a:t>traction</a:t>
            </a:r>
          </a:p>
          <a:p>
            <a:pPr lvl="2"/>
            <a:r>
              <a:rPr lang="en-AU" dirty="0" smtClean="0"/>
              <a:t>The </a:t>
            </a:r>
            <a:r>
              <a:rPr lang="en-AU" dirty="0" smtClean="0"/>
              <a:t>picture </a:t>
            </a:r>
            <a:r>
              <a:rPr lang="en-AU" dirty="0"/>
              <a:t>slide </a:t>
            </a:r>
            <a:r>
              <a:rPr lang="en-AU" dirty="0" smtClean="0"/>
              <a:t>implying </a:t>
            </a:r>
            <a:r>
              <a:rPr lang="en-AU" dirty="0"/>
              <a:t>CSA support </a:t>
            </a:r>
            <a:r>
              <a:rPr lang="en-AU" dirty="0" smtClean="0"/>
              <a:t>was removed after </a:t>
            </a:r>
            <a:r>
              <a:rPr lang="en-AU" dirty="0" smtClean="0"/>
              <a:t>am objection</a:t>
            </a:r>
            <a:endParaRPr lang="en-AU" dirty="0"/>
          </a:p>
          <a:p>
            <a:pPr lvl="1"/>
            <a:r>
              <a:rPr lang="en-AU" dirty="0" smtClean="0"/>
              <a:t>This is important to IEEE 802 only because it indicates the threat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a:t>
            </a:r>
            <a:r>
              <a:rPr lang="en-US" i="1" dirty="0" smtClean="0"/>
              <a:t>There is no national security without Internet security</a:t>
            </a:r>
            <a:r>
              <a:rPr lang="en-US" dirty="0" smtClean="0"/>
              <a:t>.”</a:t>
            </a:r>
          </a:p>
          <a:p>
            <a:pPr lvl="1"/>
            <a:r>
              <a:rPr lang="en-US" dirty="0" smtClean="0"/>
              <a:t>This represents both a risk and opportunity for IEEE 802 security standards</a:t>
            </a:r>
          </a:p>
          <a:p>
            <a:pPr lvl="1"/>
            <a:r>
              <a:rPr lang="en-US" dirty="0" smtClean="0"/>
              <a:t>The opportunity is to show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4081383"/>
              </p:ext>
            </p:extLst>
          </p:nvPr>
        </p:nvGraphicFramePr>
        <p:xfrm>
          <a:off x="685800" y="1981200"/>
          <a:ext cx="7772400" cy="3662680"/>
        </p:xfrm>
        <a:graphic>
          <a:graphicData uri="http://schemas.openxmlformats.org/drawingml/2006/table">
            <a:tbl>
              <a:tblPr firstRow="1" bandRow="1">
                <a:tableStyleId>{21E4AEA4-8DFA-4A89-87EB-49C32662AFE0}</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Failed PWI </a:t>
                      </a:r>
                      <a:r>
                        <a:rPr lang="en-AU" sz="1600" dirty="0" smtClean="0"/>
                        <a:t>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a:t>
                      </a:r>
                      <a:r>
                        <a:rPr lang="en-AU" sz="1600" dirty="0" smtClean="0"/>
                        <a:t>WLAN</a:t>
                      </a:r>
                      <a:endParaRPr lang="en-AU" sz="1600" dirty="0" smtClean="0"/>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Failed PWI </a:t>
                      </a:r>
                      <a:r>
                        <a:rPr lang="en-AU" sz="1600" dirty="0" smtClean="0"/>
                        <a:t>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 news on EUHT standardisation in ISO/IEC … and next steps are unclear</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a:t>
            </a:r>
            <a:r>
              <a:rPr lang="en-AU" dirty="0" smtClean="0"/>
              <a:t>presentation, and </a:t>
            </a:r>
            <a:r>
              <a:rPr lang="en-AU" dirty="0" smtClean="0">
                <a:hlinkClick r:id="rId3"/>
              </a:rPr>
              <a:t>640r0</a:t>
            </a:r>
            <a:r>
              <a:rPr lang="en-AU" dirty="0" smtClean="0"/>
              <a:t> </a:t>
            </a:r>
            <a:r>
              <a:rPr lang="en-AU" dirty="0" smtClean="0"/>
              <a:t>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 … and noting has happened since</a:t>
            </a:r>
            <a:endParaRPr lang="en-AU" dirty="0" smtClean="0"/>
          </a:p>
          <a:p>
            <a:pPr lvl="2"/>
            <a:r>
              <a:rPr lang="en-AU" dirty="0" smtClean="0"/>
              <a:t>The individuals involved have apparently been reallocated to other work</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2013, SC6/WG7 </a:t>
            </a:r>
            <a:r>
              <a:rPr lang="en-AU" dirty="0" smtClean="0"/>
              <a:t>previously decided to delay decisions on two PWI proposals related to </a:t>
            </a:r>
            <a:r>
              <a:rPr lang="en-AU" dirty="0" smtClean="0"/>
              <a:t>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71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711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a:t>
            </a:r>
            <a:r>
              <a:rPr lang="en-AU" dirty="0" smtClean="0"/>
              <a:t>Feb </a:t>
            </a:r>
            <a:r>
              <a:rPr lang="en-AU" dirty="0" smtClean="0"/>
              <a:t>2014,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i="1" dirty="0"/>
              <a:t>Optimization technology in </a:t>
            </a:r>
            <a:r>
              <a:rPr lang="en-GB" i="1" dirty="0" smtClean="0"/>
              <a:t>WLAN</a:t>
            </a:r>
            <a:r>
              <a:rPr lang="en-GB" dirty="0" smtClean="0"/>
              <a:t> </a:t>
            </a:r>
            <a:r>
              <a:rPr lang="en-GB" dirty="0"/>
              <a:t>makes no change to WLAN </a:t>
            </a:r>
            <a:r>
              <a:rPr lang="en-GB" dirty="0" smtClean="0"/>
              <a:t>interface, rather defining an interface between </a:t>
            </a:r>
            <a:r>
              <a:rPr lang="en-GB" dirty="0" smtClean="0"/>
              <a:t>a sniffer </a:t>
            </a:r>
            <a:r>
              <a:rPr lang="en-GB" dirty="0" smtClean="0"/>
              <a:t>and </a:t>
            </a:r>
            <a:r>
              <a:rPr lang="en-GB" dirty="0" smtClean="0"/>
              <a:t>the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357"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358"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in Feb 2014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a:t>
            </a:r>
            <a:r>
              <a:rPr lang="en-GB" dirty="0" smtClean="0"/>
              <a:t>grounds, but was ignored</a:t>
            </a:r>
            <a:endParaRPr lang="en-GB" dirty="0" smtClean="0"/>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a:t>
            </a:r>
            <a:r>
              <a:rPr lang="en-GB" dirty="0"/>
              <a:t>WLAN Cloud document </a:t>
            </a:r>
            <a:r>
              <a:rPr lang="en-GB" dirty="0"/>
              <a:t>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AU" dirty="0" smtClean="0"/>
              <a:t>“</a:t>
            </a:r>
            <a:r>
              <a:rPr lang="en-GB" dirty="0"/>
              <a:t>WLAN Cloud” </a:t>
            </a:r>
            <a:r>
              <a:rPr lang="en-GB" dirty="0" smtClean="0"/>
              <a:t>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WLAN Cloud document </a:t>
            </a:r>
            <a:r>
              <a:rPr lang="en-GB" dirty="0" smtClean="0"/>
              <a:t>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1"/>
            <a:r>
              <a:rPr lang="en-GB" dirty="0" smtClean="0"/>
              <a:t>The </a:t>
            </a:r>
            <a:r>
              <a:rPr lang="en-GB" dirty="0"/>
              <a:t>China NB </a:t>
            </a:r>
            <a:r>
              <a:rPr lang="en-GB" dirty="0" smtClean="0"/>
              <a:t>responded with a revision </a:t>
            </a:r>
            <a:r>
              <a:rPr lang="en-GB" dirty="0"/>
              <a:t>in May 2014</a:t>
            </a:r>
          </a:p>
          <a:p>
            <a:pPr lvl="2"/>
            <a:r>
              <a:rPr lang="en-GB" dirty="0"/>
              <a:t>See </a:t>
            </a:r>
            <a:r>
              <a:rPr lang="en-GB" dirty="0" smtClean="0"/>
              <a:t>N15966 </a:t>
            </a:r>
            <a:r>
              <a:rPr lang="en-GB" dirty="0"/>
              <a:t>– “</a:t>
            </a:r>
            <a:r>
              <a:rPr lang="en-US" i="1" dirty="0"/>
              <a:t>The Research Report on Framework and Interface of WLAN Virtual Network</a:t>
            </a:r>
            <a:r>
              <a:rPr lang="en-US" dirty="0" smtClean="0"/>
              <a:t>”</a:t>
            </a:r>
          </a:p>
          <a:p>
            <a:pPr lvl="2"/>
            <a:r>
              <a:rPr lang="en-US" dirty="0" smtClean="0"/>
              <a:t>This version also solved a copyright issue with a diagram copied from an IETF RFC</a:t>
            </a:r>
          </a:p>
          <a:p>
            <a:pPr lvl="1"/>
            <a:r>
              <a:rPr lang="en-US" dirty="0" smtClean="0"/>
              <a:t>All these documents were apparently discussed in May 2014 at the WG7 meeting in Beijing</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2018184"/>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8146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30480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2772631"/>
              </p:ext>
            </p:extLst>
          </p:nvPr>
        </p:nvGraphicFramePr>
        <p:xfrm>
          <a:off x="-76200" y="3962400"/>
          <a:ext cx="914400" cy="771525"/>
        </p:xfrm>
        <a:graphic>
          <a:graphicData uri="http://schemas.openxmlformats.org/presentationml/2006/ole">
            <mc:AlternateContent xmlns:mc="http://schemas.openxmlformats.org/markup-compatibility/2006">
              <mc:Choice xmlns:v="urn:schemas-microsoft-com:vml" Requires="v">
                <p:oleObj spid="_x0000_s18146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9624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58951607"/>
              </p:ext>
            </p:extLst>
          </p:nvPr>
        </p:nvGraphicFramePr>
        <p:xfrm>
          <a:off x="-152400" y="2057400"/>
          <a:ext cx="914400" cy="771525"/>
        </p:xfrm>
        <a:graphic>
          <a:graphicData uri="http://schemas.openxmlformats.org/presentationml/2006/ole">
            <mc:AlternateContent xmlns:mc="http://schemas.openxmlformats.org/markup-compatibility/2006">
              <mc:Choice xmlns:v="urn:schemas-microsoft-com:vml" Requires="v">
                <p:oleObj spid="_x0000_s181462"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524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5153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latest version of </a:t>
            </a:r>
            <a:r>
              <a:rPr lang="en-AU" dirty="0" smtClean="0"/>
              <a:t>“</a:t>
            </a:r>
            <a:r>
              <a:rPr lang="en-GB" dirty="0"/>
              <a:t>WLAN Cloud</a:t>
            </a:r>
            <a:r>
              <a:rPr lang="en-AU" dirty="0" smtClean="0"/>
              <a:t>” </a:t>
            </a:r>
            <a:r>
              <a:rPr lang="en-AU" dirty="0" smtClean="0"/>
              <a:t>seems to ignore the IEEE 802.11 WG liaison</a:t>
            </a:r>
            <a:endParaRPr lang="en-AU" dirty="0"/>
          </a:p>
        </p:txBody>
      </p:sp>
      <p:sp>
        <p:nvSpPr>
          <p:cNvPr id="3" name="Content Placeholder 2"/>
          <p:cNvSpPr>
            <a:spLocks noGrp="1"/>
          </p:cNvSpPr>
          <p:nvPr>
            <p:ph idx="1"/>
          </p:nvPr>
        </p:nvSpPr>
        <p:spPr/>
        <p:txBody>
          <a:bodyPr/>
          <a:lstStyle/>
          <a:p>
            <a:pPr lvl="1"/>
            <a:r>
              <a:rPr lang="en-GB" dirty="0" smtClean="0"/>
              <a:t>N15966 seems to propose the following</a:t>
            </a:r>
          </a:p>
          <a:p>
            <a:pPr lvl="2"/>
            <a:r>
              <a:rPr lang="en-GB" dirty="0" smtClean="0"/>
              <a:t>Multiple SPs …</a:t>
            </a:r>
          </a:p>
          <a:p>
            <a:pPr lvl="2"/>
            <a:r>
              <a:rPr lang="en-GB" dirty="0" smtClean="0"/>
              <a:t>… using a single AP</a:t>
            </a:r>
          </a:p>
          <a:p>
            <a:pPr lvl="2"/>
            <a:r>
              <a:rPr lang="en-GB" dirty="0" smtClean="0"/>
              <a:t>… with a single SSID</a:t>
            </a:r>
          </a:p>
          <a:p>
            <a:pPr lvl="2"/>
            <a:r>
              <a:rPr lang="en-GB" dirty="0" smtClean="0"/>
              <a:t>… directing clients onto SP specific VLANs</a:t>
            </a:r>
          </a:p>
          <a:p>
            <a:pPr lvl="1"/>
            <a:r>
              <a:rPr lang="en-GB" dirty="0" smtClean="0"/>
              <a:t> It does not acknowledge the IEEE 802.11 WG liaison that states this is already possible</a:t>
            </a:r>
          </a:p>
          <a:p>
            <a:pPr lvl="1"/>
            <a:r>
              <a:rPr lang="en-GB" dirty="0" smtClean="0"/>
              <a:t>It makes an additional claim that HS2.0 “</a:t>
            </a:r>
            <a:r>
              <a:rPr lang="en-AU" i="1" dirty="0" smtClean="0"/>
              <a:t>cannot </a:t>
            </a:r>
            <a:r>
              <a:rPr lang="en-AU" i="1" dirty="0"/>
              <a:t>support private network though it can support WLAN users access Internet</a:t>
            </a:r>
            <a:r>
              <a:rPr lang="en-AU" dirty="0" smtClean="0"/>
              <a:t>.”</a:t>
            </a:r>
          </a:p>
          <a:p>
            <a:pPr lvl="2"/>
            <a:r>
              <a:rPr lang="en-AU" dirty="0" smtClean="0"/>
              <a:t>This assertion is not justified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746817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It is not clear what the China NB are planning next </a:t>
            </a:r>
            <a:r>
              <a:rPr lang="en-AU" dirty="0" err="1" smtClean="0"/>
              <a:t>wrt</a:t>
            </a:r>
            <a:r>
              <a:rPr lang="en-AU" dirty="0" smtClean="0"/>
              <a:t> the </a:t>
            </a:r>
            <a:r>
              <a:rPr lang="en-AU" dirty="0" smtClean="0"/>
              <a:t>“</a:t>
            </a:r>
            <a:r>
              <a:rPr lang="en-GB" dirty="0"/>
              <a:t>WLAN Cloud</a:t>
            </a:r>
            <a:r>
              <a:rPr lang="en-AU" dirty="0" smtClean="0"/>
              <a:t>” </a:t>
            </a:r>
            <a:r>
              <a:rPr lang="en-AU" dirty="0" smtClean="0"/>
              <a:t>proposal</a:t>
            </a:r>
            <a:endParaRPr lang="en-AU" dirty="0"/>
          </a:p>
        </p:txBody>
      </p:sp>
      <p:sp>
        <p:nvSpPr>
          <p:cNvPr id="3" name="Content Placeholder 2"/>
          <p:cNvSpPr>
            <a:spLocks noGrp="1"/>
          </p:cNvSpPr>
          <p:nvPr>
            <p:ph idx="1"/>
          </p:nvPr>
        </p:nvSpPr>
        <p:spPr/>
        <p:txBody>
          <a:bodyPr/>
          <a:lstStyle/>
          <a:p>
            <a:pPr lvl="1"/>
            <a:r>
              <a:rPr lang="en-AU" dirty="0" smtClean="0"/>
              <a:t>A China NB rep sent the following e-mail to the IEEE 802 JTC1 SC Chair </a:t>
            </a:r>
          </a:p>
          <a:p>
            <a:pPr lvl="2"/>
            <a:r>
              <a:rPr lang="en-AU" i="1" dirty="0" smtClean="0"/>
              <a:t>Based on current discussion, I think we have reached the following common points:</a:t>
            </a:r>
          </a:p>
          <a:p>
            <a:pPr lvl="3"/>
            <a:r>
              <a:rPr lang="en-AU" i="1" dirty="0" smtClean="0"/>
              <a:t>1) WLAN </a:t>
            </a:r>
            <a:r>
              <a:rPr lang="en-AU" i="1" dirty="0" err="1" smtClean="0"/>
              <a:t>virtuallization</a:t>
            </a:r>
            <a:r>
              <a:rPr lang="en-AU" i="1" dirty="0" smtClean="0"/>
              <a:t> is needed by the market</a:t>
            </a:r>
          </a:p>
          <a:p>
            <a:pPr lvl="3"/>
            <a:r>
              <a:rPr lang="en-AU" i="1" dirty="0" smtClean="0"/>
              <a:t>2) </a:t>
            </a:r>
            <a:r>
              <a:rPr lang="en-AU" i="1" dirty="0" err="1" smtClean="0"/>
              <a:t>Hostspot</a:t>
            </a:r>
            <a:r>
              <a:rPr lang="en-AU" i="1" dirty="0" smtClean="0"/>
              <a:t> 2.0 can almost do the same function and get some trial site already</a:t>
            </a:r>
          </a:p>
          <a:p>
            <a:pPr lvl="3"/>
            <a:r>
              <a:rPr lang="en-AU" i="1" dirty="0" smtClean="0"/>
              <a:t>3) This proposal's technologies is different from hotspot 2.</a:t>
            </a:r>
          </a:p>
          <a:p>
            <a:pPr lvl="3"/>
            <a:r>
              <a:rPr lang="en-AU" i="1" dirty="0" smtClean="0"/>
              <a:t>4) This proposal is just another technical approach to solve the problem just like </a:t>
            </a:r>
            <a:r>
              <a:rPr lang="en-AU" i="1" dirty="0" err="1" smtClean="0"/>
              <a:t>tftp</a:t>
            </a:r>
            <a:r>
              <a:rPr lang="en-AU" i="1" dirty="0" smtClean="0"/>
              <a:t> vs. ftp, etc.</a:t>
            </a:r>
            <a:endParaRPr lang="en-AU" i="1" dirty="0"/>
          </a:p>
          <a:p>
            <a:pPr lvl="2"/>
            <a:r>
              <a:rPr lang="en-AU" i="1" dirty="0" smtClean="0"/>
              <a:t>But now, we have to reach a point to make a decision if we shall push another technical approach forward?</a:t>
            </a:r>
            <a:endParaRPr lang="en-AU" dirty="0"/>
          </a:p>
          <a:p>
            <a:pPr lvl="1"/>
            <a:r>
              <a:rPr lang="en-AU" dirty="0" smtClean="0"/>
              <a:t>It appears the China NB is starting to realise the </a:t>
            </a:r>
            <a:r>
              <a:rPr lang="en-GB" dirty="0"/>
              <a:t>WLAN Cloud </a:t>
            </a:r>
            <a:r>
              <a:rPr lang="en-AU" dirty="0" smtClean="0"/>
              <a:t>proposal </a:t>
            </a:r>
            <a:r>
              <a:rPr lang="en-AU" dirty="0" smtClean="0"/>
              <a:t>is not needed</a:t>
            </a:r>
          </a:p>
          <a:p>
            <a:pPr lvl="1"/>
            <a:r>
              <a:rPr lang="en-AU" dirty="0" smtClean="0"/>
              <a:t>It is </a:t>
            </a:r>
            <a:r>
              <a:rPr lang="en-AU" dirty="0"/>
              <a:t>not clear what the China NB are planning </a:t>
            </a:r>
            <a:r>
              <a:rPr lang="en-AU" dirty="0" smtClean="0"/>
              <a:t>next</a:t>
            </a:r>
          </a:p>
          <a:p>
            <a:pPr lvl="2"/>
            <a:r>
              <a:rPr lang="en-AU" dirty="0" smtClean="0"/>
              <a:t>There has been no indication as of 26 August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102024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has been claimed that </a:t>
            </a:r>
            <a:r>
              <a:rPr lang="en-AU" dirty="0" smtClean="0"/>
              <a:t>“</a:t>
            </a:r>
            <a:r>
              <a:rPr lang="en-GB" dirty="0"/>
              <a:t>WLAN Cloud</a:t>
            </a:r>
            <a:r>
              <a:rPr lang="en-AU" dirty="0" smtClean="0"/>
              <a:t>” </a:t>
            </a:r>
            <a:r>
              <a:rPr lang="en-AU" dirty="0" smtClean="0"/>
              <a:t>is required for CMCC to upgrade existing equipment</a:t>
            </a:r>
            <a:endParaRPr lang="en-AU" dirty="0"/>
          </a:p>
        </p:txBody>
      </p:sp>
      <p:sp>
        <p:nvSpPr>
          <p:cNvPr id="3" name="Content Placeholder 2"/>
          <p:cNvSpPr>
            <a:spLocks noGrp="1"/>
          </p:cNvSpPr>
          <p:nvPr>
            <p:ph idx="1"/>
          </p:nvPr>
        </p:nvSpPr>
        <p:spPr>
          <a:xfrm>
            <a:off x="685800" y="2057400"/>
            <a:ext cx="7772400" cy="4114800"/>
          </a:xfrm>
        </p:spPr>
        <p:txBody>
          <a:bodyPr/>
          <a:lstStyle/>
          <a:p>
            <a:pPr lvl="1"/>
            <a:r>
              <a:rPr lang="en-AU" dirty="0" smtClean="0"/>
              <a:t>An e-mail from a China NB rep to the SC Chair states”</a:t>
            </a:r>
          </a:p>
          <a:p>
            <a:pPr lvl="2"/>
            <a:r>
              <a:rPr lang="en-AU" i="1" dirty="0" smtClean="0"/>
              <a:t>Now</a:t>
            </a:r>
            <a:r>
              <a:rPr lang="en-AU" i="1" dirty="0"/>
              <a:t>, I can give you some facts about market </a:t>
            </a:r>
            <a:r>
              <a:rPr lang="en-AU" i="1" dirty="0" smtClean="0"/>
              <a:t>issues:</a:t>
            </a:r>
            <a:endParaRPr lang="en-AU" i="1" dirty="0"/>
          </a:p>
          <a:p>
            <a:pPr lvl="3"/>
            <a:r>
              <a:rPr lang="en-AU" i="1" dirty="0" smtClean="0"/>
              <a:t>CMCC </a:t>
            </a:r>
            <a:r>
              <a:rPr lang="en-AU" i="1" dirty="0"/>
              <a:t>has placed more than 4 million fit APs and many ACs already. They will place more this kind of devices this </a:t>
            </a:r>
            <a:r>
              <a:rPr lang="en-AU" i="1" dirty="0" smtClean="0"/>
              <a:t>year.</a:t>
            </a:r>
          </a:p>
          <a:p>
            <a:pPr lvl="3"/>
            <a:r>
              <a:rPr lang="en-AU" i="1" dirty="0" smtClean="0"/>
              <a:t>All </a:t>
            </a:r>
            <a:r>
              <a:rPr lang="en-AU" i="1" dirty="0"/>
              <a:t>kinds of devices is hard to upgrade to hotspot 2.0 via only software </a:t>
            </a:r>
            <a:r>
              <a:rPr lang="en-AU" i="1" dirty="0" smtClean="0"/>
              <a:t>upgrade</a:t>
            </a:r>
          </a:p>
          <a:p>
            <a:pPr lvl="3"/>
            <a:r>
              <a:rPr lang="en-AU" i="1" dirty="0" smtClean="0"/>
              <a:t>There </a:t>
            </a:r>
            <a:r>
              <a:rPr lang="en-AU" i="1" dirty="0"/>
              <a:t>are many government, corporation also placed more than millions of fit APs and many ACs already</a:t>
            </a:r>
            <a:r>
              <a:rPr lang="en-AU" i="1" dirty="0" smtClean="0"/>
              <a:t>.</a:t>
            </a:r>
          </a:p>
          <a:p>
            <a:pPr lvl="2"/>
            <a:r>
              <a:rPr lang="en-AU" i="1" dirty="0" smtClean="0"/>
              <a:t>How </a:t>
            </a:r>
            <a:r>
              <a:rPr lang="en-AU" i="1" dirty="0"/>
              <a:t>to protect the existed investment is an important issue for CMCC.</a:t>
            </a:r>
            <a:br>
              <a:rPr lang="en-AU" i="1" dirty="0"/>
            </a:br>
            <a:r>
              <a:rPr lang="en-AU" i="1" dirty="0"/>
              <a:t>CMCC is paying attention on the progress about hotspot 2.0 now, but I don't know if hotspot2.0 has give some solution to protect the existed </a:t>
            </a:r>
            <a:r>
              <a:rPr lang="en-AU" i="1" dirty="0" smtClean="0"/>
              <a:t>investment.</a:t>
            </a:r>
            <a:endParaRPr lang="en-AU" i="1" dirty="0"/>
          </a:p>
          <a:p>
            <a:pPr lvl="2"/>
            <a:r>
              <a:rPr lang="en-AU" i="1" dirty="0" smtClean="0"/>
              <a:t>This </a:t>
            </a:r>
            <a:r>
              <a:rPr lang="en-AU" i="1" dirty="0"/>
              <a:t>proposal can contribute a solution existed to protect the existed investment </a:t>
            </a:r>
            <a:r>
              <a:rPr lang="en-AU" i="1" dirty="0" smtClean="0"/>
              <a:t>because </a:t>
            </a:r>
            <a:r>
              <a:rPr lang="en-AU" i="1" dirty="0"/>
              <a:t>what we need to do is just to upgrade software of fit APs and ACs</a:t>
            </a:r>
            <a:r>
              <a:rPr lang="en-AU" dirty="0" smtClean="0"/>
              <a:t>.</a:t>
            </a:r>
          </a:p>
          <a:p>
            <a:pPr lvl="1"/>
            <a:r>
              <a:rPr lang="en-AU" dirty="0" smtClean="0"/>
              <a:t>It seems the underlying issue for this representative is a mechanism to upgrade existing gear</a:t>
            </a:r>
          </a:p>
          <a:p>
            <a:pPr lvl="2"/>
            <a:r>
              <a:rPr lang="en-AU" dirty="0" smtClean="0"/>
              <a:t>Note; there is no reason HS2.0 can’t be a software upgraded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039788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next steps in relation t</a:t>
            </a:r>
            <a:r>
              <a:rPr lang="en-AU" dirty="0"/>
              <a:t>o the </a:t>
            </a:r>
            <a:r>
              <a:rPr lang="en-AU" dirty="0" smtClean="0"/>
              <a:t>“</a:t>
            </a:r>
            <a:r>
              <a:rPr lang="en-GB" dirty="0"/>
              <a:t>WLAN Cloud</a:t>
            </a:r>
            <a:r>
              <a:rPr lang="en-AU" dirty="0" smtClean="0"/>
              <a:t>” </a:t>
            </a:r>
            <a:r>
              <a:rPr lang="en-AU" dirty="0" smtClean="0"/>
              <a:t>proposal in WG7 </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At the July meeting it was decided that we would wait until the SC6/WG7 agenda was updated before deciding on next steps on </a:t>
            </a:r>
            <a:r>
              <a:rPr lang="en-AU" dirty="0"/>
              <a:t>the </a:t>
            </a:r>
            <a:r>
              <a:rPr lang="en-AU" dirty="0" smtClean="0"/>
              <a:t>“</a:t>
            </a:r>
            <a:r>
              <a:rPr lang="en-GB" dirty="0"/>
              <a:t>WLAN Cloud</a:t>
            </a:r>
            <a:r>
              <a:rPr lang="en-AU" dirty="0" smtClean="0"/>
              <a:t>” </a:t>
            </a:r>
            <a:r>
              <a:rPr lang="en-AU" dirty="0"/>
              <a:t>proposal</a:t>
            </a:r>
            <a:endParaRPr lang="en-AU" dirty="0" smtClean="0"/>
          </a:p>
          <a:p>
            <a:pPr lvl="2"/>
            <a:r>
              <a:rPr lang="en-AU" dirty="0" smtClean="0"/>
              <a:t>Note: </a:t>
            </a:r>
            <a:r>
              <a:rPr lang="en-AU" dirty="0" smtClean="0"/>
              <a:t>SC6 is unlikely </a:t>
            </a:r>
            <a:r>
              <a:rPr lang="en-AU" dirty="0"/>
              <a:t>to find enough </a:t>
            </a:r>
            <a:r>
              <a:rPr lang="en-AU" dirty="0" smtClean="0"/>
              <a:t>interest to justify any further </a:t>
            </a:r>
            <a:r>
              <a:rPr lang="en-AU" dirty="0" smtClean="0"/>
              <a:t>work; they need at least 5 experts</a:t>
            </a:r>
            <a:endParaRPr lang="en-AU" dirty="0" smtClean="0"/>
          </a:p>
          <a:p>
            <a:pPr lvl="1"/>
            <a:r>
              <a:rPr lang="en-AU" dirty="0" smtClean="0"/>
              <a:t>This meeting will discuss any new information</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733388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discussed the “</a:t>
            </a:r>
            <a:r>
              <a:rPr lang="en-GB" dirty="0" smtClean="0"/>
              <a:t>Optimization </a:t>
            </a:r>
            <a:r>
              <a:rPr lang="en-GB" dirty="0"/>
              <a:t>technology in </a:t>
            </a:r>
            <a:r>
              <a:rPr lang="en-GB" dirty="0" smtClean="0"/>
              <a:t>WLAN” </a:t>
            </a:r>
            <a:r>
              <a:rPr lang="en-GB" dirty="0"/>
              <a:t>document </a:t>
            </a:r>
            <a:r>
              <a:rPr lang="en-GB" dirty="0" smtClean="0"/>
              <a:t>in late May 2014 </a:t>
            </a:r>
            <a:endParaRPr lang="en-AU" dirty="0"/>
          </a:p>
        </p:txBody>
      </p:sp>
      <p:sp>
        <p:nvSpPr>
          <p:cNvPr id="8" name="Content Placeholder 7"/>
          <p:cNvSpPr>
            <a:spLocks noGrp="1"/>
          </p:cNvSpPr>
          <p:nvPr>
            <p:ph idx="1"/>
          </p:nvPr>
        </p:nvSpPr>
        <p:spPr/>
        <p:txBody>
          <a:bodyPr/>
          <a:lstStyle/>
          <a:p>
            <a:pPr lvl="1"/>
            <a:r>
              <a:rPr lang="en-GB" dirty="0" smtClean="0"/>
              <a:t>The China NB </a:t>
            </a:r>
            <a:r>
              <a:rPr lang="en-GB" dirty="0"/>
              <a:t>uploaded a new </a:t>
            </a:r>
            <a:r>
              <a:rPr lang="en-GB" dirty="0" smtClean="0"/>
              <a:t>“Optimization </a:t>
            </a:r>
            <a:r>
              <a:rPr lang="en-GB" dirty="0"/>
              <a:t>technology in </a:t>
            </a:r>
            <a:r>
              <a:rPr lang="en-GB" dirty="0" smtClean="0"/>
              <a:t>WLAN” document in May 2014, replacing the version previously removed from </a:t>
            </a:r>
            <a:r>
              <a:rPr lang="en-GB" dirty="0" err="1" smtClean="0"/>
              <a:t>te</a:t>
            </a:r>
            <a:r>
              <a:rPr lang="en-GB" dirty="0" smtClean="0"/>
              <a:t> SC6 server</a:t>
            </a:r>
          </a:p>
          <a:p>
            <a:pPr lvl="2"/>
            <a:r>
              <a:rPr lang="en-GB" dirty="0" smtClean="0"/>
              <a:t>See N15961 – “</a:t>
            </a:r>
            <a:r>
              <a:rPr lang="en-AU" i="1" dirty="0"/>
              <a:t>Optimization Technology in WLAN</a:t>
            </a:r>
            <a:r>
              <a:rPr lang="en-US" dirty="0" smtClean="0"/>
              <a:t>”</a:t>
            </a:r>
          </a:p>
          <a:p>
            <a:pPr lvl="1"/>
            <a:r>
              <a:rPr lang="en-US" dirty="0" smtClean="0"/>
              <a:t>This document was apparently discussed in May 2014 at the WG7 meeting in Beijing</a:t>
            </a:r>
          </a:p>
          <a:p>
            <a:pPr lvl="2"/>
            <a:r>
              <a:rPr lang="en-US" dirty="0" smtClean="0"/>
              <a:t>It appears to add some material based on the discussion in Ottawa</a:t>
            </a:r>
          </a:p>
          <a:p>
            <a:pPr lvl="2"/>
            <a:r>
              <a:rPr lang="en-US" dirty="0" smtClean="0"/>
              <a:t>But it is really confusing </a:t>
            </a:r>
            <a:r>
              <a:rPr lang="en-US" dirty="0" smtClean="0"/>
              <a:t> … appeari</a:t>
            </a:r>
            <a:r>
              <a:rPr lang="en-US" dirty="0" smtClean="0"/>
              <a:t>ng to </a:t>
            </a:r>
            <a:r>
              <a:rPr lang="en-US" dirty="0" smtClean="0"/>
              <a:t>include a series of quasi-quotes from IEEE 802 reps at the Ottawa meeting</a:t>
            </a:r>
            <a:endParaRPr lang="en-US" dirty="0" smtClean="0"/>
          </a:p>
          <a:p>
            <a:pPr lvl="1"/>
            <a:r>
              <a:rPr lang="en-US" dirty="0" smtClean="0"/>
              <a:t>However, we do not know whether there were any outcomes </a:t>
            </a:r>
            <a:r>
              <a:rPr lang="en-US" dirty="0" smtClean="0"/>
              <a:t>from the WG7 meeting in Beijing</a:t>
            </a:r>
            <a:endParaRPr lang="en-US" dirty="0"/>
          </a:p>
          <a:p>
            <a:pPr lvl="2"/>
            <a:endParaRPr lang="en-US" dirty="0" smtClean="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546079885"/>
              </p:ext>
            </p:extLst>
          </p:nvPr>
        </p:nvGraphicFramePr>
        <p:xfrm>
          <a:off x="0" y="2362200"/>
          <a:ext cx="914400" cy="771525"/>
        </p:xfrm>
        <a:graphic>
          <a:graphicData uri="http://schemas.openxmlformats.org/presentationml/2006/ole">
            <mc:AlternateContent xmlns:mc="http://schemas.openxmlformats.org/markup-compatibility/2006">
              <mc:Choice xmlns:v="urn:schemas-microsoft-com:vml" Requires="v">
                <p:oleObj spid="_x0000_s1823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0353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The SC will consider next steps in relation to the “</a:t>
            </a:r>
            <a:r>
              <a:rPr lang="en-GB" dirty="0"/>
              <a:t>Optimization technology in WLAN” </a:t>
            </a:r>
            <a:r>
              <a:rPr lang="en-AU" dirty="0" smtClean="0"/>
              <a:t>proposal </a:t>
            </a:r>
            <a:r>
              <a:rPr lang="en-AU" dirty="0"/>
              <a:t>in WG7</a:t>
            </a:r>
          </a:p>
        </p:txBody>
      </p:sp>
      <p:sp>
        <p:nvSpPr>
          <p:cNvPr id="3" name="Content Placeholder 2"/>
          <p:cNvSpPr>
            <a:spLocks noGrp="1"/>
          </p:cNvSpPr>
          <p:nvPr>
            <p:ph idx="1"/>
          </p:nvPr>
        </p:nvSpPr>
        <p:spPr/>
        <p:txBody>
          <a:bodyPr/>
          <a:lstStyle/>
          <a:p>
            <a:pPr lvl="1"/>
            <a:r>
              <a:rPr lang="en-AU" dirty="0"/>
              <a:t>At the July meeting it was decided that we would wait until the SC6/WG7 agenda was updated before deciding on next steps on the “</a:t>
            </a:r>
            <a:r>
              <a:rPr lang="en-GB" dirty="0"/>
              <a:t>Optimization technology in WLAN” </a:t>
            </a:r>
            <a:r>
              <a:rPr lang="en-GB" dirty="0" smtClean="0"/>
              <a:t>proposal</a:t>
            </a:r>
          </a:p>
          <a:p>
            <a:pPr lvl="2"/>
            <a:r>
              <a:rPr lang="en-AU" dirty="0"/>
              <a:t>Note: SC6 is unlikely to find enough interest to justify any further work; they need at least 5 experts</a:t>
            </a:r>
          </a:p>
          <a:p>
            <a:pPr lvl="1"/>
            <a:r>
              <a:rPr lang="en-AU" dirty="0"/>
              <a:t>This meeting will discuss any new information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352603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pic>
        <p:nvPicPr>
          <p:cNvPr id="162930" name="Picture 114" descr="C:\Users\amyles\AppData\Local\Microsoft\Windows\Temporary Internet Files\Content.IE5\553VMVFW\MC9000158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3215932018"/>
              </p:ext>
            </p:extLst>
          </p:nvPr>
        </p:nvGraphicFramePr>
        <p:xfrm>
          <a:off x="990600" y="5486400"/>
          <a:ext cx="914400" cy="771525"/>
        </p:xfrm>
        <a:graphic>
          <a:graphicData uri="http://schemas.openxmlformats.org/presentationml/2006/ole">
            <mc:AlternateContent xmlns:mc="http://schemas.openxmlformats.org/markup-compatibility/2006">
              <mc:Choice xmlns:v="urn:schemas-microsoft-com:vml" Requires="v">
                <p:oleObj spid="_x0000_s16317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9906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a Canada NB rep is volunteering to be the WG1 convenor</a:t>
            </a:r>
            <a:endParaRPr lang="en-AU" dirty="0"/>
          </a:p>
        </p:txBody>
      </p:sp>
      <p:sp>
        <p:nvSpPr>
          <p:cNvPr id="3" name="Content Placeholder 2"/>
          <p:cNvSpPr>
            <a:spLocks noGrp="1"/>
          </p:cNvSpPr>
          <p:nvPr>
            <p:ph idx="1"/>
          </p:nvPr>
        </p:nvSpPr>
        <p:spPr/>
        <p:txBody>
          <a:bodyPr/>
          <a:lstStyle/>
          <a:p>
            <a:pPr lvl="1"/>
            <a:r>
              <a:rPr lang="en-AU" dirty="0" smtClean="0"/>
              <a:t>The current WG1 convenor is </a:t>
            </a:r>
            <a:r>
              <a:rPr lang="en-AU" b="0" dirty="0"/>
              <a:t>Seung-Ok Lim </a:t>
            </a:r>
            <a:r>
              <a:rPr lang="en-AU" b="0" dirty="0" smtClean="0"/>
              <a:t>from Korea NB</a:t>
            </a:r>
          </a:p>
          <a:p>
            <a:pPr lvl="1"/>
            <a:r>
              <a:rPr lang="en-AU" b="0" dirty="0" smtClean="0"/>
              <a:t>It is not known if he is planning to resign …</a:t>
            </a:r>
          </a:p>
          <a:p>
            <a:pPr lvl="1"/>
            <a:r>
              <a:rPr lang="en-AU" b="0" dirty="0" smtClean="0"/>
              <a:t>… however, Dr </a:t>
            </a:r>
            <a:r>
              <a:rPr lang="en-AU" b="0" dirty="0" err="1" smtClean="0"/>
              <a:t>Wael</a:t>
            </a:r>
            <a:r>
              <a:rPr lang="en-AU" b="0" dirty="0" smtClean="0"/>
              <a:t> </a:t>
            </a:r>
            <a:r>
              <a:rPr lang="en-AU" b="0" dirty="0" err="1" smtClean="0"/>
              <a:t>Badawy</a:t>
            </a:r>
            <a:r>
              <a:rPr lang="en-AU" b="0" dirty="0" smtClean="0"/>
              <a:t> from the Canada NB has nominated to take his place</a:t>
            </a:r>
          </a:p>
          <a:p>
            <a:pPr lvl="2"/>
            <a:r>
              <a:rPr lang="en-AU" dirty="0" smtClean="0"/>
              <a:t>See N16014</a:t>
            </a:r>
            <a:endParaRPr lang="en-AU" b="0"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70404936"/>
              </p:ext>
            </p:extLst>
          </p:nvPr>
        </p:nvGraphicFramePr>
        <p:xfrm>
          <a:off x="1066800" y="3810000"/>
          <a:ext cx="914400" cy="771525"/>
        </p:xfrm>
        <a:graphic>
          <a:graphicData uri="http://schemas.openxmlformats.org/presentationml/2006/ole">
            <mc:AlternateContent xmlns:mc="http://schemas.openxmlformats.org/markup-compatibility/2006">
              <mc:Choice xmlns:v="urn:schemas-microsoft-com:vml" Requires="v">
                <p:oleObj spid="_x0000_s18842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066800" y="3810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70038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a:t>
            </a:r>
            <a:r>
              <a:rPr lang="en-AU" dirty="0" smtClean="0"/>
              <a:t>final submissions for </a:t>
            </a:r>
            <a:r>
              <a:rPr lang="en-AU" dirty="0" smtClean="0"/>
              <a:t>the </a:t>
            </a:r>
            <a:r>
              <a:rPr lang="en-AU" dirty="0" smtClean="0"/>
              <a:t>London SC6 </a:t>
            </a:r>
            <a:r>
              <a:rPr lang="en-AU" dirty="0" smtClean="0"/>
              <a:t>meeting </a:t>
            </a:r>
            <a:r>
              <a:rPr lang="en-AU" dirty="0" smtClean="0"/>
              <a:t>this week</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a:t>
            </a:r>
            <a:r>
              <a:rPr lang="en-US" dirty="0" smtClean="0"/>
              <a:t>final submissions </a:t>
            </a:r>
            <a:r>
              <a:rPr lang="en-US" dirty="0" smtClean="0"/>
              <a:t>to SC6 ready out of the </a:t>
            </a:r>
            <a:r>
              <a:rPr lang="en-US" dirty="0" smtClean="0"/>
              <a:t>Sept meeting …</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a:t>
            </a:r>
            <a:endParaRPr lang="en-US" i="1" dirty="0" smtClean="0"/>
          </a:p>
          <a:p>
            <a:pPr lvl="2"/>
            <a:r>
              <a:rPr lang="en-US" i="1" dirty="0" smtClean="0"/>
              <a:t>Documents </a:t>
            </a:r>
            <a:r>
              <a:rPr lang="en-US" i="1" dirty="0"/>
              <a:t>received by the Secretariat after 2014-09-05 will be circulated for information but will not be considered, unless they fall into the exceptions specified in JTC 1 Standing Document on Meetings, in which case the deadline is </a:t>
            </a:r>
            <a:r>
              <a:rPr lang="en-US" i="1" dirty="0" smtClean="0"/>
              <a:t>2014-09-30</a:t>
            </a:r>
            <a:endParaRPr lang="en-US" dirty="0" smtClean="0"/>
          </a:p>
          <a:p>
            <a:pPr lvl="1"/>
            <a:r>
              <a:rPr lang="en-US" dirty="0" smtClean="0"/>
              <a:t>… based on input from NBs that were due by 5 Sept 2014</a:t>
            </a:r>
            <a:endParaRPr lang="en-US"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WG7 agenda for London includes three items of interest to IEEE 802.11 WG</a:t>
            </a:r>
            <a:endParaRPr lang="en-AU" dirty="0"/>
          </a:p>
        </p:txBody>
      </p:sp>
      <p:sp>
        <p:nvSpPr>
          <p:cNvPr id="3" name="Content Placeholder 2"/>
          <p:cNvSpPr>
            <a:spLocks noGrp="1"/>
          </p:cNvSpPr>
          <p:nvPr>
            <p:ph idx="1"/>
          </p:nvPr>
        </p:nvSpPr>
        <p:spPr/>
        <p:txBody>
          <a:bodyPr/>
          <a:lstStyle/>
          <a:p>
            <a:pPr lvl="1"/>
            <a:r>
              <a:rPr lang="en-AU" dirty="0" smtClean="0"/>
              <a:t>The draft WG7 agenda includes</a:t>
            </a:r>
          </a:p>
          <a:p>
            <a:pPr lvl="2"/>
            <a:r>
              <a:rPr lang="en-AU" i="1" dirty="0"/>
              <a:t>16. Other WG 7 related Issues </a:t>
            </a:r>
            <a:endParaRPr lang="en-AU" b="0" i="1" dirty="0"/>
          </a:p>
          <a:p>
            <a:pPr lvl="3"/>
            <a:r>
              <a:rPr lang="en-AU" b="0" i="1" dirty="0" smtClean="0"/>
              <a:t>Optimization </a:t>
            </a:r>
            <a:r>
              <a:rPr lang="en-AU" b="0" i="1" dirty="0"/>
              <a:t>technology in WLAN </a:t>
            </a:r>
          </a:p>
          <a:p>
            <a:pPr lvl="3"/>
            <a:r>
              <a:rPr lang="en-AU" b="0" i="1" dirty="0" smtClean="0"/>
              <a:t>WLAN </a:t>
            </a:r>
            <a:r>
              <a:rPr lang="en-AU" b="0" i="1" dirty="0"/>
              <a:t>virtual network </a:t>
            </a:r>
          </a:p>
          <a:p>
            <a:pPr lvl="3"/>
            <a:r>
              <a:rPr lang="en-AU" b="0" i="1" dirty="0" smtClean="0"/>
              <a:t>Collaboration </a:t>
            </a:r>
            <a:r>
              <a:rPr lang="en-AU" b="0" i="1" dirty="0"/>
              <a:t>with IEEE 802.11 Working Group </a:t>
            </a:r>
            <a:endParaRPr lang="en-AU" b="0" i="1" dirty="0" smtClean="0"/>
          </a:p>
          <a:p>
            <a:pPr lvl="1"/>
            <a:r>
              <a:rPr lang="en-AU" dirty="0" smtClean="0"/>
              <a:t>There is no further detail</a:t>
            </a:r>
            <a:endParaRPr lang="en-AU" b="0"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611652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WG1 agenda for London does not contain much</a:t>
            </a:r>
            <a:endParaRPr lang="en-AU" dirty="0"/>
          </a:p>
        </p:txBody>
      </p:sp>
      <p:sp>
        <p:nvSpPr>
          <p:cNvPr id="3" name="Content Placeholder 2"/>
          <p:cNvSpPr>
            <a:spLocks noGrp="1"/>
          </p:cNvSpPr>
          <p:nvPr>
            <p:ph idx="1"/>
          </p:nvPr>
        </p:nvSpPr>
        <p:spPr/>
        <p:txBody>
          <a:bodyPr/>
          <a:lstStyle/>
          <a:p>
            <a:pPr lvl="1"/>
            <a:r>
              <a:rPr lang="en-AU" dirty="0" smtClean="0"/>
              <a:t>An outline agenda has been published for WG1 …</a:t>
            </a:r>
          </a:p>
          <a:p>
            <a:pPr lvl="1"/>
            <a:r>
              <a:rPr lang="en-AU" dirty="0" smtClean="0"/>
              <a:t>… and no interesting uploaded documents</a:t>
            </a:r>
          </a:p>
          <a:p>
            <a:pPr lvl="1"/>
            <a:r>
              <a:rPr lang="en-AU" dirty="0" smtClean="0"/>
              <a:t>… but it will only start on Tuesday</a:t>
            </a:r>
          </a:p>
          <a:p>
            <a:pPr lvl="1"/>
            <a:r>
              <a:rPr lang="en-AU" dirty="0" smtClean="0"/>
              <a:t>Based on discussion in Ottawa, the US NB may attempt to transition WG1 to operating with less F2F meetings …</a:t>
            </a:r>
          </a:p>
          <a:p>
            <a:pPr lvl="1"/>
            <a:r>
              <a:rPr lang="en-AU" dirty="0" smtClean="0"/>
              <a:t>… but that is not really an IEEE 802 issue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19974445"/>
              </p:ext>
            </p:extLst>
          </p:nvPr>
        </p:nvGraphicFramePr>
        <p:xfrm>
          <a:off x="6248400" y="1981200"/>
          <a:ext cx="914400" cy="771525"/>
        </p:xfrm>
        <a:graphic>
          <a:graphicData uri="http://schemas.openxmlformats.org/presentationml/2006/ole">
            <mc:AlternateContent xmlns:mc="http://schemas.openxmlformats.org/markup-compatibility/2006">
              <mc:Choice xmlns:v="urn:schemas-microsoft-com:vml" Requires="v">
                <p:oleObj spid="_x0000_s1833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2484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05803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need to select a new IEEE 802 liaison  and </a:t>
            </a:r>
            <a:r>
              <a:rPr lang="en-AU" dirty="0" err="1" smtClean="0"/>
              <a:t>HoD</a:t>
            </a:r>
            <a:r>
              <a:rPr lang="en-AU" dirty="0" smtClean="0"/>
              <a:t> to SC6 eventually</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and </a:t>
            </a:r>
            <a:r>
              <a:rPr lang="en-AU" dirty="0" err="1" smtClean="0"/>
              <a:t>HoD</a:t>
            </a:r>
            <a:r>
              <a:rPr lang="en-AU" dirty="0" smtClean="0"/>
              <a:t>  to SC6 for some years but it is likely that Bruce will be unavailable to continue these roles in the long term; he notes:</a:t>
            </a:r>
          </a:p>
          <a:p>
            <a:pPr lvl="2"/>
            <a:r>
              <a:rPr lang="en-US" i="1" dirty="0"/>
              <a:t>I am still available to help 802 at SC6  in October.</a:t>
            </a:r>
            <a:endParaRPr lang="en-AU" i="1" dirty="0"/>
          </a:p>
          <a:p>
            <a:pPr lvl="2"/>
            <a:r>
              <a:rPr lang="en-US" i="1" dirty="0"/>
              <a:t>I will continue to encourage you to find a new </a:t>
            </a:r>
            <a:r>
              <a:rPr lang="en-US" i="1" dirty="0" err="1"/>
              <a:t>HoD</a:t>
            </a:r>
            <a:r>
              <a:rPr lang="en-US" i="1" dirty="0"/>
              <a:t>.</a:t>
            </a:r>
            <a:endParaRPr lang="en-AU" i="1" dirty="0"/>
          </a:p>
          <a:p>
            <a:pPr lvl="2"/>
            <a:r>
              <a:rPr lang="en-US" i="1" dirty="0"/>
              <a:t>If you at least identified an </a:t>
            </a:r>
            <a:r>
              <a:rPr lang="en-US" i="1" dirty="0" err="1"/>
              <a:t>HoD</a:t>
            </a:r>
            <a:r>
              <a:rPr lang="en-US" i="1" dirty="0"/>
              <a:t>-in training I would be more enthusiastic in serving as </a:t>
            </a:r>
            <a:r>
              <a:rPr lang="en-US" i="1" dirty="0" err="1"/>
              <a:t>HoD</a:t>
            </a:r>
            <a:r>
              <a:rPr lang="en-US" i="1" dirty="0"/>
              <a:t> one “last” time</a:t>
            </a:r>
            <a:r>
              <a:rPr lang="en-US" i="1" dirty="0" smtClean="0"/>
              <a:t>.</a:t>
            </a:r>
            <a:endParaRPr lang="en-AU" dirty="0" smtClean="0"/>
          </a:p>
          <a:p>
            <a:pPr lvl="1"/>
            <a:r>
              <a:rPr lang="en-AU" dirty="0" smtClean="0"/>
              <a:t>Who would like to take over?</a:t>
            </a:r>
          </a:p>
          <a:p>
            <a:pPr lvl="2"/>
            <a:r>
              <a:rPr lang="en-AU" dirty="0" smtClean="0"/>
              <a:t>Adrian Stephens could take over the Liaison role (formally) and could be </a:t>
            </a:r>
            <a:r>
              <a:rPr lang="en-AU" dirty="0" err="1" smtClean="0"/>
              <a:t>HoD</a:t>
            </a:r>
            <a:r>
              <a:rPr lang="en-AU" dirty="0" smtClean="0"/>
              <a:t> in London because he is local</a:t>
            </a:r>
            <a:endParaRPr lang="en-AU" dirty="0" smtClean="0">
              <a:sym typeface="Wingdings" panose="05000000000000000000" pitchFamily="2" charset="2"/>
            </a:endParaRPr>
          </a:p>
          <a:p>
            <a:pPr lvl="2"/>
            <a:r>
              <a:rPr lang="en-AU" dirty="0" smtClean="0">
                <a:sym typeface="Wingdings" panose="05000000000000000000" pitchFamily="2" charset="2"/>
              </a:rPr>
              <a:t>Or we could call on Tony </a:t>
            </a:r>
            <a:r>
              <a:rPr lang="en-AU" dirty="0" err="1" smtClean="0">
                <a:sym typeface="Wingdings" panose="05000000000000000000" pitchFamily="2" charset="2"/>
              </a:rPr>
              <a:t>Jeffree</a:t>
            </a:r>
            <a:r>
              <a:rPr lang="en-AU" dirty="0" smtClean="0">
                <a:sym typeface="Wingdings" panose="05000000000000000000" pitchFamily="2" charset="2"/>
              </a:rPr>
              <a:t> who is also local as </a:t>
            </a:r>
            <a:r>
              <a:rPr lang="en-AU" dirty="0" err="1" smtClean="0">
                <a:sym typeface="Wingdings" panose="05000000000000000000" pitchFamily="2" charset="2"/>
              </a:rPr>
              <a:t>HoD</a:t>
            </a:r>
            <a:r>
              <a:rPr lang="en-AU" dirty="0" smtClean="0">
                <a:sym typeface="Wingdings" panose="05000000000000000000" pitchFamily="2" charset="2"/>
              </a:rPr>
              <a:t> in London</a:t>
            </a:r>
            <a:endParaRPr lang="en-AU" dirty="0" smtClean="0"/>
          </a:p>
          <a:p>
            <a:pPr lvl="1"/>
            <a:r>
              <a:rPr lang="en-AU" dirty="0" smtClean="0"/>
              <a:t>We can delay any decisions until September if required,  but it is probably worth while empowering the IEEE 802 EC Chair this week to appoint a </a:t>
            </a:r>
            <a:r>
              <a:rPr lang="en-AU" dirty="0" err="1" smtClean="0"/>
              <a:t>HoD</a:t>
            </a:r>
            <a:r>
              <a:rPr lang="en-AU" dirty="0" smtClean="0"/>
              <a:t> at the appropriate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802’s delegation to SC6 in </a:t>
            </a:r>
            <a:r>
              <a:rPr lang="en-AU" dirty="0" smtClean="0"/>
              <a:t>London in </a:t>
            </a:r>
            <a:r>
              <a:rPr lang="en-AU" dirty="0" smtClean="0"/>
              <a:t>October is likely to have four delegates</a:t>
            </a:r>
            <a:endParaRPr lang="en-AU" dirty="0"/>
          </a:p>
        </p:txBody>
      </p:sp>
      <p:sp>
        <p:nvSpPr>
          <p:cNvPr id="3" name="Content Placeholder 2"/>
          <p:cNvSpPr>
            <a:spLocks noGrp="1"/>
          </p:cNvSpPr>
          <p:nvPr>
            <p:ph idx="1"/>
          </p:nvPr>
        </p:nvSpPr>
        <p:spPr/>
        <p:txBody>
          <a:bodyPr/>
          <a:lstStyle/>
          <a:p>
            <a:pPr lvl="1"/>
            <a:r>
              <a:rPr lang="en-AU" dirty="0" smtClean="0"/>
              <a:t>IEEE 802 Delegation </a:t>
            </a:r>
            <a:r>
              <a:rPr lang="en-AU" dirty="0" smtClean="0"/>
              <a:t>will include</a:t>
            </a:r>
          </a:p>
          <a:p>
            <a:pPr lvl="2"/>
            <a:r>
              <a:rPr lang="en-AU" dirty="0" smtClean="0"/>
              <a:t>Bruce Kraemer (</a:t>
            </a:r>
            <a:r>
              <a:rPr lang="en-AU" dirty="0" err="1" smtClean="0"/>
              <a:t>HoD</a:t>
            </a:r>
            <a:r>
              <a:rPr lang="en-AU" dirty="0" smtClean="0"/>
              <a:t>)</a:t>
            </a:r>
            <a:endParaRPr lang="en-AU" dirty="0" smtClean="0"/>
          </a:p>
          <a:p>
            <a:pPr lvl="2"/>
            <a:r>
              <a:rPr lang="en-AU" dirty="0" smtClean="0"/>
              <a:t>Jodi </a:t>
            </a:r>
            <a:r>
              <a:rPr lang="en-AU" dirty="0" err="1" smtClean="0"/>
              <a:t>Haasz</a:t>
            </a:r>
            <a:r>
              <a:rPr lang="en-AU" dirty="0" smtClean="0"/>
              <a:t> (IEEE staff)</a:t>
            </a:r>
          </a:p>
          <a:p>
            <a:pPr lvl="2"/>
            <a:r>
              <a:rPr lang="en-AU" dirty="0" smtClean="0"/>
              <a:t>Stephen </a:t>
            </a:r>
            <a:r>
              <a:rPr lang="en-AU" dirty="0"/>
              <a:t>McCann (</a:t>
            </a:r>
            <a:r>
              <a:rPr lang="en-AU" dirty="0" err="1"/>
              <a:t>HoD</a:t>
            </a:r>
            <a:r>
              <a:rPr lang="en-AU" dirty="0"/>
              <a:t> in </a:t>
            </a:r>
            <a:r>
              <a:rPr lang="en-AU" dirty="0" smtClean="0"/>
              <a:t>training?)</a:t>
            </a:r>
            <a:endParaRPr lang="en-AU" dirty="0" smtClean="0"/>
          </a:p>
          <a:p>
            <a:pPr lvl="2"/>
            <a:r>
              <a:rPr lang="en-AU" dirty="0" smtClean="0"/>
              <a:t>Adrian Stephens </a:t>
            </a:r>
            <a:r>
              <a:rPr lang="en-AU" dirty="0"/>
              <a:t>(</a:t>
            </a:r>
            <a:r>
              <a:rPr lang="en-AU" dirty="0" err="1"/>
              <a:t>HoD</a:t>
            </a:r>
            <a:r>
              <a:rPr lang="en-AU" dirty="0"/>
              <a:t> in </a:t>
            </a:r>
            <a:r>
              <a:rPr lang="en-AU" dirty="0" smtClean="0"/>
              <a:t>training?)</a:t>
            </a:r>
          </a:p>
          <a:p>
            <a:pPr lvl="1"/>
            <a:r>
              <a:rPr lang="en-AU" dirty="0" smtClean="0"/>
              <a:t>Other known IEEE 802 attendees include</a:t>
            </a:r>
            <a:endParaRPr lang="en-AU" dirty="0"/>
          </a:p>
          <a:p>
            <a:pPr lvl="2"/>
            <a:r>
              <a:rPr lang="en-AU" dirty="0" smtClean="0"/>
              <a:t>John Messenger (</a:t>
            </a:r>
            <a:r>
              <a:rPr lang="en-AU" dirty="0" smtClean="0"/>
              <a:t>UK NB)</a:t>
            </a:r>
          </a:p>
          <a:p>
            <a:pPr lvl="2"/>
            <a:r>
              <a:rPr lang="en-AU" dirty="0" smtClean="0"/>
              <a:t>Andrew Myles (US NB)</a:t>
            </a:r>
          </a:p>
          <a:p>
            <a:pPr lvl="1"/>
            <a:r>
              <a:rPr lang="en-AU" dirty="0"/>
              <a:t>Please register!</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488390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updated IEEE </a:t>
            </a:r>
            <a:r>
              <a:rPr lang="en-AU" dirty="0" smtClean="0"/>
              <a:t>802 materials for </a:t>
            </a:r>
            <a:r>
              <a:rPr lang="en-AU" dirty="0" smtClean="0"/>
              <a:t>the SC6 </a:t>
            </a:r>
            <a:r>
              <a:rPr lang="en-AU" dirty="0" smtClean="0"/>
              <a:t>meeting</a:t>
            </a:r>
            <a:endParaRPr lang="en-AU" dirty="0"/>
          </a:p>
        </p:txBody>
      </p:sp>
      <p:sp>
        <p:nvSpPr>
          <p:cNvPr id="3" name="Content Placeholder 2"/>
          <p:cNvSpPr>
            <a:spLocks noGrp="1"/>
          </p:cNvSpPr>
          <p:nvPr>
            <p:ph idx="1"/>
          </p:nvPr>
        </p:nvSpPr>
        <p:spPr/>
        <p:txBody>
          <a:bodyPr/>
          <a:lstStyle/>
          <a:p>
            <a:pPr lvl="1" latinLnBrk="1"/>
            <a:r>
              <a:rPr lang="en-AU" dirty="0" smtClean="0"/>
              <a:t>In Ottawa, IEEE 802 particular prepared WG updates various documents</a:t>
            </a:r>
            <a:endParaRPr lang="en-AU" dirty="0"/>
          </a:p>
          <a:p>
            <a:pPr lvl="2" latinLnBrk="1"/>
            <a:r>
              <a:rPr lang="en-GB" dirty="0"/>
              <a:t>6N15837: IEEE-SA 802 Liaison </a:t>
            </a:r>
            <a:r>
              <a:rPr lang="en-GB" dirty="0" smtClean="0"/>
              <a:t>Overview</a:t>
            </a:r>
            <a:endParaRPr lang="en-GB" dirty="0" smtClean="0"/>
          </a:p>
          <a:p>
            <a:pPr lvl="2" latinLnBrk="1"/>
            <a:r>
              <a:rPr lang="en-GB" dirty="0" smtClean="0"/>
              <a:t>6N15836</a:t>
            </a:r>
            <a:r>
              <a:rPr lang="en-GB" dirty="0"/>
              <a:t>: IEEE </a:t>
            </a:r>
            <a:r>
              <a:rPr lang="en-GB" dirty="0" smtClean="0"/>
              <a:t>802-1-SC6-Overview - done</a:t>
            </a:r>
            <a:endParaRPr lang="en-GB" dirty="0" smtClean="0"/>
          </a:p>
          <a:p>
            <a:pPr lvl="2" latinLnBrk="1"/>
            <a:r>
              <a:rPr lang="en-GB" dirty="0" smtClean="0"/>
              <a:t>6N15843</a:t>
            </a:r>
            <a:r>
              <a:rPr lang="en-GB" dirty="0"/>
              <a:t>: IEEE 802.3 Ethernet Working Group </a:t>
            </a:r>
            <a:r>
              <a:rPr lang="en-GB" dirty="0" smtClean="0"/>
              <a:t>Update - done</a:t>
            </a:r>
            <a:endParaRPr lang="en-GB" dirty="0" smtClean="0"/>
          </a:p>
          <a:p>
            <a:pPr lvl="2" latinLnBrk="1"/>
            <a:r>
              <a:rPr lang="en-GB" dirty="0" smtClean="0"/>
              <a:t>6N15839</a:t>
            </a:r>
            <a:r>
              <a:rPr lang="en-GB" dirty="0"/>
              <a:t>: IEEE-SA 802.11-Liaison </a:t>
            </a:r>
            <a:r>
              <a:rPr lang="en-GB" dirty="0" smtClean="0"/>
              <a:t>Overview - done</a:t>
            </a:r>
            <a:endParaRPr lang="en-GB" dirty="0" smtClean="0"/>
          </a:p>
          <a:p>
            <a:pPr lvl="2" latinLnBrk="1"/>
            <a:r>
              <a:rPr lang="en-GB" dirty="0" smtClean="0"/>
              <a:t>6N15844</a:t>
            </a:r>
            <a:r>
              <a:rPr lang="en-GB" dirty="0"/>
              <a:t>: IEEE 802.15 Projects: Summary Overview </a:t>
            </a:r>
            <a:endParaRPr lang="en-AU" dirty="0"/>
          </a:p>
          <a:p>
            <a:pPr lvl="2" latinLnBrk="1"/>
            <a:r>
              <a:rPr lang="en-GB" dirty="0" smtClean="0"/>
              <a:t>6N15838</a:t>
            </a:r>
            <a:r>
              <a:rPr lang="en-GB" dirty="0"/>
              <a:t>: </a:t>
            </a:r>
            <a:r>
              <a:rPr lang="en-GB" dirty="0" smtClean="0"/>
              <a:t>Overview </a:t>
            </a:r>
            <a:r>
              <a:rPr lang="en-GB" dirty="0"/>
              <a:t>of the IEEE 802.22 Working Group </a:t>
            </a:r>
            <a:r>
              <a:rPr lang="en-GB" dirty="0" smtClean="0"/>
              <a:t>Activities</a:t>
            </a:r>
          </a:p>
          <a:p>
            <a:pPr lvl="1" latinLnBrk="1"/>
            <a:r>
              <a:rPr lang="en-GB" dirty="0" smtClean="0"/>
              <a:t>We will quickly review the updates versions this week </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444291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802 overview</a:t>
            </a:r>
            <a:endParaRPr lang="en-AU" dirty="0"/>
          </a:p>
        </p:txBody>
      </p:sp>
      <p:sp>
        <p:nvSpPr>
          <p:cNvPr id="3" name="Content Placeholder 2"/>
          <p:cNvSpPr>
            <a:spLocks noGrp="1"/>
          </p:cNvSpPr>
          <p:nvPr>
            <p:ph idx="1"/>
          </p:nvPr>
        </p:nvSpPr>
        <p:spPr/>
        <p:txBody>
          <a:bodyPr/>
          <a:lstStyle/>
          <a:p>
            <a:r>
              <a:rPr lang="en-AU" dirty="0" smtClean="0"/>
              <a:t>Status</a:t>
            </a:r>
          </a:p>
          <a:p>
            <a:pPr lvl="1"/>
            <a:r>
              <a:rPr lang="en-AU" dirty="0" smtClean="0"/>
              <a:t>Drafted based on previous version by Andrew</a:t>
            </a:r>
          </a:p>
          <a:p>
            <a:pPr lvl="1"/>
            <a:r>
              <a:rPr lang="en-AU" dirty="0" smtClean="0"/>
              <a:t>Bruce is editing as of 26 Aug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1269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review the </a:t>
            </a:r>
            <a:r>
              <a:rPr lang="en-AU" dirty="0" smtClean="0"/>
              <a:t>802.1 WG </a:t>
            </a:r>
            <a:r>
              <a:rPr lang="en-AU" dirty="0"/>
              <a:t>overview</a:t>
            </a:r>
          </a:p>
        </p:txBody>
      </p:sp>
      <p:sp>
        <p:nvSpPr>
          <p:cNvPr id="3" name="Content Placeholder 2"/>
          <p:cNvSpPr>
            <a:spLocks noGrp="1"/>
          </p:cNvSpPr>
          <p:nvPr>
            <p:ph idx="1"/>
          </p:nvPr>
        </p:nvSpPr>
        <p:spPr/>
        <p:txBody>
          <a:bodyPr/>
          <a:lstStyle/>
          <a:p>
            <a:r>
              <a:rPr lang="en-AU" dirty="0" smtClean="0"/>
              <a:t>Status</a:t>
            </a:r>
            <a:endParaRPr lang="en-AU" dirty="0"/>
          </a:p>
          <a:p>
            <a:pPr lvl="1"/>
            <a:r>
              <a:rPr lang="en-AU" dirty="0"/>
              <a:t>Drafted based on previous </a:t>
            </a:r>
            <a:r>
              <a:rPr lang="en-AU" dirty="0" smtClean="0"/>
              <a:t>version by Mick</a:t>
            </a:r>
            <a:endParaRPr lang="en-AU" dirty="0"/>
          </a:p>
          <a:p>
            <a:pPr lvl="1"/>
            <a:r>
              <a:rPr lang="en-AU" dirty="0" smtClean="0"/>
              <a:t>Done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946446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review the </a:t>
            </a:r>
            <a:r>
              <a:rPr lang="en-AU" dirty="0" smtClean="0"/>
              <a:t>802.3 </a:t>
            </a:r>
            <a:r>
              <a:rPr lang="en-AU" dirty="0"/>
              <a:t>WG overview</a:t>
            </a:r>
          </a:p>
        </p:txBody>
      </p:sp>
      <p:sp>
        <p:nvSpPr>
          <p:cNvPr id="3" name="Content Placeholder 2"/>
          <p:cNvSpPr>
            <a:spLocks noGrp="1"/>
          </p:cNvSpPr>
          <p:nvPr>
            <p:ph idx="1"/>
          </p:nvPr>
        </p:nvSpPr>
        <p:spPr/>
        <p:txBody>
          <a:bodyPr/>
          <a:lstStyle/>
          <a:p>
            <a:r>
              <a:rPr lang="en-AU" dirty="0"/>
              <a:t>Status</a:t>
            </a:r>
          </a:p>
          <a:p>
            <a:pPr lvl="1"/>
            <a:r>
              <a:rPr lang="en-AU" dirty="0"/>
              <a:t>Drafted based on previous version by </a:t>
            </a:r>
            <a:r>
              <a:rPr lang="en-AU" dirty="0" smtClean="0"/>
              <a:t>David</a:t>
            </a:r>
          </a:p>
          <a:p>
            <a:pPr lvl="1"/>
            <a:r>
              <a:rPr lang="en-AU" dirty="0" smtClean="0"/>
              <a:t>Done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344306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review the </a:t>
            </a:r>
            <a:r>
              <a:rPr lang="en-AU" dirty="0" smtClean="0"/>
              <a:t>802.11 </a:t>
            </a:r>
            <a:r>
              <a:rPr lang="en-AU" dirty="0"/>
              <a:t>WG overview</a:t>
            </a:r>
          </a:p>
        </p:txBody>
      </p:sp>
      <p:sp>
        <p:nvSpPr>
          <p:cNvPr id="3" name="Content Placeholder 2"/>
          <p:cNvSpPr>
            <a:spLocks noGrp="1"/>
          </p:cNvSpPr>
          <p:nvPr>
            <p:ph idx="1"/>
          </p:nvPr>
        </p:nvSpPr>
        <p:spPr/>
        <p:txBody>
          <a:bodyPr/>
          <a:lstStyle/>
          <a:p>
            <a:r>
              <a:rPr lang="en-AU" dirty="0"/>
              <a:t>Status</a:t>
            </a:r>
          </a:p>
          <a:p>
            <a:pPr lvl="1"/>
            <a:r>
              <a:rPr lang="en-AU" dirty="0"/>
              <a:t>Drafted based on previous version by </a:t>
            </a:r>
            <a:r>
              <a:rPr lang="en-AU" dirty="0" smtClean="0"/>
              <a:t>Adrian</a:t>
            </a:r>
            <a:endParaRPr lang="en-AU" dirty="0"/>
          </a:p>
          <a:p>
            <a:pPr lvl="1"/>
            <a:r>
              <a:rPr lang="en-AU" dirty="0"/>
              <a:t>Done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197340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review the </a:t>
            </a:r>
            <a:r>
              <a:rPr lang="en-AU" dirty="0" smtClean="0"/>
              <a:t>802.15 </a:t>
            </a:r>
            <a:r>
              <a:rPr lang="en-AU" dirty="0"/>
              <a:t>WG overview</a:t>
            </a:r>
          </a:p>
        </p:txBody>
      </p:sp>
      <p:sp>
        <p:nvSpPr>
          <p:cNvPr id="3" name="Content Placeholder 2"/>
          <p:cNvSpPr>
            <a:spLocks noGrp="1"/>
          </p:cNvSpPr>
          <p:nvPr>
            <p:ph idx="1"/>
          </p:nvPr>
        </p:nvSpPr>
        <p:spPr/>
        <p:txBody>
          <a:bodyPr/>
          <a:lstStyle/>
          <a:p>
            <a:r>
              <a:rPr lang="en-AU" dirty="0"/>
              <a:t>Status</a:t>
            </a:r>
          </a:p>
          <a:p>
            <a:pPr lvl="1"/>
            <a:r>
              <a:rPr lang="en-AU" dirty="0" smtClean="0"/>
              <a:t>Not known</a:t>
            </a:r>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952357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review the </a:t>
            </a:r>
            <a:r>
              <a:rPr lang="en-AU" dirty="0" smtClean="0"/>
              <a:t>802.22 </a:t>
            </a:r>
            <a:r>
              <a:rPr lang="en-AU" dirty="0"/>
              <a:t>WG overview</a:t>
            </a:r>
          </a:p>
        </p:txBody>
      </p:sp>
      <p:sp>
        <p:nvSpPr>
          <p:cNvPr id="3" name="Content Placeholder 2"/>
          <p:cNvSpPr>
            <a:spLocks noGrp="1"/>
          </p:cNvSpPr>
          <p:nvPr>
            <p:ph idx="1"/>
          </p:nvPr>
        </p:nvSpPr>
        <p:spPr/>
        <p:txBody>
          <a:bodyPr/>
          <a:lstStyle/>
          <a:p>
            <a:r>
              <a:rPr lang="en-AU" dirty="0"/>
              <a:t>Status</a:t>
            </a:r>
          </a:p>
          <a:p>
            <a:pPr lvl="1"/>
            <a:r>
              <a:rPr lang="en-AU" dirty="0"/>
              <a:t>Not known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4111369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285021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931243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Only a small number of people have asked to be added to the SC6 reflectors …</a:t>
            </a:r>
          </a:p>
          <a:p>
            <a:pPr lvl="2"/>
            <a:r>
              <a:rPr lang="en-AU" dirty="0" smtClean="0"/>
              <a:t>Ian Sherlock</a:t>
            </a:r>
          </a:p>
          <a:p>
            <a:pPr lvl="2"/>
            <a:r>
              <a:rPr lang="en-AU" dirty="0" smtClean="0"/>
              <a:t>Al </a:t>
            </a:r>
            <a:r>
              <a:rPr lang="en-AU" dirty="0" err="1" smtClean="0"/>
              <a:t>Petrick</a:t>
            </a:r>
            <a:endParaRPr lang="en-AU" dirty="0" smtClean="0"/>
          </a:p>
          <a:p>
            <a:pPr lvl="2"/>
            <a:r>
              <a:rPr lang="en-AU" dirty="0" smtClean="0"/>
              <a:t>Dan Harkins</a:t>
            </a:r>
          </a:p>
          <a:p>
            <a:pPr lvl="2"/>
            <a:r>
              <a:rPr lang="en-AU" dirty="0" smtClean="0"/>
              <a:t>Brian Weis</a:t>
            </a:r>
          </a:p>
          <a:p>
            <a:pPr lvl="2"/>
            <a:r>
              <a:rPr lang="en-AU" dirty="0" smtClean="0"/>
              <a:t>Mick Seaman</a:t>
            </a:r>
          </a:p>
          <a:p>
            <a:pPr lvl="2"/>
            <a:r>
              <a:rPr lang="en-AU" dirty="0"/>
              <a:t>Stephen McCann </a:t>
            </a:r>
            <a:endParaRPr lang="en-AU" dirty="0" smtClean="0"/>
          </a:p>
          <a:p>
            <a:pPr lvl="2"/>
            <a:r>
              <a:rPr lang="en-AU" dirty="0" smtClean="0"/>
              <a:t>John Messenger</a:t>
            </a:r>
          </a:p>
          <a:p>
            <a:pPr lvl="2"/>
            <a:r>
              <a:rPr lang="en-AU" dirty="0" smtClean="0"/>
              <a:t>…</a:t>
            </a:r>
          </a:p>
          <a:p>
            <a:pPr lvl="1"/>
            <a:r>
              <a:rPr lang="en-AU" dirty="0" smtClean="0"/>
              <a:t>… because </a:t>
            </a:r>
            <a:r>
              <a:rPr lang="en-AU" dirty="0" smtClean="0"/>
              <a:t>it </a:t>
            </a:r>
            <a:r>
              <a:rPr lang="en-AU" dirty="0" smtClean="0"/>
              <a:t>is not clear how the SC6 Chair wants to handle such requests</a:t>
            </a:r>
          </a:p>
          <a:p>
            <a:pPr lvl="1"/>
            <a:r>
              <a:rPr lang="en-AU" dirty="0" smtClean="0"/>
              <a:t>… hopefully this will be made clear at the next SC6 meeting in London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594141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Athens in Sept 2014</a:t>
            </a:r>
            <a:r>
              <a:rPr lang="en-AU" i="1" dirty="0" smtClean="0"/>
              <a:t>,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Athens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16 Sept,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18 Sept, </a:t>
            </a:r>
            <a:r>
              <a:rPr lang="en-US" sz="1600" b="1" dirty="0">
                <a:latin typeface="+mj-lt"/>
              </a:rPr>
              <a:t>PM1</a:t>
            </a:r>
          </a:p>
        </p:txBody>
      </p:sp>
      <p:sp>
        <p:nvSpPr>
          <p:cNvPr id="11" name="Rectangle 10"/>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AU" sz="1600" dirty="0" smtClean="0">
                <a:latin typeface="+mj-lt"/>
              </a:rPr>
              <a:t>Recess</a:t>
            </a:r>
            <a:endParaRPr lang="en-AU" sz="1600" dirty="0">
              <a:latin typeface="+mj-lt"/>
            </a:endParaRPr>
          </a:p>
        </p:txBody>
      </p:sp>
      <p:sp>
        <p:nvSpPr>
          <p:cNvPr id="13" name="Rectangle 12"/>
          <p:cNvSpPr/>
          <p:nvPr/>
        </p:nvSpPr>
        <p:spPr bwMode="auto">
          <a:xfrm>
            <a:off x="3352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Wednesday</a:t>
            </a:r>
            <a:endParaRPr lang="en-US" sz="1600" b="1" dirty="0">
              <a:latin typeface="+mj-lt"/>
            </a:endParaRPr>
          </a:p>
          <a:p>
            <a:pPr algn="ctr">
              <a:defRPr/>
            </a:pPr>
            <a:r>
              <a:rPr lang="en-US" sz="1600" b="1" dirty="0" smtClean="0">
                <a:latin typeface="+mj-lt"/>
              </a:rPr>
              <a:t>17 Sept,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7423</Words>
  <Application>Microsoft Office PowerPoint</Application>
  <PresentationFormat>On-screen Show (4:3)</PresentationFormat>
  <Paragraphs>1059</Paragraphs>
  <Slides>79</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84" baseType="lpstr">
      <vt:lpstr>802-11-Submission</vt:lpstr>
      <vt:lpstr>Acrobat Document</vt:lpstr>
      <vt:lpstr>Presentation</vt:lpstr>
      <vt:lpstr>Document</vt:lpstr>
      <vt:lpstr>Adobe Acrobat Document</vt:lpstr>
      <vt:lpstr>IEEE 802 JTC1 Standing Committee Sept 2014 agenda</vt:lpstr>
      <vt:lpstr>This presentation will be used to run the IEEE 802 JTC1 SC meetings in Athens in Sept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Athens interim meeting, but may only need one slot</vt:lpstr>
      <vt:lpstr>The IEEE 802 JTC1 SC has a detailed list of agenda items to be considered</vt:lpstr>
      <vt:lpstr>The IEEE 802 JTC1 SC will consider approving its agenda for the Athens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802.11 WG has liaised a variety of drafts to SC6</vt:lpstr>
      <vt:lpstr>IEEE 802.11 WG will continue to consider drafts for liaison</vt:lpstr>
      <vt:lpstr>IEEE 802.1 WG has liaised a variety of drafts to SC6</vt:lpstr>
      <vt:lpstr>IEEE 802.1 WG will continue to consider drafts for liaison</vt:lpstr>
      <vt:lpstr>The SC may discuss the possibility of liaising IEEE 802.15 drafts to SC6</vt:lpstr>
      <vt:lpstr>IEEE 802 continues to notify SC6 of various new projects</vt:lpstr>
      <vt:lpstr>IEEE 802 has pushed ten standards completely through the PSDO ratification process</vt:lpstr>
      <vt:lpstr>IEEE 802.11-2012 has been ratified as ISO/IEC/IEEE 8802-11:2012 &amp; FDIS comment resolutions  liaised</vt:lpstr>
      <vt:lpstr>IEEE 802.1X-2010 has been ratified as ISO/IEC/IEEE 8802-1X:2013 &amp; FDIS comment resolutions  liaised</vt:lpstr>
      <vt:lpstr>IEEE 802.1AE-2006 has been ratified as ISO/IEC/IEEE 8802-1AE:2013 &amp; FDIS comment resolutions  liaised</vt:lpstr>
      <vt:lpstr>IEEE 802.1AB-2009 has been ratified as ISO/IEC/IEEE 8802-1AB:2014 &amp; FDIS comment resolutions  liaised</vt:lpstr>
      <vt:lpstr>IEEE 802.1AR-2009 has been ratified as ISO/IEC/IEEE 8802-1AR:2014 &amp; FDIS comment resolutions  liaised</vt:lpstr>
      <vt:lpstr>IEEE 802.1AS-2011 has been ratified as ISO/IEC 8802-1AS:2014 &amp; FDIS comment resolutions  liaised</vt:lpstr>
      <vt:lpstr>IEEE 802.3-2012 has been ratified as ISO/IEC/IEEE 8802-3:2014 &amp; FDIS comment resolutions  liaised</vt:lpstr>
      <vt:lpstr>IEEE 802.11ae-2012 has been ratified as ISO/IEC 8802-11:2012/Amd 1:2014 &amp; FDIS comments  liaised</vt:lpstr>
      <vt:lpstr>IEEE 802.11aa-2012 has been ratified as ISO/IEC 8802-11:2012/Amd 2:2014 &amp; FDIS comments liaised</vt:lpstr>
      <vt:lpstr>IEEE 802.11ad-2012 has been ratified as ISO/IEC 8802-11:2012/Amd 3:2014 &amp; FDIS comments liaised</vt:lpstr>
      <vt:lpstr>IEEE 802 has ten standards in the pipeline for ratification under the PSDO</vt:lpstr>
      <vt:lpstr>IEEE 802.11ac-2013 is waiting for the close of the pre-ballot</vt:lpstr>
      <vt:lpstr>IEEE 802.11af-2013 is waiting for the close of the pre-ballot</vt:lpstr>
      <vt:lpstr>IEEE 802.1AEbw-2013 passed pre-ballot in Jan 2014, and is waiting for FDIS ballot to start </vt:lpstr>
      <vt:lpstr>IEEE 802.1AEbn-2011 passed pre-ballot in Feb 2014, and is waiting for FDIS ballot to start </vt:lpstr>
      <vt:lpstr>IEEE 802.1Xbx-2014 will be submitted to PSDO process after IEEE ratification &amp; publication </vt:lpstr>
      <vt:lpstr>IEEE 802.1Q-Rev-2014 will be submitted to PSDO process after IEEE ratification &amp; publication </vt:lpstr>
      <vt:lpstr>IEEE 802-2014 is waiting for the start of the pre-ballot</vt:lpstr>
      <vt:lpstr>IEEE 802.3.1-2013 is waiting for the close of the pre-ballot</vt:lpstr>
      <vt:lpstr>Pre-ballot on 802.22 passed pre-ballot in May 2014, now waiting for FDIS ballot to start</vt:lpstr>
      <vt:lpstr>802.22aa will be sent to PSDO when 802.22 completes the PSDO process</vt:lpstr>
      <vt:lpstr>IEEE 802.22 WG has asked SC6 to allocate revision responsibility for IEEE 802.22</vt:lpstr>
      <vt:lpstr>A number of security presentations based on TePA  have been considered by SC6</vt:lpstr>
      <vt:lpstr>There has been no further action on any of the TePA based proposals</vt:lpstr>
      <vt:lpstr>The security discussion between IEEE 802 and the Swiss NB has not progressed recently</vt:lpstr>
      <vt:lpstr>Individuals in China and HK were pushing an alternative security agenda</vt:lpstr>
      <vt:lpstr>A recent Chinese focus on internet security represents a risk and an opportunity for IEEE 802</vt:lpstr>
      <vt:lpstr>A number of other proposals relevant to IEEE 802.11  are being considered by SC6</vt:lpstr>
      <vt:lpstr>There is still no news on EUHT standardisation in ISO/IEC … and next steps are unclear</vt:lpstr>
      <vt:lpstr>In 2013, SC6/WG7 previously decided to delay decisions on two PWI proposals related to WLAN</vt:lpstr>
      <vt:lpstr>In Feb 2014, the appropriate WG for the two PWI proposal related to WLAN was discussed</vt:lpstr>
      <vt:lpstr>It was “decided” in Feb 2014 to address the proposals in WG7 but neither PWI was approved</vt:lpstr>
      <vt:lpstr>SC6/WG7 discussed the “WLAN Cloud” document in late May 2014 </vt:lpstr>
      <vt:lpstr>The latest version of “WLAN Cloud” seems to ignore the IEEE 802.11 WG liaison</vt:lpstr>
      <vt:lpstr>It is not clear what the China NB are planning next wrt the “WLAN Cloud” proposal</vt:lpstr>
      <vt:lpstr>It has been claimed that “WLAN Cloud” is required for CMCC to upgrade existing equipment</vt:lpstr>
      <vt:lpstr>The SC will consider next steps in relation to the “WLAN Cloud” proposal in WG7  </vt:lpstr>
      <vt:lpstr>SC6/WG7 discussed the “Optimization technology in WLAN” document in late May 2014 </vt:lpstr>
      <vt:lpstr>The SC will consider next steps in relation to the “Optimization technology in WLAN” proposal in WG7</vt:lpstr>
      <vt:lpstr>The next SC6 meeting will be held in the UK in October 2014</vt:lpstr>
      <vt:lpstr>It appears a Canada NB rep is volunteering to be the WG1 convenor</vt:lpstr>
      <vt:lpstr>The IEEE 802 JTC1 SC will prepare final submissions for the London SC6 meeting this week</vt:lpstr>
      <vt:lpstr>The SC6/ WG7 agenda for London includes three items of interest to IEEE 802.11 WG</vt:lpstr>
      <vt:lpstr>The SC6/ WG1 agenda for London does not contain much</vt:lpstr>
      <vt:lpstr>The SC may need to select a new IEEE 802 liaison  and HoD to SC6 eventually</vt:lpstr>
      <vt:lpstr>The IEEE 802’s delegation to SC6 in London in October is likely to have four delegates</vt:lpstr>
      <vt:lpstr>The SC will review updated IEEE 802 materials for the SC6 meeting</vt:lpstr>
      <vt:lpstr>The SC will review the 802 overview</vt:lpstr>
      <vt:lpstr>The SC will review the 802.1 WG overview</vt:lpstr>
      <vt:lpstr>The SC will review the 802.3 WG overview</vt:lpstr>
      <vt:lpstr>The SC will review the 802.11 WG overview</vt:lpstr>
      <vt:lpstr>The SC will review the 802.15 WG overview</vt:lpstr>
      <vt:lpstr>The SC will review the 802.22 WG overview</vt:lpstr>
      <vt:lpstr>ISO/IEC JTC1 is changing the way it organises participation in WGs</vt:lpstr>
      <vt:lpstr>The SC Chair has been empowered to appoint experts to the SC6 document access lists </vt:lpstr>
      <vt:lpstr>No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2014-08-26T06:53:19Z</dcterms:modified>
</cp:coreProperties>
</file>