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74" r:id="rId4"/>
    <p:sldId id="282" r:id="rId5"/>
    <p:sldId id="262" r:id="rId6"/>
    <p:sldId id="258" r:id="rId7"/>
    <p:sldId id="276" r:id="rId8"/>
    <p:sldId id="263" r:id="rId9"/>
    <p:sldId id="273" r:id="rId10"/>
    <p:sldId id="277" r:id="rId11"/>
    <p:sldId id="278" r:id="rId12"/>
    <p:sldId id="279" r:id="rId13"/>
    <p:sldId id="280" r:id="rId14"/>
    <p:sldId id="265" r:id="rId15"/>
    <p:sldId id="259" r:id="rId16"/>
    <p:sldId id="266" r:id="rId17"/>
    <p:sldId id="267" r:id="rId18"/>
    <p:sldId id="268" r:id="rId19"/>
    <p:sldId id="269" r:id="rId20"/>
    <p:sldId id="270" r:id="rId21"/>
    <p:sldId id="271" r:id="rId22"/>
    <p:sldId id="272" r:id="rId23"/>
    <p:sldId id="261" r:id="rId24"/>
    <p:sldId id="281" r:id="rId25"/>
    <p:sldId id="283" r:id="rId26"/>
    <p:sldId id="264" r:id="rId27"/>
  </p:sldIdLst>
  <p:sldSz cx="9144000" cy="6858000" type="screen4x3"/>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3" autoAdjust="0"/>
    <p:restoredTop sz="93668" autoAdjust="0"/>
  </p:normalViewPr>
  <p:slideViewPr>
    <p:cSldViewPr>
      <p:cViewPr varScale="1">
        <p:scale>
          <a:sx n="55" d="100"/>
          <a:sy n="55" d="100"/>
        </p:scale>
        <p:origin x="-450" y="-90"/>
      </p:cViewPr>
      <p:guideLst>
        <p:guide orient="horz" pos="2160"/>
        <p:guide pos="2880"/>
      </p:guideLst>
    </p:cSldViewPr>
  </p:slideViewPr>
  <p:outlineViewPr>
    <p:cViewPr varScale="1">
      <p:scale>
        <a:sx n="33" d="100"/>
        <a:sy n="33" d="100"/>
      </p:scale>
      <p:origin x="48" y="0"/>
    </p:cViewPr>
  </p:outlineViewPr>
  <p:notesTextViewPr>
    <p:cViewPr>
      <p:scale>
        <a:sx n="75" d="100"/>
        <a:sy n="75" d="100"/>
      </p:scale>
      <p:origin x="0" y="0"/>
    </p:cViewPr>
  </p:notesTextViewPr>
  <p:notesViewPr>
    <p:cSldViewPr>
      <p:cViewPr varScale="1">
        <p:scale>
          <a:sx n="67" d="100"/>
          <a:sy n="67" d="100"/>
        </p:scale>
        <p:origin x="3101"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doc.: IEEE 802.11-14/1005r0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September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a:t>Jon Rosdahl, CSR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fld id="{52A79202-D6FC-4004-9EAC-173BEA3031E0}" type="slidenum">
              <a:rPr lang="en-US"/>
              <a:pPr>
                <a:defRPr/>
              </a:pPr>
              <a:t>‹#›</a:t>
            </a:fld>
            <a:endParaRPr lang="en-US"/>
          </a:p>
        </p:txBody>
      </p:sp>
    </p:spTree>
    <p:extLst>
      <p:ext uri="{BB962C8B-B14F-4D97-AF65-F5344CB8AC3E}">
        <p14:creationId xmlns:p14="http://schemas.microsoft.com/office/powerpoint/2010/main" val="315417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0" name="Rectangle 2"/>
          <p:cNvSpPr>
            <a:spLocks noGrp="1" noChangeArrowheads="1"/>
          </p:cNvSpPr>
          <p:nvPr>
            <p:ph type="hdr"/>
          </p:nvPr>
        </p:nvSpPr>
        <p:spPr bwMode="auto">
          <a:xfrm>
            <a:off x="3924300" y="96838"/>
            <a:ext cx="2355850" cy="2000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doc.: IEEE 802.11-14/1005r0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September 2014</a:t>
            </a:r>
            <a:endParaRPr lang="en-US" dirty="0"/>
          </a:p>
        </p:txBody>
      </p:sp>
      <p:sp>
        <p:nvSpPr>
          <p:cNvPr id="9221"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itchFamily="16" charset="0"/>
                <a:ea typeface="MS Gothic" charset="-128"/>
                <a:cs typeface="Arial Unicode MS" charset="0"/>
              </a:defRPr>
            </a:lvl1pPr>
          </a:lstStyle>
          <a:p>
            <a:pPr>
              <a:defRPr/>
            </a:pPr>
            <a:r>
              <a:rPr lang="en-US"/>
              <a:t>Jon Rosdahl, CSR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US"/>
              <a:t>Page </a:t>
            </a:r>
            <a:fld id="{7A478400-C302-40FF-A836-EC3AD3B263C9}" type="slidenum">
              <a:rPr lang="en-US"/>
              <a:pPr>
                <a:defRPr/>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Times New Roman" pitchFamily="16" charset="0"/>
                <a:ea typeface="MS Gothic" charset="-128"/>
                <a:cs typeface="+mn-cs"/>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Tree>
    <p:extLst>
      <p:ext uri="{BB962C8B-B14F-4D97-AF65-F5344CB8AC3E}">
        <p14:creationId xmlns:p14="http://schemas.microsoft.com/office/powerpoint/2010/main" val="2203629662"/>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doc.: IEEE 802.11-14/1005r0</a:t>
            </a:r>
          </a:p>
        </p:txBody>
      </p:sp>
      <p:sp>
        <p:nvSpPr>
          <p:cNvPr id="10243" name="Rectangle 3"/>
          <p:cNvSpPr>
            <a:spLocks noGrp="1" noChangeArrowheads="1"/>
          </p:cNvSpPr>
          <p:nvPr>
            <p:ph type="dt"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September 2014</a:t>
            </a:r>
            <a:endParaRPr lang="en-US" dirty="0" smtClean="0">
              <a:latin typeface="Times New Roman" pitchFamily="18" charset="0"/>
              <a:ea typeface="Arial Unicode MS" pitchFamily="34" charset="-128"/>
              <a:cs typeface="Arial Unicode MS" pitchFamily="34" charset="-128"/>
            </a:endParaRPr>
          </a:p>
        </p:txBody>
      </p:sp>
      <p:sp>
        <p:nvSpPr>
          <p:cNvPr id="10244" name="Rectangle 6"/>
          <p:cNvSpPr>
            <a:spLocks noGrp="1" noChangeArrowheads="1"/>
          </p:cNvSpPr>
          <p:nvPr>
            <p:ph type="ft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Jon Rosdahl, CSR</a:t>
            </a:r>
          </a:p>
        </p:txBody>
      </p:sp>
      <p:sp>
        <p:nvSpPr>
          <p:cNvPr id="10245" name="Rectangle 7"/>
          <p:cNvSpPr>
            <a:spLocks noGrp="1" noChangeArrowheads="1"/>
          </p:cNvSpPr>
          <p:nvPr>
            <p:ph type="sldNum"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Page </a:t>
            </a:r>
            <a:fld id="{FBC82004-48DB-4335-A6FA-CC0E0A6D2627}"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1</a:t>
            </a:fld>
            <a:endParaRPr lang="en-US" smtClean="0">
              <a:latin typeface="Times New Roman" pitchFamily="18" charset="0"/>
              <a:ea typeface="Arial Unicode MS" pitchFamily="34" charset="-128"/>
              <a:cs typeface="Arial Unicode MS" pitchFamily="34" charset="-128"/>
            </a:endParaRPr>
          </a:p>
        </p:txBody>
      </p:sp>
      <p:sp>
        <p:nvSpPr>
          <p:cNvPr id="10246"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10247" name="Rectangle 2"/>
          <p:cNvSpPr>
            <a:spLocks noGrp="1" noChangeArrowheads="1"/>
          </p:cNvSpPr>
          <p:nvPr>
            <p:ph type="body"/>
          </p:nvPr>
        </p:nvSpPr>
        <p:spPr>
          <a:xfrm>
            <a:off x="923925" y="4408488"/>
            <a:ext cx="5086350" cy="4270375"/>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04358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doc.: IEEE 802.11-14/1005r0</a:t>
            </a:r>
          </a:p>
        </p:txBody>
      </p:sp>
      <p:sp>
        <p:nvSpPr>
          <p:cNvPr id="11267" name="Rectangle 3"/>
          <p:cNvSpPr>
            <a:spLocks noGrp="1" noChangeArrowheads="1"/>
          </p:cNvSpPr>
          <p:nvPr>
            <p:ph type="dt" sz="quarter"/>
          </p:nvPr>
        </p:nvSpPr>
        <p:spPr>
          <a:noFill/>
        </p:spPr>
        <p:txBody>
          <a:bodyPr/>
          <a:lstStyle/>
          <a:p>
            <a:r>
              <a:rPr lang="en-US" smtClean="0">
                <a:latin typeface="Times New Roman" pitchFamily="18" charset="0"/>
                <a:ea typeface="Arial Unicode MS" pitchFamily="34" charset="-128"/>
                <a:cs typeface="Arial Unicode MS" pitchFamily="34" charset="-128"/>
              </a:rPr>
              <a:t>September 2014</a:t>
            </a:r>
            <a:endParaRPr lang="en-US" dirty="0" smtClean="0">
              <a:latin typeface="Times New Roman" pitchFamily="18" charset="0"/>
              <a:ea typeface="Arial Unicode MS" pitchFamily="34" charset="-128"/>
              <a:cs typeface="Arial Unicode MS" pitchFamily="34" charset="-128"/>
            </a:endParaRPr>
          </a:p>
        </p:txBody>
      </p:sp>
      <p:sp>
        <p:nvSpPr>
          <p:cNvPr id="11268" name="Rectangle 6"/>
          <p:cNvSpPr>
            <a:spLocks noGrp="1" noChangeArrowheads="1"/>
          </p:cNvSpPr>
          <p:nvPr>
            <p:ph type="ft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Jon Rosdahl, CSR</a:t>
            </a:r>
          </a:p>
        </p:txBody>
      </p:sp>
      <p:sp>
        <p:nvSpPr>
          <p:cNvPr id="11269" name="Rectangle 7"/>
          <p:cNvSpPr>
            <a:spLocks noGrp="1" noChangeArrowheads="1"/>
          </p:cNvSpPr>
          <p:nvPr>
            <p:ph type="sldNum"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Page </a:t>
            </a:r>
            <a:fld id="{7623955C-B8EB-4273-9F21-97EF06D4D154}"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2</a:t>
            </a:fld>
            <a:endParaRPr lang="en-US" smtClean="0">
              <a:latin typeface="Times New Roman" pitchFamily="18" charset="0"/>
              <a:ea typeface="Arial Unicode MS" pitchFamily="34" charset="-128"/>
              <a:cs typeface="Arial Unicode MS" pitchFamily="34" charset="-128"/>
            </a:endParaRPr>
          </a:p>
        </p:txBody>
      </p:sp>
      <p:sp>
        <p:nvSpPr>
          <p:cNvPr id="11270"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11271" name="Rectangle 2"/>
          <p:cNvSpPr>
            <a:spLocks noGrp="1" noChangeArrowheads="1"/>
          </p:cNvSpPr>
          <p:nvPr>
            <p:ph type="body"/>
          </p:nvPr>
        </p:nvSpPr>
        <p:spPr>
          <a:xfrm>
            <a:off x="923925" y="4408488"/>
            <a:ext cx="5086350" cy="4270375"/>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423688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802.11-14/1005r0</a:t>
            </a:r>
            <a:endParaRPr lang="en-US" dirty="0"/>
          </a:p>
        </p:txBody>
      </p:sp>
      <p:sp>
        <p:nvSpPr>
          <p:cNvPr id="5" name="Date Placeholder 4"/>
          <p:cNvSpPr>
            <a:spLocks noGrp="1"/>
          </p:cNvSpPr>
          <p:nvPr>
            <p:ph type="dt" idx="11"/>
          </p:nvPr>
        </p:nvSpPr>
        <p:spPr/>
        <p:txBody>
          <a:bodyPr/>
          <a:lstStyle/>
          <a:p>
            <a:pPr>
              <a:defRPr/>
            </a:pPr>
            <a:r>
              <a:rPr lang="en-US" smtClean="0"/>
              <a:t>September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7</a:t>
            </a:fld>
            <a:endParaRPr lang="en-US"/>
          </a:p>
        </p:txBody>
      </p:sp>
    </p:spTree>
    <p:extLst>
      <p:ext uri="{BB962C8B-B14F-4D97-AF65-F5344CB8AC3E}">
        <p14:creationId xmlns:p14="http://schemas.microsoft.com/office/powerpoint/2010/main" val="130146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802.11-11/0051r2</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9DF32935-AA7A-4CB6-A0FF-AE800D35576F}" type="slidenum">
              <a:rPr lang="en-US" altLang="en-US" sz="1200" b="0"/>
              <a:pPr/>
              <a:t>8</a:t>
            </a:fld>
            <a:endParaRPr lang="en-US" altLang="en-US" sz="1200" b="0"/>
          </a:p>
        </p:txBody>
      </p:sp>
      <p:sp>
        <p:nvSpPr>
          <p:cNvPr id="16390" name="Rectangle 2"/>
          <p:cNvSpPr>
            <a:spLocks noGrp="1" noRot="1" noChangeAspect="1" noChangeArrowheads="1" noTextEdit="1"/>
          </p:cNvSpPr>
          <p:nvPr>
            <p:ph type="sldImg"/>
          </p:nvPr>
        </p:nvSpPr>
        <p:spPr>
          <a:xfrm>
            <a:off x="1154113" y="701675"/>
            <a:ext cx="4624387" cy="3467100"/>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802.11-11/0051r2</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B2C93E6C-85F2-4F8D-A95E-8C0553F43E42}" type="slidenum">
              <a:rPr lang="en-US" altLang="en-US" sz="1200" b="0"/>
              <a:pPr/>
              <a:t>10</a:t>
            </a:fld>
            <a:endParaRPr lang="en-US" altLang="en-US" sz="1200" b="0"/>
          </a:p>
        </p:txBody>
      </p:sp>
      <p:sp>
        <p:nvSpPr>
          <p:cNvPr id="21510" name="Rectangle 2"/>
          <p:cNvSpPr>
            <a:spLocks noGrp="1" noRot="1" noChangeAspect="1" noChangeArrowheads="1" noTextEdit="1"/>
          </p:cNvSpPr>
          <p:nvPr>
            <p:ph type="sldImg"/>
          </p:nvPr>
        </p:nvSpPr>
        <p:spPr>
          <a:xfrm>
            <a:off x="1154113" y="701675"/>
            <a:ext cx="4624387" cy="3467100"/>
          </a:xfrm>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802.11-11/0051r2</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8686F618-2C12-4561-8373-FB4B59A2ACF3}" type="slidenum">
              <a:rPr lang="en-US" altLang="en-US" sz="1200" b="0"/>
              <a:pPr/>
              <a:t>11</a:t>
            </a:fld>
            <a:endParaRPr lang="en-US" altLang="en-US" sz="1200" b="0"/>
          </a:p>
        </p:txBody>
      </p:sp>
      <p:sp>
        <p:nvSpPr>
          <p:cNvPr id="23558" name="Rectangle 2"/>
          <p:cNvSpPr>
            <a:spLocks noGrp="1" noRot="1" noChangeAspect="1" noChangeArrowheads="1" noTextEdit="1"/>
          </p:cNvSpPr>
          <p:nvPr>
            <p:ph type="sldImg"/>
          </p:nvPr>
        </p:nvSpPr>
        <p:spPr>
          <a:xfrm>
            <a:off x="1154113" y="701675"/>
            <a:ext cx="4624387" cy="3467100"/>
          </a:xfrm>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802.11-11/0051r2</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2A130D41-AE98-4475-9CC7-9CCFE98A383D}" type="slidenum">
              <a:rPr lang="en-US" altLang="en-US" sz="1200" b="0"/>
              <a:pPr/>
              <a:t>13</a:t>
            </a:fld>
            <a:endParaRPr lang="en-US" altLang="en-US" sz="1200" b="0"/>
          </a:p>
        </p:txBody>
      </p:sp>
      <p:sp>
        <p:nvSpPr>
          <p:cNvPr id="26630" name="Rectangle 2"/>
          <p:cNvSpPr>
            <a:spLocks noGrp="1" noRot="1" noChangeAspect="1" noChangeArrowheads="1" noTextEdit="1"/>
          </p:cNvSpPr>
          <p:nvPr>
            <p:ph type="sldImg"/>
          </p:nvPr>
        </p:nvSpPr>
        <p:spPr>
          <a:xfrm>
            <a:off x="1154113" y="701675"/>
            <a:ext cx="4624387" cy="3467100"/>
          </a:xfrm>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http://www.arinex.com.au/ieee2014/schedule.php</a:t>
            </a:r>
            <a:endParaRPr lang="en-US" dirty="0"/>
          </a:p>
        </p:txBody>
      </p:sp>
      <p:sp>
        <p:nvSpPr>
          <p:cNvPr id="4" name="Header Placeholder 3"/>
          <p:cNvSpPr>
            <a:spLocks noGrp="1"/>
          </p:cNvSpPr>
          <p:nvPr>
            <p:ph type="hdr" idx="10"/>
          </p:nvPr>
        </p:nvSpPr>
        <p:spPr/>
        <p:txBody>
          <a:bodyPr/>
          <a:lstStyle/>
          <a:p>
            <a:pPr>
              <a:defRPr/>
            </a:pPr>
            <a:r>
              <a:rPr lang="en-US" smtClean="0"/>
              <a:t>doc.: IEEE 802.11-14/1005r0</a:t>
            </a:r>
            <a:endParaRPr lang="en-US" dirty="0"/>
          </a:p>
        </p:txBody>
      </p:sp>
      <p:sp>
        <p:nvSpPr>
          <p:cNvPr id="5" name="Date Placeholder 4"/>
          <p:cNvSpPr>
            <a:spLocks noGrp="1"/>
          </p:cNvSpPr>
          <p:nvPr>
            <p:ph type="dt" idx="11"/>
          </p:nvPr>
        </p:nvSpPr>
        <p:spPr/>
        <p:txBody>
          <a:bodyPr/>
          <a:lstStyle/>
          <a:p>
            <a:pPr>
              <a:defRPr/>
            </a:pPr>
            <a:r>
              <a:rPr lang="en-US" smtClean="0"/>
              <a:t>September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16</a:t>
            </a:fld>
            <a:endParaRPr lang="en-US"/>
          </a:p>
        </p:txBody>
      </p:sp>
    </p:spTree>
    <p:extLst>
      <p:ext uri="{BB962C8B-B14F-4D97-AF65-F5344CB8AC3E}">
        <p14:creationId xmlns:p14="http://schemas.microsoft.com/office/powerpoint/2010/main" val="175807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154113" y="701675"/>
            <a:ext cx="46243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048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2757" indent="-289522" eaLnBrk="0" hangingPunct="0">
              <a:defRPr sz="2400">
                <a:solidFill>
                  <a:schemeClr val="tx1"/>
                </a:solidFill>
                <a:latin typeface="Arial" charset="0"/>
                <a:ea typeface="ＭＳ Ｐゴシック" charset="0"/>
              </a:defRPr>
            </a:lvl2pPr>
            <a:lvl3pPr marL="1158088" indent="-231618" eaLnBrk="0" hangingPunct="0">
              <a:defRPr sz="2400">
                <a:solidFill>
                  <a:schemeClr val="tx1"/>
                </a:solidFill>
                <a:latin typeface="Arial" charset="0"/>
                <a:ea typeface="ＭＳ Ｐゴシック" charset="0"/>
              </a:defRPr>
            </a:lvl3pPr>
            <a:lvl4pPr marL="1621323" indent="-231618" eaLnBrk="0" hangingPunct="0">
              <a:defRPr sz="2400">
                <a:solidFill>
                  <a:schemeClr val="tx1"/>
                </a:solidFill>
                <a:latin typeface="Arial" charset="0"/>
                <a:ea typeface="ＭＳ Ｐゴシック" charset="0"/>
              </a:defRPr>
            </a:lvl4pPr>
            <a:lvl5pPr marL="2084558" indent="-231618" eaLnBrk="0" hangingPunct="0">
              <a:defRPr sz="2400">
                <a:solidFill>
                  <a:schemeClr val="tx1"/>
                </a:solidFill>
                <a:latin typeface="Arial" charset="0"/>
                <a:ea typeface="ＭＳ Ｐゴシック" charset="0"/>
              </a:defRPr>
            </a:lvl5pPr>
            <a:lvl6pPr marL="2547793" indent="-231618" eaLnBrk="0" fontAlgn="base" hangingPunct="0">
              <a:spcBef>
                <a:spcPct val="0"/>
              </a:spcBef>
              <a:spcAft>
                <a:spcPct val="0"/>
              </a:spcAft>
              <a:defRPr sz="2400">
                <a:solidFill>
                  <a:schemeClr val="tx1"/>
                </a:solidFill>
                <a:latin typeface="Arial" charset="0"/>
                <a:ea typeface="ＭＳ Ｐゴシック" charset="0"/>
              </a:defRPr>
            </a:lvl6pPr>
            <a:lvl7pPr marL="3011028" indent="-231618" eaLnBrk="0" fontAlgn="base" hangingPunct="0">
              <a:spcBef>
                <a:spcPct val="0"/>
              </a:spcBef>
              <a:spcAft>
                <a:spcPct val="0"/>
              </a:spcAft>
              <a:defRPr sz="2400">
                <a:solidFill>
                  <a:schemeClr val="tx1"/>
                </a:solidFill>
                <a:latin typeface="Arial" charset="0"/>
                <a:ea typeface="ＭＳ Ｐゴシック" charset="0"/>
              </a:defRPr>
            </a:lvl7pPr>
            <a:lvl8pPr marL="3474263" indent="-231618" eaLnBrk="0" fontAlgn="base" hangingPunct="0">
              <a:spcBef>
                <a:spcPct val="0"/>
              </a:spcBef>
              <a:spcAft>
                <a:spcPct val="0"/>
              </a:spcAft>
              <a:defRPr sz="2400">
                <a:solidFill>
                  <a:schemeClr val="tx1"/>
                </a:solidFill>
                <a:latin typeface="Arial" charset="0"/>
                <a:ea typeface="ＭＳ Ｐゴシック" charset="0"/>
              </a:defRPr>
            </a:lvl8pPr>
            <a:lvl9pPr marL="3937498" indent="-2316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doc.: IEEE 802.15-08-466-01</a:t>
            </a:r>
          </a:p>
        </p:txBody>
      </p:sp>
      <p:sp>
        <p:nvSpPr>
          <p:cNvPr id="2048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2757" indent="-289522" eaLnBrk="0" hangingPunct="0">
              <a:defRPr sz="2400">
                <a:solidFill>
                  <a:schemeClr val="tx1"/>
                </a:solidFill>
                <a:latin typeface="Arial" charset="0"/>
                <a:ea typeface="ＭＳ Ｐゴシック" charset="0"/>
              </a:defRPr>
            </a:lvl2pPr>
            <a:lvl3pPr marL="1158088" indent="-231618" eaLnBrk="0" hangingPunct="0">
              <a:defRPr sz="2400">
                <a:solidFill>
                  <a:schemeClr val="tx1"/>
                </a:solidFill>
                <a:latin typeface="Arial" charset="0"/>
                <a:ea typeface="ＭＳ Ｐゴシック" charset="0"/>
              </a:defRPr>
            </a:lvl3pPr>
            <a:lvl4pPr marL="1621323" indent="-231618" eaLnBrk="0" hangingPunct="0">
              <a:defRPr sz="2400">
                <a:solidFill>
                  <a:schemeClr val="tx1"/>
                </a:solidFill>
                <a:latin typeface="Arial" charset="0"/>
                <a:ea typeface="ＭＳ Ｐゴシック" charset="0"/>
              </a:defRPr>
            </a:lvl4pPr>
            <a:lvl5pPr marL="2084558" indent="-231618" eaLnBrk="0" hangingPunct="0">
              <a:defRPr sz="2400">
                <a:solidFill>
                  <a:schemeClr val="tx1"/>
                </a:solidFill>
                <a:latin typeface="Arial" charset="0"/>
                <a:ea typeface="ＭＳ Ｐゴシック" charset="0"/>
              </a:defRPr>
            </a:lvl5pPr>
            <a:lvl6pPr marL="2547793" indent="-231618" eaLnBrk="0" fontAlgn="base" hangingPunct="0">
              <a:spcBef>
                <a:spcPct val="0"/>
              </a:spcBef>
              <a:spcAft>
                <a:spcPct val="0"/>
              </a:spcAft>
              <a:defRPr sz="2400">
                <a:solidFill>
                  <a:schemeClr val="tx1"/>
                </a:solidFill>
                <a:latin typeface="Arial" charset="0"/>
                <a:ea typeface="ＭＳ Ｐゴシック" charset="0"/>
              </a:defRPr>
            </a:lvl6pPr>
            <a:lvl7pPr marL="3011028" indent="-231618" eaLnBrk="0" fontAlgn="base" hangingPunct="0">
              <a:spcBef>
                <a:spcPct val="0"/>
              </a:spcBef>
              <a:spcAft>
                <a:spcPct val="0"/>
              </a:spcAft>
              <a:defRPr sz="2400">
                <a:solidFill>
                  <a:schemeClr val="tx1"/>
                </a:solidFill>
                <a:latin typeface="Arial" charset="0"/>
                <a:ea typeface="ＭＳ Ｐゴシック" charset="0"/>
              </a:defRPr>
            </a:lvl7pPr>
            <a:lvl8pPr marL="3474263" indent="-231618" eaLnBrk="0" fontAlgn="base" hangingPunct="0">
              <a:spcBef>
                <a:spcPct val="0"/>
              </a:spcBef>
              <a:spcAft>
                <a:spcPct val="0"/>
              </a:spcAft>
              <a:defRPr sz="2400">
                <a:solidFill>
                  <a:schemeClr val="tx1"/>
                </a:solidFill>
                <a:latin typeface="Arial" charset="0"/>
                <a:ea typeface="ＭＳ Ｐゴシック" charset="0"/>
              </a:defRPr>
            </a:lvl8pPr>
            <a:lvl9pPr marL="3937498" indent="-2316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31FC6-001B-974D-9BB8-E3ABD28E1759}" type="slidenum">
              <a:rPr lang="en-US" sz="1200">
                <a:latin typeface="Calibri" charset="0"/>
              </a:rPr>
              <a:pPr eaLnBrk="1" hangingPunct="1"/>
              <a:t>25</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7B89D2F3-3A0B-4B22-AD26-703531DFDA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E6969283-78ED-4F71-B854-48055E18A2D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2FC89608-6A20-477C-A981-705C17D7D0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7" name="Rectangle 5"/>
          <p:cNvSpPr>
            <a:spLocks noGrp="1" noChangeArrowheads="1"/>
          </p:cNvSpPr>
          <p:nvPr>
            <p:ph type="sldNum" idx="12"/>
          </p:nvPr>
        </p:nvSpPr>
        <p:spPr>
          <a:ln/>
        </p:spPr>
        <p:txBody>
          <a:bodyPr/>
          <a:lstStyle>
            <a:lvl1pPr>
              <a:defRPr/>
            </a:lvl1pPr>
          </a:lstStyle>
          <a:p>
            <a:pPr>
              <a:defRPr/>
            </a:pPr>
            <a:r>
              <a:rPr lang="en-GB"/>
              <a:t>Slide </a:t>
            </a:r>
            <a:fld id="{596D0F4C-4EDF-4701-BCA4-6112044C65B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pPr>
              <a:defRPr/>
            </a:pPr>
            <a:r>
              <a:rPr lang="en-US" smtClean="0"/>
              <a:t>September 2014</a:t>
            </a:r>
            <a:endParaRPr lang="en-GB" dirty="0"/>
          </a:p>
        </p:txBody>
      </p:sp>
      <p:sp>
        <p:nvSpPr>
          <p:cNvPr id="8" name="Footer Placeholder 7"/>
          <p:cNvSpPr>
            <a:spLocks noGrp="1"/>
          </p:cNvSpPr>
          <p:nvPr>
            <p:ph type="ftr" idx="11"/>
          </p:nvPr>
        </p:nvSpPr>
        <p:spPr>
          <a:xfrm>
            <a:off x="5643563" y="6475413"/>
            <a:ext cx="2898775" cy="180975"/>
          </a:xfrm>
        </p:spPr>
        <p:txBody>
          <a:bodyPr/>
          <a:lstStyle>
            <a:lvl1pPr>
              <a:defRPr/>
            </a:lvl1pPr>
          </a:lstStyle>
          <a:p>
            <a:pPr>
              <a:defRPr/>
            </a:pPr>
            <a:r>
              <a:rPr lang="en-GB" dirty="0" smtClean="0"/>
              <a:t>Jon Rosdahl, CSR</a:t>
            </a:r>
            <a:endParaRPr lang="en-GB" dirty="0"/>
          </a:p>
        </p:txBody>
      </p:sp>
      <p:sp>
        <p:nvSpPr>
          <p:cNvPr id="9" name="Slide Number Placeholder 8"/>
          <p:cNvSpPr>
            <a:spLocks noGrp="1"/>
          </p:cNvSpPr>
          <p:nvPr>
            <p:ph type="sldNum" idx="12"/>
          </p:nvPr>
        </p:nvSpPr>
        <p:spPr/>
        <p:txBody>
          <a:bodyPr/>
          <a:lstStyle>
            <a:lvl1pPr>
              <a:defRPr/>
            </a:lvl1pPr>
          </a:lstStyle>
          <a:p>
            <a:pPr>
              <a:defRPr/>
            </a:pPr>
            <a:r>
              <a:rPr lang="en-GB"/>
              <a:t>Slide </a:t>
            </a:r>
            <a:fld id="{6B5ED4C8-2B62-4991-947A-61F0AFF81AC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5" name="Rectangle 5"/>
          <p:cNvSpPr>
            <a:spLocks noGrp="1" noChangeArrowheads="1"/>
          </p:cNvSpPr>
          <p:nvPr>
            <p:ph type="sldNum" idx="12"/>
          </p:nvPr>
        </p:nvSpPr>
        <p:spPr>
          <a:ln/>
        </p:spPr>
        <p:txBody>
          <a:bodyPr/>
          <a:lstStyle>
            <a:lvl1pPr>
              <a:defRPr/>
            </a:lvl1pPr>
          </a:lstStyle>
          <a:p>
            <a:pPr>
              <a:defRPr/>
            </a:pPr>
            <a:r>
              <a:rPr lang="en-GB"/>
              <a:t>Slide </a:t>
            </a:r>
            <a:fld id="{A6C5482A-260B-4E4B-AC84-D73403BB5CB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4" name="Rectangle 5"/>
          <p:cNvSpPr>
            <a:spLocks noGrp="1" noChangeArrowheads="1"/>
          </p:cNvSpPr>
          <p:nvPr>
            <p:ph type="sldNum" idx="12"/>
          </p:nvPr>
        </p:nvSpPr>
        <p:spPr>
          <a:ln/>
        </p:spPr>
        <p:txBody>
          <a:bodyPr/>
          <a:lstStyle>
            <a:lvl1pPr>
              <a:defRPr/>
            </a:lvl1pPr>
          </a:lstStyle>
          <a:p>
            <a:pPr>
              <a:defRPr/>
            </a:pPr>
            <a:r>
              <a:rPr lang="en-GB"/>
              <a:t>Slide </a:t>
            </a:r>
            <a:fld id="{189D7BFD-E160-402F-BBC8-B5B701941DD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06AC922A-D50D-4784-BDB0-95BF1D6809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F2CCFC3D-D547-4F7B-B83F-14FDE279E97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85800"/>
            <a:ext cx="7770813"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3" y="333375"/>
            <a:ext cx="1874837"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pPr>
              <a:defRPr/>
            </a:pPr>
            <a:r>
              <a:rPr lang="en-US" smtClean="0"/>
              <a:t>September 2014</a:t>
            </a:r>
            <a:endParaRPr lang="en-GB" dirty="0"/>
          </a:p>
        </p:txBody>
      </p:sp>
      <p:sp>
        <p:nvSpPr>
          <p:cNvPr id="1028" name="Rectangle 4"/>
          <p:cNvSpPr>
            <a:spLocks noGrp="1" noChangeArrowheads="1"/>
          </p:cNvSpPr>
          <p:nvPr>
            <p:ph type="ftr"/>
          </p:nvPr>
        </p:nvSpPr>
        <p:spPr bwMode="auto">
          <a:xfrm>
            <a:off x="5357813" y="6475413"/>
            <a:ext cx="3184525"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pPr>
              <a:defRPr/>
            </a:pPr>
            <a:r>
              <a:rPr lang="en-GB" dirty="0" smtClean="0"/>
              <a:t>Jon Rosdahl, CSR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GB"/>
              <a:t>Slide </a:t>
            </a:r>
            <a:fld id="{53EBAA78-AC7B-4AAE-80E5-F5D910A6B4BE}" type="slidenum">
              <a:rPr lang="en-GB"/>
              <a:pPr>
                <a:defRPr/>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31" name="Rectangle 7"/>
          <p:cNvSpPr>
            <a:spLocks noChangeArrowheads="1"/>
          </p:cNvSpPr>
          <p:nvPr/>
        </p:nvSpPr>
        <p:spPr bwMode="auto">
          <a:xfrm>
            <a:off x="684213" y="6475413"/>
            <a:ext cx="420687" cy="184150"/>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 name="Date Placeholder 3"/>
          <p:cNvSpPr txBox="1">
            <a:spLocks/>
          </p:cNvSpPr>
          <p:nvPr/>
        </p:nvSpPr>
        <p:spPr bwMode="auto">
          <a:xfrm>
            <a:off x="3581400" y="357188"/>
            <a:ext cx="4872038"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tx1"/>
                </a:solidFill>
                <a:latin typeface="Times New Roman" pitchFamily="16" charset="0"/>
                <a:ea typeface="MS Gothic" charset="-128"/>
                <a:cs typeface="Arial Unicode MS" charset="0"/>
              </a:rPr>
              <a:t>doc.: IEEE 802.</a:t>
            </a:r>
            <a:r>
              <a:rPr lang="en-US" sz="1800" b="1" dirty="0" smtClean="0">
                <a:solidFill>
                  <a:schemeClr val="tx1"/>
                </a:solidFill>
                <a:effectLst/>
              </a:rPr>
              <a:t>11-14-1005r0</a:t>
            </a:r>
            <a:endParaRPr lang="en-GB" sz="1800" b="1" dirty="0" smtClean="0">
              <a:solidFill>
                <a:schemeClr val="tx1"/>
              </a:solidFill>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entor.ieee.org/802.11/documents" TargetMode="External"/><Relationship Id="rId4" Type="http://schemas.openxmlformats.org/officeDocument/2006/relationships/hyperlink" Target="ftp://griffin.events.ieee.or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ftp://griffin.events.iee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ieee802.org/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hyperlink" Target="http://www.google.gr/url?sa=i&amp;rct=j&amp;q=athens%20acropolis&amp;source=images&amp;cd=&amp;docid=aoZeTR5jeIRTLM&amp;tbnid=2wBIxNlOj7zENM:&amp;ved=0CAUQjRw&amp;url=http://worlds.travel/great-temples/92-parfenon-greciya-afiny.html&amp;ei=H6nhUbarFojDO_-EgdAH&amp;bvm=bv.48705608,d.ZWU&amp;psig=AFQjCNEwZArQma-K0rnYtKJgDfFJ6HC49Q&amp;ust=1373829784464165" TargetMode="External"/><Relationship Id="rId1" Type="http://schemas.openxmlformats.org/officeDocument/2006/relationships/slideLayout" Target="../slideLayouts/slideLayout2.xml"/><Relationship Id="rId6" Type="http://schemas.openxmlformats.org/officeDocument/2006/relationships/hyperlink" Target="http://www.google.gr/url?sa=i&amp;rct=j&amp;q=acropolis+nike+temple&amp;source=images&amp;cd=&amp;cad=rja&amp;docid=l6e-vHiJpVv1yM&amp;tbnid=Gac6SOW4x4sA3M:&amp;ved=0CAUQjRw&amp;url=http://www.aviewoncities.com/gallery/showpicture.htm?key=kvegr0450&amp;ei=KqzhUfEogbc7wpeBqA0&amp;bvm=bv.48705608,d.ZWU&amp;psig=AFQjCNFp5m4esHAnB9KH3VVmZDhaec8A2Q&amp;ust=1373830521790605"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newton.meeting.verilan.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imat.ieee.org" TargetMode="External"/><Relationship Id="rId4" Type="http://schemas.openxmlformats.org/officeDocument/2006/relationships/hyperlink" Target="https://mentor.iee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9/dcn/14/19-14-0060-01-0000-sept-2014-wg-agenda.xls" TargetMode="External"/><Relationship Id="rId2" Type="http://schemas.openxmlformats.org/officeDocument/2006/relationships/hyperlink" Target="https://mentor.ieee.org/802.15/dcn/14/15-14-0500-00-0000-september-2014-802-15-wg-agenda-graphic.xlsx" TargetMode="External"/><Relationship Id="rId1" Type="http://schemas.openxmlformats.org/officeDocument/2006/relationships/slideLayout" Target="../slideLayouts/slideLayout2.xml"/><Relationship Id="rId5" Type="http://schemas.openxmlformats.org/officeDocument/2006/relationships/hyperlink" Target="https://mentor.ieee.org/802.22/dcn/14/22-14-0113-00-0000-september-interim-working-group-agenda.xls" TargetMode="External"/><Relationship Id="rId4" Type="http://schemas.openxmlformats.org/officeDocument/2006/relationships/hyperlink" Target="https://mentor.ieee.org/802.21/dcn/14/21-14-0135-00-0000-joint-wireless-opening-plenary.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ieee802.org/11/Meetings/Meeting_Pla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dt" sz="quarter" idx="10"/>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September 2014</a:t>
            </a:r>
            <a:endParaRPr lang="en-GB" dirty="0" smtClean="0">
              <a:latin typeface="Times New Roman" pitchFamily="18" charset="0"/>
              <a:ea typeface="Arial Unicode MS" pitchFamily="34" charset="-128"/>
              <a:cs typeface="Arial Unicode MS" pitchFamily="34" charset="-128"/>
            </a:endParaRPr>
          </a:p>
        </p:txBody>
      </p:sp>
      <p:sp>
        <p:nvSpPr>
          <p:cNvPr id="1029" name="Rectangle 5"/>
          <p:cNvSpPr>
            <a:spLocks noGrp="1" noChangeArrowheads="1"/>
          </p:cNvSpPr>
          <p:nvPr>
            <p:ph type="sldNum" sz="quarter" idx="12"/>
          </p:nvPr>
        </p:nvSpPr>
        <p:spPr>
          <a:noFill/>
        </p:spPr>
        <p:txBody>
          <a:bodyPr/>
          <a:lstStyle/>
          <a:p>
            <a:pPr>
              <a:buFont typeface="Times New Roman" pitchFamily="18" charset="0"/>
              <a:buNone/>
            </a:pPr>
            <a:r>
              <a:rPr lang="en-GB" smtClean="0">
                <a:latin typeface="Times New Roman" pitchFamily="18" charset="0"/>
                <a:ea typeface="Arial Unicode MS" pitchFamily="34" charset="-128"/>
                <a:cs typeface="Arial Unicode MS" pitchFamily="34" charset="-128"/>
              </a:rPr>
              <a:t>Slide </a:t>
            </a:r>
            <a:fld id="{DA834F39-FECA-4254-A927-AA26D4F544F5}" type="slidenum">
              <a:rPr lang="en-GB" smtClean="0">
                <a:latin typeface="Times New Roman" pitchFamily="18" charset="0"/>
                <a:ea typeface="Arial Unicode MS" pitchFamily="34" charset="-128"/>
                <a:cs typeface="Arial Unicode MS" pitchFamily="34" charset="-128"/>
              </a:rPr>
              <a:pPr>
                <a:buFont typeface="Times New Roman" pitchFamily="18" charset="0"/>
                <a:buNone/>
              </a:pPr>
              <a:t>1</a:t>
            </a:fld>
            <a:endParaRPr lang="en-GB" smtClean="0">
              <a:latin typeface="Times New Roman" pitchFamily="18" charset="0"/>
              <a:ea typeface="Arial Unicode MS" pitchFamily="34" charset="-128"/>
              <a:cs typeface="Arial Unicode MS" pitchFamily="34" charset="-128"/>
            </a:endParaRPr>
          </a:p>
        </p:txBody>
      </p:sp>
      <p:sp>
        <p:nvSpPr>
          <p:cNvPr id="1030"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a:t>
            </a:r>
            <a:r>
              <a:rPr lang="en-GB" sz="1200" dirty="0" smtClean="0">
                <a:solidFill>
                  <a:srgbClr val="000000"/>
                </a:solidFill>
                <a:ea typeface="Arial Unicode MS" pitchFamily="34" charset="-128"/>
                <a:cs typeface="Arial Unicode MS" pitchFamily="34" charset="-128"/>
              </a:rPr>
              <a:t>Rosdahl</a:t>
            </a:r>
            <a:r>
              <a:rPr lang="en-GB" sz="1200" dirty="0">
                <a:solidFill>
                  <a:srgbClr val="000000"/>
                </a:solidFill>
                <a:ea typeface="Arial Unicode MS" pitchFamily="34" charset="-128"/>
                <a:cs typeface="Arial Unicode MS" pitchFamily="34" charset="-128"/>
              </a:rPr>
              <a:t>, CSR</a:t>
            </a:r>
          </a:p>
        </p:txBody>
      </p:sp>
      <p:sp>
        <p:nvSpPr>
          <p:cNvPr id="1031" name="Slide Number Placeholder 5"/>
          <p:cNvSpPr txBox="1">
            <a:spLocks noGrp="1"/>
          </p:cNvSpPr>
          <p:nvPr/>
        </p:nvSpPr>
        <p:spPr bwMode="auto">
          <a:xfrm>
            <a:off x="4344988" y="6475413"/>
            <a:ext cx="528637" cy="363537"/>
          </a:xfrm>
          <a:prstGeom prst="rect">
            <a:avLst/>
          </a:prstGeom>
          <a:noFill/>
          <a:ln w="9525">
            <a:noFill/>
            <a:round/>
            <a:headEnd/>
            <a:tailEnd/>
          </a:ln>
        </p:spPr>
        <p:txBody>
          <a:bodyPr lIns="0" tIns="0" rIns="0" bIns="0"/>
          <a:lstStyle/>
          <a:p>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Unicode MS" pitchFamily="34" charset="-128"/>
                <a:cs typeface="Arial Unicode MS" pitchFamily="34" charset="-128"/>
              </a:rPr>
              <a:t>Slide </a:t>
            </a:r>
            <a:fld id="{F2ACD4E4-215F-4F98-8233-1E85A981F83D}" type="slidenum">
              <a:rPr lang="en-GB" sz="1200">
                <a:solidFill>
                  <a:srgbClr val="000000"/>
                </a:solidFill>
                <a:ea typeface="Arial Unicode MS" pitchFamily="34" charset="-128"/>
                <a:cs typeface="Arial Unicode MS" pitchFamily="34" charset="-128"/>
              </a:rPr>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ea typeface="Arial Unicode MS" pitchFamily="34" charset="-128"/>
              <a:cs typeface="Arial Unicode MS" pitchFamily="34" charset="-128"/>
            </a:endParaRPr>
          </a:p>
        </p:txBody>
      </p:sp>
      <p:sp>
        <p:nvSpPr>
          <p:cNvPr id="1032" name="Rectangle 1"/>
          <p:cNvSpPr>
            <a:spLocks noGrp="1" noChangeArrowheads="1"/>
          </p:cNvSpPr>
          <p:nvPr>
            <p:ph type="title"/>
          </p:nvPr>
        </p:nvSpPr>
        <p:spPr>
          <a:xfrm>
            <a:off x="685800" y="685800"/>
            <a:ext cx="77724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Treasurer Report September 2014</a:t>
            </a:r>
            <a:endParaRPr lang="en-GB" dirty="0" smtClean="0"/>
          </a:p>
        </p:txBody>
      </p:sp>
      <p:sp>
        <p:nvSpPr>
          <p:cNvPr id="1033" name="Rectangle 2"/>
          <p:cNvSpPr>
            <a:spLocks noGrp="1" noChangeArrowheads="1"/>
          </p:cNvSpPr>
          <p:nvPr>
            <p:ph type="body" idx="1"/>
          </p:nvPr>
        </p:nvSpPr>
        <p:spPr>
          <a:xfrm>
            <a:off x="685800" y="1524000"/>
            <a:ext cx="7772400" cy="396875"/>
          </a:xfrm>
        </p:spPr>
        <p:txBody>
          <a:bodyPr/>
          <a:lstStyle/>
          <a:p>
            <a:pPr algn="ct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2014-09-14</a:t>
            </a:r>
          </a:p>
        </p:txBody>
      </p:sp>
      <p:graphicFrame>
        <p:nvGraphicFramePr>
          <p:cNvPr id="1026" name="Object 3"/>
          <p:cNvGraphicFramePr>
            <a:graphicFrameLocks noChangeAspect="1"/>
          </p:cNvGraphicFramePr>
          <p:nvPr>
            <p:extLst>
              <p:ext uri="{D42A27DB-BD31-4B8C-83A1-F6EECF244321}">
                <p14:modId xmlns:p14="http://schemas.microsoft.com/office/powerpoint/2010/main" val="1828673760"/>
              </p:ext>
            </p:extLst>
          </p:nvPr>
        </p:nvGraphicFramePr>
        <p:xfrm>
          <a:off x="519113" y="2292350"/>
          <a:ext cx="7669212" cy="2743200"/>
        </p:xfrm>
        <a:graphic>
          <a:graphicData uri="http://schemas.openxmlformats.org/presentationml/2006/ole">
            <mc:AlternateContent xmlns:mc="http://schemas.openxmlformats.org/markup-compatibility/2006">
              <mc:Choice xmlns:v="urn:schemas-microsoft-com:vml" Requires="v">
                <p:oleObj spid="_x0000_s1087" name="Document" r:id="rId4" imgW="8261444" imgH="2944038" progId="Word.Document.8">
                  <p:embed/>
                </p:oleObj>
              </mc:Choice>
              <mc:Fallback>
                <p:oleObj name="Document" r:id="rId4" imgW="8261444" imgH="2944038" progId="Word.Document.8">
                  <p:embed/>
                  <p:pic>
                    <p:nvPicPr>
                      <p:cNvPr id="0" name="Picture 46"/>
                      <p:cNvPicPr>
                        <a:picLocks noChangeAspect="1" noChangeArrowheads="1"/>
                      </p:cNvPicPr>
                      <p:nvPr/>
                    </p:nvPicPr>
                    <p:blipFill>
                      <a:blip r:embed="rId5"/>
                      <a:srcRect/>
                      <a:stretch>
                        <a:fillRect/>
                      </a:stretch>
                    </p:blipFill>
                    <p:spPr bwMode="auto">
                      <a:xfrm>
                        <a:off x="519113" y="2292350"/>
                        <a:ext cx="7669212" cy="2743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34" name="Rectangle 4"/>
          <p:cNvSpPr>
            <a:spLocks noChangeArrowheads="1"/>
          </p:cNvSpPr>
          <p:nvPr/>
        </p:nvSpPr>
        <p:spPr bwMode="auto">
          <a:xfrm>
            <a:off x="533400" y="1939925"/>
            <a:ext cx="1447800" cy="381000"/>
          </a:xfrm>
          <a:prstGeom prst="rect">
            <a:avLst/>
          </a:prstGeom>
          <a:noFill/>
          <a:ln w="9525">
            <a:noFill/>
            <a:round/>
            <a:headEnd/>
            <a:tailEnd/>
          </a:ln>
        </p:spPr>
        <p:txBody>
          <a:bodyPr lIns="92160" tIns="46080" rIns="92160" bIns="46080"/>
          <a:lstStyle/>
          <a:p>
            <a:pPr eaLnBrk="0" hangingPunct="0">
              <a:spcBef>
                <a:spcPts val="50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March 2014</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3D62A2D-B6B9-4DE8-83EF-5BC4A855BFBE}" type="slidenum">
              <a:rPr lang="en-US" altLang="en-US" sz="1200" b="0"/>
              <a:pPr>
                <a:spcBef>
                  <a:spcPct val="0"/>
                </a:spcBef>
                <a:buFontTx/>
                <a:buNone/>
              </a:pPr>
              <a:t>10</a:t>
            </a:fld>
            <a:endParaRPr lang="en-US" altLang="en-US" sz="1200" b="0"/>
          </a:p>
        </p:txBody>
      </p:sp>
      <p:sp>
        <p:nvSpPr>
          <p:cNvPr id="20485" name="Rectangle 2"/>
          <p:cNvSpPr>
            <a:spLocks noGrp="1" noChangeArrowheads="1"/>
          </p:cNvSpPr>
          <p:nvPr>
            <p:ph type="ctrTitle"/>
          </p:nvPr>
        </p:nvSpPr>
        <p:spPr/>
        <p:txBody>
          <a:bodyPr/>
          <a:lstStyle/>
          <a:p>
            <a:r>
              <a:rPr lang="en-GB" altLang="en-US" dirty="0" smtClean="0"/>
              <a:t>3.8 File Server &amp; Documentation</a:t>
            </a:r>
            <a:endParaRPr lang="en-GB" altLang="en-US" dirty="0" smtClean="0"/>
          </a:p>
        </p:txBody>
      </p:sp>
    </p:spTree>
    <p:extLst>
      <p:ext uri="{BB962C8B-B14F-4D97-AF65-F5344CB8AC3E}">
        <p14:creationId xmlns:p14="http://schemas.microsoft.com/office/powerpoint/2010/main" val="2566445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041400"/>
            <a:ext cx="64801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March 2014</a:t>
            </a:r>
          </a:p>
        </p:txBody>
      </p:sp>
      <p:sp>
        <p:nvSpPr>
          <p:cNvPr id="225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EBFB2D7-0403-4C88-A6B2-989128E9E983}" type="slidenum">
              <a:rPr lang="en-US" altLang="en-US" sz="1200" b="0"/>
              <a:pPr>
                <a:spcBef>
                  <a:spcPct val="0"/>
                </a:spcBef>
                <a:buFontTx/>
                <a:buNone/>
              </a:pPr>
              <a:t>11</a:t>
            </a:fld>
            <a:endParaRPr lang="en-US" altLang="en-US" sz="1200" b="0"/>
          </a:p>
        </p:txBody>
      </p:sp>
      <p:sp>
        <p:nvSpPr>
          <p:cNvPr id="22534" name="Rectangle 2"/>
          <p:cNvSpPr>
            <a:spLocks noGrp="1" noChangeArrowheads="1"/>
          </p:cNvSpPr>
          <p:nvPr>
            <p:ph type="title"/>
          </p:nvPr>
        </p:nvSpPr>
        <p:spPr/>
        <p:txBody>
          <a:bodyPr/>
          <a:lstStyle/>
          <a:p>
            <a:r>
              <a:rPr lang="en-US" altLang="en-US" smtClean="0"/>
              <a:t>Local File Document Server information</a:t>
            </a:r>
          </a:p>
        </p:txBody>
      </p:sp>
      <p:sp>
        <p:nvSpPr>
          <p:cNvPr id="22535" name="Rectangle 4"/>
          <p:cNvSpPr>
            <a:spLocks noChangeArrowheads="1"/>
          </p:cNvSpPr>
          <p:nvPr/>
        </p:nvSpPr>
        <p:spPr bwMode="auto">
          <a:xfrm>
            <a:off x="804863" y="5438775"/>
            <a:ext cx="7032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800"/>
              <a:t>Local FTP server: </a:t>
            </a:r>
            <a:r>
              <a:rPr lang="en-GB" altLang="en-US" sz="1800">
                <a:hlinkClick r:id="rId4"/>
              </a:rPr>
              <a:t>ftp://griffin.events.ieee.org </a:t>
            </a:r>
            <a:r>
              <a:rPr lang="en-US" altLang="en-US" sz="1800"/>
              <a:t>(anonymous)</a:t>
            </a:r>
          </a:p>
          <a:p>
            <a:pPr algn="ctr">
              <a:spcBef>
                <a:spcPct val="0"/>
              </a:spcBef>
              <a:buFontTx/>
              <a:buNone/>
            </a:pPr>
            <a:r>
              <a:rPr lang="en-US" altLang="en-US" sz="1800"/>
              <a:t>External Document Server   </a:t>
            </a:r>
            <a:r>
              <a:rPr lang="en-US" altLang="en-US" sz="1800">
                <a:hlinkClick r:id="rId5"/>
              </a:rPr>
              <a:t>https://mentor.ieee.org/802.11/documents</a:t>
            </a:r>
            <a:endParaRPr lang="en-US" altLang="en-US" sz="1800" b="0"/>
          </a:p>
          <a:p>
            <a:pPr algn="ctr">
              <a:spcBef>
                <a:spcPct val="0"/>
              </a:spcBef>
              <a:buFontTx/>
              <a:buNone/>
            </a:pPr>
            <a:r>
              <a:rPr lang="en-US" altLang="en-US" sz="1800" b="0"/>
              <a:t> </a:t>
            </a:r>
          </a:p>
        </p:txBody>
      </p:sp>
    </p:spTree>
    <p:extLst>
      <p:ext uri="{BB962C8B-B14F-4D97-AF65-F5344CB8AC3E}">
        <p14:creationId xmlns:p14="http://schemas.microsoft.com/office/powerpoint/2010/main" val="186453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Synchronizing while at the meeting</a:t>
            </a:r>
          </a:p>
        </p:txBody>
      </p:sp>
      <p:sp>
        <p:nvSpPr>
          <p:cNvPr id="24579" name="Content Placeholder 2"/>
          <p:cNvSpPr>
            <a:spLocks noGrp="1"/>
          </p:cNvSpPr>
          <p:nvPr>
            <p:ph idx="1"/>
          </p:nvPr>
        </p:nvSpPr>
        <p:spPr>
          <a:xfrm>
            <a:off x="609600" y="1524000"/>
            <a:ext cx="7772400" cy="5181600"/>
          </a:xfrm>
        </p:spPr>
        <p:txBody>
          <a:bodyPr/>
          <a:lstStyle/>
          <a:p>
            <a:r>
              <a:rPr lang="en-GB" altLang="en-US" smtClean="0"/>
              <a:t>Particularly important when external bandwidth is limited and unreliable</a:t>
            </a:r>
          </a:p>
          <a:p>
            <a:r>
              <a:rPr lang="en-GB" altLang="en-US" smtClean="0"/>
              <a:t>Use anonymous ftp</a:t>
            </a:r>
          </a:p>
          <a:p>
            <a:pPr lvl="1"/>
            <a:r>
              <a:rPr lang="en-US" altLang="en-US" b="1" smtClean="0"/>
              <a:t>Host: </a:t>
            </a:r>
            <a:r>
              <a:rPr lang="en-GB" altLang="en-US" b="1" smtClean="0">
                <a:hlinkClick r:id="rId2"/>
              </a:rPr>
              <a:t>ftp://griffin.events.ieee.org</a:t>
            </a:r>
            <a:endParaRPr lang="en-US" altLang="en-US" b="1" smtClean="0"/>
          </a:p>
          <a:p>
            <a:pPr lvl="1"/>
            <a:r>
              <a:rPr lang="en-US" altLang="en-US" b="1" smtClean="0"/>
              <a:t>User: anonymous</a:t>
            </a:r>
          </a:p>
          <a:p>
            <a:pPr lvl="1"/>
            <a:r>
              <a:rPr lang="en-US" altLang="en-US" b="1" smtClean="0"/>
              <a:t>Password:  &lt;your-email-address-here&gt;</a:t>
            </a:r>
          </a:p>
          <a:p>
            <a:pPr lvl="1"/>
            <a:r>
              <a:rPr lang="en-GB" altLang="en-US" b="1" smtClean="0"/>
              <a:t>Destination directory: /802.11/13</a:t>
            </a:r>
          </a:p>
          <a:p>
            <a:pPr lvl="1"/>
            <a:endParaRPr lang="en-GB" altLang="en-US" smtClean="0"/>
          </a:p>
          <a:p>
            <a:r>
              <a:rPr lang="en-GB" altLang="en-US" smtClean="0"/>
              <a:t>Freeware tools are available,  for example search for “syncback free”  **</a:t>
            </a:r>
          </a:p>
          <a:p>
            <a:pPr>
              <a:buFontTx/>
              <a:buNone/>
            </a:pPr>
            <a:r>
              <a:rPr lang="en-GB" altLang="en-US" sz="1800" smtClean="0"/>
              <a:t>** Other tools are available.  The IEEE does not endorse the use of any particular tool.</a:t>
            </a:r>
          </a:p>
        </p:txBody>
      </p:sp>
      <p:sp>
        <p:nvSpPr>
          <p:cNvPr id="245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March 2014</a:t>
            </a:r>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BBA28BE-21AB-43B4-B74B-4CBA1DE31F81}" type="slidenum">
              <a:rPr lang="en-US" altLang="en-US" sz="1200" b="0"/>
              <a:pPr>
                <a:spcBef>
                  <a:spcPct val="0"/>
                </a:spcBef>
                <a:buFontTx/>
                <a:buNone/>
              </a:pPr>
              <a:t>12</a:t>
            </a:fld>
            <a:endParaRPr lang="en-US" altLang="en-US" sz="1200" b="0"/>
          </a:p>
        </p:txBody>
      </p:sp>
    </p:spTree>
    <p:extLst>
      <p:ext uri="{BB962C8B-B14F-4D97-AF65-F5344CB8AC3E}">
        <p14:creationId xmlns:p14="http://schemas.microsoft.com/office/powerpoint/2010/main" val="347286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March 2014</a:t>
            </a:r>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Adrian Stephens, Intel Corporation</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0E74C16-07EE-4DA8-8527-A275F0673AA8}" type="slidenum">
              <a:rPr lang="en-US" altLang="en-US" sz="1200" b="0"/>
              <a:pPr>
                <a:spcBef>
                  <a:spcPct val="0"/>
                </a:spcBef>
                <a:buFontTx/>
                <a:buNone/>
              </a:pPr>
              <a:t>13</a:t>
            </a:fld>
            <a:endParaRPr lang="en-US" altLang="en-US" sz="1200" b="0"/>
          </a:p>
        </p:txBody>
      </p:sp>
      <p:sp>
        <p:nvSpPr>
          <p:cNvPr id="25605" name="Rectangle 2"/>
          <p:cNvSpPr>
            <a:spLocks noGrp="1" noChangeArrowheads="1"/>
          </p:cNvSpPr>
          <p:nvPr>
            <p:ph type="title"/>
          </p:nvPr>
        </p:nvSpPr>
        <p:spPr>
          <a:xfrm>
            <a:off x="685800" y="685800"/>
            <a:ext cx="7772400" cy="685800"/>
          </a:xfrm>
        </p:spPr>
        <p:txBody>
          <a:bodyPr/>
          <a:lstStyle/>
          <a:p>
            <a:r>
              <a:rPr lang="en-GB" altLang="en-US" smtClean="0"/>
              <a:t>Email Reflectors</a:t>
            </a:r>
          </a:p>
        </p:txBody>
      </p:sp>
      <p:sp>
        <p:nvSpPr>
          <p:cNvPr id="25606" name="Rectangle 3"/>
          <p:cNvSpPr>
            <a:spLocks noGrp="1" noChangeArrowheads="1"/>
          </p:cNvSpPr>
          <p:nvPr>
            <p:ph type="body" idx="1"/>
          </p:nvPr>
        </p:nvSpPr>
        <p:spPr>
          <a:xfrm>
            <a:off x="609600" y="1371600"/>
            <a:ext cx="8153400" cy="5105400"/>
          </a:xfrm>
        </p:spPr>
        <p:txBody>
          <a:bodyPr/>
          <a:lstStyle/>
          <a:p>
            <a:r>
              <a:rPr lang="en-GB" altLang="en-US" smtClean="0"/>
              <a:t>There is an email reflector for the working group,  plus one for each task group.</a:t>
            </a:r>
          </a:p>
          <a:p>
            <a:r>
              <a:rPr lang="en-GB" altLang="en-US" smtClean="0"/>
              <a:t>Write access to the reflectors allowed for those who are members with status: aspirant, nearly-voter, potential-voter, voter.</a:t>
            </a:r>
          </a:p>
          <a:p>
            <a:r>
              <a:rPr lang="en-GB" altLang="en-US" smtClean="0"/>
              <a:t>To make a request, visit the reflector request page:</a:t>
            </a:r>
            <a:br>
              <a:rPr lang="en-GB" altLang="en-US" smtClean="0"/>
            </a:br>
            <a:r>
              <a:rPr lang="en-GB" altLang="en-US" smtClean="0"/>
              <a:t>	</a:t>
            </a:r>
            <a:r>
              <a:rPr lang="en-GB" altLang="en-US" smtClean="0">
                <a:hlinkClick r:id="rId3"/>
              </a:rPr>
              <a:t>http://www.ieee802.org/11/Reflector.html</a:t>
            </a:r>
            <a:endParaRPr lang="en-GB" altLang="en-US" smtClean="0"/>
          </a:p>
          <a:p>
            <a:pPr lvl="1"/>
            <a:r>
              <a:rPr lang="en-GB" altLang="en-US" b="1" smtClean="0"/>
              <a:t>Gathers information and sends an email to Vice Chair</a:t>
            </a:r>
          </a:p>
          <a:p>
            <a:r>
              <a:rPr lang="en-GB" altLang="en-US" smtClean="0"/>
              <a:t>If you change email address – </a:t>
            </a:r>
            <a:r>
              <a:rPr lang="en-GB" altLang="en-US" u="sng" smtClean="0"/>
              <a:t>please let me know</a:t>
            </a:r>
            <a:r>
              <a:rPr lang="en-GB" altLang="en-US" smtClean="0"/>
              <a:t>.  I will perform a global change to the list servers.</a:t>
            </a:r>
          </a:p>
          <a:p>
            <a:r>
              <a:rPr lang="en-GB" altLang="en-US" smtClean="0"/>
              <a:t>Public read access to all reflectors is available via the 802.11 home page </a:t>
            </a:r>
            <a:r>
              <a:rPr lang="en-GB" altLang="en-US" smtClean="0">
                <a:hlinkClick r:id="rId4"/>
              </a:rPr>
              <a:t>http://www.ieee802.org/11</a:t>
            </a:r>
            <a:r>
              <a:rPr lang="en-GB" altLang="en-US" smtClean="0"/>
              <a:t> on the “</a:t>
            </a:r>
            <a:r>
              <a:rPr lang="en-GB" altLang="en-US" i="1" smtClean="0"/>
              <a:t>WG Email</a:t>
            </a:r>
            <a:r>
              <a:rPr lang="en-GB" altLang="en-US" smtClean="0"/>
              <a:t>” menu.</a:t>
            </a:r>
          </a:p>
        </p:txBody>
      </p:sp>
    </p:spTree>
    <p:extLst>
      <p:ext uri="{BB962C8B-B14F-4D97-AF65-F5344CB8AC3E}">
        <p14:creationId xmlns:p14="http://schemas.microsoft.com/office/powerpoint/2010/main" val="2855049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Online Calendar</a:t>
            </a:r>
            <a:endParaRPr lang="en-US" altLang="en-US" smtClean="0"/>
          </a:p>
        </p:txBody>
      </p:sp>
      <p:sp>
        <p:nvSpPr>
          <p:cNvPr id="19459" name="Content Placeholder 7"/>
          <p:cNvSpPr>
            <a:spLocks noGrp="1"/>
          </p:cNvSpPr>
          <p:nvPr>
            <p:ph idx="1"/>
          </p:nvPr>
        </p:nvSpPr>
        <p:spPr/>
        <p:txBody>
          <a:bodyPr/>
          <a:lstStyle/>
          <a:p>
            <a:r>
              <a:rPr lang="en-GB" altLang="en-US" smtClean="0"/>
              <a:t>This session’s meetings are also shown on the 802.11 calendar on the 802.11 home page (</a:t>
            </a:r>
            <a:r>
              <a:rPr lang="en-GB" altLang="en-US" smtClean="0">
                <a:hlinkClick r:id="rId2"/>
              </a:rPr>
              <a:t>http://www.ieee802.org/11</a:t>
            </a:r>
            <a:r>
              <a:rPr lang="en-GB" altLang="en-US" smtClean="0"/>
              <a:t>).</a:t>
            </a:r>
          </a:p>
          <a:p>
            <a:r>
              <a:rPr lang="en-GB" altLang="en-US" smtClean="0"/>
              <a:t>This is a Google calendar “802_11_calendar@ieee.org”</a:t>
            </a:r>
          </a:p>
          <a:p>
            <a:r>
              <a:rPr lang="en-GB" altLang="en-US" smtClean="0"/>
              <a:t>There are multiple ways of accessing this information, for example from a cell-phone, or as a remote calendar.</a:t>
            </a:r>
          </a:p>
          <a:p>
            <a:endParaRPr lang="en-GB" altLang="en-US" smtClean="0"/>
          </a:p>
          <a:p>
            <a:r>
              <a:rPr lang="en-GB" altLang="en-US" smtClean="0"/>
              <a:t>Note: the schedule on this calendar will be updated,  but any room changes will probably not be.  Room changes will be posted on rooms.</a:t>
            </a:r>
            <a:endParaRPr lang="en-US" altLang="en-US" smtClean="0"/>
          </a:p>
        </p:txBody>
      </p:sp>
      <p:sp>
        <p:nvSpPr>
          <p:cNvPr id="1946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194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0A21ACF9-107B-4DED-8422-9E88A90E0528}" type="slidenum">
              <a:rPr lang="en-US" altLang="en-US" sz="1200" b="0"/>
              <a:pPr>
                <a:spcBef>
                  <a:spcPct val="0"/>
                </a:spcBef>
                <a:buFontTx/>
                <a:buNone/>
              </a:pPr>
              <a:t>14</a:t>
            </a:fld>
            <a:endParaRPr lang="en-US" altLang="en-US" sz="1200" b="0"/>
          </a:p>
        </p:txBody>
      </p:sp>
      <p:sp>
        <p:nvSpPr>
          <p:cNvPr id="2" name="Footer Placeholder 1"/>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64055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685800"/>
            <a:ext cx="7726284" cy="5723074"/>
          </a:xfrm>
        </p:spPr>
        <p:txBody>
          <a:bodyPr>
            <a:normAutofit fontScale="90000"/>
          </a:bodyPr>
          <a:lstStyle/>
          <a:p>
            <a:pPr algn="l"/>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a:t/>
            </a:r>
            <a:br>
              <a:rPr lang="en-GB" b="1" dirty="0"/>
            </a:br>
            <a:r>
              <a:rPr lang="en-GB" b="1" dirty="0" smtClean="0"/>
              <a:t/>
            </a:r>
            <a:br>
              <a:rPr lang="en-GB" b="1" dirty="0" smtClean="0"/>
            </a:br>
            <a:r>
              <a:rPr lang="en-GB" dirty="0"/>
              <a:t/>
            </a:r>
            <a:br>
              <a:rPr lang="en-GB" dirty="0"/>
            </a:br>
            <a:r>
              <a:rPr lang="en-GB" sz="6000" b="1" dirty="0" smtClean="0"/>
              <a:t>Meals</a:t>
            </a:r>
            <a:r>
              <a:rPr lang="en-GB" sz="6000" b="1" dirty="0" smtClean="0"/>
              <a:t/>
            </a:r>
            <a:br>
              <a:rPr lang="en-GB" sz="6000" b="1" dirty="0" smtClean="0"/>
            </a:br>
            <a:r>
              <a:rPr lang="en-GB" sz="1600" b="1" dirty="0" smtClean="0"/>
              <a:t/>
            </a:r>
            <a:br>
              <a:rPr lang="en-GB" sz="1600" b="1" dirty="0" smtClean="0"/>
            </a:br>
            <a:r>
              <a:rPr lang="en-GB" sz="3200" dirty="0" smtClean="0"/>
              <a:t> </a:t>
            </a:r>
            <a:r>
              <a:rPr lang="en-GB" sz="3200" dirty="0"/>
              <a:t>- </a:t>
            </a:r>
            <a:r>
              <a:rPr lang="en-GB" sz="3200" dirty="0" smtClean="0"/>
              <a:t>Breakfast is included in your room rate if you booked via the IEEE link with the Hilton </a:t>
            </a:r>
            <a:br>
              <a:rPr lang="en-GB" sz="3200" dirty="0" smtClean="0"/>
            </a:br>
            <a:r>
              <a:rPr lang="en-GB" sz="3200" dirty="0" smtClean="0"/>
              <a:t/>
            </a:r>
            <a:br>
              <a:rPr lang="en-GB" sz="3200" dirty="0" smtClean="0"/>
            </a:br>
            <a:r>
              <a:rPr lang="en-GB" sz="3200" dirty="0" smtClean="0"/>
              <a:t> - Morning and Afternoon tea will be served in the foyer areas</a:t>
            </a:r>
            <a:br>
              <a:rPr lang="en-GB" sz="3200" dirty="0" smtClean="0"/>
            </a:br>
            <a:r>
              <a:rPr lang="en-GB" sz="3200" dirty="0" smtClean="0"/>
              <a:t/>
            </a:r>
            <a:br>
              <a:rPr lang="en-GB" sz="3200" dirty="0" smtClean="0"/>
            </a:br>
            <a:r>
              <a:rPr lang="en-GB" sz="3200" dirty="0"/>
              <a:t> </a:t>
            </a:r>
            <a:r>
              <a:rPr lang="en-GB" sz="3200" dirty="0" smtClean="0"/>
              <a:t>- Lunch (1200 – 1330) will be </a:t>
            </a:r>
            <a:r>
              <a:rPr lang="en-GB" sz="3200" dirty="0" smtClean="0"/>
              <a:t>at </a:t>
            </a:r>
            <a:r>
              <a:rPr lang="en-GB" sz="3200" dirty="0" smtClean="0"/>
              <a:t>the </a:t>
            </a:r>
            <a:r>
              <a:rPr lang="en-GB" sz="3200" dirty="0" err="1" smtClean="0"/>
              <a:t>Terpischore</a:t>
            </a:r>
            <a:r>
              <a:rPr lang="en-GB" sz="3200" dirty="0" smtClean="0"/>
              <a:t> Ballroom </a:t>
            </a:r>
            <a:r>
              <a:rPr lang="en-GB" sz="3200" dirty="0" smtClean="0"/>
              <a:t>–Convention Level</a:t>
            </a:r>
            <a:r>
              <a:rPr lang="en-GB" sz="3200" dirty="0" smtClean="0"/>
              <a:t/>
            </a:r>
            <a:br>
              <a:rPr lang="en-GB" sz="3200" dirty="0" smtClean="0"/>
            </a:br>
            <a:r>
              <a:rPr lang="en-GB" sz="3200" dirty="0"/>
              <a:t> </a:t>
            </a:r>
            <a:r>
              <a:rPr lang="en-GB" b="1" dirty="0" smtClean="0"/>
              <a:t/>
            </a:r>
            <a:br>
              <a:rPr lang="en-GB" b="1" dirty="0" smtClean="0"/>
            </a:br>
            <a:r>
              <a:rPr lang="en-GB" sz="6700" b="1" dirty="0" smtClean="0">
                <a:solidFill>
                  <a:srgbClr val="000099"/>
                </a:solidFill>
              </a:rPr>
              <a:t/>
            </a:r>
            <a:br>
              <a:rPr lang="en-GB" sz="6700" b="1" dirty="0" smtClean="0">
                <a:solidFill>
                  <a:srgbClr val="000099"/>
                </a:solidFill>
              </a:rPr>
            </a:br>
            <a:r>
              <a:rPr lang="en-GB" sz="6700" b="1" dirty="0">
                <a:solidFill>
                  <a:srgbClr val="000099"/>
                </a:solidFill>
              </a:rPr>
              <a:t/>
            </a:r>
            <a:br>
              <a:rPr lang="en-GB" sz="6700" b="1" dirty="0">
                <a:solidFill>
                  <a:srgbClr val="000099"/>
                </a:solidFill>
              </a:rPr>
            </a:br>
            <a:r>
              <a:rPr lang="en-GB" b="1" dirty="0" smtClean="0"/>
              <a:t/>
            </a:r>
            <a:br>
              <a:rPr lang="en-GB" b="1" dirty="0" smtClean="0"/>
            </a:br>
            <a:r>
              <a:rPr lang="en-GB" b="1" dirty="0" smtClean="0"/>
              <a:t/>
            </a:r>
            <a:br>
              <a:rPr lang="en-GB" b="1" dirty="0" smtClean="0"/>
            </a:br>
            <a:r>
              <a:rPr lang="en-GB" b="1" dirty="0"/>
              <a:t/>
            </a:r>
            <a:br>
              <a:rPr lang="en-GB" b="1" dirty="0"/>
            </a:br>
            <a:endParaRPr lang="en-AU" dirty="0"/>
          </a:p>
        </p:txBody>
      </p:sp>
      <p:sp>
        <p:nvSpPr>
          <p:cNvPr id="5"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3" name="Date Placeholder 2"/>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7" name="Slide Number Placeholder 6"/>
          <p:cNvSpPr>
            <a:spLocks noGrp="1"/>
          </p:cNvSpPr>
          <p:nvPr>
            <p:ph type="sldNum" idx="12"/>
          </p:nvPr>
        </p:nvSpPr>
        <p:spPr/>
        <p:txBody>
          <a:bodyPr/>
          <a:lstStyle/>
          <a:p>
            <a:pPr>
              <a:defRPr/>
            </a:pPr>
            <a:r>
              <a:rPr lang="en-GB" smtClean="0"/>
              <a:t>Slide </a:t>
            </a:r>
            <a:fld id="{E6969283-78ED-4F71-B854-48055E18A2DC}" type="slidenum">
              <a:rPr lang="en-GB" smtClean="0"/>
              <a:pPr>
                <a:defRPr/>
              </a:pPr>
              <a:t>15</a:t>
            </a:fld>
            <a:endParaRPr lang="en-GB"/>
          </a:p>
        </p:txBody>
      </p:sp>
    </p:spTree>
    <p:extLst>
      <p:ext uri="{BB962C8B-B14F-4D97-AF65-F5344CB8AC3E}">
        <p14:creationId xmlns:p14="http://schemas.microsoft.com/office/powerpoint/2010/main" val="3296070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599"/>
          </a:xfrm>
        </p:spPr>
        <p:txBody>
          <a:bodyPr/>
          <a:lstStyle/>
          <a:p>
            <a:r>
              <a:rPr lang="en-US" sz="3600" dirty="0" smtClean="0"/>
              <a:t>Wednesday Evening Social Function</a:t>
            </a:r>
            <a:endParaRPr lang="en-US" sz="3600" dirty="0"/>
          </a:p>
        </p:txBody>
      </p:sp>
      <p:sp>
        <p:nvSpPr>
          <p:cNvPr id="3" name="Content Placeholder 2"/>
          <p:cNvSpPr>
            <a:spLocks noGrp="1"/>
          </p:cNvSpPr>
          <p:nvPr>
            <p:ph idx="1"/>
          </p:nvPr>
        </p:nvSpPr>
        <p:spPr>
          <a:xfrm>
            <a:off x="457200" y="1447800"/>
            <a:ext cx="8458200" cy="4953000"/>
          </a:xfrm>
        </p:spPr>
        <p:txBody>
          <a:bodyPr/>
          <a:lstStyle/>
          <a:p>
            <a:r>
              <a:rPr lang="en-US" dirty="0" smtClean="0"/>
              <a:t>Athens </a:t>
            </a:r>
            <a:r>
              <a:rPr lang="en-US" dirty="0"/>
              <a:t>Orientation Tour, Acropolis Visit and Dinner </a:t>
            </a:r>
            <a:endParaRPr lang="en-US" dirty="0" smtClean="0"/>
          </a:p>
          <a:p>
            <a:r>
              <a:rPr lang="en-US" dirty="0"/>
              <a:t> </a:t>
            </a:r>
            <a:r>
              <a:rPr lang="en-US" dirty="0" smtClean="0"/>
              <a:t>    Date</a:t>
            </a:r>
            <a:r>
              <a:rPr lang="en-US" dirty="0"/>
              <a:t>: Wednesday 17 September 2014 </a:t>
            </a:r>
            <a:br>
              <a:rPr lang="en-US" dirty="0"/>
            </a:br>
            <a:r>
              <a:rPr lang="en-US" dirty="0"/>
              <a:t>Time: 5.30pm - 9.30pm </a:t>
            </a:r>
            <a:br>
              <a:rPr lang="en-US" dirty="0"/>
            </a:br>
            <a:r>
              <a:rPr lang="en-US" dirty="0"/>
              <a:t>Venue: Athens Tour and Dinner at </a:t>
            </a:r>
            <a:r>
              <a:rPr lang="en-US" dirty="0" err="1" smtClean="0"/>
              <a:t>Taverna</a:t>
            </a:r>
            <a:r>
              <a:rPr lang="en-US" dirty="0" smtClean="0"/>
              <a:t> </a:t>
            </a:r>
            <a:r>
              <a:rPr lang="en-US" dirty="0" err="1" smtClean="0"/>
              <a:t>Stamatopolous</a:t>
            </a:r>
            <a:r>
              <a:rPr lang="en-US" dirty="0" smtClean="0"/>
              <a:t> </a:t>
            </a:r>
            <a:r>
              <a:rPr lang="en-US" dirty="0"/>
              <a:t/>
            </a:r>
            <a:br>
              <a:rPr lang="en-US" dirty="0"/>
            </a:br>
            <a:r>
              <a:rPr lang="en-US" dirty="0"/>
              <a:t>Ticket cost: US$95 </a:t>
            </a:r>
            <a:r>
              <a:rPr lang="en-US" i="1" dirty="0"/>
              <a:t>(ticket price includes </a:t>
            </a:r>
            <a:r>
              <a:rPr lang="en-US" i="1" dirty="0" smtClean="0"/>
              <a:t>Athens </a:t>
            </a:r>
            <a:r>
              <a:rPr lang="en-US" i="1" dirty="0"/>
              <a:t>tour, entrance fees, guides, dinner and tips at </a:t>
            </a:r>
            <a:r>
              <a:rPr lang="en-US" i="1" dirty="0" smtClean="0"/>
              <a:t>dinner) – </a:t>
            </a:r>
          </a:p>
          <a:p>
            <a:r>
              <a:rPr lang="en-US" i="1" dirty="0"/>
              <a:t> </a:t>
            </a:r>
            <a:r>
              <a:rPr lang="en-US" i="1" dirty="0" smtClean="0"/>
              <a:t>   due </a:t>
            </a:r>
            <a:r>
              <a:rPr lang="en-US" i="1" dirty="0"/>
              <a:t>to capacity of the dinner venue, tickets </a:t>
            </a:r>
            <a:r>
              <a:rPr lang="en-US" i="1" dirty="0" smtClean="0"/>
              <a:t>are limited</a:t>
            </a:r>
            <a:r>
              <a:rPr lang="en-US" i="1" dirty="0"/>
              <a:t/>
            </a:r>
            <a:br>
              <a:rPr lang="en-US" i="1" dirty="0"/>
            </a:br>
            <a:r>
              <a:rPr lang="en-US" dirty="0"/>
              <a:t>Dress code: Casual </a:t>
            </a:r>
            <a:r>
              <a:rPr lang="en-US" i="1" dirty="0" smtClean="0"/>
              <a:t>(</a:t>
            </a:r>
            <a:r>
              <a:rPr lang="en-GB" dirty="0" smtClean="0"/>
              <a:t>Reminder </a:t>
            </a:r>
            <a:r>
              <a:rPr lang="en-GB" dirty="0"/>
              <a:t>to wear comfortable </a:t>
            </a:r>
            <a:r>
              <a:rPr lang="en-GB" dirty="0" smtClean="0"/>
              <a:t>shoes) </a:t>
            </a:r>
          </a:p>
          <a:p>
            <a:r>
              <a:rPr lang="en-GB" dirty="0" smtClean="0"/>
              <a:t>Dinner </a:t>
            </a:r>
            <a:r>
              <a:rPr lang="en-GB" dirty="0"/>
              <a:t>is included, however drinks are not so please bring cash to purchase drinks, credit </a:t>
            </a:r>
            <a:r>
              <a:rPr lang="en-GB" dirty="0" smtClean="0"/>
              <a:t>cards </a:t>
            </a:r>
            <a:r>
              <a:rPr lang="en-GB" dirty="0"/>
              <a:t>are not </a:t>
            </a:r>
            <a:r>
              <a:rPr lang="en-GB" dirty="0" smtClean="0"/>
              <a:t>accepted</a:t>
            </a:r>
          </a:p>
          <a:p>
            <a:r>
              <a:rPr lang="en-GB" dirty="0">
                <a:solidFill>
                  <a:srgbClr val="FF0000"/>
                </a:solidFill>
              </a:rPr>
              <a:t>Buses depart at </a:t>
            </a:r>
            <a:r>
              <a:rPr lang="en-GB" dirty="0" smtClean="0">
                <a:solidFill>
                  <a:srgbClr val="FF0000"/>
                </a:solidFill>
              </a:rPr>
              <a:t>17:30 </a:t>
            </a:r>
            <a:r>
              <a:rPr lang="en-GB" dirty="0" smtClean="0"/>
              <a:t>-- </a:t>
            </a:r>
            <a:r>
              <a:rPr lang="en-GB" dirty="0" smtClean="0">
                <a:solidFill>
                  <a:srgbClr val="FF0000"/>
                </a:solidFill>
              </a:rPr>
              <a:t>please </a:t>
            </a:r>
            <a:r>
              <a:rPr lang="en-GB" dirty="0">
                <a:solidFill>
                  <a:srgbClr val="FF0000"/>
                </a:solidFill>
              </a:rPr>
              <a:t>meet in the hotel foyer at </a:t>
            </a:r>
            <a:r>
              <a:rPr lang="en-GB" dirty="0" smtClean="0">
                <a:solidFill>
                  <a:srgbClr val="FF0000"/>
                </a:solidFill>
              </a:rPr>
              <a:t>17:20</a:t>
            </a:r>
          </a:p>
          <a:p>
            <a:r>
              <a:rPr lang="en-GB" dirty="0" smtClean="0"/>
              <a:t>Questions </a:t>
            </a:r>
            <a:r>
              <a:rPr lang="en-GB" dirty="0"/>
              <a:t>please see Sara or Daniel on the registration desk.</a:t>
            </a:r>
            <a:r>
              <a:rPr lang="en-GB" sz="7200" dirty="0">
                <a:solidFill>
                  <a:srgbClr val="000099"/>
                </a:solidFill>
              </a:rPr>
              <a:t/>
            </a:r>
            <a:br>
              <a:rPr lang="en-GB" sz="7200" dirty="0">
                <a:solidFill>
                  <a:srgbClr val="000099"/>
                </a:solidFill>
              </a:rPr>
            </a:b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16</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87932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Athens Acropolis by night.jpg"/>
          <p:cNvPicPr>
            <a:picLocks noChangeAspect="1"/>
          </p:cNvPicPr>
          <p:nvPr/>
        </p:nvPicPr>
        <p:blipFill>
          <a:blip r:embed="rId2" cstate="print">
            <a:lum contrast="10000"/>
          </a:blip>
          <a:srcRect/>
          <a:stretch>
            <a:fillRect/>
          </a:stretch>
        </p:blipFill>
        <p:spPr bwMode="auto">
          <a:xfrm>
            <a:off x="0" y="27384"/>
            <a:ext cx="9151938" cy="6858000"/>
          </a:xfrm>
          <a:prstGeom prst="rect">
            <a:avLst/>
          </a:prstGeom>
          <a:noFill/>
          <a:ln w="9525">
            <a:noFill/>
            <a:miter lim="800000"/>
            <a:headEnd/>
            <a:tailEnd/>
          </a:ln>
        </p:spPr>
      </p:pic>
      <p:sp>
        <p:nvSpPr>
          <p:cNvPr id="4" name="Rectangle 3"/>
          <p:cNvSpPr/>
          <p:nvPr/>
        </p:nvSpPr>
        <p:spPr>
          <a:xfrm>
            <a:off x="0" y="0"/>
            <a:ext cx="9144000" cy="1815882"/>
          </a:xfrm>
          <a:prstGeom prst="rect">
            <a:avLst/>
          </a:prstGeom>
          <a:noFill/>
        </p:spPr>
        <p:txBody>
          <a:bodyPr>
            <a:spAutoFit/>
          </a:bodyPr>
          <a:lstStyle/>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IEEE 802 WIRELESS INTERIM</a:t>
            </a:r>
          </a:p>
          <a:p>
            <a:pPr algn="ctr">
              <a:defRPr/>
            </a:pPr>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endParaRPr>
          </a:p>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WEDNESDAY EVENING SOCIAL</a:t>
            </a:r>
          </a:p>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17 SEPTEMBER 2014</a:t>
            </a:r>
            <a:endParaRPr lang="el-G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4"/>
          <p:cNvSpPr/>
          <p:nvPr/>
        </p:nvSpPr>
        <p:spPr>
          <a:xfrm>
            <a:off x="-36512" y="2924944"/>
            <a:ext cx="9144000" cy="1754326"/>
          </a:xfrm>
          <a:prstGeom prst="rect">
            <a:avLst/>
          </a:prstGeom>
          <a:noFill/>
        </p:spPr>
        <p:txBody>
          <a:bodyPr>
            <a:spAutoFit/>
          </a:bodyPr>
          <a:lstStyle/>
          <a:p>
            <a:pPr algn="ctr">
              <a:defRPr/>
            </a:pPr>
            <a:r>
              <a:rPr lang="en-US" sz="3600" b="1" dirty="0" smtClean="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ATHENS ORIENTATION TOUR, GUIDED ACROPOLIS TOUR, </a:t>
            </a:r>
          </a:p>
          <a:p>
            <a:pPr algn="ctr">
              <a:defRPr/>
            </a:pPr>
            <a:r>
              <a:rPr lang="en-US" sz="3600" b="1" dirty="0" smtClean="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AND DINNER IN A LOCAL TAVERNA</a:t>
            </a:r>
            <a:endParaRPr lang="el-GR" sz="3600" b="1" dirty="0">
              <a:ln w="31550" cmpd="sng">
                <a:solidFill>
                  <a:srgbClr val="002060"/>
                </a:soli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17</a:t>
            </a:fld>
            <a:endParaRPr lang="en-GB"/>
          </a:p>
        </p:txBody>
      </p:sp>
      <p:sp>
        <p:nvSpPr>
          <p:cNvPr id="6" name="Footer Placeholder 5"/>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2427097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9" descr="Athens Evzones Parliament 4.bmp"/>
          <p:cNvPicPr>
            <a:picLocks noChangeAspect="1"/>
          </p:cNvPicPr>
          <p:nvPr/>
        </p:nvPicPr>
        <p:blipFill>
          <a:blip r:embed="rId2" cstate="print"/>
          <a:srcRect/>
          <a:stretch>
            <a:fillRect/>
          </a:stretch>
        </p:blipFill>
        <p:spPr bwMode="auto">
          <a:xfrm>
            <a:off x="2" y="2636912"/>
            <a:ext cx="2555875" cy="3141092"/>
          </a:xfrm>
          <a:prstGeom prst="rect">
            <a:avLst/>
          </a:prstGeom>
          <a:noFill/>
          <a:ln w="9525">
            <a:noFill/>
            <a:miter lim="800000"/>
            <a:headEnd/>
            <a:tailEnd/>
          </a:ln>
        </p:spPr>
      </p:pic>
      <p:pic>
        <p:nvPicPr>
          <p:cNvPr id="7171" name="Picture 19" descr="Athens Zeus Temple 2.jpg"/>
          <p:cNvPicPr>
            <a:picLocks noChangeAspect="1"/>
          </p:cNvPicPr>
          <p:nvPr/>
        </p:nvPicPr>
        <p:blipFill>
          <a:blip r:embed="rId3" cstate="print"/>
          <a:srcRect b="3630"/>
          <a:stretch>
            <a:fillRect/>
          </a:stretch>
        </p:blipFill>
        <p:spPr bwMode="auto">
          <a:xfrm>
            <a:off x="2555776" y="2636912"/>
            <a:ext cx="2520950" cy="3141092"/>
          </a:xfrm>
          <a:prstGeom prst="rect">
            <a:avLst/>
          </a:prstGeom>
          <a:noFill/>
          <a:ln w="9525">
            <a:noFill/>
            <a:miter lim="800000"/>
            <a:headEnd/>
            <a:tailEnd/>
          </a:ln>
        </p:spPr>
      </p:pic>
      <p:pic>
        <p:nvPicPr>
          <p:cNvPr id="7176" name="Picture 15" descr="Athens Academy 4.jpg"/>
          <p:cNvPicPr>
            <a:picLocks noChangeAspect="1"/>
          </p:cNvPicPr>
          <p:nvPr/>
        </p:nvPicPr>
        <p:blipFill>
          <a:blip r:embed="rId4" cstate="print"/>
          <a:srcRect r="2643"/>
          <a:stretch>
            <a:fillRect/>
          </a:stretch>
        </p:blipFill>
        <p:spPr bwMode="auto">
          <a:xfrm>
            <a:off x="5076827" y="4653136"/>
            <a:ext cx="4067175" cy="2204864"/>
          </a:xfrm>
          <a:prstGeom prst="rect">
            <a:avLst/>
          </a:prstGeom>
          <a:noFill/>
          <a:ln w="9525">
            <a:noFill/>
            <a:miter lim="800000"/>
            <a:headEnd/>
            <a:tailEnd/>
          </a:ln>
        </p:spPr>
      </p:pic>
      <p:sp>
        <p:nvSpPr>
          <p:cNvPr id="4" name="TextBox 3"/>
          <p:cNvSpPr txBox="1"/>
          <p:nvPr/>
        </p:nvSpPr>
        <p:spPr>
          <a:xfrm>
            <a:off x="2" y="-27384"/>
            <a:ext cx="9143998" cy="954107"/>
          </a:xfrm>
          <a:prstGeom prst="rect">
            <a:avLst/>
          </a:prstGeom>
          <a:noFill/>
        </p:spPr>
        <p:txBody>
          <a:bodyPr wrap="square">
            <a:spAutoFit/>
          </a:bodyPr>
          <a:lstStyle/>
          <a:p>
            <a:pPr>
              <a:defRPr/>
            </a:pPr>
            <a:r>
              <a:rPr lang="en-US" sz="28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ATHENS ORIENTATION TOUR  &amp; ACROPOLIS VISIT </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7173" name="TextBox 5"/>
          <p:cNvSpPr txBox="1">
            <a:spLocks noChangeArrowheads="1"/>
          </p:cNvSpPr>
          <p:nvPr/>
        </p:nvSpPr>
        <p:spPr bwMode="auto">
          <a:xfrm>
            <a:off x="1" y="851808"/>
            <a:ext cx="5076055" cy="1785104"/>
          </a:xfrm>
          <a:prstGeom prst="rect">
            <a:avLst/>
          </a:prstGeom>
          <a:noFill/>
          <a:ln w="9525">
            <a:noFill/>
            <a:miter lim="800000"/>
            <a:headEnd/>
            <a:tailEnd/>
          </a:ln>
        </p:spPr>
        <p:txBody>
          <a:bodyPr wrap="square">
            <a:spAutoFit/>
          </a:bodyPr>
          <a:lstStyle/>
          <a:p>
            <a:pPr algn="just"/>
            <a:r>
              <a:rPr lang="en-US" sz="1100" dirty="0">
                <a:solidFill>
                  <a:srgbClr val="002060"/>
                </a:solidFill>
                <a:latin typeface="Tahoma" pitchFamily="34" charset="0"/>
                <a:cs typeface="Tahoma" pitchFamily="34" charset="0"/>
              </a:rPr>
              <a:t>The tour starts with an orientation to the modern city of Athens during which guests will view the most important sites and buildings of the city. </a:t>
            </a:r>
          </a:p>
          <a:p>
            <a:pPr algn="just"/>
            <a:endParaRPr lang="en-US" sz="1100" dirty="0">
              <a:solidFill>
                <a:srgbClr val="002060"/>
              </a:solidFill>
              <a:latin typeface="Tahoma" pitchFamily="34" charset="0"/>
              <a:cs typeface="Tahoma" pitchFamily="34" charset="0"/>
            </a:endParaRPr>
          </a:p>
          <a:p>
            <a:pPr algn="just"/>
            <a:r>
              <a:rPr lang="en-US" sz="1100" dirty="0">
                <a:solidFill>
                  <a:srgbClr val="002060"/>
                </a:solidFill>
                <a:latin typeface="Tahoma" pitchFamily="34" charset="0"/>
                <a:cs typeface="Tahoma" pitchFamily="34" charset="0"/>
              </a:rPr>
              <a:t>Among the most memorable is the </a:t>
            </a:r>
            <a:r>
              <a:rPr lang="en-US" sz="1100" b="1" dirty="0">
                <a:solidFill>
                  <a:srgbClr val="002060"/>
                </a:solidFill>
                <a:latin typeface="Tahoma" pitchFamily="34" charset="0"/>
                <a:cs typeface="Tahoma" pitchFamily="34" charset="0"/>
              </a:rPr>
              <a:t>Greek House of Parliament</a:t>
            </a:r>
            <a:r>
              <a:rPr lang="en-US" sz="1100" dirty="0">
                <a:solidFill>
                  <a:srgbClr val="002060"/>
                </a:solidFill>
                <a:latin typeface="Tahoma" pitchFamily="34" charset="0"/>
                <a:cs typeface="Tahoma" pitchFamily="34" charset="0"/>
              </a:rPr>
              <a:t>, a neoclassical structure overlooking the </a:t>
            </a:r>
            <a:r>
              <a:rPr lang="en-US" sz="1100" b="1" dirty="0">
                <a:solidFill>
                  <a:srgbClr val="002060"/>
                </a:solidFill>
                <a:latin typeface="Tahoma" pitchFamily="34" charset="0"/>
                <a:cs typeface="Tahoma" pitchFamily="34" charset="0"/>
              </a:rPr>
              <a:t>Tomb of the Unknown Soldier </a:t>
            </a:r>
            <a:r>
              <a:rPr lang="en-US" sz="1100" dirty="0">
                <a:solidFill>
                  <a:srgbClr val="002060"/>
                </a:solidFill>
                <a:latin typeface="Tahoma" pitchFamily="34" charset="0"/>
                <a:cs typeface="Tahoma" pitchFamily="34" charset="0"/>
              </a:rPr>
              <a:t>where the traditional Changing of the Guard takes place and the </a:t>
            </a:r>
            <a:r>
              <a:rPr lang="en-US" sz="1100" b="1" dirty="0">
                <a:solidFill>
                  <a:srgbClr val="002060"/>
                </a:solidFill>
                <a:latin typeface="Tahoma" pitchFamily="34" charset="0"/>
                <a:cs typeface="Tahoma" pitchFamily="34" charset="0"/>
              </a:rPr>
              <a:t>Marble Stadium </a:t>
            </a:r>
            <a:r>
              <a:rPr lang="en-US" sz="1100" dirty="0">
                <a:solidFill>
                  <a:srgbClr val="002060"/>
                </a:solidFill>
                <a:latin typeface="Tahoma" pitchFamily="34" charset="0"/>
                <a:cs typeface="Tahoma" pitchFamily="34" charset="0"/>
              </a:rPr>
              <a:t>where the first modern Olympics took place in 1896.</a:t>
            </a:r>
            <a:r>
              <a:rPr lang="en-US" sz="1100" b="1" dirty="0">
                <a:solidFill>
                  <a:srgbClr val="002060"/>
                </a:solidFill>
                <a:latin typeface="Tahoma" pitchFamily="34" charset="0"/>
                <a:cs typeface="Tahoma" pitchFamily="34" charset="0"/>
              </a:rPr>
              <a:t>  </a:t>
            </a:r>
            <a:r>
              <a:rPr lang="en-US" sz="1100" dirty="0">
                <a:solidFill>
                  <a:srgbClr val="002060"/>
                </a:solidFill>
                <a:latin typeface="Tahoma" pitchFamily="34" charset="0"/>
                <a:cs typeface="Tahoma" pitchFamily="34" charset="0"/>
              </a:rPr>
              <a:t>Also viewed on the tour are the </a:t>
            </a:r>
            <a:r>
              <a:rPr lang="en-US" sz="1100" b="1" dirty="0">
                <a:solidFill>
                  <a:srgbClr val="002060"/>
                </a:solidFill>
                <a:latin typeface="Tahoma" pitchFamily="34" charset="0"/>
                <a:cs typeface="Tahoma" pitchFamily="34" charset="0"/>
              </a:rPr>
              <a:t>National Garden </a:t>
            </a:r>
            <a:r>
              <a:rPr lang="en-US" sz="1100" dirty="0">
                <a:solidFill>
                  <a:srgbClr val="002060"/>
                </a:solidFill>
                <a:latin typeface="Tahoma" pitchFamily="34" charset="0"/>
                <a:cs typeface="Tahoma" pitchFamily="34" charset="0"/>
              </a:rPr>
              <a:t>with the </a:t>
            </a:r>
            <a:r>
              <a:rPr lang="en-US" sz="1100" b="1" dirty="0" err="1">
                <a:solidFill>
                  <a:srgbClr val="002060"/>
                </a:solidFill>
                <a:latin typeface="Tahoma" pitchFamily="34" charset="0"/>
                <a:cs typeface="Tahoma" pitchFamily="34" charset="0"/>
              </a:rPr>
              <a:t>Zappeion</a:t>
            </a:r>
            <a:r>
              <a:rPr lang="en-US" sz="1100" b="1" dirty="0">
                <a:solidFill>
                  <a:srgbClr val="002060"/>
                </a:solidFill>
                <a:latin typeface="Tahoma" pitchFamily="34" charset="0"/>
                <a:cs typeface="Tahoma" pitchFamily="34" charset="0"/>
              </a:rPr>
              <a:t> Mansion</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Academy</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University</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National Library</a:t>
            </a:r>
            <a:r>
              <a:rPr lang="en-US" sz="1100" dirty="0">
                <a:solidFill>
                  <a:srgbClr val="002060"/>
                </a:solidFill>
                <a:latin typeface="Tahoma" pitchFamily="34" charset="0"/>
                <a:cs typeface="Tahoma" pitchFamily="34" charset="0"/>
              </a:rPr>
              <a:t>, </a:t>
            </a:r>
            <a:r>
              <a:rPr lang="en-US" sz="1100" b="1" dirty="0" err="1">
                <a:solidFill>
                  <a:srgbClr val="002060"/>
                </a:solidFill>
                <a:latin typeface="Tahoma" pitchFamily="34" charset="0"/>
                <a:cs typeface="Tahoma" pitchFamily="34" charset="0"/>
              </a:rPr>
              <a:t>Iliou</a:t>
            </a:r>
            <a:r>
              <a:rPr lang="en-US" sz="1100" b="1" dirty="0">
                <a:solidFill>
                  <a:srgbClr val="002060"/>
                </a:solidFill>
                <a:latin typeface="Tahoma" pitchFamily="34" charset="0"/>
                <a:cs typeface="Tahoma" pitchFamily="34" charset="0"/>
              </a:rPr>
              <a:t> </a:t>
            </a:r>
            <a:r>
              <a:rPr lang="en-US" sz="1100" b="1" dirty="0" err="1">
                <a:solidFill>
                  <a:srgbClr val="002060"/>
                </a:solidFill>
                <a:latin typeface="Tahoma" pitchFamily="34" charset="0"/>
                <a:cs typeface="Tahoma" pitchFamily="34" charset="0"/>
              </a:rPr>
              <a:t>Melathron</a:t>
            </a:r>
            <a:r>
              <a:rPr lang="en-US" sz="1100" dirty="0">
                <a:solidFill>
                  <a:srgbClr val="002060"/>
                </a:solidFill>
                <a:latin typeface="Tahoma" pitchFamily="34" charset="0"/>
                <a:cs typeface="Tahoma" pitchFamily="34" charset="0"/>
              </a:rPr>
              <a:t>, the former home of the celebrated archaeologist Heinrich Schliemann and  </a:t>
            </a:r>
            <a:r>
              <a:rPr lang="en-US" sz="1100" b="1" dirty="0">
                <a:solidFill>
                  <a:srgbClr val="002060"/>
                </a:solidFill>
                <a:latin typeface="Tahoma" pitchFamily="34" charset="0"/>
                <a:cs typeface="Tahoma" pitchFamily="34" charset="0"/>
              </a:rPr>
              <a:t>Hadrian’s Arch</a:t>
            </a:r>
            <a:r>
              <a:rPr lang="en-US" sz="1100" dirty="0">
                <a:solidFill>
                  <a:srgbClr val="002060"/>
                </a:solidFill>
                <a:latin typeface="Tahoma" pitchFamily="34" charset="0"/>
                <a:cs typeface="Tahoma" pitchFamily="34" charset="0"/>
              </a:rPr>
              <a:t>.</a:t>
            </a:r>
            <a:endParaRPr lang="el-GR" sz="1100" dirty="0">
              <a:solidFill>
                <a:srgbClr val="002060"/>
              </a:solidFill>
              <a:latin typeface="Tahoma" pitchFamily="34" charset="0"/>
              <a:cs typeface="Tahoma" pitchFamily="34" charset="0"/>
            </a:endParaRPr>
          </a:p>
        </p:txBody>
      </p:sp>
      <p:pic>
        <p:nvPicPr>
          <p:cNvPr id="7174" name="Picture 7" descr="Athens Parliament.bmp"/>
          <p:cNvPicPr>
            <a:picLocks noChangeAspect="1"/>
          </p:cNvPicPr>
          <p:nvPr/>
        </p:nvPicPr>
        <p:blipFill>
          <a:blip r:embed="rId5" cstate="print">
            <a:lum bright="10000" contrast="10000"/>
          </a:blip>
          <a:srcRect r="2643" b="6992"/>
          <a:stretch>
            <a:fillRect/>
          </a:stretch>
        </p:blipFill>
        <p:spPr bwMode="auto">
          <a:xfrm>
            <a:off x="5076827" y="2636914"/>
            <a:ext cx="4067175" cy="2069493"/>
          </a:xfrm>
          <a:prstGeom prst="rect">
            <a:avLst/>
          </a:prstGeom>
          <a:noFill/>
          <a:ln w="9525">
            <a:noFill/>
            <a:miter lim="800000"/>
            <a:headEnd/>
            <a:tailEnd/>
          </a:ln>
        </p:spPr>
      </p:pic>
      <p:pic>
        <p:nvPicPr>
          <p:cNvPr id="19458" name="Picture 2" descr="http://upload.wikimedia.org/wikipedia/commons/thumb/9/9e/GR-athen-panathinaiko-stadion.jpg/650px-GR-athen-panathinaiko-stadion.jpg"/>
          <p:cNvPicPr>
            <a:picLocks noChangeAspect="1" noChangeArrowheads="1"/>
          </p:cNvPicPr>
          <p:nvPr/>
        </p:nvPicPr>
        <p:blipFill>
          <a:blip r:embed="rId6" cstate="print">
            <a:lum contrast="10000"/>
          </a:blip>
          <a:srcRect b="20793"/>
          <a:stretch>
            <a:fillRect/>
          </a:stretch>
        </p:blipFill>
        <p:spPr bwMode="auto">
          <a:xfrm>
            <a:off x="2" y="5733256"/>
            <a:ext cx="5076057" cy="1124744"/>
          </a:xfrm>
          <a:prstGeom prst="rect">
            <a:avLst/>
          </a:prstGeom>
          <a:noFill/>
        </p:spPr>
      </p:pic>
      <p:pic>
        <p:nvPicPr>
          <p:cNvPr id="19462" name="Picture 6" descr="http://www.athensshortstay.com/wp-content/uploads/2012/06/athens-hotels7.jpg"/>
          <p:cNvPicPr>
            <a:picLocks noChangeAspect="1" noChangeArrowheads="1"/>
          </p:cNvPicPr>
          <p:nvPr/>
        </p:nvPicPr>
        <p:blipFill>
          <a:blip r:embed="rId7" cstate="print"/>
          <a:srcRect l="2678" r="2506"/>
          <a:stretch>
            <a:fillRect/>
          </a:stretch>
        </p:blipFill>
        <p:spPr bwMode="auto">
          <a:xfrm>
            <a:off x="5076056" y="548682"/>
            <a:ext cx="4067944" cy="2088231"/>
          </a:xfrm>
          <a:prstGeom prst="rect">
            <a:avLst/>
          </a:prstGeom>
          <a:noFill/>
        </p:spPr>
      </p:pic>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18</a:t>
            </a:fld>
            <a:endParaRPr lang="en-GB"/>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166531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worlds.travel/uploads/posts/2012-01/1326460632_005.jpg">
            <a:hlinkClick r:id="rId2"/>
          </p:cNvPr>
          <p:cNvPicPr>
            <a:picLocks noChangeAspect="1" noChangeArrowheads="1"/>
          </p:cNvPicPr>
          <p:nvPr/>
        </p:nvPicPr>
        <p:blipFill>
          <a:blip r:embed="rId3" cstate="print">
            <a:lum bright="-10000"/>
          </a:blip>
          <a:srcRect l="1909" t="10518" r="3894"/>
          <a:stretch>
            <a:fillRect/>
          </a:stretch>
        </p:blipFill>
        <p:spPr bwMode="auto">
          <a:xfrm>
            <a:off x="0" y="548681"/>
            <a:ext cx="9144000" cy="6309320"/>
          </a:xfrm>
          <a:prstGeom prst="rect">
            <a:avLst/>
          </a:prstGeom>
          <a:noFill/>
          <a:ln w="9525">
            <a:noFill/>
            <a:miter lim="800000"/>
            <a:headEnd/>
            <a:tailEnd/>
          </a:ln>
        </p:spPr>
      </p:pic>
      <p:sp>
        <p:nvSpPr>
          <p:cNvPr id="8197" name="TextBox 5"/>
          <p:cNvSpPr txBox="1">
            <a:spLocks noChangeArrowheads="1"/>
          </p:cNvSpPr>
          <p:nvPr/>
        </p:nvSpPr>
        <p:spPr bwMode="auto">
          <a:xfrm>
            <a:off x="0" y="563196"/>
            <a:ext cx="9144000" cy="1569660"/>
          </a:xfrm>
          <a:prstGeom prst="rect">
            <a:avLst/>
          </a:prstGeom>
          <a:noFill/>
          <a:ln w="9525">
            <a:noFill/>
            <a:miter lim="800000"/>
            <a:headEnd/>
            <a:tailEnd/>
          </a:ln>
        </p:spPr>
        <p:txBody>
          <a:bodyPr wrap="square">
            <a:spAutoFit/>
          </a:bodyPr>
          <a:lstStyle/>
          <a:p>
            <a:pPr algn="just"/>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Following the orientation tour, participants will drive to the base of the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Acropolis</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where a series of steps invite them to ascend to the top of this sacred rock.  Upon reaching the top they will pass through the </a:t>
            </a:r>
            <a:r>
              <a:rPr lang="en-US" sz="1200" b="1" dirty="0" err="1">
                <a:solidFill>
                  <a:schemeClr val="bg1"/>
                </a:solidFill>
                <a:effectLst>
                  <a:outerShdw blurRad="38100" dist="38100" dir="2700000" algn="tl">
                    <a:srgbClr val="000000">
                      <a:alpha val="43137"/>
                    </a:srgbClr>
                  </a:outerShdw>
                </a:effectLst>
                <a:latin typeface="Tahoma" pitchFamily="34" charset="0"/>
                <a:cs typeface="Tahoma" pitchFamily="34" charset="0"/>
              </a:rPr>
              <a:t>Propylaea</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the stately entrance to the magnificent structures inside, which is flanked by the small ionic temple of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Athena Nike</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and will be greeted by a spectacular view of the city and the entire basin of Attica. </a:t>
            </a:r>
          </a:p>
          <a:p>
            <a:pPr algn="just"/>
            <a:endPar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Once inside, they will immediately see the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Parthenon</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by far the best known and most awe-inspiring of the structures on the Acropolis.  To the north of the Parthenon is the </a:t>
            </a:r>
            <a:r>
              <a:rPr lang="en-US" sz="1200" b="1" dirty="0" err="1">
                <a:solidFill>
                  <a:schemeClr val="bg1"/>
                </a:solidFill>
                <a:effectLst>
                  <a:outerShdw blurRad="38100" dist="38100" dir="2700000" algn="tl">
                    <a:srgbClr val="000000">
                      <a:alpha val="43137"/>
                    </a:srgbClr>
                  </a:outerShdw>
                </a:effectLst>
                <a:latin typeface="Tahoma" pitchFamily="34" charset="0"/>
                <a:cs typeface="Tahoma" pitchFamily="34" charset="0"/>
              </a:rPr>
              <a:t>Erechtheion</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another well-recognized structure with its graceful porch of Caryatids.  </a:t>
            </a:r>
            <a:endParaRPr lang="el-GR"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6" name="Picture 2" descr="\\horizon.local\home\v.vegos\Pictures\Athens Parthenon.jpg"/>
          <p:cNvPicPr>
            <a:picLocks noChangeAspect="1" noChangeArrowheads="1"/>
          </p:cNvPicPr>
          <p:nvPr/>
        </p:nvPicPr>
        <p:blipFill>
          <a:blip r:embed="rId4" cstate="print"/>
          <a:srcRect b="14702"/>
          <a:stretch>
            <a:fillRect/>
          </a:stretch>
        </p:blipFill>
        <p:spPr bwMode="auto">
          <a:xfrm>
            <a:off x="3011488" y="4956175"/>
            <a:ext cx="3090862" cy="1766888"/>
          </a:xfrm>
          <a:prstGeom prst="rect">
            <a:avLst/>
          </a:prstGeom>
          <a:noFill/>
          <a:ln w="9525">
            <a:solidFill>
              <a:schemeClr val="bg1">
                <a:lumMod val="95000"/>
              </a:schemeClr>
            </a:solidFill>
            <a:miter lim="800000"/>
            <a:headEnd/>
            <a:tailEnd/>
          </a:ln>
        </p:spPr>
      </p:pic>
      <p:pic>
        <p:nvPicPr>
          <p:cNvPr id="7" name="Picture 3" descr="L:\By Region_Greece\a-Athens-Piraeus-Attiki\i. Museums &amp; Sites\a-Archaeological Sites\a-Acropolis\Caryatids.jpg"/>
          <p:cNvPicPr>
            <a:picLocks noChangeAspect="1" noChangeArrowheads="1"/>
          </p:cNvPicPr>
          <p:nvPr/>
        </p:nvPicPr>
        <p:blipFill>
          <a:blip r:embed="rId5" cstate="print"/>
          <a:srcRect/>
          <a:stretch>
            <a:fillRect/>
          </a:stretch>
        </p:blipFill>
        <p:spPr bwMode="auto">
          <a:xfrm>
            <a:off x="139702" y="4962525"/>
            <a:ext cx="2678113" cy="1760538"/>
          </a:xfrm>
          <a:prstGeom prst="rect">
            <a:avLst/>
          </a:prstGeom>
          <a:noFill/>
          <a:ln w="9525">
            <a:solidFill>
              <a:schemeClr val="bg1">
                <a:lumMod val="95000"/>
              </a:schemeClr>
            </a:solidFill>
            <a:miter lim="800000"/>
            <a:headEnd/>
            <a:tailEnd/>
          </a:ln>
        </p:spPr>
      </p:pic>
      <p:pic>
        <p:nvPicPr>
          <p:cNvPr id="10" name="Picture 6" descr="http://www.aviewoncities.com/img/athens/kvegr0450s.jpg">
            <a:hlinkClick r:id="rId6"/>
          </p:cNvPr>
          <p:cNvPicPr>
            <a:picLocks noChangeAspect="1" noChangeArrowheads="1"/>
          </p:cNvPicPr>
          <p:nvPr/>
        </p:nvPicPr>
        <p:blipFill>
          <a:blip r:embed="rId7" cstate="print">
            <a:lum bright="10000" contrast="10000"/>
          </a:blip>
          <a:srcRect/>
          <a:stretch>
            <a:fillRect/>
          </a:stretch>
        </p:blipFill>
        <p:spPr bwMode="auto">
          <a:xfrm>
            <a:off x="6300192" y="4941168"/>
            <a:ext cx="2699792" cy="1800200"/>
          </a:xfrm>
          <a:prstGeom prst="rect">
            <a:avLst/>
          </a:prstGeom>
          <a:noFill/>
          <a:ln w="9525">
            <a:solidFill>
              <a:schemeClr val="bg1">
                <a:lumMod val="95000"/>
              </a:schemeClr>
            </a:solidFill>
            <a:miter lim="800000"/>
            <a:headEnd/>
            <a:tailEnd/>
          </a:ln>
        </p:spPr>
      </p:pic>
      <p:sp>
        <p:nvSpPr>
          <p:cNvPr id="16" name="TextBox 15"/>
          <p:cNvSpPr txBox="1"/>
          <p:nvPr/>
        </p:nvSpPr>
        <p:spPr>
          <a:xfrm>
            <a:off x="2" y="-27384"/>
            <a:ext cx="9143998"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ACROPOLIS VISIT</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19</a:t>
            </a:fld>
            <a:endParaRPr lang="en-GB"/>
          </a:p>
        </p:txBody>
      </p:sp>
      <p:sp>
        <p:nvSpPr>
          <p:cNvPr id="4" name="Footer Placeholder 3"/>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164766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0"/>
          </p:nvPr>
        </p:nvSpPr>
        <p:spPr>
          <a:noFill/>
        </p:spPr>
        <p:txBody>
          <a:bodyPr/>
          <a:lstStyle/>
          <a:p>
            <a:r>
              <a:rPr lang="en-US" smtClean="0">
                <a:latin typeface="Times New Roman" pitchFamily="18" charset="0"/>
                <a:ea typeface="Arial Unicode MS" pitchFamily="34" charset="-128"/>
                <a:cs typeface="Arial Unicode MS" pitchFamily="34" charset="-128"/>
              </a:rPr>
              <a:t>September 2014</a:t>
            </a:r>
            <a:endParaRPr lang="en-GB" dirty="0" smtClean="0">
              <a:latin typeface="Times New Roman" pitchFamily="18" charset="0"/>
              <a:ea typeface="Arial Unicode MS" pitchFamily="34" charset="-128"/>
              <a:cs typeface="Arial Unicode MS" pitchFamily="34" charset="-128"/>
            </a:endParaRPr>
          </a:p>
        </p:txBody>
      </p:sp>
      <p:sp>
        <p:nvSpPr>
          <p:cNvPr id="4100" name="Rectangle 5"/>
          <p:cNvSpPr>
            <a:spLocks noGrp="1" noChangeArrowheads="1"/>
          </p:cNvSpPr>
          <p:nvPr>
            <p:ph type="sldNum" sz="quarter" idx="12"/>
          </p:nvPr>
        </p:nvSpPr>
        <p:spPr>
          <a:noFill/>
        </p:spPr>
        <p:txBody>
          <a:bodyPr/>
          <a:lstStyle/>
          <a:p>
            <a:pPr>
              <a:buFont typeface="Times New Roman" pitchFamily="18" charset="0"/>
              <a:buNone/>
            </a:pPr>
            <a:r>
              <a:rPr lang="en-GB" smtClean="0">
                <a:latin typeface="Times New Roman" pitchFamily="18" charset="0"/>
                <a:ea typeface="Arial Unicode MS" pitchFamily="34" charset="-128"/>
                <a:cs typeface="Arial Unicode MS" pitchFamily="34" charset="-128"/>
              </a:rPr>
              <a:t>Slide </a:t>
            </a:r>
            <a:fld id="{182CB204-8F88-4025-B305-BD26943A6CBF}" type="slidenum">
              <a:rPr lang="en-GB" smtClean="0">
                <a:latin typeface="Times New Roman" pitchFamily="18" charset="0"/>
                <a:ea typeface="Arial Unicode MS" pitchFamily="34" charset="-128"/>
                <a:cs typeface="Arial Unicode MS" pitchFamily="34" charset="-128"/>
              </a:rPr>
              <a:pPr>
                <a:buFont typeface="Times New Roman" pitchFamily="18" charset="0"/>
                <a:buNone/>
              </a:pPr>
              <a:t>2</a:t>
            </a:fld>
            <a:endParaRPr lang="en-GB" smtClean="0">
              <a:latin typeface="Times New Roman" pitchFamily="18" charset="0"/>
              <a:ea typeface="Arial Unicode MS" pitchFamily="34" charset="-128"/>
              <a:cs typeface="Arial Unicode MS" pitchFamily="34" charset="-128"/>
            </a:endParaRPr>
          </a:p>
        </p:txBody>
      </p:sp>
      <p:sp>
        <p:nvSpPr>
          <p:cNvPr id="4102"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4103" name="Slide Number Placeholder 5"/>
          <p:cNvSpPr txBox="1">
            <a:spLocks noGrp="1"/>
          </p:cNvSpPr>
          <p:nvPr/>
        </p:nvSpPr>
        <p:spPr bwMode="auto">
          <a:xfrm>
            <a:off x="4344988" y="6475413"/>
            <a:ext cx="528637" cy="363537"/>
          </a:xfrm>
          <a:prstGeom prst="rect">
            <a:avLst/>
          </a:prstGeom>
          <a:noFill/>
          <a:ln w="9525">
            <a:noFill/>
            <a:round/>
            <a:headEnd/>
            <a:tailEnd/>
          </a:ln>
        </p:spPr>
        <p:txBody>
          <a:bodyPr lIns="0" tIns="0" rIns="0" bIns="0"/>
          <a:lstStyle/>
          <a:p>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Unicode MS" pitchFamily="34" charset="-128"/>
                <a:cs typeface="Arial Unicode MS" pitchFamily="34" charset="-128"/>
              </a:rPr>
              <a:t>Slide </a:t>
            </a:r>
            <a:fld id="{96A3BDA0-F89D-4392-A8A5-DD14A7AEC5DC}" type="slidenum">
              <a:rPr lang="en-GB" sz="1200">
                <a:solidFill>
                  <a:srgbClr val="000000"/>
                </a:solidFill>
                <a:ea typeface="Arial Unicode MS" pitchFamily="34" charset="-128"/>
                <a:cs typeface="Arial Unicode MS" pitchFamily="34" charset="-128"/>
              </a:rPr>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GB" sz="1200">
              <a:solidFill>
                <a:srgbClr val="000000"/>
              </a:solidFill>
              <a:ea typeface="Arial Unicode MS" pitchFamily="34" charset="-128"/>
              <a:cs typeface="Arial Unicode MS" pitchFamily="34" charset="-128"/>
            </a:endParaRPr>
          </a:p>
        </p:txBody>
      </p:sp>
      <p:sp>
        <p:nvSpPr>
          <p:cNvPr id="4104" name="Rectangle 1"/>
          <p:cNvSpPr>
            <a:spLocks noGrp="1" noChangeArrowheads="1"/>
          </p:cNvSpPr>
          <p:nvPr>
            <p:ph type="title"/>
          </p:nvPr>
        </p:nvSpPr>
        <p:spPr>
          <a:xfrm>
            <a:off x="685800" y="685800"/>
            <a:ext cx="77724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Abstract</a:t>
            </a:r>
          </a:p>
        </p:txBody>
      </p:sp>
      <p:sp>
        <p:nvSpPr>
          <p:cNvPr id="4105" name="Rectangle 2"/>
          <p:cNvSpPr>
            <a:spLocks noGrp="1" noChangeArrowheads="1"/>
          </p:cNvSpPr>
          <p:nvPr>
            <p:ph type="body" idx="1"/>
          </p:nvPr>
        </p:nvSpPr>
        <p:spPr>
          <a:xfrm>
            <a:off x="685800" y="1981200"/>
            <a:ext cx="7848600" cy="4267200"/>
          </a:xfrm>
          <a:noFill/>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IEEE 802.11 1</a:t>
            </a:r>
            <a:r>
              <a:rPr lang="en-GB" baseline="30000" dirty="0" smtClean="0"/>
              <a:t>st</a:t>
            </a:r>
            <a:r>
              <a:rPr lang="en-GB" dirty="0" smtClean="0"/>
              <a:t> Vice Chair agenda Items for the September IEEE 802 Wireless Interim in Athens, Greece.</a:t>
            </a:r>
            <a:endParaRPr lang="en-GB"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025" t="6567" r="9217" b="1280"/>
          <a:stretch/>
        </p:blipFill>
        <p:spPr>
          <a:xfrm>
            <a:off x="4586654" y="554703"/>
            <a:ext cx="4572001" cy="2985542"/>
          </a:xfrm>
          <a:prstGeom prst="rect">
            <a:avLst/>
          </a:prstGeom>
        </p:spPr>
      </p:pic>
      <p:pic>
        <p:nvPicPr>
          <p:cNvPr id="1026" name="Picture 2"/>
          <p:cNvPicPr>
            <a:picLocks noChangeAspect="1" noChangeArrowheads="1"/>
          </p:cNvPicPr>
          <p:nvPr/>
        </p:nvPicPr>
        <p:blipFill rotWithShape="1">
          <a:blip r:embed="rId3" cstate="email"/>
          <a:srcRect r="18003"/>
          <a:stretch/>
        </p:blipFill>
        <p:spPr bwMode="auto">
          <a:xfrm>
            <a:off x="-12125" y="3542459"/>
            <a:ext cx="4596383" cy="3315541"/>
          </a:xfrm>
          <a:prstGeom prst="rect">
            <a:avLst/>
          </a:prstGeom>
          <a:noFill/>
          <a:ln w="9525">
            <a:noFill/>
            <a:miter lim="800000"/>
            <a:headEnd/>
            <a:tailEnd/>
          </a:ln>
          <a:effectLst/>
        </p:spPr>
      </p:pic>
      <p:sp>
        <p:nvSpPr>
          <p:cNvPr id="5125" name="AutoShape 4" descr="data:image/jpeg;base64,/9j/4AAQSkZJRgABAQAAAQABAAD/2wCEAAkGBhQSEBUUExQWFRUVGBwXGBgYGBgXGhkYGBgXGhgXGBwcHSYfFxojHBcYHy8gIycpLCwsFR8xNTAqNSYrLCkBCQoKDgwOGg8PGjQkHyQsLCwvLCosLCksKSwsLywsLCksLCwsKSwpLCwpLCwsLCksLCwpKSwsLCwsLCwpKSwsKf/AABEIAPcAzAMBIgACEQEDEQH/xAAbAAACAwEBAQAAAAAAAAAAAAAEBQIDBgEAB//EAEIQAAECAwUFBQUGBQMEAwAAAAECEQADIQQFEjFBBiJRYXETgZGh0TJCscHwBxQjUuHxFTNicoKSorIkQ8LSFmPT/8QAGQEAAwEBAQAAAAAAAAAAAAAAAQIDAAQF/8QALhEAAgICAgEDAwIFBQAAAAAAAAECEQMhEjFBEyJRBGFxM6EygbHR4SNScpHw/9oADAMBAAIRAxEAPwD5KLSOI8RFqZz6iHqLtB0HgIsF3Ae6nwHpHmvJE6tiSRbyg0y1EELVLmh3wq4GGZsI/KnwERVd6fyjwEJyi9obZmp8llCLBKP0I0H8PD+yPCJfw8flHgIo8iFUWIBIMTAI08oe/cW0Ec+4j8o8IXmmNTEYmtEpisVNTl6Q1n2JIHshzyiy5bk7SYThBwh+HTSC5RSsCTboRmxYSQXodaR02XlGgv67ezYkM54voPTzgCSkZGB6lqx3CnQsVZFcIq7I8MofiztA0+U6sCRUmvfBWQVxFa5JAB45d0ErmOnujR225SLOHSWSDnh4dT9CESbGn8vwzjRnGSsMouLB0qaPGdB6rInhEPuCeEb2i7QEJ0eMw8IORYkjTzPrFibAk+75n1gNxQUmxJPJMae7bKJUjGulMR+Q6+sUpueWc0+avWC13YkhlBxwKl/+0JPJGSoaMZJ3Rm59qK1FRzJ+hEEmH5uZGKiAKcSfiTCy3JTLmKSw0oz6RaEovSEla2UpmRclcekpB4QWmzhsod0gKzdTbFJCXGMDnLWG7ykDzihMuQfZUSToQX10A5Q1VNlpCe0IwFSUkVriUABnSpzakByfu4mIXKllYDg1JxMd1erjOlI8pTUo2daxU6BlXa70Iwh6pIoOoz5QFNkpGdOoI+UaK3XstwBIUrdE0BKjiZK23hgDGhOuXGkK7dtPLUMM6zTk6sS2hDig5xo2M4oVmUnJ/I+kWCzJZ95hrhVq7DLkYts96WVAdImZuUqbPqItnbVSwAvAsAkpoUnLCX8x4Q7cvBuC8gIQh8/I+kQKUfm8j6QVMv6RNFTMThr7KSRUcXBjsq/7PL9lSzXUAH4w9y+BeCFVqwUZXkfSHWx0hJXM3gHSAHOdTlxiqfthJGs3uAI81RUi/bOsg4prguNxNPFcCXKSpo0Yxi7TCtubJhEscz8IzVnlJCg5aNLM2plJDYz3gKIHQKIEBr2ilKNZqv8AQf8AxECDmlxoM1Fu7AiEDUesDWSUk2lLN7VPCNrclvsqJRHaEucW9LwtRqBR8+UDXvtXJBaWuUNHTLKz3ulh3PB5STpIVQXbZO+rKRZV000c6jlGIBT+YeIjY3FeaJkx1Tlr5GTMUzF6VSlEbGdeliS5UiWwr/LTTygRbhpjyXPZ8iKk/mT4j1ixUlgFaHI6HodY1O0G2EhSsElUtIyJRIcn/Ipp/jGg2at1mTJHalKgGSMUhQzrXE75GoSIpb/BPgfMwx4RehA5R9RmbS3eWShKQskAfgAajXDSjwmv7bmwGUoSMAmHVVndnzIdDE9YD9zAo0ZWzygQ+nFi3jBqLODqPKHWy192cycEwhZAoOyUWClgBSyXD4lgUZnii3X3Y5igJRYqLD8Mpzy0pEJQdllVdgl3XMqbMISHZPzj21GwUtMhc3tUiehiuUoBJZVAUl96jGnOA07RS0VQtSCdUgpJarFq9O+A7ylqUTMWoqOEVNTpmTnn5xfEnF8iM1aoBlXRhAifZNpBljulag9UjnTyzhvJueWBUEniSfWFn9QovbsaOJvohe4UqUJaQSuYoJQ2YUHUFcgMNToHMOLqu1cue6wSlyoLA9zswQGphZiG+MZe6b1NutElNmGBUpXa/ikJCsLMkM+J3IZu8Qbtpd9ps6RaO2BQAEhKiymLJUkJIYjvL9InDBJRUJaZbku0bq6JW6Z8wHHMAAZLNLAYA11zbpWEG0tgE2WAzsuhq+oPiw8BF1zbVdojskJU8vdPDdABIMcv22GXIxZKKx4sfSObNppLtFoKrs+RTbTM7ZUtJSGUUh3GRbN4OtMuZ93lUCiZk2oBLgJk1Fa1eG+xV3In2meFITMV2m6FZVUX6cXj6BemyquySbPhSqU5CWcKBbEkPk4DeEerLIk0qORRbt2fJbOFBCk4N5T+77rHU8+HCAJslYeg/evGNoq2qmTBlQhOEiuDtMQSTxDP3+BSrlkqwqmYlFYBIxEO7Oo9X0OkI86htlvSc0qPnstCjkB4RAS1E0AjYWK0SUTZiUpZAIKQo1FQDX6ygCeiWVEu4KcWbVADPFVlt9HPLH9xNd1jM0qBUkYW55vwfhFFkSMW8HHVjnpT5RpbksyErmUDFKDm+ePLq2UGWS4EWa1SsSkrSuX2hCgzAgUz3va/2mA83ukvwZY9REQUFNhQEAcySepPoI7Lu1U1WEEAsS5PCH199gqfilBkKFQAwCn0bQjzERs13Jd2zHGOaWbjtDrHcqZj5kpYUpO6WLP0jxQrgId2uZKSiZhfE5DEZqBLkEaUYf3HKkaSbdVmNjlKJSFDDiwoIUt0h0ku5atdSoZMx7Fk+UTcfuYAYuXjGiuayhditIWmoAmSyFNvpITlkQyyK8fAG/JCNwBnIJLcN3C/N8UP7oly12RnKUgYFAAuTgU54JyTWvOiY2TUUyuCK5P8CHZqyzZtrlS0JGJRZOtcJI7or+/TJRYpTTgoEeUfSfss2OKp8yezIlFSJbmqlEEEltEgkaOVcoQ7V7JmTeK5c1TJU81CiCvGkkkA1qcTpJ4h9YDSe2tEOVasU3FtMtU+WhMsElSXYjIEElmqwD90GXdeqptt7FMsABS6uMkYjQYc2GUS2TOKYtDoCklWEhkqbJVBUAAHPzeN99nVw2dUpdpUypk0kE6AJLEAc1JKjzbhHPLHDk1x8HVGcljUm/P7Hze8rcEy56HAxdikBg5SXVMDtyTBt5WvAArDiwhRI4Bh9dHhlt5cMhN4JKlJErCZkxOIIJCWojVS1EgAAfp69J0lKFAS1zUs4AqAlQZRJFTw/wAY1JKKEk7bZOUXSDxAMeKucV3UQZEoguMCf+Ii9SRHkyVSaOhdGD2ClIXacK53YsMSVs+8CGSajCCHq+ka3blNlIlq7RZXLIBQ+NJdW9maKY8geFYyewkyQJqu3lKmUGAJLMpw5NQ+nJiY123FqQqzkGzFLKZExbpJUS5w8QATQ5PQUp7uX9ZHHh/TR7ZIGVMUC7FIUl9AWFf9IhptLMxSgl/eB8lQsstqT2qUpP8A2wFJYvRKSkuc6H4xbeE0lLf1A9zGPDy28qbPRVcaM/cVvNjtE1eKWXW4BWAczmDG9nfaAhNn7QKS6wQgFafaA1rkKV10j5pbLvQq0LYuSSTyIzBrnE7Bd0qZORLBcq3aAhjkCaVj1ZcZe440pXSRYpJCceJBqPYWlSgVO7hNc2qefGG4vQEJcy3SAP50oOwDj2qQutVyGVMVJQAtTnERoEtUChFD4jLWOoslnwFkhWHNQZta+09OmkCShJIsnOKoAFhJmqJXKAU5A7aVm1Pe4xdZbIqUVsuSoLDfz5QOj+8W4QPbrpBUVolrMoAJM0IVgxnEcD5OSUpfiGgm8rgFmRLmLIUmY7Bi4ZvXyizdUr7+3+TnSbtpdDnZm7VTFz1KUgsmWzLTMyxt7JLQN/EZKgEkndcP2ZB5h84cfZ6hINowghxL8CFx7/4TMUVKSBUk+0NSeUedkmvUkpP4/wDeTpSfBNL5FExUg6kgZbqvOJXHYu0mkS1ZB2OIagdNYOm3X2ZKFJGJNDrWGWz1mSia4Acp8nH6RKWVKLoMI8pq0A3ndxs8kzFEEJZwM95RHxhFLvZJLBBryHrG/vy7DOlqlsSGQrdqWC1HLk0ZlWziQqmINx/aGwSi43PsOaMlL2iFd9oPuq8B6w1sE0YUlKSBNBSSzD2h2bh+KJgHOA71uwSykcX8ob3FMT93KTrNQlhid8QUOTMTlVjHS+PBuIMPLlUja7IbRIskoomKACSS9ct4uwFGALxl/tJ27s1qnSxKKldmkgkJoSpiwL1Zh4wnv62kCYEqKagEg5ghYUOQMZa7cOIvwPjFfp7li9xy5ko5LQ6ui+Zfamh9lWJ6UZ1HP66w1uzaZclIwFQQoFQFHBLl6hm7uMZW5UoM04iwKVAGmZDDTn9asG3UDVKQ/cIGSCi9FozcsaTArJetotFrTNS8ydiZNAWAGgNAwJLxsr1nWzslKlpGJTJVh9oEZE9yshlxjE3TZv8AqEoxBAKjvKJAAYv1o8ae+JiTLUlVq3aEKDkZAGiaioIrx4xbJXKNEEtbK9m5yvu6QS4SVBJYjEkGhAOnpDREykKLpmtIl/2huQNQPAwxlqpHl5leSTXyWi9IyOwF5T5U9rOxUuhBZsIqSScgA5f1EPduJk1SUpmKxBCmSEsEgFBU6WzGVeUZDZqSTPSCcIKgCXahoXL0Gh5ExrNrrOmX2SAzON4E7wZ1B/eqoaa8THsZf1UzmwP/AE0EWBhPWGOLCkgt7uFAz4uPIwYtTmsBWeeVF07zJIbeFCQ1SANB0cxbKmDHheudHHxjx80G3y+x3rwJ7FLULTOOAkY1GqSUnnzHpA1wqw21CmIGNw9Nc4vvBdoTPXhmTEpcsApQDGtA7CIdpaBh/FmgH+tXHrHfaae+0SUqa10zXWa2IRa7WtSgHJGjndoHOj8Iztyz2sswqQ4SliSOnmSG74hLVPb+evvLxcq22sZ2hfkY5lFRtX8ft/Ifl7uVDa670k/wTszNlJnGcgmXjGIAT0q9l3YJD9A8CbazB93sjij1fgAl/SBPvFpP/dJ7kekeVbrVkZpLZApQR5iKympTUlWvv/gEHwi4vyOtiJgMy0YQ1JdP9eXhDS4dpJq7wVZwJfYhJU9cWRU+ebkAhmYcc1+xdrmLVPMwuWQBRKcsf5QIp2JtiRbyPfU6Mi+EIKz3YkiOdRTyT10kPKXsj+S3aG2NPtGGqklRAOpAy+HjC/Yu+lTWKwAQk1FHAUkV5xVe1ra32mX7qCpuLlQJc65t3QD9nE7FMWg6IcdFKl08YfJhS+nm68JkseS80Ubu9r3mSQVyyxKUpL8FKIOTtR/jErpv5UlSjgKiQpAKkkAFQxDLFQVH08KNpLwAGEMfZB4NiL+UQsVvUUUSxWvRIwvgOHGXOTZDy1hg5LHfwVz05tCza04SgjLeyqzYaP3iCbgSDJy99CsT0crALDQsgB+cB7UWmfKQmWsoIL7yaOAAAFApYZ6eMMLlSBZZassRQT0Cln5xXI0sCa8i4r9R/gRbQWgETFEtUADjUg9GHxhRd8sLmYasyjTOiSQB3gDvg3aVbJLarLHq59IXbOW4onOACcCqEsMn4co9DBBekmjizy/1Gjl1TSJoI6HM55w0K3cjhiNdO/qIEsUodipYfEVGmjFxBNrngoSkAJZnIerDWtX8qtAyVKQ0JNQoou1CV2lGJYQlRO8agBIUT1JYANGhvuVZkyFIYrVgdKkCrBIJUokZOPZ0HURntnmNoxlIV2ZJYjdDAkP3gZ5xo7y2imIlumUECaMKpiQAkcVANm3HlnBmvcl8GTu2wK75jykED3Rx4DjDGUqkUWeWEICU5AADo0WJnAAPHmT3J0VXRlpGAmWkkpGMPpSjgAcgTx0h5eyZKJZTLm41OWCQSnUpUFE7iiKEF6g1iN1S5SFvMQFONxQPsqBcFgav6xRfc1CkukqxuAQEFCGfMg6uTppHpuVzRzxjUdFlgt0pKd4OUAkcjoA5zpwMeue0Y5wP9JcZAVS7NQ8S3m8LZIKTTUZ6Fx1yp8tYtuNf/VcsJ/8AH9IlkiuMq+BseRuSRvLq2fNqC1BeEpJSBxIAZzoMsnhRdt1WievCopEtZUJbssDCAqoTWtDVsvBxcm0Ys2IYCrEoqqW5U41EJLuVNExATPmBlHD+HKZJXukkmqqceXCObHwSr+52S5WUTb9EtDJAcAEuXbFl1zhhdUzHJxs63Dqq+AAqY1Zq8IEN1BKFSRibCAVYRUPiCmKxxOeR6Q4uuziXIKA6pi2VUJ3UhsJKce87BTZUS/CJ5FFR9oY8m9kpFr/EwFKQwJcsHARiaur0hdJkInWwyy7KJSMJAZTbueYBzGrQRJuPCFLM0VcKxJcqzJ9/drV65HnC27habOvtbNZ12grKnIQvCMxRQBGZJoaYQ8HDjg37WbLKSW0NLkkdjNtEtWaCA41bGIQWWyWuzzps6TLGNIZJOoUkAlIJZbZs2ncdFKKzPnzFoVLM0JVhUCCkkKJBBANCYzEi+Z7VmHwT6RoylHLPhXjsMlH04qV+ehFbLrtaZomqCu0muokkHPPHWh5H5MG2xtkVJEycQxKSkjJjiQU9clP3caFz5k1dSXpwEFXFZlqK0F2w4hlniTF831LnicZV96+CGLFGOS42ATb3kqBxmvSmLFz6nKLZW0IACROUlIIoymHPLmfGEirIpltLUpklT4XAZaci3XLvo8FJuRakghCmIBG6cjFJYscYrYFkk29GstF+2OZ/Mmy5hZt6STnnmIEt9+2YScEuYlgQyQkpAAfINlXzhAq4VgHdLhBWQ1cKQ6jzYVLZQpQgLbCCScgAXPSJx+kjLduv5f2Hl9Q1qkaAzbNMlELUgslJAU4IUM2qK9YXy1yEF04QWZ308YD/AIcrGJYQorIcJAJUxDuAMw3CPJuolYQoFB1xAghs6HXlHTHFWrZzyyXukEpnyUpYKSxOQP6xGaQoOCCdBrl16j5RRPuNSFUIPNx6xAy1ht41rmeXjFPTXdk3NvSQZcN4FE5ISjESVOCH0OgFRrVxD7aC32pNnUoISEqThUpIFAXBppmBrGc2OWoWpJTMTKVvbyiyWeoPHyyh/tbJmmXjNoSEoUohGQUzHcbPoRxjTillQYv2spu+1FcoE51FNWJFPKCVJTR8OWrRlTecxsIURnTLNqO3h1g6Z2a2KycTM9Q+dQPrKIT+nqV/0AsmqNPdygpXZHAlKAFBSlYSWWsJTwNU1y1Gle3nM7RE2bMEvcSPYDe8AXL1IYju6Qlu++ZYnLCg/aJEsMHr2qyeg3hUcO+G20UnBYpuEUpTk/6QJQqdV3RRTuN/kzInjEdNAMmeo1pVJ11i2z2pIWFVxB3qGDs3fTzgGyKxJNKNqSzhjTVhXxi2QslStOFKu9PZoHcnXNo6ZQVNHKpNbHv8UmMQEsWoHckOXPEHPlWOpvScnCUS1g1d3V0aF8mzLmZKG6PyjvJ4ZwwstkJ97/agd1RHDNY4+DuxSlLtjuTfcxSqnIYi4S4o5LEZhgGhhZr4DgllEpIfdBCUpxJCveTrTno8Z2ddKVkCrqLVwM+eieXnEZWziaOCQwyKde6OdvG12dKUx9tNeZ+6qMoqUSUpwjewnMhhUAMrXWPbFXtMKWVhlhJyWSl9XAI4mA7PYFJogpT1A+UEmRMapSroB8zEvUjxr9ynB3YVeVoxWhbvuhIBHsndNX1+uEZ1N0YjhSkYlGleZg1FnJ33AGgCACQ2pBgmzgqm40UEsAdzVhOSTbTBkV0mB2uxGWooUKpAB6xM2gSAtSPawdc1Jr9cItvy0A2iZUA4mzr7L5RwuVJYhwCXLnTkRB/5CR/i0O/s/vFZsiQMIAJFVBJ1qxOsKNp7zUZy8wHLqoWwhqVqTpEkzJpDlKS/ATD54g8cUlRzQvulzf8A9YdzTlb6vqyig0gG470ssyRafvM2XLWwRL7UqLpIViogU0BP9R4xkLbcqpa/wVompUHEyWsuj+kg4SFM2hz6gbG0WJCn/BJPEy1n4mE1uuMEkplYXGR3erOKx6WL6uC10cOT6aT3YmslyWrCpQRNQpO6DiYsc0gkihB04w/2a2elrQUW60yrO29L/ESqYSQG4hKfZpnow0UquY7oI3ScsRYccnglVhkpZpaQ2v4hPj2cXf1EWRWB+Rdap+FZQ6d0sCHIZNAz1IpHppUpLjhpo+R5QVap3Bz9cxAKZilBQIo2oT6fTRlLkugShXQXs5ZgZ6xMxYUoUVlIxMyWfgK68wzwftFZrMZRWnG+acPsV/PmHDcoH2LM4z5qJCgg9kSQSAFBKhQlqliedYt2jmWkyezDiRLG8wA3SaYtXqIL/UQFqBkS4IaDZV7KQML+QPygIJer5fQiRWY6JJPsgtdByEo7dCkqJ3kEuGq4cDpxMajaK2hcvswoMc83DfHpyjICZvvwI8ARTyhrappVUOS7FRNK4qVzbCd7gBEMkbaZSMqTRxUuTJU4UpRSHIYZ/lOo1qM6AcYo+6KD4MJB4lmBNKaFqx6fOCQsBSSywA1XGhBI3hQeAjtmmv7RagcZMW8icX1o1vsn5oIu20sN2rU1cgatlr8YZWe8FAp1xUGVOAzbLpnxeEs+YUhsuLt4nPIM7ZM0TkTziod3E7tR3LdaHk/dEcmNSTbRaLqSpmsk3i6hiDBJcVDvUd9PjBSb1CQAQksGd3y7n/eMqbQXS2WLe6Uh+uclindNBRTEVJfUco83JiiqVHpY5trssnbRpTkkGo46luGfhlDCy3jiSFdnnzbVuZEZq9VJ7Jh2dGIwhjRQJq/D4Q0uu0ns0po1a1fPq0Sy4oemnGPkpCcuVNhxLSjyhZZpyxJWpAO8oBFWck60LhuEFWqe0pf1oIUWW8Srs0UCUCgHHiedSIGCFpuvJsr2jU2i5+0sqqfiPiBBq+7QVrkwBfzhJcdoK0rL5AgcnB9I1F2ziZYDuClmNQeP0Ix9wTGXatGXl/rh6bxy+1ApKaZpLJalhIaUs0r7DV/yiyZb5jVkrbkUf+0B/wARVLDhjlQ/GIpvotlHGo3uv6l3KvJabyAzlTR3A/8AlCWffvaLCSlgAS7vmaP4QbNv0sdwM35j6RnLDLBmLxEbuEVUA2bsH5CO3BhjTk4nNlyO0kxn/EAGAc88vjEJlperK8vWsDT5/Z5JcFs+XOsCItmIszPzyi8cMXtIlKbLrTaQXDl+BAHjWkKJ6qsOL+DxGTaSSohyVKJji5vx/WOuOPg9HO58hjsta+zmzpmF8Jl0qH3nZ/8AERzaraVc/dbADVYSaKZsIbkwii50uief6kD/AJn5Qvt38w+HiB6xdRXOyEm+NAssFi/5QelR8opMwin18YJUunuihDe9lT4DpFcopIrn1A+v0jp+5FBKFusEadNa6NGjv+ylElkFmJPcp/g7dIX3bfM5SFSyoYCEpIwIchLYQVYcTAAa6Q7vlahLSrLfTz48Y4skqmkXhFcWY+VLqQSzelc9IYzVES2FFVJIdq18WABHLrA33l5jqAJYigauEgFhqM+fOLZ03J3JUczU/o7+Qi0mTj2dlyAwJS9KVz1eOiQCQQWKSXBer/ufGKrOd0gUamdaZsIj983qjLxibUi2gszOBDk8frX4QxsNnUtK8MpSlJKWYKUWxDE1Mm5awoIZQI4v4R9G/ihXMlMtK0lDhKqVYli3ppEZ9Fo92xMdlrRNTMCJLAhLYsKK6tiIhxd2xVoSAFGWM/eJzbgORjZ2G2JVKThSAlmAGnEdxeLnBLYvGA8KcaY3qNO0ZebsTiQpKprYh7qOI5mOXfsBZZLFSpqyA1VJSPJMadUoxHs30HfBjjUFSQHNydsGstgs6ZoKQlOFHsqJUFPR65kMIuuzZmxlKsUpJKlHEtKlDFnmUkZORFi7ulLG/KQpvzJBg2UUpAASEgUAAAAHKFjBp7qvihpTtULLX9n8hY3JsxGWbLGvQ68dITWv7NJwfs5spfXEg/Meca03gBoYrmX6QPdHU+kF4cbXRNSn8nzS8tkrXKSXkqVT3GXy90k+UZdMlScYWkpK5iQygQaZ5jrH2G0X2lXtLJ5JDRiftC2vXLQlElRS4dQISXcsMweBy1asaOJLURnPyzG2ieUlWEsKAN0T6xWq3M5WUilC1cvFu6FlqvSZNUwSkckJ1GZ56mKFWJeEqNKtXMv+0dSxJfxEHO+ixM1iMKm51y10eJmbiZjmX4B6+sD9hzi+WlOADX94d0SDbpmlMmb/AFTE+SV+ogG0LxLNasMu6C7MwkqT/wDY/wDtAhZavbfu+HjGgrk2LJ+1Hl1U3XLn+8UxamZUE8R8mjobrFroQe3JJThJKgH48iY0F/NgDsXIYdATSMbZJrUrnGp2hm4ZaVf1AeMedkg/Us64NcRHOsyEsFHMgs9dRppE1WyXhchzlk7eh9Is+8A+0HHMPEsUpiMKa92WUNy8Sspx/wBtC2YyXPN/ryjxnuGISW7/ANo7aplSwfXuB/SPS7UAXAFC7txDAdPWLLoi+yUya6QoBqxqLuTLX2BU6XQziocBYfVssozIR+C9PaPlhZ/Ew1uRUwpllBG6pQbuJ+cTkrTKRbR9C2TV2aSgrCklZw8jVx3gP3c4fKS5MfMlX8uWglaGUleJKgMi4Pyyje3bfSZicbio89R3QiutjS7L7xvLsJZmKNEjJ2c6JHMmM1atoJqkJKZoJUXIqk10cZByI5fl6JnlYw4paKAg5nIqbNndI/WElpsUsy5SgpSSNK5DPnpnCt7oMUqGk7aVUuchKVrIWkKIVMWrPhX6aI2vbmckJIUTvkFJculzR9Dz/aM7eFnCZ8vGfaD+Zf4xy3WtCQgDe3iaV1MBR6rY7kvJvbPevboxpUeYOaTqCOMDrnKLhy4OfLhGSO0vZArlp1AINARqDq9acD3xobPfYnICk5HPiDwPAw9OraJ2gsTQGfKMB9oNqCp7JO6AAPAknxMaS/bYRIUE+0aCrMNT9cYwt8IIUlJzAA8h6xXEvcJPoaYEISA6UkE5lvcKXbvBgCfNRgAxFVdB3M5pHEzexnIKa7pOnvOH8BAqlgpQHB1PIkkt8IooeROWqITl1YBqtxOkSw08WbrEE1bmqJhTmHeib2W2VTSeWM/BI8MoDnhyWGukXyF/gJ/uUf8Aj6R6zqYnmXD69I102wVdIDW/Ag1o3KILd/1h1OtShWveP1gQ2o8vD9IZTb8GeOvINNtawSkZdI120kw/dn4FJ8IysxO8oBszGovutmP+PxERytcohx3UhRYpvaJxGhJYtT6pF65TanxMB3fNJehLZkl+g+MGk8R5+oieRNSLwdxA7VLyNdR8IvFmBBcu+rVjk1VOEN7vuLEhC1lwoOMJ8K5HLhpAlPjG2ZQ5OhdOsxRI4pUSoHTJNOtIsuGfh9xR3wXSDkzEOO6HF7SfwCirJfPkkh3hds7PAkqGuLi2YEJ6lwckM4VJJhy7ehaZid4FwoCYG4PUUceMHJmFKQlAbtEhykuBQYilsi3LTlC5S0nNj9cdY5JVUFCmIy4ftnEnOx+INZJCk9oEKNPkcoZzbYsWZOJLsDhbjr5ExROtRQlapiArF7wDEOc+kEXROlzrOkBRISopUDoT7NeBAijd+7wLF1oWqnG0CWpRbASmgBAcUz/tiFss6B2bqJfiW4QRbSmWFy05HeSf7aj5iE17qwBNXIA7vpoeNyarRpLj2NVdmELYVxAD/aY8LzVJWVoGIEgKRkCGApwNIDulUuYneU5JyYCo4w6TZGqlj8YlKSgxoxTVoEvC2rmlRCSAWCX4UPxeM9eoKpyU5qoPgAI1hJ1FYy9uB+9hqHEG1Yv5xT6edyehcqpFVoQy1BQLpSzc8JgYS1IdwzPXnkGjQqupRUSpSjiNWASOGajWlMoHvGwy0jEVkKrQkLfm2kdEcsdIjLG+xMmbWmgz8I4FiKFTSk04axxNpOsX4keWw0P2Uvof+RiJmDBL1zfk5PpF8xYKJem6/ipRgOzJeWocCD9eEIt2Fd0Wdo+p8YqxczEMJ6xWTDJGsNtMrEdefWD7TbFKlYSCxAGfTlEFygFcYIVZ3TQN3xzyktBUXsX2SXhyBzEMFTQ2Y+ECBTE6xxdoehAjSXJ7Gi+KLZpeWvIs2Wlf3iN1XzMlD8MnoaprQ0jtiYonUA/DJ80+sDS1hQyw8xl4Q6iqaZuT7NPd9+mevslpYqCjQ0ohWmcJrqvCWiWpK6VByCnDNThl5xZs1LKLWhROJLLr1lrYEdYUJYAkt3/KEWOKuK+w3N6bHir7kj2UKV4CILt86Z7EkMclN8/rKEtl3iscR41EP7vSQgAaeWcLkhHH0v8AsMZuQOq7rRMopYANMz5/vF2yksqlzECmMiv9vo8ctN5hGqSXFAX15PHrstfZWaWpA3sSirgK08hGTk4PQVSkObRY09kSs7wcH4H1jIqsRmIVNxAJScJd3emX+oQ3t96e+ou4y+DD5mnwgSxnFYZ5AYdoC3Upo8NBOCv5aBKSm6/IvsF2rmAlBqCwHGhOcHJt1os53gWHHeHjELmtKkpWEyysYnofLV4OF4KUl1TJcoZMxUrz17obI3yppNCR609k5W1KV+26TxTXyhJaLae1EzUF/A0jlsXJY4CpSn9pgBzo0CKNB9cYfHijHaQHOT02OZl7rVqzsCA4IfjTL1iNpsWZFRoX4Znxi23TZapQBosAMWAq1Q4qzVhei1LwkAulmD/VYSMde3QZP5I2WUFEkh2aLzKA0HxiixI9qvD5wVMlgQ037qsVdFNrzSB+UevzjthUAVBQoRVuOnxMcXJB+jFX3cc/OCmmqF82eCUl6xWqTXMRw2TgTHPux4w+vkA8X2fL5xXaVMndLvzi+dZBmw7oGmJpl9cI4o0XYK8cSIsUmIDUxcQtkZq5oVA8uScLpZQzzZuoiUtcVWYkO1IZdAC7tUpM0EnJ8uhimUn2gwPOlM8ouk2h1BwH45eMUSZwGJ9XHxgb2HwVoAKlCg8xHDLNNQNNPjHpSXKmqfhnHjKUIo+xC0T0MU4QD4+cG2W9kIlpThKmzcUfkMu88IUpAJFSYjjYRnFPQeTK5kwkkvmYustoUEKSDQ5jvEDKMTlqijWhU92WyVLYgKYHMO37wXZJaUl1YiDwoIBlYXqW5s8XmmRdtUn6aFkmFMvtiZQSWGZ4Bx3/ALQCujNF0+S4ihSchGh0ZhiVgBlJFff9c27oJlWcBLBYZiXIGfCKpaCoad8cTYnHtB+ByiTf3GQNZVBy8WTF8HHfFMg1MTJh5LYlnTOUNYmmcTRx3hoqJePJVWNRrL8Z/KD0MeZX5TEViIC0kQv4DY7tlpqAA/GA1hRyPdFk9WpNYhJMc8dIq+yGDnUxGYgCLyXPl6/XKKlO9coawFRyeKLKqhgyYmjcYGRZSnWKRaoVoslmsUpyLxakEVipORgoDIy1gEkVfui+zJc8Op9YoQli8WpdzrDS2CJBdnAL6vAhDwUsK5xQlHGGizMpUOcSkiJlAiWkPYhX2MWyt3KLZUoER7CIRyGogJ1WI+UVqIxDNonPSHEVrDEQUYN+f0Y4C0VibTKsXoUFDhEmqGBJaymYe8eMTUIgsDH4Rc0O/kXsqMRaJlMeAjAJS3NDFokJ1LHpFcpMEPCNjJWXlb0Mcy68ItWmkVSnV0HxiCKnTQRFKdY9MLFs4mUloxiBJPuvFSyXyg2Slk9anviiYTGUtmaKJjkZNFYlECogslRDEUcevyji5kUUmI4giZPOLMAGR9IuAeOBQBNI3IyRWZjxFSHB5axYrpHpsvdjJhoFmS2iAglVmjqbOIfmhOIN9fXhHBBeFj9aRWo8oPINFZNIqWXaDJU2kVQUwNHAOETlKakSEcU2cK3YUjikh9IuIcPwisCL5I4wkmMuyhaIrUmCFywDENYKYHEoTM0ghMx46qW8eSBGbTMlRYJbgk6CCZctkgePWPR6ITeikUeSnWIzBpxpHo9AXYWWqygdCv3jsejRMyZFQ3D0H10iico6iOR6GiLI4FlwYmlQcv8AVAI9HodgR4HKOqluM49HoXoJAJYUjstNI9HoLMcnooOv6fOPGW4jkejXoNHFSwIhNl1pw+vlHo9DxYtHkoeOGXHo9GvYKIgeUXy49Ho0golMS4gdJJNABHo9Aj0aXYQZRMD9k2pj0egRkZo//9k="/>
          <p:cNvSpPr>
            <a:spLocks noChangeAspect="1" noChangeArrowheads="1"/>
          </p:cNvSpPr>
          <p:nvPr/>
        </p:nvSpPr>
        <p:spPr bwMode="auto">
          <a:xfrm>
            <a:off x="1190628" y="3575"/>
            <a:ext cx="1457325" cy="1764507"/>
          </a:xfrm>
          <a:prstGeom prst="rect">
            <a:avLst/>
          </a:prstGeom>
          <a:noFill/>
          <a:ln w="9525">
            <a:noFill/>
            <a:miter lim="800000"/>
            <a:headEnd/>
            <a:tailEnd/>
          </a:ln>
        </p:spPr>
        <p:txBody>
          <a:bodyPr/>
          <a:lstStyle/>
          <a:p>
            <a:endParaRPr lang="el-GR" sz="1350"/>
          </a:p>
        </p:txBody>
      </p:sp>
      <p:sp>
        <p:nvSpPr>
          <p:cNvPr id="5126" name="AutoShape 6" descr="data:image/jpeg;base64,/9j/4AAQSkZJRgABAQAAAQABAAD/2wCEAAkGBhQSEBUUExQWFRUVGBwXGBgYGBgXGhkYGBgXGhgXGBwcHSYfFxojHBcYHy8gIycpLCwsFR8xNTAqNSYrLCkBCQoKDgwOGg8PGjQkHyQsLCwvLCosLCksKSwsLywsLCksLCwsKSwpLCwpLCwsLCksLCwpKSwsLCwsLCwpKSwsKf/AABEIAPcAzAMBIgACEQEDEQH/xAAbAAACAwEBAQAAAAAAAAAAAAAEBQIDBgEAB//EAEIQAAECAwUFBQUGBQMEAwAAAAECEQADIQQFEjFBBiJRYXETgZGh0TJCscHwBxQjUuHxFTNicoKSorIkQ8LSFmPT/8QAGQEAAwEBAQAAAAAAAAAAAAAAAQIDAAQF/8QALhEAAgICAgEDAwIFBQAAAAAAAAECEQMhEjFBEyJRBGFxM6EygbHR4SNScpHw/9oADAMBAAIRAxEAPwD5KLSOI8RFqZz6iHqLtB0HgIsF3Ae6nwHpHmvJE6tiSRbyg0y1EELVLmh3wq4GGZsI/KnwERVd6fyjwEJyi9obZmp8llCLBKP0I0H8PD+yPCJfw8flHgIo8iFUWIBIMTAI08oe/cW0Ec+4j8o8IXmmNTEYmtEpisVNTl6Q1n2JIHshzyiy5bk7SYThBwh+HTSC5RSsCTboRmxYSQXodaR02XlGgv67ezYkM54voPTzgCSkZGB6lqx3CnQsVZFcIq7I8MofiztA0+U6sCRUmvfBWQVxFa5JAB45d0ErmOnujR225SLOHSWSDnh4dT9CESbGn8vwzjRnGSsMouLB0qaPGdB6rInhEPuCeEb2i7QEJ0eMw8IORYkjTzPrFibAk+75n1gNxQUmxJPJMae7bKJUjGulMR+Q6+sUpueWc0+avWC13YkhlBxwKl/+0JPJGSoaMZJ3Rm59qK1FRzJ+hEEmH5uZGKiAKcSfiTCy3JTLmKSw0oz6RaEovSEla2UpmRclcekpB4QWmzhsod0gKzdTbFJCXGMDnLWG7ykDzihMuQfZUSToQX10A5Q1VNlpCe0IwFSUkVriUABnSpzakByfu4mIXKllYDg1JxMd1erjOlI8pTUo2daxU6BlXa70Iwh6pIoOoz5QFNkpGdOoI+UaK3XstwBIUrdE0BKjiZK23hgDGhOuXGkK7dtPLUMM6zTk6sS2hDig5xo2M4oVmUnJ/I+kWCzJZ95hrhVq7DLkYts96WVAdImZuUqbPqItnbVSwAvAsAkpoUnLCX8x4Q7cvBuC8gIQh8/I+kQKUfm8j6QVMv6RNFTMThr7KSRUcXBjsq/7PL9lSzXUAH4w9y+BeCFVqwUZXkfSHWx0hJXM3gHSAHOdTlxiqfthJGs3uAI81RUi/bOsg4prguNxNPFcCXKSpo0Yxi7TCtubJhEscz8IzVnlJCg5aNLM2plJDYz3gKIHQKIEBr2ilKNZqv8AQf8AxECDmlxoM1Fu7AiEDUesDWSUk2lLN7VPCNrclvsqJRHaEucW9LwtRqBR8+UDXvtXJBaWuUNHTLKz3ulh3PB5STpIVQXbZO+rKRZV000c6jlGIBT+YeIjY3FeaJkx1Tlr5GTMUzF6VSlEbGdeliS5UiWwr/LTTygRbhpjyXPZ8iKk/mT4j1ixUlgFaHI6HodY1O0G2EhSsElUtIyJRIcn/Ipp/jGg2at1mTJHalKgGSMUhQzrXE75GoSIpb/BPgfMwx4RehA5R9RmbS3eWShKQskAfgAajXDSjwmv7bmwGUoSMAmHVVndnzIdDE9YD9zAo0ZWzygQ+nFi3jBqLODqPKHWy192cycEwhZAoOyUWClgBSyXD4lgUZnii3X3Y5igJRYqLD8Mpzy0pEJQdllVdgl3XMqbMISHZPzj21GwUtMhc3tUiehiuUoBJZVAUl96jGnOA07RS0VQtSCdUgpJarFq9O+A7ylqUTMWoqOEVNTpmTnn5xfEnF8iM1aoBlXRhAifZNpBljulag9UjnTyzhvJueWBUEniSfWFn9QovbsaOJvohe4UqUJaQSuYoJQ2YUHUFcgMNToHMOLqu1cue6wSlyoLA9zswQGphZiG+MZe6b1NutElNmGBUpXa/ikJCsLMkM+J3IZu8Qbtpd9ps6RaO2BQAEhKiymLJUkJIYjvL9InDBJRUJaZbku0bq6JW6Z8wHHMAAZLNLAYA11zbpWEG0tgE2WAzsuhq+oPiw8BF1zbVdojskJU8vdPDdABIMcv22GXIxZKKx4sfSObNppLtFoKrs+RTbTM7ZUtJSGUUh3GRbN4OtMuZ93lUCiZk2oBLgJk1Fa1eG+xV3In2meFITMV2m6FZVUX6cXj6BemyquySbPhSqU5CWcKBbEkPk4DeEerLIk0qORRbt2fJbOFBCk4N5T+77rHU8+HCAJslYeg/evGNoq2qmTBlQhOEiuDtMQSTxDP3+BSrlkqwqmYlFYBIxEO7Oo9X0OkI86htlvSc0qPnstCjkB4RAS1E0AjYWK0SUTZiUpZAIKQo1FQDX6ygCeiWVEu4KcWbVADPFVlt9HPLH9xNd1jM0qBUkYW55vwfhFFkSMW8HHVjnpT5RpbksyErmUDFKDm+ePLq2UGWS4EWa1SsSkrSuX2hCgzAgUz3va/2mA83ukvwZY9REQUFNhQEAcySepPoI7Lu1U1WEEAsS5PCH199gqfilBkKFQAwCn0bQjzERs13Jd2zHGOaWbjtDrHcqZj5kpYUpO6WLP0jxQrgId2uZKSiZhfE5DEZqBLkEaUYf3HKkaSbdVmNjlKJSFDDiwoIUt0h0ku5atdSoZMx7Fk+UTcfuYAYuXjGiuayhditIWmoAmSyFNvpITlkQyyK8fAG/JCNwBnIJLcN3C/N8UP7oly12RnKUgYFAAuTgU54JyTWvOiY2TUUyuCK5P8CHZqyzZtrlS0JGJRZOtcJI7or+/TJRYpTTgoEeUfSfss2OKp8yezIlFSJbmqlEEEltEgkaOVcoQ7V7JmTeK5c1TJU81CiCvGkkkA1qcTpJ4h9YDSe2tEOVasU3FtMtU+WhMsElSXYjIEElmqwD90GXdeqptt7FMsABS6uMkYjQYc2GUS2TOKYtDoCklWEhkqbJVBUAAHPzeN99nVw2dUpdpUypk0kE6AJLEAc1JKjzbhHPLHDk1x8HVGcljUm/P7Hze8rcEy56HAxdikBg5SXVMDtyTBt5WvAArDiwhRI4Bh9dHhlt5cMhN4JKlJErCZkxOIIJCWojVS1EgAAfp69J0lKFAS1zUs4AqAlQZRJFTw/wAY1JKKEk7bZOUXSDxAMeKucV3UQZEoguMCf+Ii9SRHkyVSaOhdGD2ClIXacK53YsMSVs+8CGSajCCHq+ka3blNlIlq7RZXLIBQ+NJdW9maKY8geFYyewkyQJqu3lKmUGAJLMpw5NQ+nJiY123FqQqzkGzFLKZExbpJUS5w8QATQ5PQUp7uX9ZHHh/TR7ZIGVMUC7FIUl9AWFf9IhptLMxSgl/eB8lQsstqT2qUpP8A2wFJYvRKSkuc6H4xbeE0lLf1A9zGPDy28qbPRVcaM/cVvNjtE1eKWXW4BWAczmDG9nfaAhNn7QKS6wQgFafaA1rkKV10j5pbLvQq0LYuSSTyIzBrnE7Bd0qZORLBcq3aAhjkCaVj1ZcZe440pXSRYpJCceJBqPYWlSgVO7hNc2qefGG4vQEJcy3SAP50oOwDj2qQutVyGVMVJQAtTnERoEtUChFD4jLWOoslnwFkhWHNQZta+09OmkCShJIsnOKoAFhJmqJXKAU5A7aVm1Pe4xdZbIqUVsuSoLDfz5QOj+8W4QPbrpBUVolrMoAJM0IVgxnEcD5OSUpfiGgm8rgFmRLmLIUmY7Bi4ZvXyizdUr7+3+TnSbtpdDnZm7VTFz1KUgsmWzLTMyxt7JLQN/EZKgEkndcP2ZB5h84cfZ6hINowghxL8CFx7/4TMUVKSBUk+0NSeUedkmvUkpP4/wDeTpSfBNL5FExUg6kgZbqvOJXHYu0mkS1ZB2OIagdNYOm3X2ZKFJGJNDrWGWz1mSia4Acp8nH6RKWVKLoMI8pq0A3ndxs8kzFEEJZwM95RHxhFLvZJLBBryHrG/vy7DOlqlsSGQrdqWC1HLk0ZlWziQqmINx/aGwSi43PsOaMlL2iFd9oPuq8B6w1sE0YUlKSBNBSSzD2h2bh+KJgHOA71uwSykcX8ob3FMT93KTrNQlhid8QUOTMTlVjHS+PBuIMPLlUja7IbRIskoomKACSS9ct4uwFGALxl/tJ27s1qnSxKKldmkgkJoSpiwL1Zh4wnv62kCYEqKagEg5ghYUOQMZa7cOIvwPjFfp7li9xy5ko5LQ6ui+Zfamh9lWJ6UZ1HP66w1uzaZclIwFQQoFQFHBLl6hm7uMZW5UoM04iwKVAGmZDDTn9asG3UDVKQ/cIGSCi9FozcsaTArJetotFrTNS8ydiZNAWAGgNAwJLxsr1nWzslKlpGJTJVh9oEZE9yshlxjE3TZv8AqEoxBAKjvKJAAYv1o8ae+JiTLUlVq3aEKDkZAGiaioIrx4xbJXKNEEtbK9m5yvu6QS4SVBJYjEkGhAOnpDREykKLpmtIl/2huQNQPAwxlqpHl5leSTXyWi9IyOwF5T5U9rOxUuhBZsIqSScgA5f1EPduJk1SUpmKxBCmSEsEgFBU6WzGVeUZDZqSTPSCcIKgCXahoXL0Gh5ExrNrrOmX2SAzON4E7wZ1B/eqoaa8THsZf1UzmwP/AE0EWBhPWGOLCkgt7uFAz4uPIwYtTmsBWeeVF07zJIbeFCQ1SANB0cxbKmDHheudHHxjx80G3y+x3rwJ7FLULTOOAkY1GqSUnnzHpA1wqw21CmIGNw9Nc4vvBdoTPXhmTEpcsApQDGtA7CIdpaBh/FmgH+tXHrHfaae+0SUqa10zXWa2IRa7WtSgHJGjndoHOj8Iztyz2sswqQ4SliSOnmSG74hLVPb+evvLxcq22sZ2hfkY5lFRtX8ft/Ifl7uVDa670k/wTszNlJnGcgmXjGIAT0q9l3YJD9A8CbazB93sjij1fgAl/SBPvFpP/dJ7kekeVbrVkZpLZApQR5iKympTUlWvv/gEHwi4vyOtiJgMy0YQ1JdP9eXhDS4dpJq7wVZwJfYhJU9cWRU+ebkAhmYcc1+xdrmLVPMwuWQBRKcsf5QIp2JtiRbyPfU6Mi+EIKz3YkiOdRTyT10kPKXsj+S3aG2NPtGGqklRAOpAy+HjC/Yu+lTWKwAQk1FHAUkV5xVe1ra32mX7qCpuLlQJc65t3QD9nE7FMWg6IcdFKl08YfJhS+nm68JkseS80Ubu9r3mSQVyyxKUpL8FKIOTtR/jErpv5UlSjgKiQpAKkkAFQxDLFQVH08KNpLwAGEMfZB4NiL+UQsVvUUUSxWvRIwvgOHGXOTZDy1hg5LHfwVz05tCza04SgjLeyqzYaP3iCbgSDJy99CsT0crALDQsgB+cB7UWmfKQmWsoIL7yaOAAAFApYZ6eMMLlSBZZassRQT0Cln5xXI0sCa8i4r9R/gRbQWgETFEtUADjUg9GHxhRd8sLmYasyjTOiSQB3gDvg3aVbJLarLHq59IXbOW4onOACcCqEsMn4co9DBBekmjizy/1Gjl1TSJoI6HM55w0K3cjhiNdO/qIEsUodipYfEVGmjFxBNrngoSkAJZnIerDWtX8qtAyVKQ0JNQoou1CV2lGJYQlRO8agBIUT1JYANGhvuVZkyFIYrVgdKkCrBIJUokZOPZ0HURntnmNoxlIV2ZJYjdDAkP3gZ5xo7y2imIlumUECaMKpiQAkcVANm3HlnBmvcl8GTu2wK75jykED3Rx4DjDGUqkUWeWEICU5AADo0WJnAAPHmT3J0VXRlpGAmWkkpGMPpSjgAcgTx0h5eyZKJZTLm41OWCQSnUpUFE7iiKEF6g1iN1S5SFvMQFONxQPsqBcFgav6xRfc1CkukqxuAQEFCGfMg6uTppHpuVzRzxjUdFlgt0pKd4OUAkcjoA5zpwMeue0Y5wP9JcZAVS7NQ8S3m8LZIKTTUZ6Fx1yp8tYtuNf/VcsJ/8AH9IlkiuMq+BseRuSRvLq2fNqC1BeEpJSBxIAZzoMsnhRdt1WievCopEtZUJbssDCAqoTWtDVsvBxcm0Ys2IYCrEoqqW5U41EJLuVNExATPmBlHD+HKZJXukkmqqceXCObHwSr+52S5WUTb9EtDJAcAEuXbFl1zhhdUzHJxs63Dqq+AAqY1Zq8IEN1BKFSRibCAVYRUPiCmKxxOeR6Q4uuziXIKA6pi2VUJ3UhsJKce87BTZUS/CJ5FFR9oY8m9kpFr/EwFKQwJcsHARiaur0hdJkInWwyy7KJSMJAZTbueYBzGrQRJuPCFLM0VcKxJcqzJ9/drV65HnC27habOvtbNZ12grKnIQvCMxRQBGZJoaYQ8HDjg37WbLKSW0NLkkdjNtEtWaCA41bGIQWWyWuzzps6TLGNIZJOoUkAlIJZbZs2ncdFKKzPnzFoVLM0JVhUCCkkKJBBANCYzEi+Z7VmHwT6RoylHLPhXjsMlH04qV+ehFbLrtaZomqCu0muokkHPPHWh5H5MG2xtkVJEycQxKSkjJjiQU9clP3caFz5k1dSXpwEFXFZlqK0F2w4hlniTF831LnicZV96+CGLFGOS42ATb3kqBxmvSmLFz6nKLZW0IACROUlIIoymHPLmfGEirIpltLUpklT4XAZaci3XLvo8FJuRakghCmIBG6cjFJYscYrYFkk29GstF+2OZ/Mmy5hZt6STnnmIEt9+2YScEuYlgQyQkpAAfINlXzhAq4VgHdLhBWQ1cKQ6jzYVLZQpQgLbCCScgAXPSJx+kjLduv5f2Hl9Q1qkaAzbNMlELUgslJAU4IUM2qK9YXy1yEF04QWZ308YD/AIcrGJYQorIcJAJUxDuAMw3CPJuolYQoFB1xAghs6HXlHTHFWrZzyyXukEpnyUpYKSxOQP6xGaQoOCCdBrl16j5RRPuNSFUIPNx6xAy1ht41rmeXjFPTXdk3NvSQZcN4FE5ISjESVOCH0OgFRrVxD7aC32pNnUoISEqThUpIFAXBppmBrGc2OWoWpJTMTKVvbyiyWeoPHyyh/tbJmmXjNoSEoUohGQUzHcbPoRxjTillQYv2spu+1FcoE51FNWJFPKCVJTR8OWrRlTecxsIURnTLNqO3h1g6Z2a2KycTM9Q+dQPrKIT+nqV/0AsmqNPdygpXZHAlKAFBSlYSWWsJTwNU1y1Gle3nM7RE2bMEvcSPYDe8AXL1IYju6Qlu++ZYnLCg/aJEsMHr2qyeg3hUcO+G20UnBYpuEUpTk/6QJQqdV3RRTuN/kzInjEdNAMmeo1pVJ11i2z2pIWFVxB3qGDs3fTzgGyKxJNKNqSzhjTVhXxi2QslStOFKu9PZoHcnXNo6ZQVNHKpNbHv8UmMQEsWoHckOXPEHPlWOpvScnCUS1g1d3V0aF8mzLmZKG6PyjvJ4ZwwstkJ97/agd1RHDNY4+DuxSlLtjuTfcxSqnIYi4S4o5LEZhgGhhZr4DgllEpIfdBCUpxJCveTrTno8Z2ddKVkCrqLVwM+eieXnEZWziaOCQwyKde6OdvG12dKUx9tNeZ+6qMoqUSUpwjewnMhhUAMrXWPbFXtMKWVhlhJyWSl9XAI4mA7PYFJogpT1A+UEmRMapSroB8zEvUjxr9ynB3YVeVoxWhbvuhIBHsndNX1+uEZ1N0YjhSkYlGleZg1FnJ33AGgCACQ2pBgmzgqm40UEsAdzVhOSTbTBkV0mB2uxGWooUKpAB6xM2gSAtSPawdc1Jr9cItvy0A2iZUA4mzr7L5RwuVJYhwCXLnTkRB/5CR/i0O/s/vFZsiQMIAJFVBJ1qxOsKNp7zUZy8wHLqoWwhqVqTpEkzJpDlKS/ATD54g8cUlRzQvulzf8A9YdzTlb6vqyig0gG470ssyRafvM2XLWwRL7UqLpIViogU0BP9R4xkLbcqpa/wVompUHEyWsuj+kg4SFM2hz6gbG0WJCn/BJPEy1n4mE1uuMEkplYXGR3erOKx6WL6uC10cOT6aT3YmslyWrCpQRNQpO6DiYsc0gkihB04w/2a2elrQUW60yrO29L/ESqYSQG4hKfZpnow0UquY7oI3ScsRYccnglVhkpZpaQ2v4hPj2cXf1EWRWB+Rdap+FZQ6d0sCHIZNAz1IpHppUpLjhpo+R5QVap3Bz9cxAKZilBQIo2oT6fTRlLkugShXQXs5ZgZ6xMxYUoUVlIxMyWfgK68wzwftFZrMZRWnG+acPsV/PmHDcoH2LM4z5qJCgg9kSQSAFBKhQlqliedYt2jmWkyezDiRLG8wA3SaYtXqIL/UQFqBkS4IaDZV7KQML+QPygIJer5fQiRWY6JJPsgtdByEo7dCkqJ3kEuGq4cDpxMajaK2hcvswoMc83DfHpyjICZvvwI8ARTyhrappVUOS7FRNK4qVzbCd7gBEMkbaZSMqTRxUuTJU4UpRSHIYZ/lOo1qM6AcYo+6KD4MJB4lmBNKaFqx6fOCQsBSSywA1XGhBI3hQeAjtmmv7RagcZMW8icX1o1vsn5oIu20sN2rU1cgatlr8YZWe8FAp1xUGVOAzbLpnxeEs+YUhsuLt4nPIM7ZM0TkTziod3E7tR3LdaHk/dEcmNSTbRaLqSpmsk3i6hiDBJcVDvUd9PjBSb1CQAQksGd3y7n/eMqbQXS2WLe6Uh+uclindNBRTEVJfUco83JiiqVHpY5trssnbRpTkkGo46luGfhlDCy3jiSFdnnzbVuZEZq9VJ7Jh2dGIwhjRQJq/D4Q0uu0ns0po1a1fPq0Sy4oemnGPkpCcuVNhxLSjyhZZpyxJWpAO8oBFWck60LhuEFWqe0pf1oIUWW8Srs0UCUCgHHiedSIGCFpuvJsr2jU2i5+0sqqfiPiBBq+7QVrkwBfzhJcdoK0rL5AgcnB9I1F2ziZYDuClmNQeP0Ix9wTGXatGXl/rh6bxy+1ApKaZpLJalhIaUs0r7DV/yiyZb5jVkrbkUf+0B/wARVLDhjlQ/GIpvotlHGo3uv6l3KvJabyAzlTR3A/8AlCWffvaLCSlgAS7vmaP4QbNv0sdwM35j6RnLDLBmLxEbuEVUA2bsH5CO3BhjTk4nNlyO0kxn/EAGAc88vjEJlperK8vWsDT5/Z5JcFs+XOsCItmIszPzyi8cMXtIlKbLrTaQXDl+BAHjWkKJ6qsOL+DxGTaSSohyVKJji5vx/WOuOPg9HO58hjsta+zmzpmF8Jl0qH3nZ/8AERzaraVc/dbADVYSaKZsIbkwii50uief6kD/AJn5Qvt38w+HiB6xdRXOyEm+NAssFi/5QelR8opMwin18YJUunuihDe9lT4DpFcopIrn1A+v0jp+5FBKFusEadNa6NGjv+ylElkFmJPcp/g7dIX3bfM5SFSyoYCEpIwIchLYQVYcTAAa6Q7vlahLSrLfTz48Y4skqmkXhFcWY+VLqQSzelc9IYzVES2FFVJIdq18WABHLrA33l5jqAJYigauEgFhqM+fOLZ03J3JUczU/o7+Qi0mTj2dlyAwJS9KVz1eOiQCQQWKSXBer/ufGKrOd0gUamdaZsIj983qjLxibUi2gszOBDk8frX4QxsNnUtK8MpSlJKWYKUWxDE1Mm5awoIZQI4v4R9G/ihXMlMtK0lDhKqVYli3ppEZ9Fo92xMdlrRNTMCJLAhLYsKK6tiIhxd2xVoSAFGWM/eJzbgORjZ2G2JVKThSAlmAGnEdxeLnBLYvGA8KcaY3qNO0ZebsTiQpKprYh7qOI5mOXfsBZZLFSpqyA1VJSPJMadUoxHs30HfBjjUFSQHNydsGstgs6ZoKQlOFHsqJUFPR65kMIuuzZmxlKsUpJKlHEtKlDFnmUkZORFi7ulLG/KQpvzJBg2UUpAASEgUAAAAHKFjBp7qvihpTtULLX9n8hY3JsxGWbLGvQ68dITWv7NJwfs5spfXEg/Meca03gBoYrmX6QPdHU+kF4cbXRNSn8nzS8tkrXKSXkqVT3GXy90k+UZdMlScYWkpK5iQygQaZ5jrH2G0X2lXtLJ5JDRiftC2vXLQlElRS4dQISXcsMweBy1asaOJLURnPyzG2ieUlWEsKAN0T6xWq3M5WUilC1cvFu6FlqvSZNUwSkckJ1GZ56mKFWJeEqNKtXMv+0dSxJfxEHO+ixM1iMKm51y10eJmbiZjmX4B6+sD9hzi+WlOADX94d0SDbpmlMmb/AFTE+SV+ogG0LxLNasMu6C7MwkqT/wDY/wDtAhZavbfu+HjGgrk2LJ+1Hl1U3XLn+8UxamZUE8R8mjobrFroQe3JJThJKgH48iY0F/NgDsXIYdATSMbZJrUrnGp2hm4ZaVf1AeMedkg/Us64NcRHOsyEsFHMgs9dRppE1WyXhchzlk7eh9Is+8A+0HHMPEsUpiMKa92WUNy8Sspx/wBtC2YyXPN/ryjxnuGISW7/ANo7aplSwfXuB/SPS7UAXAFC7txDAdPWLLoi+yUya6QoBqxqLuTLX2BU6XQziocBYfVssozIR+C9PaPlhZ/Ew1uRUwpllBG6pQbuJ+cTkrTKRbR9C2TV2aSgrCklZw8jVx3gP3c4fKS5MfMlX8uWglaGUleJKgMi4Pyyje3bfSZicbio89R3QiutjS7L7xvLsJZmKNEjJ2c6JHMmM1atoJqkJKZoJUXIqk10cZByI5fl6JnlYw4paKAg5nIqbNndI/WElpsUsy5SgpSSNK5DPnpnCt7oMUqGk7aVUuchKVrIWkKIVMWrPhX6aI2vbmckJIUTvkFJculzR9Dz/aM7eFnCZ8vGfaD+Zf4xy3WtCQgDe3iaV1MBR6rY7kvJvbPevboxpUeYOaTqCOMDrnKLhy4OfLhGSO0vZArlp1AINARqDq9acD3xobPfYnICk5HPiDwPAw9OraJ2gsTQGfKMB9oNqCp7JO6AAPAknxMaS/bYRIUE+0aCrMNT9cYwt8IIUlJzAA8h6xXEvcJPoaYEISA6UkE5lvcKXbvBgCfNRgAxFVdB3M5pHEzexnIKa7pOnvOH8BAqlgpQHB1PIkkt8IooeROWqITl1YBqtxOkSw08WbrEE1bmqJhTmHeib2W2VTSeWM/BI8MoDnhyWGukXyF/gJ/uUf8Aj6R6zqYnmXD69I102wVdIDW/Ag1o3KILd/1h1OtShWveP1gQ2o8vD9IZTb8GeOvINNtawSkZdI120kw/dn4FJ8IysxO8oBszGovutmP+PxERytcohx3UhRYpvaJxGhJYtT6pF65TanxMB3fNJehLZkl+g+MGk8R5+oieRNSLwdxA7VLyNdR8IvFmBBcu+rVjk1VOEN7vuLEhC1lwoOMJ8K5HLhpAlPjG2ZQ5OhdOsxRI4pUSoHTJNOtIsuGfh9xR3wXSDkzEOO6HF7SfwCirJfPkkh3hds7PAkqGuLi2YEJ6lwckM4VJJhy7ehaZid4FwoCYG4PUUceMHJmFKQlAbtEhykuBQYilsi3LTlC5S0nNj9cdY5JVUFCmIy4ftnEnOx+INZJCk9oEKNPkcoZzbYsWZOJLsDhbjr5ExROtRQlapiArF7wDEOc+kEXROlzrOkBRISopUDoT7NeBAijd+7wLF1oWqnG0CWpRbASmgBAcUz/tiFss6B2bqJfiW4QRbSmWFy05HeSf7aj5iE17qwBNXIA7vpoeNyarRpLj2NVdmELYVxAD/aY8LzVJWVoGIEgKRkCGApwNIDulUuYneU5JyYCo4w6TZGqlj8YlKSgxoxTVoEvC2rmlRCSAWCX4UPxeM9eoKpyU5qoPgAI1hJ1FYy9uB+9hqHEG1Yv5xT6edyehcqpFVoQy1BQLpSzc8JgYS1IdwzPXnkGjQqupRUSpSjiNWASOGajWlMoHvGwy0jEVkKrQkLfm2kdEcsdIjLG+xMmbWmgz8I4FiKFTSk04axxNpOsX4keWw0P2Uvof+RiJmDBL1zfk5PpF8xYKJem6/ipRgOzJeWocCD9eEIt2Fd0Wdo+p8YqxczEMJ6xWTDJGsNtMrEdefWD7TbFKlYSCxAGfTlEFygFcYIVZ3TQN3xzyktBUXsX2SXhyBzEMFTQ2Y+ECBTE6xxdoehAjSXJ7Gi+KLZpeWvIs2Wlf3iN1XzMlD8MnoaprQ0jtiYonUA/DJ80+sDS1hQyw8xl4Q6iqaZuT7NPd9+mevslpYqCjQ0ohWmcJrqvCWiWpK6VByCnDNThl5xZs1LKLWhROJLLr1lrYEdYUJYAkt3/KEWOKuK+w3N6bHir7kj2UKV4CILt86Z7EkMclN8/rKEtl3iscR41EP7vSQgAaeWcLkhHH0v8AsMZuQOq7rRMopYANMz5/vF2yksqlzECmMiv9vo8ctN5hGqSXFAX15PHrstfZWaWpA3sSirgK08hGTk4PQVSkObRY09kSs7wcH4H1jIqsRmIVNxAJScJd3emX+oQ3t96e+ou4y+DD5mnwgSxnFYZ5AYdoC3Upo8NBOCv5aBKSm6/IvsF2rmAlBqCwHGhOcHJt1os53gWHHeHjELmtKkpWEyysYnofLV4OF4KUl1TJcoZMxUrz17obI3yppNCR609k5W1KV+26TxTXyhJaLae1EzUF/A0jlsXJY4CpSn9pgBzo0CKNB9cYfHijHaQHOT02OZl7rVqzsCA4IfjTL1iNpsWZFRoX4Znxi23TZapQBosAMWAq1Q4qzVhei1LwkAulmD/VYSMde3QZP5I2WUFEkh2aLzKA0HxiixI9qvD5wVMlgQ037qsVdFNrzSB+UevzjthUAVBQoRVuOnxMcXJB+jFX3cc/OCmmqF82eCUl6xWqTXMRw2TgTHPux4w+vkA8X2fL5xXaVMndLvzi+dZBmw7oGmJpl9cI4o0XYK8cSIsUmIDUxcQtkZq5oVA8uScLpZQzzZuoiUtcVWYkO1IZdAC7tUpM0EnJ8uhimUn2gwPOlM8ouk2h1BwH45eMUSZwGJ9XHxgb2HwVoAKlCg8xHDLNNQNNPjHpSXKmqfhnHjKUIo+xC0T0MU4QD4+cG2W9kIlpThKmzcUfkMu88IUpAJFSYjjYRnFPQeTK5kwkkvmYustoUEKSDQ5jvEDKMTlqijWhU92WyVLYgKYHMO37wXZJaUl1YiDwoIBlYXqW5s8XmmRdtUn6aFkmFMvtiZQSWGZ4Bx3/ALQCujNF0+S4ihSchGh0ZhiVgBlJFff9c27oJlWcBLBYZiXIGfCKpaCoad8cTYnHtB+ByiTf3GQNZVBy8WTF8HHfFMg1MTJh5LYlnTOUNYmmcTRx3hoqJePJVWNRrL8Z/KD0MeZX5TEViIC0kQv4DY7tlpqAA/GA1hRyPdFk9WpNYhJMc8dIq+yGDnUxGYgCLyXPl6/XKKlO9coawFRyeKLKqhgyYmjcYGRZSnWKRaoVoslmsUpyLxakEVipORgoDIy1gEkVfui+zJc8Op9YoQli8WpdzrDS2CJBdnAL6vAhDwUsK5xQlHGGizMpUOcSkiJlAiWkPYhX2MWyt3KLZUoER7CIRyGogJ1WI+UVqIxDNonPSHEVrDEQUYN+f0Y4C0VibTKsXoUFDhEmqGBJaymYe8eMTUIgsDH4Rc0O/kXsqMRaJlMeAjAJS3NDFokJ1LHpFcpMEPCNjJWXlb0Mcy68ItWmkVSnV0HxiCKnTQRFKdY9MLFs4mUloxiBJPuvFSyXyg2Slk9anviiYTGUtmaKJjkZNFYlECogslRDEUcevyji5kUUmI4giZPOLMAGR9IuAeOBQBNI3IyRWZjxFSHB5axYrpHpsvdjJhoFmS2iAglVmjqbOIfmhOIN9fXhHBBeFj9aRWo8oPINFZNIqWXaDJU2kVQUwNHAOETlKakSEcU2cK3YUjikh9IuIcPwisCL5I4wkmMuyhaIrUmCFywDENYKYHEoTM0ghMx46qW8eSBGbTMlRYJbgk6CCZctkgePWPR6ITeikUeSnWIzBpxpHo9AXYWWqygdCv3jsejRMyZFQ3D0H10iico6iOR6GiLI4FlwYmlQcv8AVAI9HodgR4HKOqluM49HoXoJAJYUjstNI9HoLMcnooOv6fOPGW4jkejXoNHFSwIhNl1pw+vlHo9DxYtHkoeOGXHo9GvYKIgeUXy49Ho0golMS4gdJJNABHo9Aj0aXYQZRMD9k2pj0egRkZo//9k="/>
          <p:cNvSpPr>
            <a:spLocks noChangeAspect="1" noChangeArrowheads="1"/>
          </p:cNvSpPr>
          <p:nvPr/>
        </p:nvSpPr>
        <p:spPr bwMode="auto">
          <a:xfrm>
            <a:off x="1190628" y="3575"/>
            <a:ext cx="1457325" cy="1764507"/>
          </a:xfrm>
          <a:prstGeom prst="rect">
            <a:avLst/>
          </a:prstGeom>
          <a:noFill/>
          <a:ln w="9525">
            <a:noFill/>
            <a:miter lim="800000"/>
            <a:headEnd/>
            <a:tailEnd/>
          </a:ln>
        </p:spPr>
        <p:txBody>
          <a:bodyPr/>
          <a:lstStyle/>
          <a:p>
            <a:endParaRPr lang="el-GR" sz="1350"/>
          </a:p>
        </p:txBody>
      </p:sp>
      <p:sp>
        <p:nvSpPr>
          <p:cNvPr id="5128" name="AutoShape 10" descr="data:image/jpeg;base64,/9j/4AAQSkZJRgABAQAAAQABAAD/2wCEAAkGBhQSERUUEhMWFRUWGBgVFxcXFxYXFhgXFhgXFxgcGBcXHCYeFxwkGhgXHy8gIycpLCwsFh4xNTAqNSYrLCkBCQoKDgwOGg8PGjAkHyUsLC0sLy8sLCwsLCwsLCwsKSwsLCwsLCwsLCwsLCwsLCksLCwsLCwpLCwsLCwsLCwsLP/AABEIANIA7wMBIgACEQEDEQH/xAAcAAACAwEBAQEAAAAAAAAAAAAEBQIDBgABBwj/xABDEAACAQIEAwYEAwYEBAYDAAABAhEAAwQSITEFQVEGImFxgZETMqGxQsHRBxQjYuHxUnKy8BUkgrMlMzWSosIWQ6P/xAAaAQADAQEBAQAAAAAAAAAAAAACAwQBAAUG/8QAMhEAAgIBAwICCQMEAwAAAAAAAAECEQMSITEEQRNRIiMyM2FxkaHwgcHxBRRCsTTR4f/aAAwDAQACEQMRAD8Aw9hNOlWmzo06aSPTWR5GoWWlo6b0WbOaFJ0O/wCnrtXgSdSK62GmFQhA3UA/STR7YAXrRU65hp/K3Ij1+lB4LiiW3+FdhQ2qMfkPgT+E05uYq3aGYuoAExmBOgkRrJJ0qGcZKSlFfIrjKLjTMdZwwKiN9AwM6NJgzsRE+x0rRcLf5by6shhlncA8j1oDgXDGukEjKJzSddd9B0rV3+EKtvLbgNGvjOhJ5nnXqZMlOidQb3A8LxW5YbNbLX0APNywB+UMpBggwAywDEEazT3hPGlxMm2xVrcZl7pnNMaxMaERoQZmguzuCFkn+fxnUSBry1kU8bCIFLKveUgydTtO59vcUrUpJ0Hpdbnz3trcP75cVxochU8wpQQB6z6zUeA49kdo3tgmNwUJEqekbzrsfGn/AGpwK4m3buAhbqgAQdCragE+eo8zSnhPCDbZnfeNh1kbnxk6elOy5McsNfb4nYMWRZL7fn7htjGXL7EJbKqpkBiOoJOhgCIFVY9hZgvaZmR2W04JzEa5S6zEicsmZIJ5mmPZlctxgIho9I+1G8S4cPil2MjcLyGg36wVn1rztfhypcFmaGqST5MRdxhtLlEkt32G5LOMzHy0Jr3CYiXmZDKGHnsfy9qh2vwxR0ZJAK5c3IkDKdfIigOEPlUEmACdTsAR186oePVicu7JfSU2nx2LO0YZcjLv3l94I/OodnmY4nD5yCczHTT8P9KlxzFC5aORWbKQ2YKQojfU76dKl2dObF4ffdjr/k/vVXR3pimu4ufdm/ayDVL2CKYG3XZK9togsWfDrslHPhulVG1Q0FYNkrgtX/DrslZR1lYWvCtWha5kqPLgv0ojYz7MoK1Rdtc6LivCtRcDhflqxRV12xzqoCnQmC0RZKrZKLC1E26osXR83wrkPPWnVkZttPPn1FKsOkQfOnlorzNeb1Ud9hmGVrcst4P4gyXF0GupkwZiD761PAdnrYvGEzRBHgenjRvD/hk90jp40zwmVWyjeM3jBNRxyTjdbfAp9GgmzZZDtoegkg+VNFwZME7jwmJ6jmOo/vVdtBm12G1Sx/EPgPaY623ORhAlTuHzbxuCPHkd0+JLI9KOu0BNgitw5lVMzZx3u45IAMSohpEwTO2+9QuI6SAWUt3Tvov4vypjc4+pulVAKAhSzFirMeSKNDvJJ0iOom3GgZF7xygZR4bR7betM1OLTZuOckq5RnWJ9CDM+2vtVF5riiUmB8zRI1OgJAgedM2w6yWDSs67bwB00/p7pbXGDMZQ9kMQwJhi2xyx/KR4dadBRlt2KPGUlUuSacVUONCr8wBpPPKfrRp4sTdZPmi2hG+rQpYz/wBW3hS68qFs1pShABysGMqQI2zEmD0G9XcO4fLlyW+UhpBEMGAAg7iB9IrZY1FHXx8/sV8WyXreUEBh5wCN9/AedZ98MbWhIJ+b1P3238a03EbKwNpMT13An7+9JL95bgbuhcuixMwNQGnQkiTRY3SrsDkab2CWth0Zf8QI9xSXsaScVhh/hZwfZqNw+PRAMzgGIjdtPAa1V2DXNjVO0Oxg+Ian9DFxbT80R5Wvsz6abdefDos26gbdfQHnA2SotbB3okpUCtcaBvh4qrLTCKg9kGso2wErXkUQ9qKgVoaNsrNufOqitXxXMk1Nmwat48jIZK2ZQFqm7YiistWhJFeY7iynkXKKsyVO7aymvFanQmA0fNLWgoy5ZDQJgEfWhltzAo+zhicsa/73rMjSe4rFfKOwnD7lvW20nlJg/wBab8Cxd34kuhnYmDtXuEtkmOlOMMoViNQNJ5yddvcaCpMm4+OSVboNv4hgQQ2vJYkN+lB9rOJqLfw7ltpK5lYRCsfvRqrmNsiIEnMNdt1/vRt1JzqUzgrKgxqV0KkE6HMd5571NGoysel6KrnkyPZPGLcNtQdU0IO4bcn1b8hyp5Y4uq3MTavFQqsrqWOnetKSNfGPc0La4dYeb1kvZu2x+ORqdgQoGYHUaE+FZPi1u8CL9xJzEAuRKkqcsa8xlI66U1Yo5Mknf88mSm3CKrg2nEmKqFBgkACRGpBmOuw8NaQPdUQogZgrEwZzMoPp0OnKo8MxPxiGdszyRLECM3xGOw2lBoObadKhftEsSpJBJmd5mCIEQZ7sc9I1MV0MWl0zNk1O97PCLmZmSDcykEHcgDvGesD11o7CfvNxgHui2GGcZEkxsJJgDbkDsJO1e4HGJbyuVBOniRGh361dxbiaO6OkHLBJIhkiZUTuTIEA8j10GWZ6qrgfKG6bKOI4gJaOZmJIjMVBMDUnKsDlOlZ7FsEzHeRoQdDsB5iPvRGKxczP+FwPCVb86DwmES5HzbgATpCqNfpFUQjatmZIuK0jThp7g6/qBRHZC0P+JP6H3FRVIJA20+wqzshdB4k3kAfMKTWdI/Xv87oTl9k+kMtVlKIOXqfaoED/ABD619KeWUFKgyUQV8RVbJ5e4rjigrUSKvu2iCQRBG45idRIqlhWHEDVTWulWE1WWrjSorUasZqrJoTTyrEqgvXguxU2bCsitcjITcS6/bkUputBpt8UEUtxSTXluLg6ZVaaMLhrPOBTTCjVZ0gx76D0NL7O+XpTLA2iZBMk7SsDTqOdKzSfdnYklwhvat6CBqdImNaZWcEqqHYHukNoSTprI69Y5xS3A4ds2VrahdwVYnUR1AIPP0pzfxISATvrr0GpqCeWUU6HNRFuL4v8O/3e8t0Ie6ZlpIzCBBGWAfIVLiXGflee4HAaNCFcFDM7fMp9KynaXh/8WVPeYfEMfLrJ7sb+fM1LgtzEYm4bShPlJYtIWDpqIO45c6qjivGpt3tvewGLNFNxfPYd8IwlsWv4jABSyNadlYq5nukErsdoEmARqTAfHuMWjh2s25cI/dMkgANvJ1MsT6NXjpdTEJh72QTvc0zG2BEfE+YCNDzAkU14vwaz8K3btJmZQ13NADFFgrm2gFnWOfd2rHOEZpvvvzsMV1Sfw4MpZuGzbDt3k7oKgA5dxmfmCTLA6gwVMHWisPxkNdy7I6ACQJBEhQRsSUgEc/U12Fx2XMswMuYA7coGnhPXWhcFhbZvEXEIGUnL8uvLUeGs+FWyqSuhCTjJ2O3VSO+csfj1YLOoL82tHSLm67NOhpLxbAvZuM2g2LcwejAjQgjn4U9UBSqsdQRkPOSYKNyIYzptM8qC7R4b4bIQDlylDCgCUuONBtEDQ9DSFzaK4OSWhvbt5kcLgrUF738RnDRBIUCDJ05mSB5aUK6i2cq6qZIneDoJ8iPpULGJzAqPlIhlOkDn5VHBYgkpK59DuJ3Kx9Z967FrUmnx+UZOk9ivF4dnY5bxQALprzHgRTP9ntj4XEFVjOZWM6z8pO3vQvEuEZ7hKPl0URlkbDmNqO7A4Nk4tYVyCTn2nYW3jfyp+HItVRf6UJnBctH1o2QdtaDxRVFLMYA3ME/YV72xxow62m6sRpodhWftdoUuasBHUkqfca1VP+orFLTOP0Jf7e1cWdf7ZYRdPiyf5Vc/lU8H2is3fkcjwZWX7iPrVV7BWXJZGKnmRluD30aKW40tbmLqsB0JB9jTsf8AUMM9kwHgkjSXL07maoa941icR2nRNGuAHpOvsKFbttaH4yfIN+lVeInwBoN4cT41E4zxrBf/AJzb5C43kv6miMJ2tDMJs3Csie+imPCZj2oZZEglA2LYzyqpscPCs1i+LXFUsLYA5A3AT4bLSS72ruToi+5oFmT4CeOjeHGCvfi+NfOj2pu81Hpr9zV1jtDd3Dr4iPuN67xEZpN78WoXLs1mk7SgjVWnwgj0M1F+0oG6sB10/WlZFHItzVcQTD2ZYEaERJ8Oh6zrT7CW9R4a/lSXDqAwaYgQZ2PT2118aJxXaK2kC09tmYwJbuKBuXI28hqTXi5YSyOolUJKO7NVgh3ttN/Ss7xLFm5dfXQSAJ2HOi+HcTd7JNxMsjKpEw0sokBoZZmdeVIcBcU3PhD5mJzNBIWT3j4t9BU0MTTa8gMs7o7tHfBv21ET8JQwB0AklQPQ0ZwzjdvB4u7nBFq9bUZlmVIEgwNY1O3hSDjmW3iSqCQgC+oHP3ptigAiplts9wO2dj8q2xpl5AmG1M8hV7xrw4p8Nf8AoiFvJtyV8f7T27mKtPZX+HaAXMRBeT3iZ1OnXXc860vCeKfFF0htgLaMdYUCSCN/mJPoOVfO8ZGhCwI5bTWv/Z9eT4bhdLgmCdRLCAY8/uKV1eCMcKlHtt9+/wCdyjDNuTixbZw9wMy3lKuV7ojXoD46yaZngzXFS7IWEBM7QJnXc9Z8aV8ex7MbVxz/ABcrK882RmUyBEaEexrSus4EMTLC2GPjKxy8KHPOajGS2vb9ivG4yTTE/D+JWrbg3CGUMD3gQARqDqKJxPFbF/EMFJZM3dYM27QW0OkZj6QKy9vDqdST8Rg1yNMsCSF8yBPtVHCcYLTMSMwAeepUiNPefQVS8MZ3u7ExzuDtLb5mk49g1a6GDZCRBBlVPhnEj0MULYu3MOS4WNAP8SEA8nXT3qnD8Q+JdEMShH8QkHWADBDbkaa8pOtWYu6pJew/wyOXyq0dDMbcjQxi4VjlvsM2ktaCcNibzsXXIVnWZnYdKbdjGJ4xhS0AkXNiT/8ArudRSrs45NtmbmxO3lyFN+yB/wDGML5Xf+3crMP/ACKoCfsWan9sd2LWH6fEefIIK+WjGFtSZ6DkP619K/bcYtYb/Pc/0rXyWzcgeVX5Mac2yS3VDO/xN1XumD4c/aocK44bjqH5sFaYg66Ez7UBdxAP9fyoTC926I5n+tJngjKD23BjNqYdxsq15yABryAHKKU3GA39huf0o3E3e8zHUk6e1AYe1LmddadiWmKvyCe72OXEkkADIvgPzNfRewWFsIRduBbh5BtQPfesZYsgAk67cuWv6Uy7MKz3CinaT7UOSWqL7UDLHLamfUuP8Ws37eR0UjYRoV8iK+ZcW4YEc5TKzp4VpuJcOVQGuM0xsHKD/wCOp5c6zWOxEExqOUmfqak6eTvYsnjilQsC+tc+GDbfNyq23qJqME7VfyISOw5IOUx4GDr/AFow25TUa1SLWYCTEa6dRXrXyVHIyZB09fCZrLO09gi9gTdACtlkidJBA1Gnn9JpzwLgtu3LkBnP4iq6f5VAhfShOHXNjsYMTyNO8OwjpXlZskq0oZCC5LHuKVfXUAE+EHMD/wDE1leF4gJirhKllbOpA1OUtvA8NK1mFtBgejCCfT+9ZK2ot3yGkZW1IOoIMT+cUnCqUvkBm5TFvFsIqYplBJUnSdDyEGasxGHIC5jofkkySNpyjUCRv4eFG9ssORct3hBVhGcbFtN/ExPpS03wXzaRpz5BQIn3r1+m9bCLvsRZG4SbRVi1EAdPy3o/gPD8Qj23tHKHYprBkcyVO6/mKVg6N9Pv+lbDBuPh2gu4URzE6z9Z96V1M/CjS3LOjx+NN2/iD9uMOgKZQPiMWmImPeYmdY9eVanBWJw6KedsKeolQIrM2sab2NshtYkQdu6G18T+ta/MYMZZkSugOu5hyu3XWY5V5vUqTxRxrsr+v8FMWlKUv0+h8qsXmtvoYKllP2I1o/h+CUpetsMoZ0YPoTlUPIAPXN96r4zh4xd5QJi4xga761F7pHzAlyNEG584+Uc+telJ6kmtm0v+yWPxD8PYU2nVNIMxyCmR8250iajgOEhnIctqQBl+WIkmRz8Op6U0sX0KKVEAgAkaQflIPjM0y4pYCWjkEMIIIGw0GvpO/Oo45ZJtLuVRqMbYt4fbFsMs6AnfyFG9j/8A1jCR/huH/wDncoXDWAQdSRPrsN6J7HJHGcIOWW5/2rlH03vzJu8dmh/bc828MP5rh+iV8fLnZdTv5Dx5Cvr37cz/AA8N/muz7JXyC0pEg6EzPWBO1etJ02yNK1RD4mbnGsVFLmVwW+UHfwr23biSfKOdeWrgNxcp8esHfbnQ88AVXJLEX5YsSINU4NyGkggEzMaT51PEZhqG+gqbcTuG38InuEydBJM9ayMWlQd9y9sRCx4j8/1pv2RWLhcGN/Qc/pSD8S5Z0ifOda0/BcFdguBIJ6iY228hS8iSgynDKsisM7T8Te86idY7oEAQPEmAJrIviXZypMEd31mjMRxJWvMWkKJG8Exy/pQjXVa78Rdy0+IPkOVHii4LgHPljknS4I4jFsvc0EdOdH4AwBI+bb1oDFkZjIGoAmZgxyPODQ+IxZ0g/LtHhT0tSRO/Rs0yXhMUHi7kODJMjy8NKhhMUrZSVMNpuPm0B9iaKvOgJEyQByWBPiRUspaZVQ1brka4ADMJ6600NtiCFEkEGNpykEieUgGlNhSF0Enzj702wnEwxysHV9NBlII0Gh5/lNebNW7GJ1sFYS4Vm4yrbQ/h3J01aQYX5doOxrB4vinxr1xwIzGVH8ugExzrcdqnAw7Ie8YGsDryA5wTB5V81w8hgR4D3JAqjpYxdv8AQnzvbSbjD2VOBe3eZVBBZSxG/IxvvA061i8Lhs0yYAknrpvpypu1oXryoDAGisP8Ed6Z5yCfWnXaTs+FtJcRpVCCwYCSPA7sSYEeJNbj9Ts3vLf5BqGpamtkCYrgq/uyG2vfVf4u4PideYJjyApdhsayAgcunlrvT63jUCFXYw4Ocnx0EHxkTNDcd4WtpgUkyWLTrsAfQd40mGRN6JrngPLjlgeuDBOz5ZcRbcqSIfLrEtB5jY71v7mIyoXYDTMZPQAmZ5AxWcw4Vvhvm0UHTwOWftyEzFFcdxWe3kQZPiNkM6EABST0IiNvLyg6l/3GRWq7fd/sURj4cK5s+f4kvevsVnMzE9IJ1Oop9aw6Ya05WGeQMxG8kSPYH61JWSwkIO8TJPOT/T86uxeCJwi3GJEXDPiCVA8tQ+vj416U5eIl2j/sVo8O33AR87NBCuA8A6h1j0G/PoKf3+JFwFy/NAYjqpO/SZHtQjYdjJZVFsMpQrEQVCudOWY8/SuvNGoI1kSNBlB0Ptz86TFqVfn58QnencIwjaNH+I/6VonsoP8AxnCf5bv/AG7lBIhAbLHzc5H4V5V7wTiqYfiWFvXjCKtySoLfMjqNBqdSKLpffmy92an9uH/lYb/Pc/0pXx/FzGizMGeY3kD2r6N+0/tbh8YtlbDOSjOWzIVEEKNJ8qwOKUlIHh9F1n3r08r9Imj7II4J1zkDflyOh/OqrCgXFiYBO+nMwfrReLtQq+IHsopbZuHOJ612N6ogTVBF/eKHNzX1HsOVHhVJ2qF3AL3iNxBAk9KJZF3O0MkHysG+aILLqI1mDWq4JxNkJAs5cx7pzAwDG86kDw61lODANdQMrMrGCBOaNuXMTNbnh3DkA1BJ0E5mH51L1OSEVpkvz6jscHJ2jPdvEi8rD8Qn10/QVl1cA19Cx/DUu3YdZVU0BLaGevkaw+Iw8MYXSJ2/34UzpMqcNHkZng9es8xGLkAtB5dPtVDHSdNeleYZgGk7DMR5wY+sU24bgEZZZZMxueXWDVjksaFb5Czs5hJlzsug8yNfpRWIvMdCNtN/6VZw1lW2QNNzH/SK9xtqF33M7elR6tWRthuNRSQ5tJ40ZgLYN211DM0xuAp5+3sKDTEZEJiWOg9etE8FZ/iqzAFTKgwQV0zTBJ0OWPavPlHa0Fq3oL4yudyvl9iPzrJ4bhWa4UJjcZonUfLp5wfStJxy7AJHzMQo9aU4YsIgy4MgHWZliTO9I6WUlFy8zpQUpb9hZZJsXyVAAnTTkfDyp0eJYjGWyi2QoDBSZiTPQ+XvQI4cQTOyqxgzuJA+8+tbnDYFFtiASdGzTqSCCDPWap6rNSjKKt+bDUG41wjI2/4Y+GwkkQVJBBBHdkjQ/hIpvYxNt5t66gxO+qjrvrPtQeLuKXul3CoM0dCy6AeGuvlU+EYUXLgdTAVlEbkiG0HTafSp5pNXL7eZY1eOn5E8HhGhgo+VtATHytmAny09RVmPBdHuMCoQZVEg89dtP9imeK4latMVd1QkAkGZjwjnHLnypFx26ptEJKh7pkERGRAdBJA1PueUUGNeJO6on9lJfCjPXrZZgu8tG+8A8+msVruNR8NbMAsyjKvUhgfKN/es5wiDfVmYQDLEmBoMx/L60fh8Q17FPcJItwqoYkCDIPnofVhVnUOkvgrBuk15jrCPFsAwVUEALryg766GaSMwzZhrqY+s0biXNqw5fQaKEAGgGWSY3JMnpB5a0kscSR20kGOmnuKn6fG1Fs2bWyG2HOjef1gUm40v8SyBHyHfbc0ywd3Q9C0ekClHGbn8S0f5Dt5mndOvXM2XuxfihoJ+0VTnUg6kHnXt1yRzP1qu1grh/CfM6fevVklW5EnLhIm9ruSJzKCAfD18zSu0O8Kb3bZRY7vvP2oZsIN59TpS8bpMZKLdFWeDV9u6OfM6+VV/BE7j70ZZ4XtLBZ2zBgCPDTWudVuGk2V8ORDmXM6d4EMIJgT+orb4DEW1XvMzafMV1MbaDQQOXhWcw/C+j2j6x/qApovC7gGig6ToykR13qbK1MbGDiXvxS1mLGdQdOnygDXwXXzrH30B3mYj0FOsZw9joAZ3IGsdNqEucIeN48GVl/Km4dEeBU3N8icAj8Ioi2Ogioi2edWpbMaVXqTJm2W4O4QYI0ozElTPLbkRQyE6aVbdcwSY3j7GlNJsJSb5NlhUCgDqR+tFLdKsO4ApbLObvS2gOWIj1nWgkOgY67QPE7eVQu49k0Jz6AqQsQxldfLx11ryFcpbooeyF+NuF7pYjRQ0a6AgmfWAPrQnCiGubxOa3PISO7HjvTC5wsXBmAAYSVYiYLanSecmkPDrjC4LZ7pDjN1BHTzmPI1VDS4uMHwhTTVX3ZpL4MkH8Wk8pKz9waa4LiObDi4dGTMrDxTQj7GkfEcUEVzErz8DqyHynSaVYXjjBLqxJYhxzAJAzcvxHL9aQsDnDbsyqUlaTPXh2EncRBkbzMeFaTgGEMlh8qKVnnqZBAG+mnrSFkdQr3DDC2MggHusdPfXkN61PA2GXmHeXIYEZp5gneNJjw8KDqG3GkNuk/iTHZ22xNy6Wcs2cIzD4YZv5QBmgaCZ0is92zvKbqW7YAVE0CgBRmJ2jTlWtxV+AOQAnkYHM7x1r5pxDizXbj3DpPLoNlHoB9KLpFOc2+yETaiki3A3CttxOrSJ6Dn9q0fZ+4MgAZiDLGRoAACQD4lp96y2FxGUCPtv1+tME4i8rqYPSANo1ij6nG8ja7G44pelfYe8ZxEBZYd47eA1md/CKUYh1AyqoA37uhn869e+HdTrpJO3IR7Emh8beDEgCOvTTbTwoYKqRsrabQVhLhySNBO3oKW8SkPagT3TA0PM9aZYJu5/vpS/iur243yt9zTcS9azL9BAmOuNABiJB026cgKrLk8/9+tX8VUZFgRprvvoTE8poSyjMQqKWJ2CgknyA1q2rAuhl2f7OPjr4so0aFmY6hVXw0kyQAPGtfxfsBhMDaW7iWxTgsqaKqqCQTrrtodiaYfss7MXra3rtxGRmAQW2t3EuaHMSMygEHTadtYp3274Nir2BW3astcIuJcy6E6MZBUnXQ1fjxRWO3ySTyNz24Mbh04ZbOa0pvn/AANaZyBtPeYCPOfSm2CHC7gBv/DzbKlz41oWwdcqhTCrJJ3I1rYYa61u7lxFmwiIBLpbdGcZARGZYIEkEBtwdKVYvEYK5ZxFx8JZdbeZc+QliYzAF8ogqGBMEwI1G1a32pfQztq/cnwvslw6/aF6zhAyNOU/EvrOUkbF+oNEXezVi58T/l3syotH4bMoZIVjpB/FpO/d31oTsHxdk4ZhwmQsAwg6kA3HJkA6TIrQ8W4s9u0Whc0AbaZj/s1tY6txMud1ZlLvYK2mtgMrZSpLXdcp3MNb38jWaxX7OriCUxFp94VmCMTGgEMQeXIVrU7QX3/EOeygUpx/Em+GzXHMASdYBA3FKm8LVaRkfET5PmlxbiMyPoykqROxGnLSuuXmAAABJAJOmkmNJq3ijMbrMRGfVdtthtQ7t3xrpv7CNajRS9w8P/L9qj8JdZVvqfzrkuVYz900PA3SmOcBiBdQSY22MGRsZ5UPicylhJInczsQCIJ31mlHA2Nw5RcNuADpzo/HXPhFP45aWAZXgmOogaRU8sSU6J8eRNXJDjCY0ABWImB/SkPaCz8O+l0fK5E+B5/TWrRiFcko0xv1q7H2xctFCdCJU9DyqRLwsurz5KMiUo7CPEcVJ7ramMjdSP1kKfWreEoFDZyRIERsSDop89fWKUWdG73KfcUwEcz4/avUzJadKJsO71sY270sc0wZyjUnTQA+XLyFbC9ixbyEKSVWI7uYL8uxPMlefLwrB4bFN8RJAJzKI22br4kb1puI4wwYAJJBnQDQiJ5mvOywqSKdWpFnFcU7obdoyWHMx3SefpptzpEvA7YIDuST/hgDSdNdf717xVnRfiIdCRJGuhnXX096Gwl43NzOnt6UcFKEPRYEqlKmG38NZCxliIk8xIn5iN/6cqpvKqRLhugUa+tW3kkFSJDbxz0ilzcPIb5o+ketHFauWbLZUjrOKysfb0/2alm1mdDQt20RvB6a1JBpP9qa4rkXbqhzgP8AyyTpqfsKHbDG9ftW0IJYFR0kg7nkBvVnDlzI3nP0q/D5reKsm2wRsrgGJjMjA6czBI9aDG6yML/A+g8H/Zlg79qzcu33uKw7oWLQMyYMy2kEbjattwfsVg8KQ2HsIjiQH1Z9dD32JO1Yj9n+Lu/ANkXQfh3CwFxYGVt4PmZj+at9w7Eu2YXFAKnQqZDLyPgetexBKrR585O6YViOHhhqzRHIwfOdwda8w2DW2IUH1Yn7161wgUix3aX+OLFt0zBSzyemgUeMnU8ojc6NpgDrF2luA27ikg/5oMeK7UtZMNZtC2ysVUEBfh3Lgg6Eagkgz150k4v2nu2bF+8JOQqiagqWcgDQGdzPLasNc7V4u5cD3LpCBMxtqYUiRpG0767+NJyZI4w4QcjWYzgfCnJf92FtuT21ew89YRlOlZ/iXbJSVtKt1rakfxbry0GVkk6kCNySYmqsdxQDDtcQ5pQ5Y6kae35VjeLX3JVQAJyCJ1ME8+W9TSyyew9QS3NviMQ1u2zDTaOYMwB96w3EOIXsQ5XNK5tBoNJMGOdFYbGXrSXrD3C1tGUqGALAFM4AYRpqNIienNfasgDfoDAA3Yr3iNW5HXrXSknwEVPgoDNmkA78idPHrQhbvnWYgfmalirZLF4ABMiCOund3FVIpljB3j2+1L7DFyEK9XC+YoMNVitQjLKcDjzbfMOUii/3n4lzO48xy9qWMyzI/vRFq/Pyr5mmz33S3POXlYfnIclWygkGAo5cvvRf77BjWDr4Ck63xPjVz3SORqeUG3uWY8yiqK8bbzOWAgbDxpebpkbx9PSjbeKI06E/rvVOLultT4Hy1inq47CNm20MuEWAWDHlqB5f7+lNr2KJ2G/X61nkxMZdecGOh3/Wiv8AiHKZHXY1FkhKUrK4TSQzN7TKdcxCx1B0P0k+lK+GXspIPKR7f2qeDxZaTO2g5e/M1C/YWZOpO5mtUaTizm7qSCb/ABYT3JPj/f8AShHQnV39taGa1roNK9+GZp0YRXsiXNlzWgdm8tKu+ISo2HI+YoZTHpViXOfXWtasDWxzwgyh0if6/pXuKuRfsnNl0aWHLQg/T71HhVssh16H/VXfC/5qyoUvv3QQsyDzOg/pU8PfMpXu0aXsViVt4tRbvkZzADkENIgiJ3kD6V9Fs4m9bZmNpGiINsxpBOoPjNfLn4QhxQXUMLZYWyJE6ai6hBnb8ApvwLjGIL3RL3FUoIzISO6Tvc1PvXpwzKEdySWNyexuO0vaxbeGRkb4b3cgGZSTbDsFJIH4hJgcyOYFA27Fk4hVX4TEWzPJ99J3POfEkms0e2guYi1g1XZg7MSGZWt5njQsp5cwRWgPGsJavp+85ULhodlIEgruwmPMwPGnLLBvkU8cqFf7QMEmFwtpUzLmxC3GTVgwSB/WsNiz3Xa4dAhAXbcuAD1+Ue9bD9qN/LewoV81od8rudSII6gkivnvGsdkYgrq287hYgQOR1JqbPvMdi2iFvjWy3FXRAo30UEqwMDxgUsxV8veDBpjYxCzAH57+FSbFo5ktqeuleIOkGkLYa0SvXIa8dpyjeRsAdfegLmOEwCSevIE9B6Vc0loj0rzGYMqyDIRm2kRmOmw9frRrYFk7y2yoKqymRMkEeOkzV2DSQx377CfKuxHDbkfJrI28/GjcNgsgIgmSTqeZrG9glyUDDzyr39xHQUcLYG4rzTpNL3CMajwZidfeiL2MIgWyVUe5Pj1oaOlSyHSR6VZJJ8kKtcHNcJMx/WrhcJ3NSbDNpH0/U0RawQGra0qU0GosHA6VcuCJ3/sKpvAkmFI6EbUZYtu1uGI3mJ+9DLiwo8i29aWe7r9qipYUVnVQQdSCfvXjYoHYfTTwitt8UbtySsYsp5HSKJW5mYSDOw5A0IjsegrwkmO9Enby+1A4KwtbSGLoMs7RvH+9aovMIECPPf3qoYuNBqTXmVjJJA0mW51kYtcnSlfB6dT+m9EWmGk0LaI5bdaneuhfl1PU/lRtXsLH3Brmjjpl+s0QjE43DZd+8NP+uknB8ZAc9Y+k034OGuY3CwNSXAExyY78qRCHrirV6s0Ni8f+IMjqgZbU/EMqYOTTQ5fWPw0BwnhjYh7obEG1ZzLnVNLlw5Bpm/Csf2rU3+EXgdLHqHX7iD9KzvZTHujXwqZ4dSdtO4B0/lr05YFar/RKsu24WvDbFjiWEWygVcj7aknLd1J3J21qH7TIz2B4OefMr+le8c4qjXEuXu46AhCrd8T/LGvP3NZXj/HviFAQ4C5oLsWJzR/7dtvGhnhcVYUMiboO7H4AXsPezkfww7LIlhkTMAh5DNBIAoDtGudEvRAuDTr3QoP1mruyXbC3Zw1yybrWma5mzZMyFcqgg7kAxB02o7tbj7NyzaNk2myzPw410XdRqNfClyrmjUV4G1YvOELoPEsD7dTQvAsFhXxWJt3WUKGItE3MuzsO60gNpHWrzY/ebubGt+6oDpb+G6z5uwIHmT6Cq+y/BrN65iVLFVVotw265nA0iHERuOfjWTTkbGkQv4VcLjsttpCCQbkvJKTHcgneBHhUuK4m5dxOGF22LeoIAbNu2s9NtqG/dhYxZRXcZZCtbUZySoIAXLGpMRFW3De/fLHxjLDUbTllozRpPlSdG9jLNHdws0M3CWPP3/pTBcZ4VYMUOdFCETnJiluFxuSai2FjYU1e8Dt/v3odrBPOm+CmBrPmdrwMVIsCapt3NKi3hXVuTjCxcJGui+fe9eVVjEltAfrQ5uEiK5bJmQKDQgtTDTbIBPL8/zocXW19qjrGsnoK7IY109aGqRttsrZdfGpMdda9ReVWBAN9PzorOIi4f08qpJk66Va7+g67n+lVlookjC34pA7o9TqfavfiAwTLHl/aq1J50QrgL4n/etC9gluQfERoB71AqeZr2QNtfGqmuSa1GvYPwLxPpWg7KS+OwgBIOZ9efyk1lbBrUdij/z2EjfO/wDoNDFVkTCu40fZrWCA3JY+JP5Uk4j2JtNnNmbTuZJV3AJ6lQYNaOOtSAr0tbJdKPkvFv2f4lCSpFzxBhj5h9D7msvjMDctmHRkPiGX7yD6V+hIoXF4K24IZQQdxA+361jnZ1NH5sxdjXbyJiP+lV3PjR2B4cyoSQQHgKTz1/qK+y3ewuEL5xaQMPDT/wBo0+lLO0fZY3chRgChkAiVIkGNNtqXKGpbBxlTEK2cSigBwQNNydqU8M4TkL/FVbmZp5yN9uY35dK1963fHzWrZ/yufzWltxG52Gn/ADKaTNeQyLEPD4TGmBAhoBJP4RzOtEcQvA4+x/lH/wB6pZP+bEhgTOnP5KKv4NfiLch8y7dOfh4mkudcjK8h2/iKHKg86FTFnman8cb0OuL7BaWXEGqTcbrUHxseNUG8TvWprszmjA/pXgrq6nEh7RK11dQs4na3qu5XV1KXtBly7e9Dg11dRwOkDk61OurqMwm1Qb5q6uoUEj1jUTXV1ajmX4atP2H/APUML/nP+lq6urF7aD/xPuPOp11dVjEELp1qo711dWHFb70PjPlr2urVyc+BfFC3RXtdTGLMh2jUC+hAg5TqN+VQsXT1Pua6urzM/tluL2Qm5tQD711dSBhA71S+9dXVyOP/2Q=="/>
          <p:cNvSpPr>
            <a:spLocks noChangeAspect="1" noChangeArrowheads="1"/>
          </p:cNvSpPr>
          <p:nvPr/>
        </p:nvSpPr>
        <p:spPr bwMode="auto">
          <a:xfrm>
            <a:off x="1143001" y="107156"/>
            <a:ext cx="1707356" cy="1500188"/>
          </a:xfrm>
          <a:prstGeom prst="rect">
            <a:avLst/>
          </a:prstGeom>
          <a:noFill/>
          <a:ln w="9525">
            <a:noFill/>
            <a:miter lim="800000"/>
            <a:headEnd/>
            <a:tailEnd/>
          </a:ln>
        </p:spPr>
        <p:txBody>
          <a:bodyPr/>
          <a:lstStyle/>
          <a:p>
            <a:endParaRPr lang="el-GR" sz="1350"/>
          </a:p>
        </p:txBody>
      </p:sp>
      <p:sp>
        <p:nvSpPr>
          <p:cNvPr id="5129" name="AutoShape 12" descr="data:image/jpeg;base64,/9j/4AAQSkZJRgABAQAAAQABAAD/2wCEAAkGBhQSERUUEhMWFRUWGBgVFxcXFxYXFhgXFhgXFxgcGBcXHCYeFxwkGhgXHy8gIycpLCwsFh4xNTAqNSYrLCkBCQoKDgwOGg8PGjAkHyUsLC0sLy8sLCwsLCwsLCwsKSwsLCwsLCwsLCwsLCwsLCksLCwsLCwpLCwsLCwsLCwsLP/AABEIANIA7wMBIgACEQEDEQH/xAAcAAACAwEBAQEAAAAAAAAAAAAEBQIDBgABBwj/xABDEAACAQIEAwYEAwYEBAYDAAABAhEAAwQSITEFQVEGImFxgZETMqGxQsHRBxQjYuHxUnKy8BUkgrMlMzWSosIWQ6P/xAAaAQADAQEBAQAAAAAAAAAAAAACAwQBAAUG/8QAMhEAAgIBAwICCQMEAwAAAAAAAAECEQMSITEEQRNRIiMyM2FxkaHwgcHxBRRCsTTR4f/aAAwDAQACEQMRAD8Aw9hNOlWmzo06aSPTWR5GoWWlo6b0WbOaFJ0O/wCnrtXgSdSK62GmFQhA3UA/STR7YAXrRU65hp/K3Ij1+lB4LiiW3+FdhQ2qMfkPgT+E05uYq3aGYuoAExmBOgkRrJJ0qGcZKSlFfIrjKLjTMdZwwKiN9AwM6NJgzsRE+x0rRcLf5by6shhlncA8j1oDgXDGukEjKJzSddd9B0rV3+EKtvLbgNGvjOhJ5nnXqZMlOidQb3A8LxW5YbNbLX0APNywB+UMpBggwAywDEEazT3hPGlxMm2xVrcZl7pnNMaxMaERoQZmguzuCFkn+fxnUSBry1kU8bCIFLKveUgydTtO59vcUrUpJ0Hpdbnz3trcP75cVxochU8wpQQB6z6zUeA49kdo3tgmNwUJEqekbzrsfGn/AGpwK4m3buAhbqgAQdCragE+eo8zSnhPCDbZnfeNh1kbnxk6elOy5McsNfb4nYMWRZL7fn7htjGXL7EJbKqpkBiOoJOhgCIFVY9hZgvaZmR2W04JzEa5S6zEicsmZIJ5mmPZlctxgIho9I+1G8S4cPil2MjcLyGg36wVn1rztfhypcFmaGqST5MRdxhtLlEkt32G5LOMzHy0Jr3CYiXmZDKGHnsfy9qh2vwxR0ZJAK5c3IkDKdfIigOEPlUEmACdTsAR186oePVicu7JfSU2nx2LO0YZcjLv3l94I/OodnmY4nD5yCczHTT8P9KlxzFC5aORWbKQ2YKQojfU76dKl2dObF4ffdjr/k/vVXR3pimu4ufdm/ayDVL2CKYG3XZK9togsWfDrslHPhulVG1Q0FYNkrgtX/DrslZR1lYWvCtWha5kqPLgv0ojYz7MoK1Rdtc6LivCtRcDhflqxRV12xzqoCnQmC0RZKrZKLC1E26osXR83wrkPPWnVkZttPPn1FKsOkQfOnlorzNeb1Ud9hmGVrcst4P4gyXF0GupkwZiD761PAdnrYvGEzRBHgenjRvD/hk90jp40zwmVWyjeM3jBNRxyTjdbfAp9GgmzZZDtoegkg+VNFwZME7jwmJ6jmOo/vVdtBm12G1Sx/EPgPaY623ORhAlTuHzbxuCPHkd0+JLI9KOu0BNgitw5lVMzZx3u45IAMSohpEwTO2+9QuI6SAWUt3Tvov4vypjc4+pulVAKAhSzFirMeSKNDvJJ0iOom3GgZF7xygZR4bR7betM1OLTZuOckq5RnWJ9CDM+2vtVF5riiUmB8zRI1OgJAgedM2w6yWDSs67bwB00/p7pbXGDMZQ9kMQwJhi2xyx/KR4dadBRlt2KPGUlUuSacVUONCr8wBpPPKfrRp4sTdZPmi2hG+rQpYz/wBW3hS68qFs1pShABysGMqQI2zEmD0G9XcO4fLlyW+UhpBEMGAAg7iB9IrZY1FHXx8/sV8WyXreUEBh5wCN9/AedZ98MbWhIJ+b1P3238a03EbKwNpMT13An7+9JL95bgbuhcuixMwNQGnQkiTRY3SrsDkab2CWth0Zf8QI9xSXsaScVhh/hZwfZqNw+PRAMzgGIjdtPAa1V2DXNjVO0Oxg+Ian9DFxbT80R5Wvsz6abdefDos26gbdfQHnA2SotbB3okpUCtcaBvh4qrLTCKg9kGso2wErXkUQ9qKgVoaNsrNufOqitXxXMk1Nmwat48jIZK2ZQFqm7YiistWhJFeY7iynkXKKsyVO7aymvFanQmA0fNLWgoy5ZDQJgEfWhltzAo+zhicsa/73rMjSe4rFfKOwnD7lvW20nlJg/wBab8Cxd34kuhnYmDtXuEtkmOlOMMoViNQNJ5yddvcaCpMm4+OSVboNv4hgQQ2vJYkN+lB9rOJqLfw7ltpK5lYRCsfvRqrmNsiIEnMNdt1/vRt1JzqUzgrKgxqV0KkE6HMd5571NGoysel6KrnkyPZPGLcNtQdU0IO4bcn1b8hyp5Y4uq3MTavFQqsrqWOnetKSNfGPc0La4dYeb1kvZu2x+ORqdgQoGYHUaE+FZPi1u8CL9xJzEAuRKkqcsa8xlI66U1Yo5Mknf88mSm3CKrg2nEmKqFBgkACRGpBmOuw8NaQPdUQogZgrEwZzMoPp0OnKo8MxPxiGdszyRLECM3xGOw2lBoObadKhftEsSpJBJmd5mCIEQZ7sc9I1MV0MWl0zNk1O97PCLmZmSDcykEHcgDvGesD11o7CfvNxgHui2GGcZEkxsJJgDbkDsJO1e4HGJbyuVBOniRGh361dxbiaO6OkHLBJIhkiZUTuTIEA8j10GWZ6qrgfKG6bKOI4gJaOZmJIjMVBMDUnKsDlOlZ7FsEzHeRoQdDsB5iPvRGKxczP+FwPCVb86DwmES5HzbgATpCqNfpFUQjatmZIuK0jThp7g6/qBRHZC0P+JP6H3FRVIJA20+wqzshdB4k3kAfMKTWdI/Xv87oTl9k+kMtVlKIOXqfaoED/ABD619KeWUFKgyUQV8RVbJ5e4rjigrUSKvu2iCQRBG45idRIqlhWHEDVTWulWE1WWrjSorUasZqrJoTTyrEqgvXguxU2bCsitcjITcS6/bkUputBpt8UEUtxSTXluLg6ZVaaMLhrPOBTTCjVZ0gx76D0NL7O+XpTLA2iZBMk7SsDTqOdKzSfdnYklwhvat6CBqdImNaZWcEqqHYHukNoSTprI69Y5xS3A4ds2VrahdwVYnUR1AIPP0pzfxISATvrr0GpqCeWUU6HNRFuL4v8O/3e8t0Ie6ZlpIzCBBGWAfIVLiXGflee4HAaNCFcFDM7fMp9KynaXh/8WVPeYfEMfLrJ7sb+fM1LgtzEYm4bShPlJYtIWDpqIO45c6qjivGpt3tvewGLNFNxfPYd8IwlsWv4jABSyNadlYq5nukErsdoEmARqTAfHuMWjh2s25cI/dMkgANvJ1MsT6NXjpdTEJh72QTvc0zG2BEfE+YCNDzAkU14vwaz8K3btJmZQ13NADFFgrm2gFnWOfd2rHOEZpvvvzsMV1Sfw4MpZuGzbDt3k7oKgA5dxmfmCTLA6gwVMHWisPxkNdy7I6ACQJBEhQRsSUgEc/U12Fx2XMswMuYA7coGnhPXWhcFhbZvEXEIGUnL8uvLUeGs+FWyqSuhCTjJ2O3VSO+csfj1YLOoL82tHSLm67NOhpLxbAvZuM2g2LcwejAjQgjn4U9UBSqsdQRkPOSYKNyIYzptM8qC7R4b4bIQDlylDCgCUuONBtEDQ9DSFzaK4OSWhvbt5kcLgrUF738RnDRBIUCDJ05mSB5aUK6i2cq6qZIneDoJ8iPpULGJzAqPlIhlOkDn5VHBYgkpK59DuJ3Kx9Z967FrUmnx+UZOk9ivF4dnY5bxQALprzHgRTP9ntj4XEFVjOZWM6z8pO3vQvEuEZ7hKPl0URlkbDmNqO7A4Nk4tYVyCTn2nYW3jfyp+HItVRf6UJnBctH1o2QdtaDxRVFLMYA3ME/YV72xxow62m6sRpodhWftdoUuasBHUkqfca1VP+orFLTOP0Jf7e1cWdf7ZYRdPiyf5Vc/lU8H2is3fkcjwZWX7iPrVV7BWXJZGKnmRluD30aKW40tbmLqsB0JB9jTsf8AUMM9kwHgkjSXL07maoa941icR2nRNGuAHpOvsKFbttaH4yfIN+lVeInwBoN4cT41E4zxrBf/AJzb5C43kv6miMJ2tDMJs3Csie+imPCZj2oZZEglA2LYzyqpscPCs1i+LXFUsLYA5A3AT4bLSS72ruToi+5oFmT4CeOjeHGCvfi+NfOj2pu81Hpr9zV1jtDd3Dr4iPuN67xEZpN78WoXLs1mk7SgjVWnwgj0M1F+0oG6sB10/WlZFHItzVcQTD2ZYEaERJ8Oh6zrT7CW9R4a/lSXDqAwaYgQZ2PT2118aJxXaK2kC09tmYwJbuKBuXI28hqTXi5YSyOolUJKO7NVgh3ttN/Ss7xLFm5dfXQSAJ2HOi+HcTd7JNxMsjKpEw0sokBoZZmdeVIcBcU3PhD5mJzNBIWT3j4t9BU0MTTa8gMs7o7tHfBv21ET8JQwB0AklQPQ0ZwzjdvB4u7nBFq9bUZlmVIEgwNY1O3hSDjmW3iSqCQgC+oHP3ptigAiplts9wO2dj8q2xpl5AmG1M8hV7xrw4p8Nf8AoiFvJtyV8f7T27mKtPZX+HaAXMRBeT3iZ1OnXXc860vCeKfFF0htgLaMdYUCSCN/mJPoOVfO8ZGhCwI5bTWv/Z9eT4bhdLgmCdRLCAY8/uKV1eCMcKlHtt9+/wCdyjDNuTixbZw9wMy3lKuV7ojXoD46yaZngzXFS7IWEBM7QJnXc9Z8aV8ex7MbVxz/ABcrK882RmUyBEaEexrSus4EMTLC2GPjKxy8KHPOajGS2vb9ivG4yTTE/D+JWrbg3CGUMD3gQARqDqKJxPFbF/EMFJZM3dYM27QW0OkZj6QKy9vDqdST8Rg1yNMsCSF8yBPtVHCcYLTMSMwAeepUiNPefQVS8MZ3u7ExzuDtLb5mk49g1a6GDZCRBBlVPhnEj0MULYu3MOS4WNAP8SEA8nXT3qnD8Q+JdEMShH8QkHWADBDbkaa8pOtWYu6pJew/wyOXyq0dDMbcjQxi4VjlvsM2ktaCcNibzsXXIVnWZnYdKbdjGJ4xhS0AkXNiT/8ArudRSrs45NtmbmxO3lyFN+yB/wDGML5Xf+3crMP/ACKoCfsWan9sd2LWH6fEefIIK+WjGFtSZ6DkP619K/bcYtYb/Pc/0rXyWzcgeVX5Mac2yS3VDO/xN1XumD4c/aocK44bjqH5sFaYg66Ez7UBdxAP9fyoTC926I5n+tJngjKD23BjNqYdxsq15yABryAHKKU3GA39huf0o3E3e8zHUk6e1AYe1LmddadiWmKvyCe72OXEkkADIvgPzNfRewWFsIRduBbh5BtQPfesZYsgAk67cuWv6Uy7MKz3CinaT7UOSWqL7UDLHLamfUuP8Ws37eR0UjYRoV8iK+ZcW4YEc5TKzp4VpuJcOVQGuM0xsHKD/wCOp5c6zWOxEExqOUmfqak6eTvYsnjilQsC+tc+GDbfNyq23qJqME7VfyISOw5IOUx4GDr/AFow25TUa1SLWYCTEa6dRXrXyVHIyZB09fCZrLO09gi9gTdACtlkidJBA1Gnn9JpzwLgtu3LkBnP4iq6f5VAhfShOHXNjsYMTyNO8OwjpXlZskq0oZCC5LHuKVfXUAE+EHMD/wDE1leF4gJirhKllbOpA1OUtvA8NK1mFtBgejCCfT+9ZK2ot3yGkZW1IOoIMT+cUnCqUvkBm5TFvFsIqYplBJUnSdDyEGasxGHIC5jofkkySNpyjUCRv4eFG9ssORct3hBVhGcbFtN/ExPpS03wXzaRpz5BQIn3r1+m9bCLvsRZG4SbRVi1EAdPy3o/gPD8Qj23tHKHYprBkcyVO6/mKVg6N9Pv+lbDBuPh2gu4URzE6z9Z96V1M/CjS3LOjx+NN2/iD9uMOgKZQPiMWmImPeYmdY9eVanBWJw6KedsKeolQIrM2sab2NshtYkQdu6G18T+ta/MYMZZkSugOu5hyu3XWY5V5vUqTxRxrsr+v8FMWlKUv0+h8qsXmtvoYKllP2I1o/h+CUpetsMoZ0YPoTlUPIAPXN96r4zh4xd5QJi4xga761F7pHzAlyNEG584+Uc+telJ6kmtm0v+yWPxD8PYU2nVNIMxyCmR8250iajgOEhnIctqQBl+WIkmRz8Op6U0sX0KKVEAgAkaQflIPjM0y4pYCWjkEMIIIGw0GvpO/Oo45ZJtLuVRqMbYt4fbFsMs6AnfyFG9j/8A1jCR/huH/wDncoXDWAQdSRPrsN6J7HJHGcIOWW5/2rlH03vzJu8dmh/bc828MP5rh+iV8fLnZdTv5Dx5Cvr37cz/AA8N/muz7JXyC0pEg6EzPWBO1etJ02yNK1RD4mbnGsVFLmVwW+UHfwr23biSfKOdeWrgNxcp8esHfbnQ88AVXJLEX5YsSINU4NyGkggEzMaT51PEZhqG+gqbcTuG38InuEydBJM9ayMWlQd9y9sRCx4j8/1pv2RWLhcGN/Qc/pSD8S5Z0ifOda0/BcFdguBIJ6iY228hS8iSgynDKsisM7T8Te86idY7oEAQPEmAJrIviXZypMEd31mjMRxJWvMWkKJG8Exy/pQjXVa78Rdy0+IPkOVHii4LgHPljknS4I4jFsvc0EdOdH4AwBI+bb1oDFkZjIGoAmZgxyPODQ+IxZ0g/LtHhT0tSRO/Rs0yXhMUHi7kODJMjy8NKhhMUrZSVMNpuPm0B9iaKvOgJEyQByWBPiRUspaZVQ1brka4ADMJ6600NtiCFEkEGNpykEieUgGlNhSF0Enzj702wnEwxysHV9NBlII0Gh5/lNebNW7GJ1sFYS4Vm4yrbQ/h3J01aQYX5doOxrB4vinxr1xwIzGVH8ugExzrcdqnAw7Ie8YGsDryA5wTB5V81w8hgR4D3JAqjpYxdv8AQnzvbSbjD2VOBe3eZVBBZSxG/IxvvA061i8Lhs0yYAknrpvpypu1oXryoDAGisP8Ed6Z5yCfWnXaTs+FtJcRpVCCwYCSPA7sSYEeJNbj9Ts3vLf5BqGpamtkCYrgq/uyG2vfVf4u4PideYJjyApdhsayAgcunlrvT63jUCFXYw4Ocnx0EHxkTNDcd4WtpgUkyWLTrsAfQd40mGRN6JrngPLjlgeuDBOz5ZcRbcqSIfLrEtB5jY71v7mIyoXYDTMZPQAmZ5AxWcw4Vvhvm0UHTwOWftyEzFFcdxWe3kQZPiNkM6EABST0IiNvLyg6l/3GRWq7fd/sURj4cK5s+f4kvevsVnMzE9IJ1Oop9aw6Ya05WGeQMxG8kSPYH61JWSwkIO8TJPOT/T86uxeCJwi3GJEXDPiCVA8tQ+vj416U5eIl2j/sVo8O33AR87NBCuA8A6h1j0G/PoKf3+JFwFy/NAYjqpO/SZHtQjYdjJZVFsMpQrEQVCudOWY8/SuvNGoI1kSNBlB0Ptz86TFqVfn58QnencIwjaNH+I/6VonsoP8AxnCf5bv/AG7lBIhAbLHzc5H4V5V7wTiqYfiWFvXjCKtySoLfMjqNBqdSKLpffmy92an9uH/lYb/Pc/0pXx/FzGizMGeY3kD2r6N+0/tbh8YtlbDOSjOWzIVEEKNJ8qwOKUlIHh9F1n3r08r9Imj7II4J1zkDflyOh/OqrCgXFiYBO+nMwfrReLtQq+IHsopbZuHOJ612N6ogTVBF/eKHNzX1HsOVHhVJ2qF3AL3iNxBAk9KJZF3O0MkHysG+aILLqI1mDWq4JxNkJAs5cx7pzAwDG86kDw61lODANdQMrMrGCBOaNuXMTNbnh3DkA1BJ0E5mH51L1OSEVpkvz6jscHJ2jPdvEi8rD8Qn10/QVl1cA19Cx/DUu3YdZVU0BLaGevkaw+Iw8MYXSJ2/34UzpMqcNHkZng9es8xGLkAtB5dPtVDHSdNeleYZgGk7DMR5wY+sU24bgEZZZZMxueXWDVjksaFb5Czs5hJlzsug8yNfpRWIvMdCNtN/6VZw1lW2QNNzH/SK9xtqF33M7elR6tWRthuNRSQ5tJ40ZgLYN211DM0xuAp5+3sKDTEZEJiWOg9etE8FZ/iqzAFTKgwQV0zTBJ0OWPavPlHa0Fq3oL4yudyvl9iPzrJ4bhWa4UJjcZonUfLp5wfStJxy7AJHzMQo9aU4YsIgy4MgHWZliTO9I6WUlFy8zpQUpb9hZZJsXyVAAnTTkfDyp0eJYjGWyi2QoDBSZiTPQ+XvQI4cQTOyqxgzuJA+8+tbnDYFFtiASdGzTqSCCDPWap6rNSjKKt+bDUG41wjI2/4Y+GwkkQVJBBBHdkjQ/hIpvYxNt5t66gxO+qjrvrPtQeLuKXul3CoM0dCy6AeGuvlU+EYUXLgdTAVlEbkiG0HTafSp5pNXL7eZY1eOn5E8HhGhgo+VtATHytmAny09RVmPBdHuMCoQZVEg89dtP9imeK4latMVd1QkAkGZjwjnHLnypFx26ptEJKh7pkERGRAdBJA1PueUUGNeJO6on9lJfCjPXrZZgu8tG+8A8+msVruNR8NbMAsyjKvUhgfKN/es5wiDfVmYQDLEmBoMx/L60fh8Q17FPcJItwqoYkCDIPnofVhVnUOkvgrBuk15jrCPFsAwVUEALryg766GaSMwzZhrqY+s0biXNqw5fQaKEAGgGWSY3JMnpB5a0kscSR20kGOmnuKn6fG1Fs2bWyG2HOjef1gUm40v8SyBHyHfbc0ywd3Q9C0ekClHGbn8S0f5Dt5mndOvXM2XuxfihoJ+0VTnUg6kHnXt1yRzP1qu1grh/CfM6fevVklW5EnLhIm9ruSJzKCAfD18zSu0O8Kb3bZRY7vvP2oZsIN59TpS8bpMZKLdFWeDV9u6OfM6+VV/BE7j70ZZ4XtLBZ2zBgCPDTWudVuGk2V8ORDmXM6d4EMIJgT+orb4DEW1XvMzafMV1MbaDQQOXhWcw/C+j2j6x/qApovC7gGig6ToykR13qbK1MbGDiXvxS1mLGdQdOnygDXwXXzrH30B3mYj0FOsZw9joAZ3IGsdNqEucIeN48GVl/Km4dEeBU3N8icAj8Ioi2Ogioi2edWpbMaVXqTJm2W4O4QYI0ozElTPLbkRQyE6aVbdcwSY3j7GlNJsJSb5NlhUCgDqR+tFLdKsO4ApbLObvS2gOWIj1nWgkOgY67QPE7eVQu49k0Jz6AqQsQxldfLx11ryFcpbooeyF+NuF7pYjRQ0a6AgmfWAPrQnCiGubxOa3PISO7HjvTC5wsXBmAAYSVYiYLanSecmkPDrjC4LZ7pDjN1BHTzmPI1VDS4uMHwhTTVX3ZpL4MkH8Wk8pKz9waa4LiObDi4dGTMrDxTQj7GkfEcUEVzErz8DqyHynSaVYXjjBLqxJYhxzAJAzcvxHL9aQsDnDbsyqUlaTPXh2EncRBkbzMeFaTgGEMlh8qKVnnqZBAG+mnrSFkdQr3DDC2MggHusdPfXkN61PA2GXmHeXIYEZp5gneNJjw8KDqG3GkNuk/iTHZ22xNy6Wcs2cIzD4YZv5QBmgaCZ0is92zvKbqW7YAVE0CgBRmJ2jTlWtxV+AOQAnkYHM7x1r5pxDizXbj3DpPLoNlHoB9KLpFOc2+yETaiki3A3CttxOrSJ6Dn9q0fZ+4MgAZiDLGRoAACQD4lp96y2FxGUCPtv1+tME4i8rqYPSANo1ij6nG8ja7G44pelfYe8ZxEBZYd47eA1md/CKUYh1AyqoA37uhn869e+HdTrpJO3IR7Emh8beDEgCOvTTbTwoYKqRsrabQVhLhySNBO3oKW8SkPagT3TA0PM9aZYJu5/vpS/iur243yt9zTcS9azL9BAmOuNABiJB026cgKrLk8/9+tX8VUZFgRprvvoTE8poSyjMQqKWJ2CgknyA1q2rAuhl2f7OPjr4so0aFmY6hVXw0kyQAPGtfxfsBhMDaW7iWxTgsqaKqqCQTrrtodiaYfss7MXra3rtxGRmAQW2t3EuaHMSMygEHTadtYp3274Nir2BW3astcIuJcy6E6MZBUnXQ1fjxRWO3ySTyNz24Mbh04ZbOa0pvn/AANaZyBtPeYCPOfSm2CHC7gBv/DzbKlz41oWwdcqhTCrJJ3I1rYYa61u7lxFmwiIBLpbdGcZARGZYIEkEBtwdKVYvEYK5ZxFx8JZdbeZc+QliYzAF8ogqGBMEwI1G1a32pfQztq/cnwvslw6/aF6zhAyNOU/EvrOUkbF+oNEXezVi58T/l3syotH4bMoZIVjpB/FpO/d31oTsHxdk4ZhwmQsAwg6kA3HJkA6TIrQ8W4s9u0Whc0AbaZj/s1tY6txMud1ZlLvYK2mtgMrZSpLXdcp3MNb38jWaxX7OriCUxFp94VmCMTGgEMQeXIVrU7QX3/EOeygUpx/Em+GzXHMASdYBA3FKm8LVaRkfET5PmlxbiMyPoykqROxGnLSuuXmAAABJAJOmkmNJq3ijMbrMRGfVdtthtQ7t3xrpv7CNajRS9w8P/L9qj8JdZVvqfzrkuVYz900PA3SmOcBiBdQSY22MGRsZ5UPicylhJInczsQCIJ31mlHA2Nw5RcNuADpzo/HXPhFP45aWAZXgmOogaRU8sSU6J8eRNXJDjCY0ABWImB/SkPaCz8O+l0fK5E+B5/TWrRiFcko0xv1q7H2xctFCdCJU9DyqRLwsurz5KMiUo7CPEcVJ7ramMjdSP1kKfWreEoFDZyRIERsSDop89fWKUWdG73KfcUwEcz4/avUzJadKJsO71sY270sc0wZyjUnTQA+XLyFbC9ixbyEKSVWI7uYL8uxPMlefLwrB4bFN8RJAJzKI22br4kb1puI4wwYAJJBnQDQiJ5mvOywqSKdWpFnFcU7obdoyWHMx3SefpptzpEvA7YIDuST/hgDSdNdf717xVnRfiIdCRJGuhnXX096Gwl43NzOnt6UcFKEPRYEqlKmG38NZCxliIk8xIn5iN/6cqpvKqRLhugUa+tW3kkFSJDbxz0ilzcPIb5o+ketHFauWbLZUjrOKysfb0/2alm1mdDQt20RvB6a1JBpP9qa4rkXbqhzgP8AyyTpqfsKHbDG9ftW0IJYFR0kg7nkBvVnDlzI3nP0q/D5reKsm2wRsrgGJjMjA6czBI9aDG6yML/A+g8H/Zlg79qzcu33uKw7oWLQMyYMy2kEbjattwfsVg8KQ2HsIjiQH1Z9dD32JO1Yj9n+Lu/ANkXQfh3CwFxYGVt4PmZj+at9w7Eu2YXFAKnQqZDLyPgetexBKrR585O6YViOHhhqzRHIwfOdwda8w2DW2IUH1Yn7161wgUix3aX+OLFt0zBSzyemgUeMnU8ojc6NpgDrF2luA27ikg/5oMeK7UtZMNZtC2ysVUEBfh3Lgg6Eagkgz150k4v2nu2bF+8JOQqiagqWcgDQGdzPLasNc7V4u5cD3LpCBMxtqYUiRpG0767+NJyZI4w4QcjWYzgfCnJf92FtuT21ew89YRlOlZ/iXbJSVtKt1rakfxbry0GVkk6kCNySYmqsdxQDDtcQ5pQ5Y6kae35VjeLX3JVQAJyCJ1ME8+W9TSyyew9QS3NviMQ1u2zDTaOYMwB96w3EOIXsQ5XNK5tBoNJMGOdFYbGXrSXrD3C1tGUqGALAFM4AYRpqNIienNfasgDfoDAA3Yr3iNW5HXrXSknwEVPgoDNmkA78idPHrQhbvnWYgfmalirZLF4ABMiCOund3FVIpljB3j2+1L7DFyEK9XC+YoMNVitQjLKcDjzbfMOUii/3n4lzO48xy9qWMyzI/vRFq/Pyr5mmz33S3POXlYfnIclWygkGAo5cvvRf77BjWDr4Ck63xPjVz3SORqeUG3uWY8yiqK8bbzOWAgbDxpebpkbx9PSjbeKI06E/rvVOLultT4Hy1inq47CNm20MuEWAWDHlqB5f7+lNr2KJ2G/X61nkxMZdecGOh3/Wiv8AiHKZHXY1FkhKUrK4TSQzN7TKdcxCx1B0P0k+lK+GXspIPKR7f2qeDxZaTO2g5e/M1C/YWZOpO5mtUaTizm7qSCb/ABYT3JPj/f8AShHQnV39taGa1roNK9+GZp0YRXsiXNlzWgdm8tKu+ISo2HI+YoZTHpViXOfXWtasDWxzwgyh0if6/pXuKuRfsnNl0aWHLQg/T71HhVssh16H/VXfC/5qyoUvv3QQsyDzOg/pU8PfMpXu0aXsViVt4tRbvkZzADkENIgiJ3kD6V9Fs4m9bZmNpGiINsxpBOoPjNfLn4QhxQXUMLZYWyJE6ai6hBnb8ApvwLjGIL3RL3FUoIzISO6Tvc1PvXpwzKEdySWNyexuO0vaxbeGRkb4b3cgGZSTbDsFJIH4hJgcyOYFA27Fk4hVX4TEWzPJ99J3POfEkms0e2guYi1g1XZg7MSGZWt5njQsp5cwRWgPGsJavp+85ULhodlIEgruwmPMwPGnLLBvkU8cqFf7QMEmFwtpUzLmxC3GTVgwSB/WsNiz3Xa4dAhAXbcuAD1+Ue9bD9qN/LewoV81od8rudSII6gkivnvGsdkYgrq287hYgQOR1JqbPvMdi2iFvjWy3FXRAo30UEqwMDxgUsxV8veDBpjYxCzAH57+FSbFo5ktqeuleIOkGkLYa0SvXIa8dpyjeRsAdfegLmOEwCSevIE9B6Vc0loj0rzGYMqyDIRm2kRmOmw9frRrYFk7y2yoKqymRMkEeOkzV2DSQx377CfKuxHDbkfJrI28/GjcNgsgIgmSTqeZrG9glyUDDzyr39xHQUcLYG4rzTpNL3CMajwZidfeiL2MIgWyVUe5Pj1oaOlSyHSR6VZJJ8kKtcHNcJMx/WrhcJ3NSbDNpH0/U0RawQGra0qU0GosHA6VcuCJ3/sKpvAkmFI6EbUZYtu1uGI3mJ+9DLiwo8i29aWe7r9qipYUVnVQQdSCfvXjYoHYfTTwitt8UbtySsYsp5HSKJW5mYSDOw5A0IjsegrwkmO9Enby+1A4KwtbSGLoMs7RvH+9aovMIECPPf3qoYuNBqTXmVjJJA0mW51kYtcnSlfB6dT+m9EWmGk0LaI5bdaneuhfl1PU/lRtXsLH3Brmjjpl+s0QjE43DZd+8NP+uknB8ZAc9Y+k034OGuY3CwNSXAExyY78qRCHrirV6s0Ni8f+IMjqgZbU/EMqYOTTQ5fWPw0BwnhjYh7obEG1ZzLnVNLlw5Bpm/Csf2rU3+EXgdLHqHX7iD9KzvZTHujXwqZ4dSdtO4B0/lr05YFar/RKsu24WvDbFjiWEWygVcj7aknLd1J3J21qH7TIz2B4OefMr+le8c4qjXEuXu46AhCrd8T/LGvP3NZXj/HviFAQ4C5oLsWJzR/7dtvGhnhcVYUMiboO7H4AXsPezkfww7LIlhkTMAh5DNBIAoDtGudEvRAuDTr3QoP1mruyXbC3Zw1yybrWma5mzZMyFcqgg7kAxB02o7tbj7NyzaNk2myzPw410XdRqNfClyrmjUV4G1YvOELoPEsD7dTQvAsFhXxWJt3WUKGItE3MuzsO60gNpHWrzY/ebubGt+6oDpb+G6z5uwIHmT6Cq+y/BrN65iVLFVVotw265nA0iHERuOfjWTTkbGkQv4VcLjsttpCCQbkvJKTHcgneBHhUuK4m5dxOGF22LeoIAbNu2s9NtqG/dhYxZRXcZZCtbUZySoIAXLGpMRFW3De/fLHxjLDUbTllozRpPlSdG9jLNHdws0M3CWPP3/pTBcZ4VYMUOdFCETnJiluFxuSai2FjYU1e8Dt/v3odrBPOm+CmBrPmdrwMVIsCapt3NKi3hXVuTjCxcJGui+fe9eVVjEltAfrQ5uEiK5bJmQKDQgtTDTbIBPL8/zocXW19qjrGsnoK7IY109aGqRttsrZdfGpMdda9ReVWBAN9PzorOIi4f08qpJk66Va7+g67n+lVlookjC34pA7o9TqfavfiAwTLHl/aq1J50QrgL4n/etC9gluQfERoB71AqeZr2QNtfGqmuSa1GvYPwLxPpWg7KS+OwgBIOZ9efyk1lbBrUdij/z2EjfO/wDoNDFVkTCu40fZrWCA3JY+JP5Uk4j2JtNnNmbTuZJV3AJ6lQYNaOOtSAr0tbJdKPkvFv2f4lCSpFzxBhj5h9D7msvjMDctmHRkPiGX7yD6V+hIoXF4K24IZQQdxA+361jnZ1NH5sxdjXbyJiP+lV3PjR2B4cyoSQQHgKTz1/qK+y3ewuEL5xaQMPDT/wBo0+lLO0fZY3chRgChkAiVIkGNNtqXKGpbBxlTEK2cSigBwQNNydqU8M4TkL/FVbmZp5yN9uY35dK1963fHzWrZ/yufzWltxG52Gn/ADKaTNeQyLEPD4TGmBAhoBJP4RzOtEcQvA4+x/lH/wB6pZP+bEhgTOnP5KKv4NfiLch8y7dOfh4mkudcjK8h2/iKHKg86FTFnman8cb0OuL7BaWXEGqTcbrUHxseNUG8TvWprszmjA/pXgrq6nEh7RK11dQs4na3qu5XV1KXtBly7e9Dg11dRwOkDk61OurqMwm1Qb5q6uoUEj1jUTXV1ajmX4atP2H/APUML/nP+lq6urF7aD/xPuPOp11dVjEELp1qo711dWHFb70PjPlr2urVyc+BfFC3RXtdTGLMh2jUC+hAg5TqN+VQsXT1Pua6urzM/tluL2Qm5tQD711dSBhA71S+9dXVyOP/2Q=="/>
          <p:cNvSpPr>
            <a:spLocks noChangeAspect="1" noChangeArrowheads="1"/>
          </p:cNvSpPr>
          <p:nvPr/>
        </p:nvSpPr>
        <p:spPr bwMode="auto">
          <a:xfrm>
            <a:off x="1190626" y="317897"/>
            <a:ext cx="1264444" cy="1114426"/>
          </a:xfrm>
          <a:prstGeom prst="rect">
            <a:avLst/>
          </a:prstGeom>
          <a:noFill/>
          <a:ln w="9525">
            <a:noFill/>
            <a:miter lim="800000"/>
            <a:headEnd/>
            <a:tailEnd/>
          </a:ln>
        </p:spPr>
        <p:txBody>
          <a:bodyPr/>
          <a:lstStyle/>
          <a:p>
            <a:endParaRPr lang="el-GR" sz="1350"/>
          </a:p>
        </p:txBody>
      </p:sp>
      <p:sp>
        <p:nvSpPr>
          <p:cNvPr id="16" name="TextBox 15"/>
          <p:cNvSpPr txBox="1"/>
          <p:nvPr/>
        </p:nvSpPr>
        <p:spPr>
          <a:xfrm>
            <a:off x="-16474" y="657395"/>
            <a:ext cx="2284217" cy="262829"/>
          </a:xfrm>
          <a:prstGeom prst="rect">
            <a:avLst/>
          </a:prstGeom>
          <a:noFill/>
        </p:spPr>
        <p:txBody>
          <a:bodyPr wrap="square" rtlCol="0">
            <a:spAutoFit/>
          </a:bodyPr>
          <a:lstStyle/>
          <a:p>
            <a:r>
              <a:rPr lang="en-US" sz="1108" b="1" dirty="0">
                <a:solidFill>
                  <a:srgbClr val="E46C0A"/>
                </a:solidFill>
                <a:effectLst>
                  <a:outerShdw blurRad="38100" dist="38100" dir="2700000" algn="tl">
                    <a:srgbClr val="000000">
                      <a:alpha val="43137"/>
                    </a:srgbClr>
                  </a:outerShdw>
                </a:effectLst>
                <a:latin typeface="Tahoma" pitchFamily="34" charset="0"/>
                <a:cs typeface="Tahoma" pitchFamily="34" charset="0"/>
              </a:rPr>
              <a:t>TAVERNA STAMATOPOULOS </a:t>
            </a:r>
            <a:endParaRPr lang="el-GR" sz="1108" b="1" dirty="0">
              <a:solidFill>
                <a:srgbClr val="E46C0A"/>
              </a:solidFill>
              <a:effectLst>
                <a:outerShdw blurRad="38100" dist="38100" dir="2700000" algn="tl">
                  <a:srgbClr val="000000">
                    <a:alpha val="43137"/>
                  </a:srgbClr>
                </a:outerShdw>
              </a:effectLst>
              <a:latin typeface="Tahoma" pitchFamily="34" charset="0"/>
              <a:cs typeface="Tahoma"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7931"/>
          <a:stretch/>
        </p:blipFill>
        <p:spPr>
          <a:xfrm>
            <a:off x="4584258" y="3540246"/>
            <a:ext cx="4559743" cy="3317755"/>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6395" b="8150"/>
          <a:stretch/>
        </p:blipFill>
        <p:spPr>
          <a:xfrm>
            <a:off x="3563888" y="2924363"/>
            <a:ext cx="1669562" cy="1902299"/>
          </a:xfrm>
          <a:prstGeom prst="rect">
            <a:avLst/>
          </a:prstGeom>
          <a:ln>
            <a:solidFill>
              <a:srgbClr val="FFC000"/>
            </a:solidFill>
          </a:ln>
        </p:spPr>
      </p:pic>
      <p:sp>
        <p:nvSpPr>
          <p:cNvPr id="21" name="Rectangle 14"/>
          <p:cNvSpPr>
            <a:spLocks noChangeArrowheads="1"/>
          </p:cNvSpPr>
          <p:nvPr/>
        </p:nvSpPr>
        <p:spPr bwMode="auto">
          <a:xfrm>
            <a:off x="107504" y="2708920"/>
            <a:ext cx="3888432" cy="430887"/>
          </a:xfrm>
          <a:prstGeom prst="rect">
            <a:avLst/>
          </a:prstGeom>
          <a:noFill/>
          <a:ln w="9525">
            <a:noFill/>
            <a:miter lim="800000"/>
            <a:headEnd/>
            <a:tailEnd/>
          </a:ln>
        </p:spPr>
        <p:txBody>
          <a:bodyPr wrap="square">
            <a:spAutoFit/>
          </a:bodyPr>
          <a:lstStyle/>
          <a:p>
            <a:pPr algn="just"/>
            <a:endParaRPr lang="en-US" sz="1100" dirty="0">
              <a:solidFill>
                <a:srgbClr val="002060"/>
              </a:solidFill>
              <a:latin typeface="Tahoma" pitchFamily="34" charset="0"/>
              <a:cs typeface="Tahoma" pitchFamily="34" charset="0"/>
            </a:endParaRPr>
          </a:p>
          <a:p>
            <a:pPr algn="just"/>
            <a:endParaRPr lang="en-GB" sz="1100" dirty="0">
              <a:solidFill>
                <a:srgbClr val="002060"/>
              </a:solidFill>
              <a:latin typeface="Tahoma" pitchFamily="34" charset="0"/>
              <a:cs typeface="Tahoma" pitchFamily="34" charset="0"/>
            </a:endParaRPr>
          </a:p>
        </p:txBody>
      </p:sp>
      <p:sp>
        <p:nvSpPr>
          <p:cNvPr id="18" name="TextBox 5"/>
          <p:cNvSpPr txBox="1">
            <a:spLocks noChangeArrowheads="1"/>
          </p:cNvSpPr>
          <p:nvPr/>
        </p:nvSpPr>
        <p:spPr bwMode="auto">
          <a:xfrm>
            <a:off x="107505" y="980728"/>
            <a:ext cx="4392488" cy="2123658"/>
          </a:xfrm>
          <a:prstGeom prst="rect">
            <a:avLst/>
          </a:prstGeom>
          <a:noFill/>
          <a:ln w="9525">
            <a:noFill/>
            <a:miter lim="800000"/>
            <a:headEnd/>
            <a:tailEnd/>
          </a:ln>
        </p:spPr>
        <p:txBody>
          <a:bodyPr wrap="square">
            <a:spAutoFit/>
          </a:bodyPr>
          <a:lstStyle/>
          <a:p>
            <a:pPr algn="just"/>
            <a:r>
              <a:rPr lang="en-US" sz="1200" dirty="0">
                <a:solidFill>
                  <a:srgbClr val="002060"/>
                </a:solidFill>
                <a:latin typeface="Tahoma" pitchFamily="34" charset="0"/>
                <a:cs typeface="Tahoma" pitchFamily="34" charset="0"/>
              </a:rPr>
              <a:t>Following the Acropolis visit, a short walk will bring guests to </a:t>
            </a:r>
            <a:r>
              <a:rPr lang="en-US" sz="1200" b="1" dirty="0">
                <a:solidFill>
                  <a:srgbClr val="002060"/>
                </a:solidFill>
                <a:latin typeface="Tahoma" pitchFamily="34" charset="0"/>
                <a:cs typeface="Tahoma" pitchFamily="34" charset="0"/>
              </a:rPr>
              <a:t>“</a:t>
            </a:r>
            <a:r>
              <a:rPr lang="en-US" sz="1200" b="1" dirty="0" err="1">
                <a:solidFill>
                  <a:srgbClr val="002060"/>
                </a:solidFill>
                <a:latin typeface="Tahoma" pitchFamily="34" charset="0"/>
                <a:cs typeface="Tahoma" pitchFamily="34" charset="0"/>
              </a:rPr>
              <a:t>Taverna</a:t>
            </a:r>
            <a:r>
              <a:rPr lang="en-US" sz="1200" b="1" dirty="0">
                <a:solidFill>
                  <a:srgbClr val="002060"/>
                </a:solidFill>
                <a:latin typeface="Tahoma" pitchFamily="34" charset="0"/>
                <a:cs typeface="Tahoma" pitchFamily="34" charset="0"/>
              </a:rPr>
              <a:t> </a:t>
            </a:r>
            <a:r>
              <a:rPr lang="en-US" sz="1200" b="1" dirty="0" err="1" smtClean="0">
                <a:solidFill>
                  <a:srgbClr val="002060"/>
                </a:solidFill>
                <a:latin typeface="Tahoma" pitchFamily="34" charset="0"/>
                <a:cs typeface="Tahoma" pitchFamily="34" charset="0"/>
              </a:rPr>
              <a:t>Stamatopoulos</a:t>
            </a:r>
            <a:r>
              <a:rPr lang="en-US" sz="1200" b="1" dirty="0" smtClean="0">
                <a:solidFill>
                  <a:srgbClr val="002060"/>
                </a:solidFill>
                <a:latin typeface="Tahoma" pitchFamily="34" charset="0"/>
                <a:cs typeface="Tahoma" pitchFamily="34" charset="0"/>
              </a:rPr>
              <a:t>”</a:t>
            </a:r>
            <a:r>
              <a:rPr lang="en-US" sz="1200" dirty="0" smtClean="0">
                <a:solidFill>
                  <a:srgbClr val="002060"/>
                </a:solidFill>
                <a:latin typeface="Tahoma" pitchFamily="34" charset="0"/>
                <a:cs typeface="Tahoma" pitchFamily="34" charset="0"/>
              </a:rPr>
              <a:t>, </a:t>
            </a:r>
            <a:r>
              <a:rPr lang="en-US" sz="1200" dirty="0">
                <a:solidFill>
                  <a:srgbClr val="002060"/>
                </a:solidFill>
                <a:latin typeface="Tahoma" pitchFamily="34" charset="0"/>
                <a:cs typeface="Tahoma" pitchFamily="34" charset="0"/>
              </a:rPr>
              <a:t>a traditional tavern located in the heart of </a:t>
            </a:r>
            <a:r>
              <a:rPr lang="en-US" sz="1200" dirty="0" err="1">
                <a:solidFill>
                  <a:srgbClr val="002060"/>
                </a:solidFill>
                <a:latin typeface="Tahoma" pitchFamily="34" charset="0"/>
                <a:cs typeface="Tahoma" pitchFamily="34" charset="0"/>
              </a:rPr>
              <a:t>Plaka</a:t>
            </a:r>
            <a:r>
              <a:rPr lang="en-US" sz="1200" dirty="0">
                <a:solidFill>
                  <a:srgbClr val="002060"/>
                </a:solidFill>
                <a:latin typeface="Tahoma" pitchFamily="34" charset="0"/>
                <a:cs typeface="Tahoma" pitchFamily="34" charset="0"/>
              </a:rPr>
              <a:t>, almost at the foot of the Acropolis, with very cozy atmosphere. </a:t>
            </a:r>
          </a:p>
          <a:p>
            <a:pPr algn="just"/>
            <a:endParaRPr lang="en-US" sz="1200" dirty="0">
              <a:solidFill>
                <a:srgbClr val="002060"/>
              </a:solidFill>
              <a:latin typeface="Tahoma" pitchFamily="34" charset="0"/>
              <a:cs typeface="Tahoma" pitchFamily="34" charset="0"/>
            </a:endParaRPr>
          </a:p>
          <a:p>
            <a:pPr algn="just"/>
            <a:r>
              <a:rPr lang="en-US" sz="1200" dirty="0">
                <a:solidFill>
                  <a:srgbClr val="002060"/>
                </a:solidFill>
                <a:latin typeface="Tahoma" pitchFamily="34" charset="0"/>
                <a:cs typeface="Tahoma" pitchFamily="34" charset="0"/>
              </a:rPr>
              <a:t>The Old Tavern of </a:t>
            </a:r>
            <a:r>
              <a:rPr lang="en-US" sz="1200" dirty="0" err="1">
                <a:solidFill>
                  <a:srgbClr val="002060"/>
                </a:solidFill>
                <a:latin typeface="Tahoma" pitchFamily="34" charset="0"/>
                <a:cs typeface="Tahoma" pitchFamily="34" charset="0"/>
              </a:rPr>
              <a:t>Stamatopoulos</a:t>
            </a:r>
            <a:r>
              <a:rPr lang="en-US" sz="1200" dirty="0">
                <a:solidFill>
                  <a:srgbClr val="002060"/>
                </a:solidFill>
                <a:latin typeface="Tahoma" pitchFamily="34" charset="0"/>
                <a:cs typeface="Tahoma" pitchFamily="34" charset="0"/>
              </a:rPr>
              <a:t> operates since 1882, at the north east of the sacred rock of the Acropolis. In the indoors section there are wall paintings with scenes of the early 20th century life in Athens. </a:t>
            </a:r>
            <a:r>
              <a:rPr lang="en-US" sz="1200" dirty="0" smtClean="0">
                <a:solidFill>
                  <a:srgbClr val="002060"/>
                </a:solidFill>
                <a:latin typeface="Tahoma" pitchFamily="34" charset="0"/>
                <a:cs typeface="Tahoma" pitchFamily="34" charset="0"/>
              </a:rPr>
              <a:t> Very </a:t>
            </a:r>
            <a:r>
              <a:rPr lang="en-US" sz="1200" dirty="0">
                <a:solidFill>
                  <a:srgbClr val="002060"/>
                </a:solidFill>
                <a:latin typeface="Tahoma" pitchFamily="34" charset="0"/>
                <a:cs typeface="Tahoma" pitchFamily="34" charset="0"/>
              </a:rPr>
              <a:t>popular with locals and tourists alike, it offers excellent </a:t>
            </a:r>
            <a:r>
              <a:rPr lang="en-US" sz="1200" dirty="0" err="1">
                <a:solidFill>
                  <a:srgbClr val="002060"/>
                </a:solidFill>
                <a:latin typeface="Tahoma" pitchFamily="34" charset="0"/>
                <a:cs typeface="Tahoma" pitchFamily="34" charset="0"/>
              </a:rPr>
              <a:t>greek</a:t>
            </a:r>
            <a:r>
              <a:rPr lang="en-US" sz="1200" dirty="0">
                <a:solidFill>
                  <a:srgbClr val="002060"/>
                </a:solidFill>
                <a:latin typeface="Tahoma" pitchFamily="34" charset="0"/>
                <a:cs typeface="Tahoma" pitchFamily="34" charset="0"/>
              </a:rPr>
              <a:t> food and friendly </a:t>
            </a:r>
            <a:r>
              <a:rPr lang="en-US" sz="1200" dirty="0" smtClean="0">
                <a:solidFill>
                  <a:srgbClr val="002060"/>
                </a:solidFill>
                <a:latin typeface="Tahoma" pitchFamily="34" charset="0"/>
                <a:cs typeface="Tahoma" pitchFamily="34" charset="0"/>
              </a:rPr>
              <a:t>service, with live Greek music every night.</a:t>
            </a:r>
            <a:endParaRPr lang="el-GR" sz="1200" dirty="0">
              <a:solidFill>
                <a:srgbClr val="002060"/>
              </a:solidFill>
              <a:latin typeface="Tahoma" pitchFamily="34" charset="0"/>
              <a:cs typeface="Tahoma" pitchFamily="34" charset="0"/>
            </a:endParaRPr>
          </a:p>
        </p:txBody>
      </p:sp>
      <p:sp>
        <p:nvSpPr>
          <p:cNvPr id="19" name="TextBox 18"/>
          <p:cNvSpPr txBox="1"/>
          <p:nvPr/>
        </p:nvSpPr>
        <p:spPr>
          <a:xfrm>
            <a:off x="2" y="-27384"/>
            <a:ext cx="9143998"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DINNER AT TAVERNA STAMATOPOULOS</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5" name="Date Placeholder 4"/>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20</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888138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369" y="1215916"/>
            <a:ext cx="8568952" cy="4387740"/>
          </a:xfrm>
          <a:prstGeom prst="rect">
            <a:avLst/>
          </a:prstGeom>
        </p:spPr>
        <p:txBody>
          <a:bodyPr wrap="square">
            <a:spAutoFit/>
          </a:bodyPr>
          <a:lstStyle/>
          <a:p>
            <a:pPr algn="ctr" eaLnBrk="0" hangingPunct="0"/>
            <a:endParaRPr lang="en-US" sz="1200" dirty="0" smtClean="0">
              <a:solidFill>
                <a:srgbClr val="002060"/>
              </a:solidFill>
              <a:latin typeface="Tahoma" pitchFamily="34" charset="0"/>
              <a:cs typeface="Times New Roman" pitchFamily="18" charset="0"/>
            </a:endParaRPr>
          </a:p>
          <a:p>
            <a:r>
              <a:rPr lang="en-US" sz="1600" dirty="0" smtClean="0"/>
              <a:t>Below is  an approximate schedule of the orientation tour, acropolis visit and dinner on Wednesday 17 </a:t>
            </a:r>
            <a:r>
              <a:rPr lang="en-US" sz="1600" dirty="0" smtClean="0">
                <a:solidFill>
                  <a:schemeClr val="tx1"/>
                </a:solidFill>
              </a:rPr>
              <a:t>A</a:t>
            </a:r>
            <a:r>
              <a:rPr lang="en-US" sz="1600" dirty="0" smtClean="0">
                <a:solidFill>
                  <a:schemeClr val="tx1"/>
                </a:solidFill>
              </a:rPr>
              <a:t>pproximate </a:t>
            </a:r>
            <a:r>
              <a:rPr lang="en-US" sz="1600" dirty="0">
                <a:solidFill>
                  <a:schemeClr val="tx1"/>
                </a:solidFill>
              </a:rPr>
              <a:t>schedule of the orientation tour, acropolis visit and dinner on Wednesday </a:t>
            </a:r>
            <a:r>
              <a:rPr lang="en-US" sz="1600" dirty="0" smtClean="0">
                <a:solidFill>
                  <a:schemeClr val="tx1"/>
                </a:solidFill>
              </a:rPr>
              <a:t>:</a:t>
            </a:r>
            <a:endParaRPr lang="en-US" sz="1600" dirty="0">
              <a:solidFill>
                <a:schemeClr val="tx1"/>
              </a:solidFill>
            </a:endParaRPr>
          </a:p>
          <a:p>
            <a:endParaRPr lang="en-US" sz="1600" dirty="0">
              <a:solidFill>
                <a:schemeClr val="tx1"/>
              </a:solidFill>
            </a:endParaRPr>
          </a:p>
          <a:p>
            <a:pPr>
              <a:lnSpc>
                <a:spcPct val="200000"/>
              </a:lnSpc>
            </a:pPr>
            <a:r>
              <a:rPr lang="en-AU" sz="1600" dirty="0">
                <a:solidFill>
                  <a:schemeClr val="tx1"/>
                </a:solidFill>
              </a:rPr>
              <a:t>5:30 pm                      Depart from Hilton hotel via coach</a:t>
            </a:r>
          </a:p>
          <a:p>
            <a:pPr>
              <a:lnSpc>
                <a:spcPct val="200000"/>
              </a:lnSpc>
            </a:pPr>
            <a:r>
              <a:rPr lang="en-AU" sz="1600" dirty="0">
                <a:solidFill>
                  <a:schemeClr val="tx1"/>
                </a:solidFill>
              </a:rPr>
              <a:t>5:30 - 6:00 pm           Athens orientation tour by coach</a:t>
            </a:r>
          </a:p>
          <a:p>
            <a:pPr>
              <a:lnSpc>
                <a:spcPct val="200000"/>
              </a:lnSpc>
            </a:pPr>
            <a:r>
              <a:rPr lang="en-AU" sz="1600" dirty="0">
                <a:solidFill>
                  <a:schemeClr val="tx1"/>
                </a:solidFill>
              </a:rPr>
              <a:t>6:00 - 7:30 pm           Guided tour of the Acropolis  </a:t>
            </a:r>
          </a:p>
          <a:p>
            <a:pPr>
              <a:lnSpc>
                <a:spcPct val="200000"/>
              </a:lnSpc>
            </a:pPr>
            <a:r>
              <a:rPr lang="en-AU" sz="1600" dirty="0">
                <a:solidFill>
                  <a:schemeClr val="tx1"/>
                </a:solidFill>
              </a:rPr>
              <a:t>7:30 - 7:45 pm           Walk with the guides to “</a:t>
            </a:r>
            <a:r>
              <a:rPr lang="en-AU" sz="1600" dirty="0" err="1">
                <a:solidFill>
                  <a:schemeClr val="tx1"/>
                </a:solidFill>
              </a:rPr>
              <a:t>Taverna</a:t>
            </a:r>
            <a:r>
              <a:rPr lang="en-AU" sz="1600" dirty="0">
                <a:solidFill>
                  <a:schemeClr val="tx1"/>
                </a:solidFill>
              </a:rPr>
              <a:t> </a:t>
            </a:r>
            <a:r>
              <a:rPr lang="en-AU" sz="1600" dirty="0" err="1">
                <a:solidFill>
                  <a:schemeClr val="tx1"/>
                </a:solidFill>
              </a:rPr>
              <a:t>Stamatopoulos</a:t>
            </a:r>
            <a:r>
              <a:rPr lang="en-AU" sz="1600" dirty="0">
                <a:solidFill>
                  <a:schemeClr val="tx1"/>
                </a:solidFill>
              </a:rPr>
              <a:t>”</a:t>
            </a:r>
          </a:p>
          <a:p>
            <a:pPr>
              <a:lnSpc>
                <a:spcPct val="200000"/>
              </a:lnSpc>
            </a:pPr>
            <a:r>
              <a:rPr lang="en-AU" sz="1600" dirty="0">
                <a:solidFill>
                  <a:schemeClr val="tx1"/>
                </a:solidFill>
              </a:rPr>
              <a:t>7:45 - 9:30 pm           Dinner   (set menu)</a:t>
            </a:r>
          </a:p>
          <a:p>
            <a:pPr>
              <a:lnSpc>
                <a:spcPct val="200000"/>
              </a:lnSpc>
            </a:pPr>
            <a:r>
              <a:rPr lang="en-AU" sz="1600" dirty="0">
                <a:solidFill>
                  <a:schemeClr val="tx1"/>
                </a:solidFill>
              </a:rPr>
              <a:t>9:30 - 9:40 pm           Walk to the pick-up point of the coaches </a:t>
            </a:r>
          </a:p>
          <a:p>
            <a:pPr>
              <a:lnSpc>
                <a:spcPct val="200000"/>
              </a:lnSpc>
            </a:pPr>
            <a:r>
              <a:rPr lang="en-AU" sz="1600" dirty="0">
                <a:solidFill>
                  <a:schemeClr val="tx1"/>
                </a:solidFill>
              </a:rPr>
              <a:t>9:55 pm                       Arrive at the hotel </a:t>
            </a:r>
            <a:endParaRPr lang="en-AU" sz="1600" dirty="0">
              <a:solidFill>
                <a:schemeClr val="tx1"/>
              </a:solidFill>
            </a:endParaRPr>
          </a:p>
        </p:txBody>
      </p:sp>
      <p:sp>
        <p:nvSpPr>
          <p:cNvPr id="9" name="TextBox 8"/>
          <p:cNvSpPr txBox="1"/>
          <p:nvPr/>
        </p:nvSpPr>
        <p:spPr>
          <a:xfrm>
            <a:off x="396554" y="692696"/>
            <a:ext cx="8567934"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SCHEDULE FOR ATHENS TOUR AND DINNER</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21</a:t>
            </a:fld>
            <a:endParaRPr lang="en-GB"/>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275136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orizon.local\home\v.vegos\Desktop\MAP OF PLAKA.JPG"/>
          <p:cNvPicPr>
            <a:picLocks noChangeAspect="1" noChangeArrowheads="1"/>
          </p:cNvPicPr>
          <p:nvPr/>
        </p:nvPicPr>
        <p:blipFill>
          <a:blip r:embed="rId2" cstate="print"/>
          <a:srcRect t="-244"/>
          <a:stretch>
            <a:fillRect/>
          </a:stretch>
        </p:blipFill>
        <p:spPr bwMode="auto">
          <a:xfrm>
            <a:off x="179390" y="188915"/>
            <a:ext cx="8766175" cy="6524625"/>
          </a:xfrm>
          <a:prstGeom prst="rect">
            <a:avLst/>
          </a:prstGeom>
          <a:noFill/>
          <a:ln w="9525">
            <a:noFill/>
            <a:miter lim="800000"/>
            <a:headEnd/>
            <a:tailEnd/>
          </a:ln>
        </p:spPr>
      </p:pic>
      <p:sp>
        <p:nvSpPr>
          <p:cNvPr id="14339" name="AutoShape 3"/>
          <p:cNvSpPr>
            <a:spLocks noChangeArrowheads="1"/>
          </p:cNvSpPr>
          <p:nvPr/>
        </p:nvSpPr>
        <p:spPr bwMode="auto">
          <a:xfrm>
            <a:off x="3707904" y="260648"/>
            <a:ext cx="3599904" cy="287338"/>
          </a:xfrm>
          <a:prstGeom prst="wedgeRectCallout">
            <a:avLst>
              <a:gd name="adj1" fmla="val -14637"/>
              <a:gd name="adj2" fmla="val 1040389"/>
            </a:avLst>
          </a:prstGeom>
          <a:solidFill>
            <a:srgbClr val="FFFFFF"/>
          </a:solidFill>
          <a:ln w="9525">
            <a:solidFill>
              <a:srgbClr val="000000"/>
            </a:solidFill>
            <a:miter lim="800000"/>
            <a:headEnd/>
            <a:tailEnd/>
          </a:ln>
        </p:spPr>
        <p:txBody>
          <a:bodyPr/>
          <a:lstStyle/>
          <a:p>
            <a:pPr algn="ctr">
              <a:spcAft>
                <a:spcPts val="1000"/>
              </a:spcAft>
            </a:pPr>
            <a:r>
              <a:rPr lang="en-US" sz="1100" b="1" dirty="0" smtClean="0">
                <a:solidFill>
                  <a:schemeClr val="tx1"/>
                </a:solidFill>
                <a:latin typeface="Tahoma" pitchFamily="34" charset="0"/>
              </a:rPr>
              <a:t>STAMATOPOULOS TAVERN </a:t>
            </a:r>
            <a:endParaRPr lang="el-GR" dirty="0">
              <a:solidFill>
                <a:schemeClr val="tx1"/>
              </a:solidFill>
            </a:endParaRPr>
          </a:p>
        </p:txBody>
      </p:sp>
      <p:sp>
        <p:nvSpPr>
          <p:cNvPr id="14340" name="AutoShape 6"/>
          <p:cNvSpPr>
            <a:spLocks noChangeArrowheads="1"/>
          </p:cNvSpPr>
          <p:nvPr/>
        </p:nvSpPr>
        <p:spPr bwMode="auto">
          <a:xfrm>
            <a:off x="3491882" y="6291265"/>
            <a:ext cx="3168351" cy="461963"/>
          </a:xfrm>
          <a:prstGeom prst="wedgeRectCallout">
            <a:avLst>
              <a:gd name="adj1" fmla="val 43495"/>
              <a:gd name="adj2" fmla="val -253540"/>
            </a:avLst>
          </a:prstGeom>
          <a:solidFill>
            <a:srgbClr val="FFFFFF"/>
          </a:solidFill>
          <a:ln w="9525">
            <a:solidFill>
              <a:srgbClr val="000000"/>
            </a:solidFill>
            <a:miter lim="800000"/>
            <a:headEnd/>
            <a:tailEnd/>
          </a:ln>
        </p:spPr>
        <p:txBody>
          <a:bodyPr anchor="ctr"/>
          <a:lstStyle/>
          <a:p>
            <a:pPr algn="ctr"/>
            <a:r>
              <a:rPr lang="en-US" sz="1100" b="1" dirty="0">
                <a:latin typeface="Tahoma" pitchFamily="34" charset="0"/>
              </a:rPr>
              <a:t>BUS PICK-UP POINT AFTER DINNER</a:t>
            </a:r>
          </a:p>
          <a:p>
            <a:pPr algn="ctr"/>
            <a:r>
              <a:rPr lang="en-US" sz="1100" b="1" dirty="0" smtClean="0">
                <a:latin typeface="Tahoma" pitchFamily="34" charset="0"/>
              </a:rPr>
              <a:t>(</a:t>
            </a:r>
            <a:r>
              <a:rPr lang="en-US" sz="1100" b="1" dirty="0" err="1" smtClean="0">
                <a:latin typeface="Tahoma" pitchFamily="34" charset="0"/>
              </a:rPr>
              <a:t>Stamatopoulos</a:t>
            </a:r>
            <a:r>
              <a:rPr lang="en-US" sz="1100" b="1" dirty="0">
                <a:latin typeface="Tahoma" pitchFamily="34" charset="0"/>
              </a:rPr>
              <a:t>)</a:t>
            </a:r>
            <a:endParaRPr lang="el-GR" dirty="0"/>
          </a:p>
        </p:txBody>
      </p:sp>
      <p:sp>
        <p:nvSpPr>
          <p:cNvPr id="14341" name="AutoShape 3"/>
          <p:cNvSpPr>
            <a:spLocks noChangeArrowheads="1"/>
          </p:cNvSpPr>
          <p:nvPr/>
        </p:nvSpPr>
        <p:spPr bwMode="auto">
          <a:xfrm rot="10800000" flipV="1">
            <a:off x="858838" y="3613150"/>
            <a:ext cx="2038350" cy="319088"/>
          </a:xfrm>
          <a:prstGeom prst="wedgeRectCallout">
            <a:avLst>
              <a:gd name="adj1" fmla="val 12759"/>
              <a:gd name="adj2" fmla="val 473278"/>
            </a:avLst>
          </a:prstGeom>
          <a:solidFill>
            <a:srgbClr val="FFFFFF"/>
          </a:solidFill>
          <a:ln w="9525">
            <a:solidFill>
              <a:srgbClr val="000000"/>
            </a:solidFill>
            <a:miter lim="800000"/>
            <a:headEnd/>
            <a:tailEnd/>
          </a:ln>
        </p:spPr>
        <p:txBody>
          <a:bodyPr anchor="ctr"/>
          <a:lstStyle/>
          <a:p>
            <a:pPr algn="ctr">
              <a:spcAft>
                <a:spcPts val="1000"/>
              </a:spcAft>
            </a:pPr>
            <a:r>
              <a:rPr lang="en-US" sz="1100" b="1" dirty="0">
                <a:solidFill>
                  <a:schemeClr val="tx1"/>
                </a:solidFill>
                <a:latin typeface="Tahoma" pitchFamily="34" charset="0"/>
              </a:rPr>
              <a:t>DROP-OFF FOR ACROPOLIS VISIT </a:t>
            </a:r>
            <a:endParaRPr lang="el-GR" dirty="0">
              <a:solidFill>
                <a:schemeClr val="tx1"/>
              </a:solidFill>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22</a:t>
            </a:fld>
            <a:endParaRPr lang="en-GB"/>
          </a:p>
        </p:txBody>
      </p:sp>
      <p:sp>
        <p:nvSpPr>
          <p:cNvPr id="4" name="Footer Placeholder 3"/>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713911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899592" y="1219200"/>
            <a:ext cx="7726284" cy="5189674"/>
          </a:xfrm>
        </p:spPr>
        <p:txBody>
          <a:bodyPr>
            <a:normAutofit fontScale="90000"/>
          </a:bodyPr>
          <a:lstStyle/>
          <a:p>
            <a:pPr algn="l"/>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a:t/>
            </a:r>
            <a:br>
              <a:rPr lang="en-GB" b="1" dirty="0"/>
            </a:br>
            <a:r>
              <a:rPr lang="en-GB" b="1" dirty="0" smtClean="0"/>
              <a:t/>
            </a:r>
            <a:br>
              <a:rPr lang="en-GB" b="1" dirty="0" smtClean="0"/>
            </a:br>
            <a:r>
              <a:rPr lang="en-GB" sz="5300" b="1" dirty="0"/>
              <a:t>Suggestions for </a:t>
            </a:r>
            <a:r>
              <a:rPr lang="en-GB" sz="5300" b="1" dirty="0" smtClean="0"/>
              <a:t>Restaurants</a:t>
            </a:r>
            <a:br>
              <a:rPr lang="en-GB" sz="5300" b="1" dirty="0" smtClean="0"/>
            </a:br>
            <a:r>
              <a:rPr lang="en-GB" sz="6000" b="1" dirty="0" smtClean="0"/>
              <a:t/>
            </a:r>
            <a:br>
              <a:rPr lang="en-GB" sz="6000" b="1" dirty="0" smtClean="0"/>
            </a:br>
            <a:r>
              <a:rPr lang="en-GB" sz="3600" dirty="0" smtClean="0"/>
              <a:t> </a:t>
            </a:r>
            <a:r>
              <a:rPr lang="en-GB" sz="3600" dirty="0"/>
              <a:t>- for suggestions for restaurants in the area, please visit the registration desk for a list of restaurant </a:t>
            </a:r>
            <a:r>
              <a:rPr lang="en-GB" sz="3600" dirty="0" smtClean="0"/>
              <a:t>ideas</a:t>
            </a:r>
            <a:br>
              <a:rPr lang="en-GB" sz="3600" dirty="0" smtClean="0"/>
            </a:br>
            <a:r>
              <a:rPr lang="en-GB" sz="3600" dirty="0" smtClean="0"/>
              <a:t/>
            </a:r>
            <a:br>
              <a:rPr lang="en-GB" sz="3600" dirty="0" smtClean="0"/>
            </a:br>
            <a:r>
              <a:rPr lang="en-GB" sz="3600" dirty="0"/>
              <a:t> </a:t>
            </a:r>
            <a:r>
              <a:rPr lang="en-GB" sz="3600" dirty="0" smtClean="0"/>
              <a:t>- Please note, most local restaurants only accept cash, particularly the smaller ones</a:t>
            </a:r>
            <a:r>
              <a:rPr lang="en-GB" b="1" dirty="0" smtClean="0"/>
              <a:t/>
            </a:r>
            <a:br>
              <a:rPr lang="en-GB" b="1" dirty="0" smtClean="0"/>
            </a:br>
            <a:r>
              <a:rPr lang="en-GB" sz="6700" b="1" dirty="0" smtClean="0">
                <a:solidFill>
                  <a:srgbClr val="000099"/>
                </a:solidFill>
              </a:rPr>
              <a:t/>
            </a:r>
            <a:br>
              <a:rPr lang="en-GB" sz="6700" b="1" dirty="0" smtClean="0">
                <a:solidFill>
                  <a:srgbClr val="000099"/>
                </a:solidFill>
              </a:rPr>
            </a:br>
            <a:r>
              <a:rPr lang="en-GB" sz="6700" b="1" dirty="0">
                <a:solidFill>
                  <a:srgbClr val="000099"/>
                </a:solidFill>
              </a:rPr>
              <a:t/>
            </a:r>
            <a:br>
              <a:rPr lang="en-GB" sz="6700" b="1" dirty="0">
                <a:solidFill>
                  <a:srgbClr val="000099"/>
                </a:solidFill>
              </a:rPr>
            </a:br>
            <a:r>
              <a:rPr lang="en-GB" b="1" dirty="0" smtClean="0"/>
              <a:t/>
            </a:r>
            <a:br>
              <a:rPr lang="en-GB" b="1" dirty="0" smtClean="0"/>
            </a:br>
            <a:r>
              <a:rPr lang="en-GB" b="1" dirty="0" smtClean="0"/>
              <a:t/>
            </a:r>
            <a:br>
              <a:rPr lang="en-GB" b="1" dirty="0" smtClean="0"/>
            </a:br>
            <a:r>
              <a:rPr lang="en-GB" b="1" dirty="0"/>
              <a:t/>
            </a:r>
            <a:br>
              <a:rPr lang="en-GB" b="1" dirty="0"/>
            </a:br>
            <a:endParaRPr lang="en-AU" dirty="0"/>
          </a:p>
        </p:txBody>
      </p:sp>
      <p:sp>
        <p:nvSpPr>
          <p:cNvPr id="5"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3" name="Date Placeholder 2"/>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23</a:t>
            </a:fld>
            <a:endParaRPr lang="en-GB"/>
          </a:p>
        </p:txBody>
      </p:sp>
    </p:spTree>
    <p:extLst>
      <p:ext uri="{BB962C8B-B14F-4D97-AF65-F5344CB8AC3E}">
        <p14:creationId xmlns:p14="http://schemas.microsoft.com/office/powerpoint/2010/main" val="339294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914400"/>
          </a:xfrm>
        </p:spPr>
        <p:txBody>
          <a:bodyPr/>
          <a:lstStyle/>
          <a:p>
            <a:r>
              <a:rPr lang="en-US" dirty="0" smtClean="0"/>
              <a:t>IEEE 802 Wireless Interim Network Access</a:t>
            </a:r>
            <a:endParaRPr lang="en-US" dirty="0"/>
          </a:p>
        </p:txBody>
      </p:sp>
      <p:sp>
        <p:nvSpPr>
          <p:cNvPr id="3" name="Content Placeholder 2"/>
          <p:cNvSpPr>
            <a:spLocks noGrp="1"/>
          </p:cNvSpPr>
          <p:nvPr>
            <p:ph idx="1"/>
          </p:nvPr>
        </p:nvSpPr>
        <p:spPr>
          <a:xfrm>
            <a:off x="685800" y="1600200"/>
            <a:ext cx="7772400" cy="4800600"/>
          </a:xfrm>
        </p:spPr>
        <p:txBody>
          <a:bodyPr/>
          <a:lstStyle/>
          <a:p>
            <a:r>
              <a:rPr lang="en-US" dirty="0" smtClean="0"/>
              <a:t>A wireless </a:t>
            </a:r>
            <a:r>
              <a:rPr lang="en-US" dirty="0"/>
              <a:t>network and wired cafe will be available in the meeting space for all IEEE 802 </a:t>
            </a:r>
            <a:r>
              <a:rPr lang="en-US" dirty="0" smtClean="0"/>
              <a:t>Wireless Interim Session </a:t>
            </a:r>
            <a:r>
              <a:rPr lang="en-US" dirty="0"/>
              <a:t>attendees.  </a:t>
            </a:r>
            <a:endParaRPr lang="en-US" dirty="0" smtClean="0"/>
          </a:p>
          <a:p>
            <a:r>
              <a:rPr lang="en-US" dirty="0" smtClean="0"/>
              <a:t>For </a:t>
            </a:r>
            <a:r>
              <a:rPr lang="en-US" dirty="0"/>
              <a:t>more in depth Network assistance </a:t>
            </a:r>
            <a:r>
              <a:rPr lang="en-US" dirty="0" smtClean="0"/>
              <a:t>please </a:t>
            </a:r>
            <a:r>
              <a:rPr lang="en-US" dirty="0"/>
              <a:t>visit the </a:t>
            </a:r>
            <a:r>
              <a:rPr lang="en-US" dirty="0" err="1" smtClean="0"/>
              <a:t>Verilan</a:t>
            </a:r>
            <a:r>
              <a:rPr lang="en-US" dirty="0" smtClean="0"/>
              <a:t> </a:t>
            </a:r>
            <a:r>
              <a:rPr lang="en-US" dirty="0"/>
              <a:t>Help Desk</a:t>
            </a:r>
            <a:r>
              <a:rPr lang="en-US" dirty="0" smtClean="0"/>
              <a:t>.</a:t>
            </a:r>
            <a:endParaRPr lang="en-US" dirty="0"/>
          </a:p>
          <a:p>
            <a:r>
              <a:rPr lang="en-US" u="sng" dirty="0"/>
              <a:t>IEEE 802 Secure Wireless Network Access</a:t>
            </a:r>
            <a:endParaRPr lang="en-US" dirty="0"/>
          </a:p>
          <a:p>
            <a:r>
              <a:rPr lang="en-US" dirty="0"/>
              <a:t>Wireless Encryption Protocol: WPA2-PSK</a:t>
            </a:r>
          </a:p>
          <a:p>
            <a:r>
              <a:rPr lang="en-US" dirty="0"/>
              <a:t>SSID: </a:t>
            </a:r>
            <a:r>
              <a:rPr lang="en-US" dirty="0" err="1"/>
              <a:t>Verilan</a:t>
            </a:r>
            <a:r>
              <a:rPr lang="en-US" dirty="0"/>
              <a:t>-secure</a:t>
            </a:r>
          </a:p>
          <a:p>
            <a:r>
              <a:rPr lang="en-US" dirty="0"/>
              <a:t>Password: </a:t>
            </a:r>
            <a:r>
              <a:rPr lang="en-US" dirty="0" err="1"/>
              <a:t>ieeeieee</a:t>
            </a:r>
            <a:endParaRPr lang="en-US" dirty="0"/>
          </a:p>
          <a:p>
            <a:r>
              <a:rPr lang="en-US" dirty="0"/>
              <a:t>Meeting Information Portal &amp; Documents: </a:t>
            </a:r>
            <a:r>
              <a:rPr lang="en-US" dirty="0">
                <a:solidFill>
                  <a:srgbClr val="FF0000"/>
                </a:solidFill>
              </a:rPr>
              <a:t>http://</a:t>
            </a:r>
            <a:r>
              <a:rPr lang="en-US" dirty="0" smtClean="0">
                <a:solidFill>
                  <a:srgbClr val="FF0000"/>
                </a:solidFill>
              </a:rPr>
              <a:t>newton.meeting.verilan.com</a:t>
            </a:r>
            <a:endParaRPr lang="en-US" dirty="0">
              <a:solidFill>
                <a:schemeClr val="tx1"/>
              </a:solidFill>
            </a:endParaRP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24</a:t>
            </a:fld>
            <a:endParaRPr lang="en-GB"/>
          </a:p>
        </p:txBody>
      </p:sp>
    </p:spTree>
    <p:extLst>
      <p:ext uri="{BB962C8B-B14F-4D97-AF65-F5344CB8AC3E}">
        <p14:creationId xmlns:p14="http://schemas.microsoft.com/office/powerpoint/2010/main" val="3715548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Rick Alfvin (Verilan, Inc.)</a:t>
            </a:r>
            <a:endParaRPr lang="en-US" sz="1200">
              <a:solidFill>
                <a:srgbClr val="898989"/>
              </a:solidFill>
              <a:latin typeface="Calibri" charset="0"/>
            </a:endParaRPr>
          </a:p>
        </p:txBody>
      </p:sp>
      <p:sp>
        <p:nvSpPr>
          <p:cNvPr id="194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latin typeface="Calibri" charset="0"/>
              </a:rPr>
              <a:t>Slide </a:t>
            </a:r>
            <a:fld id="{64FCED83-8593-DB40-AF68-2347D567E4FA}" type="slidenum">
              <a:rPr lang="en-US" sz="1200">
                <a:solidFill>
                  <a:srgbClr val="898989"/>
                </a:solidFill>
                <a:latin typeface="Calibri" charset="0"/>
              </a:rPr>
              <a:pPr eaLnBrk="1" hangingPunct="1"/>
              <a:t>25</a:t>
            </a:fld>
            <a:endParaRPr lang="en-US" sz="1200">
              <a:solidFill>
                <a:srgbClr val="898989"/>
              </a:solidFill>
              <a:latin typeface="Calibri" charset="0"/>
            </a:endParaRPr>
          </a:p>
        </p:txBody>
      </p:sp>
      <p:sp>
        <p:nvSpPr>
          <p:cNvPr id="19459" name="Rectangle 2"/>
          <p:cNvSpPr>
            <a:spLocks noGrp="1" noChangeArrowheads="1"/>
          </p:cNvSpPr>
          <p:nvPr>
            <p:ph type="title"/>
          </p:nvPr>
        </p:nvSpPr>
        <p:spPr>
          <a:xfrm>
            <a:off x="685800" y="685801"/>
            <a:ext cx="7770813" cy="685800"/>
          </a:xfrm>
        </p:spPr>
        <p:txBody>
          <a:bodyPr/>
          <a:lstStyle/>
          <a:p>
            <a:pPr eaLnBrk="1" hangingPunct="1"/>
            <a:r>
              <a:rPr lang="en-US" sz="3600" dirty="0" smtClean="0">
                <a:ea typeface="ＭＳ Ｐゴシック" charset="0"/>
                <a:cs typeface="ＭＳ Ｐゴシック" charset="0"/>
              </a:rPr>
              <a:t>Meeting resource Summary</a:t>
            </a:r>
            <a:endParaRPr lang="en-US" sz="3600" dirty="0">
              <a:ea typeface="ＭＳ Ｐゴシック" charset="0"/>
              <a:cs typeface="ＭＳ Ｐゴシック" charset="0"/>
            </a:endParaRPr>
          </a:p>
        </p:txBody>
      </p:sp>
      <p:sp>
        <p:nvSpPr>
          <p:cNvPr id="19460" name="Rectangle 3"/>
          <p:cNvSpPr>
            <a:spLocks noGrp="1" noChangeArrowheads="1"/>
          </p:cNvSpPr>
          <p:nvPr>
            <p:ph type="body" idx="1"/>
          </p:nvPr>
        </p:nvSpPr>
        <p:spPr>
          <a:xfrm>
            <a:off x="457200" y="1295400"/>
            <a:ext cx="8305800" cy="4525963"/>
          </a:xfrm>
          <a:prstGeom prst="callout2">
            <a:avLst/>
          </a:prstGeom>
          <a:ln>
            <a:noFill/>
          </a:ln>
        </p:spPr>
        <p:txBody>
          <a:bodyPr/>
          <a:lstStyle/>
          <a:p>
            <a:pPr algn="just" eaLnBrk="1" hangingPunct="1">
              <a:lnSpc>
                <a:spcPct val="90000"/>
              </a:lnSpc>
            </a:pPr>
            <a:r>
              <a:rPr lang="en-US" sz="2400" dirty="0">
                <a:ea typeface="ＭＳ Ｐゴシック" charset="0"/>
                <a:cs typeface="ＭＳ Ｐゴシック" charset="0"/>
              </a:rPr>
              <a:t>Wireless Network</a:t>
            </a:r>
          </a:p>
          <a:p>
            <a:pPr lvl="1" algn="just" eaLnBrk="1" hangingPunct="1">
              <a:lnSpc>
                <a:spcPct val="90000"/>
              </a:lnSpc>
            </a:pPr>
            <a:r>
              <a:rPr lang="en-US" sz="2000" dirty="0">
                <a:ea typeface="ＭＳ Ｐゴシック" charset="0"/>
              </a:rPr>
              <a:t>IEEE 802.11 </a:t>
            </a:r>
            <a:r>
              <a:rPr lang="en-US" sz="2000" dirty="0" err="1" smtClean="0">
                <a:ea typeface="ＭＳ Ｐゴシック" charset="0"/>
              </a:rPr>
              <a:t>a/g</a:t>
            </a:r>
            <a:r>
              <a:rPr lang="en-US" sz="2000" dirty="0" smtClean="0">
                <a:ea typeface="ＭＳ Ｐゴシック" charset="0"/>
              </a:rPr>
              <a:t> </a:t>
            </a:r>
            <a:r>
              <a:rPr lang="en-US" sz="2000" dirty="0">
                <a:ea typeface="ＭＳ Ｐゴシック" charset="0"/>
              </a:rPr>
              <a:t>coverage in all meeting rooms</a:t>
            </a:r>
          </a:p>
          <a:p>
            <a:pPr lvl="1" algn="just" eaLnBrk="1" hangingPunct="1">
              <a:lnSpc>
                <a:spcPct val="90000"/>
              </a:lnSpc>
            </a:pPr>
            <a:r>
              <a:rPr lang="en-US" sz="2000" dirty="0" smtClean="0">
                <a:ea typeface="ＭＳ Ｐゴシック" charset="0"/>
              </a:rPr>
              <a:t>SSID</a:t>
            </a:r>
            <a:r>
              <a:rPr lang="en-US" sz="2000" dirty="0">
                <a:ea typeface="ＭＳ Ｐゴシック" charset="0"/>
              </a:rPr>
              <a:t>: </a:t>
            </a:r>
            <a:r>
              <a:rPr lang="en-US" sz="2000" b="1" dirty="0" smtClean="0">
                <a:solidFill>
                  <a:srgbClr val="FF0000"/>
                </a:solidFill>
                <a:ea typeface="ＭＳ Ｐゴシック" charset="0"/>
              </a:rPr>
              <a:t>Verilan-secure</a:t>
            </a:r>
          </a:p>
          <a:p>
            <a:pPr lvl="1" algn="just" eaLnBrk="1" hangingPunct="1">
              <a:lnSpc>
                <a:spcPct val="90000"/>
              </a:lnSpc>
            </a:pPr>
            <a:r>
              <a:rPr lang="en-US" sz="2000" dirty="0" smtClean="0">
                <a:ea typeface="ＭＳ Ｐゴシック" charset="0"/>
              </a:rPr>
              <a:t>WPA2 PSK Password: </a:t>
            </a:r>
            <a:r>
              <a:rPr lang="en-US" sz="2000" b="1" dirty="0" err="1" smtClean="0">
                <a:solidFill>
                  <a:srgbClr val="FF0000"/>
                </a:solidFill>
                <a:ea typeface="ＭＳ Ｐゴシック" charset="0"/>
              </a:rPr>
              <a:t>ieeeieee</a:t>
            </a:r>
            <a:endParaRPr lang="en-US" sz="2000" dirty="0">
              <a:ea typeface="ＭＳ Ｐゴシック" charset="0"/>
            </a:endParaRPr>
          </a:p>
          <a:p>
            <a:pPr algn="just" eaLnBrk="1" hangingPunct="1">
              <a:lnSpc>
                <a:spcPct val="90000"/>
              </a:lnSpc>
            </a:pPr>
            <a:r>
              <a:rPr lang="en-US" sz="2400" dirty="0" smtClean="0">
                <a:ea typeface="ＭＳ Ｐゴシック" charset="0"/>
                <a:cs typeface="ＭＳ Ｐゴシック" charset="0"/>
              </a:rPr>
              <a:t>Links to Document </a:t>
            </a:r>
            <a:r>
              <a:rPr lang="en-US" sz="2400" b="1" dirty="0" smtClean="0">
                <a:ea typeface="ＭＳ Ｐゴシック" charset="0"/>
                <a:cs typeface="ＭＳ Ｐゴシック" charset="0"/>
              </a:rPr>
              <a:t>DOWNLOADS</a:t>
            </a:r>
            <a:endParaRPr lang="en-US" sz="2400" dirty="0" smtClean="0">
              <a:ea typeface="ＭＳ Ｐゴシック" charset="0"/>
              <a:cs typeface="ＭＳ Ｐゴシック" charset="0"/>
            </a:endParaRPr>
          </a:p>
          <a:p>
            <a:pPr lvl="1" algn="just" eaLnBrk="1" hangingPunct="1">
              <a:lnSpc>
                <a:spcPct val="90000"/>
              </a:lnSpc>
            </a:pPr>
            <a:r>
              <a:rPr lang="en-US" sz="2000" dirty="0" smtClean="0">
                <a:ea typeface="ＭＳ Ｐゴシック" charset="0"/>
                <a:hlinkClick r:id="rId3"/>
              </a:rPr>
              <a:t>http://newton.meeting.verilan.com</a:t>
            </a:r>
            <a:r>
              <a:rPr lang="en-US" sz="2000" dirty="0" smtClean="0">
                <a:ea typeface="ＭＳ Ｐゴシック" charset="0"/>
              </a:rPr>
              <a:t> </a:t>
            </a:r>
          </a:p>
          <a:p>
            <a:pPr algn="just" eaLnBrk="1" hangingPunct="1">
              <a:lnSpc>
                <a:spcPct val="90000"/>
              </a:lnSpc>
            </a:pPr>
            <a:r>
              <a:rPr lang="en-US" sz="2400" dirty="0" smtClean="0">
                <a:ea typeface="ＭＳ Ｐゴシック" charset="0"/>
                <a:cs typeface="ＭＳ Ｐゴシック" charset="0"/>
              </a:rPr>
              <a:t>Document </a:t>
            </a:r>
            <a:r>
              <a:rPr lang="en-US" sz="2400" b="1" dirty="0" smtClean="0">
                <a:ea typeface="ＭＳ Ｐゴシック" charset="0"/>
                <a:cs typeface="ＭＳ Ｐゴシック" charset="0"/>
              </a:rPr>
              <a:t>UPLOADS </a:t>
            </a:r>
            <a:r>
              <a:rPr lang="en-US" sz="2400" dirty="0" smtClean="0">
                <a:ea typeface="ＭＳ Ｐゴシック" charset="0"/>
                <a:cs typeface="ＭＳ Ｐゴシック" charset="0"/>
              </a:rPr>
              <a:t>and document control numbers </a:t>
            </a:r>
            <a:r>
              <a:rPr lang="en-US" sz="2400" b="1" dirty="0" smtClean="0">
                <a:ea typeface="ＭＳ Ｐゴシック" charset="0"/>
                <a:cs typeface="ＭＳ Ｐゴシック" charset="0"/>
              </a:rPr>
              <a:t>ONLY</a:t>
            </a:r>
          </a:p>
          <a:p>
            <a:pPr lvl="1" algn="just" eaLnBrk="1" hangingPunct="1">
              <a:lnSpc>
                <a:spcPct val="90000"/>
              </a:lnSpc>
            </a:pPr>
            <a:r>
              <a:rPr lang="en-US" sz="2000" dirty="0" smtClean="0">
                <a:ea typeface="ＭＳ Ｐゴシック" charset="0"/>
                <a:hlinkClick r:id="rId4"/>
              </a:rPr>
              <a:t>https</a:t>
            </a:r>
            <a:r>
              <a:rPr lang="en-US" sz="2000" dirty="0">
                <a:ea typeface="ＭＳ Ｐゴシック" charset="0"/>
                <a:hlinkClick r:id="rId4"/>
              </a:rPr>
              <a:t>://</a:t>
            </a:r>
            <a:r>
              <a:rPr lang="en-US" sz="2000" dirty="0" smtClean="0">
                <a:ea typeface="ＭＳ Ｐゴシック" charset="0"/>
                <a:hlinkClick r:id="rId4"/>
              </a:rPr>
              <a:t>mentor.ieee.org</a:t>
            </a:r>
            <a:r>
              <a:rPr lang="en-US" sz="2000" dirty="0" smtClean="0">
                <a:ea typeface="ＭＳ Ｐゴシック" charset="0"/>
              </a:rPr>
              <a:t> </a:t>
            </a:r>
            <a:endParaRPr lang="en-US" sz="2000" dirty="0">
              <a:ea typeface="ＭＳ Ｐゴシック" charset="0"/>
            </a:endParaRPr>
          </a:p>
          <a:p>
            <a:pPr algn="just" eaLnBrk="1" hangingPunct="1">
              <a:lnSpc>
                <a:spcPct val="90000"/>
              </a:lnSpc>
            </a:pPr>
            <a:r>
              <a:rPr lang="en-US" sz="2400" dirty="0" smtClean="0">
                <a:ea typeface="ＭＳ Ｐゴシック" charset="0"/>
                <a:cs typeface="ＭＳ Ｐゴシック" charset="0"/>
              </a:rPr>
              <a:t>Attendance</a:t>
            </a:r>
            <a:endParaRPr lang="en-US" sz="2400" dirty="0">
              <a:ea typeface="ＭＳ Ｐゴシック" charset="0"/>
              <a:cs typeface="ＭＳ Ｐゴシック" charset="0"/>
            </a:endParaRPr>
          </a:p>
          <a:p>
            <a:pPr lvl="1" algn="just" eaLnBrk="1" hangingPunct="1">
              <a:lnSpc>
                <a:spcPct val="90000"/>
              </a:lnSpc>
            </a:pPr>
            <a:r>
              <a:rPr lang="en-US" sz="2000" dirty="0" smtClean="0">
                <a:ea typeface="ＭＳ Ｐゴシック" charset="0"/>
                <a:hlinkClick r:id="rId5"/>
              </a:rPr>
              <a:t>https://imat.ieee.org</a:t>
            </a:r>
            <a:endParaRPr lang="en-US" sz="2000" b="1" u="wavyHeavy" dirty="0" smtClean="0">
              <a:ln w="1905"/>
              <a:solidFill>
                <a:srgbClr val="00CB00"/>
              </a:solidFill>
              <a:effectLst>
                <a:innerShdw blurRad="69850" dist="43180" dir="5400000">
                  <a:srgbClr val="000000">
                    <a:alpha val="65000"/>
                  </a:srgbClr>
                </a:innerShdw>
              </a:effectLst>
              <a:uFill>
                <a:solidFill>
                  <a:srgbClr val="FF0000"/>
                </a:solidFill>
              </a:uFill>
              <a:latin typeface="Chalkduster"/>
              <a:ea typeface="ＭＳ Ｐゴシック" charset="0"/>
            </a:endParaRPr>
          </a:p>
          <a:p>
            <a:pPr algn="just" eaLnBrk="1" hangingPunct="1">
              <a:lnSpc>
                <a:spcPct val="90000"/>
              </a:lnSpc>
            </a:pPr>
            <a:r>
              <a:rPr lang="en-US" sz="2400" dirty="0" smtClean="0">
                <a:ea typeface="ＭＳ Ｐゴシック" charset="0"/>
                <a:cs typeface="ＭＳ Ｐゴシック" charset="0"/>
              </a:rPr>
              <a:t>Verilan Network Help Desk is located at the Registration Desk.</a:t>
            </a:r>
          </a:p>
          <a:p>
            <a:pPr lvl="1" algn="just" eaLnBrk="1" hangingPunct="1">
              <a:lnSpc>
                <a:spcPct val="90000"/>
              </a:lnSpc>
            </a:pPr>
            <a:r>
              <a:rPr lang="en-US" sz="1600" dirty="0" smtClean="0">
                <a:ea typeface="ＭＳ Ｐゴシック" charset="0"/>
              </a:rPr>
              <a:t>Please visit </a:t>
            </a:r>
            <a:r>
              <a:rPr lang="en-US" sz="1600" dirty="0">
                <a:ea typeface="ＭＳ Ｐゴシック" charset="0"/>
              </a:rPr>
              <a:t>for ALL network related questions</a:t>
            </a:r>
          </a:p>
        </p:txBody>
      </p:sp>
      <p:sp>
        <p:nvSpPr>
          <p:cNvPr id="19461"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September 2014</a:t>
            </a:r>
            <a:endParaRPr lang="en-US" sz="1200">
              <a:solidFill>
                <a:srgbClr val="898989"/>
              </a:solidFill>
              <a:latin typeface="Calibri" charset="0"/>
            </a:endParaRPr>
          </a:p>
        </p:txBody>
      </p:sp>
    </p:spTree>
    <p:extLst>
      <p:ext uri="{BB962C8B-B14F-4D97-AF65-F5344CB8AC3E}">
        <p14:creationId xmlns:p14="http://schemas.microsoft.com/office/powerpoint/2010/main" val="2739391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600"/>
          </a:xfrm>
        </p:spPr>
        <p:txBody>
          <a:bodyPr/>
          <a:lstStyle/>
          <a:p>
            <a:r>
              <a:rPr lang="en-US" dirty="0" smtClean="0"/>
              <a:t>Hotel Network Access</a:t>
            </a:r>
            <a:endParaRPr lang="en-US" dirty="0"/>
          </a:p>
        </p:txBody>
      </p:sp>
      <p:sp>
        <p:nvSpPr>
          <p:cNvPr id="3" name="Content Placeholder 2"/>
          <p:cNvSpPr>
            <a:spLocks noGrp="1"/>
          </p:cNvSpPr>
          <p:nvPr>
            <p:ph idx="1"/>
          </p:nvPr>
        </p:nvSpPr>
        <p:spPr>
          <a:xfrm>
            <a:off x="685800" y="1295400"/>
            <a:ext cx="7770813" cy="4953000"/>
          </a:xfrm>
        </p:spPr>
        <p:txBody>
          <a:bodyPr/>
          <a:lstStyle/>
          <a:p>
            <a:r>
              <a:rPr lang="en-US" dirty="0" smtClean="0"/>
              <a:t>Public Areas of the Hotel:</a:t>
            </a:r>
          </a:p>
          <a:p>
            <a:r>
              <a:rPr lang="en-US" dirty="0"/>
              <a:t>	</a:t>
            </a:r>
            <a:r>
              <a:rPr lang="en-US" dirty="0" smtClean="0"/>
              <a:t>SSID: </a:t>
            </a:r>
            <a:r>
              <a:rPr lang="en-US" dirty="0" err="1" smtClean="0"/>
              <a:t>hhonors</a:t>
            </a:r>
            <a:r>
              <a:rPr lang="en-US" dirty="0" smtClean="0"/>
              <a:t>-public</a:t>
            </a:r>
          </a:p>
          <a:p>
            <a:r>
              <a:rPr lang="en-US" dirty="0"/>
              <a:t> </a:t>
            </a:r>
            <a:r>
              <a:rPr lang="en-US" dirty="0" smtClean="0"/>
              <a:t>    Key: free2guest</a:t>
            </a:r>
          </a:p>
          <a:p>
            <a:endParaRPr lang="en-US" dirty="0" smtClean="0"/>
          </a:p>
          <a:p>
            <a:r>
              <a:rPr lang="en-US" dirty="0" smtClean="0"/>
              <a:t>Hotel Room:</a:t>
            </a:r>
          </a:p>
          <a:p>
            <a:r>
              <a:rPr lang="en-US" dirty="0"/>
              <a:t>	</a:t>
            </a:r>
            <a:r>
              <a:rPr lang="en-US" dirty="0" smtClean="0"/>
              <a:t>SSID: </a:t>
            </a:r>
            <a:r>
              <a:rPr lang="en-US" dirty="0" err="1" smtClean="0"/>
              <a:t>hhonors</a:t>
            </a:r>
            <a:r>
              <a:rPr lang="en-US" dirty="0" smtClean="0"/>
              <a:t> – 20 Euro per day</a:t>
            </a:r>
          </a:p>
          <a:p>
            <a:r>
              <a:rPr lang="en-US" dirty="0"/>
              <a:t> </a:t>
            </a:r>
            <a:r>
              <a:rPr lang="en-US" dirty="0" smtClean="0"/>
              <a:t>          Hilton Gold or Platinum free</a:t>
            </a:r>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26</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221726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Agenda Items</a:t>
            </a:r>
            <a:endParaRPr lang="en-US" dirty="0"/>
          </a:p>
        </p:txBody>
      </p:sp>
      <p:sp>
        <p:nvSpPr>
          <p:cNvPr id="3" name="Content Placeholder 2"/>
          <p:cNvSpPr>
            <a:spLocks noGrp="1"/>
          </p:cNvSpPr>
          <p:nvPr>
            <p:ph idx="1"/>
          </p:nvPr>
        </p:nvSpPr>
        <p:spPr>
          <a:xfrm>
            <a:off x="685800" y="1676400"/>
            <a:ext cx="7770813" cy="4418013"/>
          </a:xfrm>
        </p:spPr>
        <p:txBody>
          <a:bodyPr/>
          <a:lstStyle/>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3.3 – Other WG meeting plans</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3.4 – Meeting Room locations</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3.5 – </a:t>
            </a:r>
            <a:r>
              <a:rPr lang="en-GB" sz="3200" dirty="0" smtClean="0"/>
              <a:t>Next meeting Reminder</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3.6 – Meeting registration</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3.7 – Recording </a:t>
            </a:r>
            <a:r>
              <a:rPr lang="en-GB" sz="3200" dirty="0" smtClean="0"/>
              <a:t>Attendance</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3.8 – File Server</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3.9 – Breakfast</a:t>
            </a:r>
            <a:r>
              <a:rPr lang="en-GB" sz="3200" dirty="0" smtClean="0"/>
              <a:t>, Breaks, </a:t>
            </a:r>
            <a:r>
              <a:rPr lang="en-GB" sz="3200" dirty="0" smtClean="0"/>
              <a:t>S</a:t>
            </a:r>
            <a:r>
              <a:rPr lang="en-GB" sz="3200" dirty="0" smtClean="0"/>
              <a:t>ocial Logistics</a:t>
            </a:r>
          </a:p>
          <a:p>
            <a:endParaRPr lang="en-US" sz="28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3</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22634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Other WG Meeting Plans </a:t>
            </a:r>
            <a:endParaRPr lang="en-US" dirty="0"/>
          </a:p>
        </p:txBody>
      </p:sp>
      <p:sp>
        <p:nvSpPr>
          <p:cNvPr id="3" name="Content Placeholder 2"/>
          <p:cNvSpPr>
            <a:spLocks noGrp="1"/>
          </p:cNvSpPr>
          <p:nvPr>
            <p:ph idx="1"/>
          </p:nvPr>
        </p:nvSpPr>
        <p:spPr/>
        <p:txBody>
          <a:bodyPr/>
          <a:lstStyle/>
          <a:p>
            <a:r>
              <a:rPr lang="en-US" dirty="0" smtClean="0"/>
              <a:t>802.15</a:t>
            </a:r>
            <a:r>
              <a:rPr lang="en-US" dirty="0"/>
              <a:t>: </a:t>
            </a:r>
            <a:r>
              <a:rPr lang="en-US" dirty="0">
                <a:hlinkClick r:id="rId2" tooltip="September 2014 802-15 WG Agenda Graphic"/>
              </a:rPr>
              <a:t>https://</a:t>
            </a:r>
            <a:r>
              <a:rPr lang="en-US" dirty="0" smtClean="0">
                <a:hlinkClick r:id="rId2" tooltip="September 2014 802-15 WG Agenda Graphic"/>
              </a:rPr>
              <a:t>mentor.ieee.org/802.15/dcn/14/15-14-0500-00-0000-september-2014-802-15-wg-agenda-graphic.xlsx</a:t>
            </a:r>
            <a:endParaRPr lang="en-US" dirty="0" smtClean="0"/>
          </a:p>
          <a:p>
            <a:r>
              <a:rPr lang="en-US" dirty="0"/>
              <a:t>802.19: </a:t>
            </a:r>
            <a:r>
              <a:rPr lang="en-US" dirty="0">
                <a:hlinkClick r:id="rId3" tooltip="Sept 2014 WG Agenda"/>
              </a:rPr>
              <a:t>https://</a:t>
            </a:r>
            <a:r>
              <a:rPr lang="en-US" dirty="0" smtClean="0">
                <a:hlinkClick r:id="rId3" tooltip="Sept 2014 WG Agenda"/>
              </a:rPr>
              <a:t>mentor.ieee.org/802.19/dcn/14/19-14-0060-01-0000-sept-2014-wg-agenda.xls</a:t>
            </a:r>
            <a:endParaRPr lang="en-US" dirty="0" smtClean="0"/>
          </a:p>
          <a:p>
            <a:r>
              <a:rPr lang="en-US" dirty="0"/>
              <a:t>802.21</a:t>
            </a:r>
            <a:r>
              <a:rPr lang="en-US" dirty="0" smtClean="0"/>
              <a:t>: </a:t>
            </a:r>
            <a:r>
              <a:rPr lang="en-US" dirty="0" smtClean="0">
                <a:hlinkClick r:id="rId4"/>
              </a:rPr>
              <a:t>https</a:t>
            </a:r>
            <a:r>
              <a:rPr lang="en-US" dirty="0">
                <a:hlinkClick r:id="rId4"/>
              </a:rPr>
              <a:t>://</a:t>
            </a:r>
            <a:r>
              <a:rPr lang="en-US" dirty="0" smtClean="0">
                <a:hlinkClick r:id="rId4"/>
              </a:rPr>
              <a:t>mentor.ieee.org/802.21/dcn/14/21-14-0135-00-0000-joint-wireless-opening-plenary.pptx</a:t>
            </a:r>
            <a:endParaRPr lang="en-US" dirty="0" smtClean="0"/>
          </a:p>
          <a:p>
            <a:r>
              <a:rPr lang="en-US" dirty="0" smtClean="0"/>
              <a:t>802.22</a:t>
            </a:r>
            <a:r>
              <a:rPr lang="en-US" dirty="0"/>
              <a:t>: </a:t>
            </a:r>
            <a:r>
              <a:rPr lang="en-US" dirty="0">
                <a:hlinkClick r:id="rId5"/>
              </a:rPr>
              <a:t>https://</a:t>
            </a:r>
            <a:r>
              <a:rPr lang="en-US" dirty="0" smtClean="0">
                <a:hlinkClick r:id="rId5"/>
              </a:rPr>
              <a:t>mentor.ieee.org/802.22/dcn/14/22-14-0113-00-0000-september-interim-working-group-agenda.xls</a:t>
            </a:r>
            <a:endParaRPr lang="en-US" dirty="0" smtClean="0"/>
          </a:p>
          <a:p>
            <a:r>
              <a:rPr lang="en-US" dirty="0" smtClean="0"/>
              <a:t>802.24: not available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4</a:t>
            </a:fld>
            <a:endParaRPr lang="en-GB"/>
          </a:p>
        </p:txBody>
      </p:sp>
    </p:spTree>
    <p:extLst>
      <p:ext uri="{BB962C8B-B14F-4D97-AF65-F5344CB8AC3E}">
        <p14:creationId xmlns:p14="http://schemas.microsoft.com/office/powerpoint/2010/main" val="222241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1"/>
            <a:ext cx="7770813" cy="609600"/>
          </a:xfrm>
        </p:spPr>
        <p:txBody>
          <a:bodyPr/>
          <a:lstStyle/>
          <a:p>
            <a:r>
              <a:rPr lang="en-US" sz="2800" dirty="0" smtClean="0"/>
              <a:t>3.4 WG Meeting Locations	</a:t>
            </a:r>
            <a:endParaRPr lang="en-US" sz="2800" dirty="0"/>
          </a:p>
        </p:txBody>
      </p:sp>
      <p:sp>
        <p:nvSpPr>
          <p:cNvPr id="3" name="Content Placeholder 2"/>
          <p:cNvSpPr>
            <a:spLocks noGrp="1"/>
          </p:cNvSpPr>
          <p:nvPr>
            <p:ph idx="1"/>
          </p:nvPr>
        </p:nvSpPr>
        <p:spPr>
          <a:xfrm>
            <a:off x="685800" y="1219200"/>
            <a:ext cx="7772400" cy="5257800"/>
          </a:xfrm>
        </p:spPr>
        <p:txBody>
          <a:bodyPr/>
          <a:lstStyle/>
          <a:p>
            <a:r>
              <a:rPr lang="en-US" sz="2000" dirty="0" smtClean="0"/>
              <a:t>802.11 </a:t>
            </a:r>
          </a:p>
          <a:p>
            <a:r>
              <a:rPr lang="en-US" sz="2000" dirty="0"/>
              <a:t> </a:t>
            </a:r>
            <a:r>
              <a:rPr lang="en-US" sz="2000" dirty="0" smtClean="0"/>
              <a:t>   Convention level: Terpsichore AB; Terpsichore C-Monday</a:t>
            </a:r>
          </a:p>
          <a:p>
            <a:r>
              <a:rPr lang="en-US" sz="2000" dirty="0"/>
              <a:t> </a:t>
            </a:r>
            <a:r>
              <a:rPr lang="en-US" sz="2000" dirty="0" smtClean="0"/>
              <a:t>   Convention level: Terpsichore A and Terpsichore B – Tues-Thurs</a:t>
            </a:r>
          </a:p>
          <a:p>
            <a:r>
              <a:rPr lang="en-US" sz="2000" dirty="0"/>
              <a:t> </a:t>
            </a:r>
            <a:r>
              <a:rPr lang="en-US" sz="2000" dirty="0" smtClean="0"/>
              <a:t>   Pool Level: </a:t>
            </a:r>
            <a:r>
              <a:rPr lang="en-US" sz="2000" dirty="0" err="1" smtClean="0"/>
              <a:t>Thalia</a:t>
            </a:r>
            <a:r>
              <a:rPr lang="en-US" sz="2000" dirty="0" smtClean="0"/>
              <a:t> 4; </a:t>
            </a:r>
            <a:r>
              <a:rPr lang="en-US" sz="2000" dirty="0" err="1" smtClean="0"/>
              <a:t>Thalia</a:t>
            </a:r>
            <a:r>
              <a:rPr lang="en-US" sz="2000" dirty="0" smtClean="0"/>
              <a:t> 3 -- Mon-Thurs</a:t>
            </a:r>
          </a:p>
          <a:p>
            <a:r>
              <a:rPr lang="en-US" sz="2000" dirty="0"/>
              <a:t> </a:t>
            </a:r>
            <a:r>
              <a:rPr lang="en-US" sz="2000" dirty="0" smtClean="0"/>
              <a:t>   Convention Level: </a:t>
            </a:r>
            <a:r>
              <a:rPr lang="en-US" sz="2000" dirty="0" err="1" smtClean="0"/>
              <a:t>Hesperides</a:t>
            </a:r>
            <a:r>
              <a:rPr lang="en-US" sz="2000" dirty="0" smtClean="0"/>
              <a:t> - Friday</a:t>
            </a:r>
          </a:p>
          <a:p>
            <a:r>
              <a:rPr lang="en-US" sz="2000" dirty="0" smtClean="0"/>
              <a:t>802.15</a:t>
            </a:r>
          </a:p>
          <a:p>
            <a:r>
              <a:rPr lang="en-US" sz="2000" dirty="0"/>
              <a:t>	</a:t>
            </a:r>
            <a:r>
              <a:rPr lang="en-US" sz="2000" dirty="0" smtClean="0"/>
              <a:t>Convention Level: </a:t>
            </a:r>
            <a:r>
              <a:rPr lang="en-US" sz="2000" dirty="0" err="1" smtClean="0"/>
              <a:t>Hesperides</a:t>
            </a:r>
            <a:endParaRPr lang="en-US" sz="2000" dirty="0" smtClean="0"/>
          </a:p>
          <a:p>
            <a:r>
              <a:rPr lang="en-US" sz="2000" dirty="0"/>
              <a:t> </a:t>
            </a:r>
            <a:r>
              <a:rPr lang="en-US" sz="2000" dirty="0" smtClean="0"/>
              <a:t>    Mezzanine: Santorini 1&amp;5; Santorini 2&amp;4; Patmos</a:t>
            </a:r>
          </a:p>
          <a:p>
            <a:r>
              <a:rPr lang="en-US" sz="2000" dirty="0" smtClean="0"/>
              <a:t>802.19 -- Tues-Thurs Terpsichore C – Convention Level</a:t>
            </a:r>
          </a:p>
          <a:p>
            <a:r>
              <a:rPr lang="en-US" sz="2000" dirty="0" smtClean="0"/>
              <a:t>802.21 – Santorini 6 - Mezzanine</a:t>
            </a:r>
          </a:p>
          <a:p>
            <a:r>
              <a:rPr lang="en-US" sz="2000" dirty="0" smtClean="0"/>
              <a:t>802.22 – </a:t>
            </a:r>
            <a:r>
              <a:rPr lang="en-US" sz="2000" dirty="0" err="1" smtClean="0"/>
              <a:t>Thalia</a:t>
            </a:r>
            <a:r>
              <a:rPr lang="en-US" sz="2000" dirty="0" smtClean="0"/>
              <a:t> 1 – Pool Level</a:t>
            </a:r>
          </a:p>
          <a:p>
            <a:r>
              <a:rPr lang="en-US" sz="2000" dirty="0" smtClean="0"/>
              <a:t>802.24 – </a:t>
            </a:r>
            <a:r>
              <a:rPr lang="en-US" sz="2000" dirty="0" err="1" smtClean="0"/>
              <a:t>Thalia</a:t>
            </a:r>
            <a:r>
              <a:rPr lang="en-US" sz="2000" dirty="0" smtClean="0"/>
              <a:t> 2 – Pool Level</a:t>
            </a:r>
          </a:p>
          <a:p>
            <a:r>
              <a:rPr lang="en-US" sz="2000" dirty="0" smtClean="0"/>
              <a:t>802.1cf (</a:t>
            </a:r>
            <a:r>
              <a:rPr lang="en-US" sz="2000" dirty="0" err="1" smtClean="0"/>
              <a:t>OmniRAN</a:t>
            </a:r>
            <a:r>
              <a:rPr lang="en-US" sz="2000" dirty="0" smtClean="0"/>
              <a:t>) – Kos – Mezzanine </a:t>
            </a:r>
            <a:endParaRPr lang="en-US" sz="20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Slide Number Placeholder 4"/>
          <p:cNvSpPr>
            <a:spLocks noGrp="1"/>
          </p:cNvSpPr>
          <p:nvPr>
            <p:ph type="sldNum" idx="12"/>
          </p:nvPr>
        </p:nvSpPr>
        <p:spPr/>
        <p:txBody>
          <a:bodyPr/>
          <a:lstStyle/>
          <a:p>
            <a:pPr>
              <a:defRPr/>
            </a:pPr>
            <a:r>
              <a:rPr lang="en-GB" smtClean="0"/>
              <a:t>Slide </a:t>
            </a:r>
            <a:fld id="{E6969283-78ED-4F71-B854-48055E18A2DC}" type="slidenum">
              <a:rPr lang="en-GB" smtClean="0"/>
              <a:pPr>
                <a:defRPr/>
              </a:pPr>
              <a:t>5</a:t>
            </a:fld>
            <a:endParaRPr lang="en-GB"/>
          </a:p>
        </p:txBody>
      </p:sp>
      <p:sp>
        <p:nvSpPr>
          <p:cNvPr id="6" name="Footer Placeholder 4"/>
          <p:cNvSpPr txBox="1">
            <a:spLocks noGrp="1"/>
          </p:cNvSpPr>
          <p:nvPr/>
        </p:nvSpPr>
        <p:spPr bwMode="auto">
          <a:xfrm>
            <a:off x="6781800" y="6475413"/>
            <a:ext cx="1760538"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Tree>
    <p:extLst>
      <p:ext uri="{BB962C8B-B14F-4D97-AF65-F5344CB8AC3E}">
        <p14:creationId xmlns:p14="http://schemas.microsoft.com/office/powerpoint/2010/main" val="338272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Slide Number Placeholder 4"/>
          <p:cNvSpPr>
            <a:spLocks noGrp="1"/>
          </p:cNvSpPr>
          <p:nvPr>
            <p:ph type="sldNum" idx="12"/>
          </p:nvPr>
        </p:nvSpPr>
        <p:spPr/>
        <p:txBody>
          <a:bodyPr/>
          <a:lstStyle/>
          <a:p>
            <a:pPr>
              <a:defRPr/>
            </a:pPr>
            <a:r>
              <a:rPr lang="en-GB" smtClean="0"/>
              <a:t>Slide </a:t>
            </a:r>
            <a:fld id="{E6969283-78ED-4F71-B854-48055E18A2DC}" type="slidenum">
              <a:rPr lang="en-GB" smtClean="0"/>
              <a:pPr>
                <a:defRPr/>
              </a:pPr>
              <a:t>6</a:t>
            </a:fld>
            <a:endParaRPr lang="en-GB"/>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 t="22664" r="2598" b="130"/>
          <a:stretch/>
        </p:blipFill>
        <p:spPr>
          <a:xfrm>
            <a:off x="1447799" y="685800"/>
            <a:ext cx="7238080" cy="5715000"/>
          </a:xfrm>
          <a:prstGeom prst="rect">
            <a:avLst/>
          </a:prstGeom>
        </p:spPr>
      </p:pic>
      <p:sp>
        <p:nvSpPr>
          <p:cNvPr id="8"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Tree>
    <p:extLst>
      <p:ext uri="{BB962C8B-B14F-4D97-AF65-F5344CB8AC3E}">
        <p14:creationId xmlns:p14="http://schemas.microsoft.com/office/powerpoint/2010/main" val="404853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t>3.5</a:t>
            </a:r>
            <a:r>
              <a:rPr lang="en-GB" altLang="en-US" dirty="0" smtClean="0"/>
              <a:t> </a:t>
            </a:r>
            <a:r>
              <a:rPr lang="en-GB" altLang="en-US" dirty="0" smtClean="0"/>
              <a:t>Next Meeting – IEEE 802 Plenary</a:t>
            </a:r>
          </a:p>
        </p:txBody>
      </p:sp>
      <p:sp>
        <p:nvSpPr>
          <p:cNvPr id="3" name="Content Placeholder 2"/>
          <p:cNvSpPr>
            <a:spLocks noGrp="1"/>
          </p:cNvSpPr>
          <p:nvPr>
            <p:ph idx="1"/>
          </p:nvPr>
        </p:nvSpPr>
        <p:spPr>
          <a:ln>
            <a:solidFill>
              <a:schemeClr val="tx1"/>
            </a:solidFill>
          </a:ln>
        </p:spPr>
        <p:txBody>
          <a:bodyPr/>
          <a:lstStyle/>
          <a:p>
            <a:pPr>
              <a:defRPr/>
            </a:pPr>
            <a:r>
              <a:rPr lang="en-GB" sz="3200" dirty="0" smtClean="0"/>
              <a:t>November 2-7, San Antonio, </a:t>
            </a:r>
            <a:r>
              <a:rPr lang="en-GB" sz="3200" dirty="0" smtClean="0"/>
              <a:t>TX, </a:t>
            </a:r>
            <a:r>
              <a:rPr lang="en-GB" sz="3200" dirty="0" smtClean="0"/>
              <a:t>USA</a:t>
            </a:r>
          </a:p>
          <a:p>
            <a:pPr lvl="1">
              <a:defRPr/>
            </a:pPr>
            <a:r>
              <a:rPr lang="en-GB" sz="2800" dirty="0" smtClean="0"/>
              <a:t>At the Hyatt Regency</a:t>
            </a:r>
          </a:p>
          <a:p>
            <a:pPr lvl="1">
              <a:defRPr/>
            </a:pPr>
            <a:r>
              <a:rPr lang="en-GB" sz="2800" dirty="0" smtClean="0"/>
              <a:t>Meeting Registration and Hotel Registration are open</a:t>
            </a:r>
          </a:p>
          <a:p>
            <a:pPr lvl="1">
              <a:defRPr/>
            </a:pPr>
            <a:r>
              <a:rPr lang="en-GB" sz="2800" dirty="0" smtClean="0"/>
              <a:t>Standard registration deadline: October 24</a:t>
            </a:r>
            <a:r>
              <a:rPr lang="en-GB" sz="2800" baseline="30000" dirty="0" smtClean="0"/>
              <a:t>th</a:t>
            </a:r>
            <a:r>
              <a:rPr lang="en-GB" sz="2800" dirty="0" smtClean="0"/>
              <a:t> 2014.</a:t>
            </a:r>
          </a:p>
          <a:p>
            <a:pPr lvl="1">
              <a:defRPr/>
            </a:pPr>
            <a:r>
              <a:rPr lang="en-GB" sz="2800" dirty="0" smtClean="0"/>
              <a:t>Hotel reservation deadline: October 18</a:t>
            </a:r>
            <a:r>
              <a:rPr lang="en-GB" sz="2800" baseline="30000" dirty="0" smtClean="0"/>
              <a:t>th</a:t>
            </a:r>
            <a:r>
              <a:rPr lang="en-GB" sz="2800" dirty="0" smtClean="0"/>
              <a:t>.</a:t>
            </a:r>
          </a:p>
          <a:p>
            <a:pPr marL="0" indent="0">
              <a:buFontTx/>
              <a:buNone/>
              <a:defRPr/>
            </a:pPr>
            <a:r>
              <a:rPr lang="en-GB" dirty="0" smtClean="0"/>
              <a:t>For information and registration links, see </a:t>
            </a:r>
            <a:r>
              <a:rPr lang="en-US" dirty="0" smtClean="0">
                <a:solidFill>
                  <a:schemeClr val="accent4"/>
                </a:solidFill>
                <a:hlinkClick r:id="rId3" tooltip="http://www.ieee802.org/11/Meetings/Meeting_Plan.html"/>
              </a:rPr>
              <a:t>http://www.ieee802.org/11/Meetings/Meeting_Plan.html</a:t>
            </a:r>
            <a:endParaRPr lang="en-US" dirty="0" smtClean="0">
              <a:solidFill>
                <a:schemeClr val="accent4"/>
              </a:solidFill>
            </a:endParaRPr>
          </a:p>
          <a:p>
            <a:pPr marL="0" indent="0">
              <a:buFontTx/>
              <a:buNone/>
              <a:defRPr/>
            </a:pPr>
            <a:endParaRPr lang="en-GB" dirty="0"/>
          </a:p>
        </p:txBody>
      </p:sp>
      <p:sp>
        <p:nvSpPr>
          <p:cNvPr id="29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9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8F21AF0-7501-46A3-AC91-526157247C10}" type="slidenum">
              <a:rPr lang="en-US" altLang="en-US" sz="1200" b="0"/>
              <a:pPr>
                <a:spcBef>
                  <a:spcPct val="0"/>
                </a:spcBef>
                <a:buFontTx/>
                <a:buNone/>
              </a:pPr>
              <a:t>7</a:t>
            </a:fld>
            <a:endParaRPr lang="en-US" altLang="en-US" sz="1200" b="0"/>
          </a:p>
        </p:txBody>
      </p:sp>
      <p:sp>
        <p:nvSpPr>
          <p:cNvPr id="2" name="Footer Placeholder 1"/>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55816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dirty="0" smtClean="0"/>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44338D2-49D7-4775-9343-03D2BF83B625}" type="slidenum">
              <a:rPr lang="en-US" altLang="en-US" sz="1200" b="0"/>
              <a:pPr>
                <a:spcBef>
                  <a:spcPct val="0"/>
                </a:spcBef>
                <a:buFontTx/>
                <a:buNone/>
              </a:pPr>
              <a:t>8</a:t>
            </a:fld>
            <a:endParaRPr lang="en-US" altLang="en-US" sz="1200" b="0"/>
          </a:p>
        </p:txBody>
      </p:sp>
      <p:sp>
        <p:nvSpPr>
          <p:cNvPr id="15365" name="Rectangle 2"/>
          <p:cNvSpPr>
            <a:spLocks noGrp="1" noChangeArrowheads="1"/>
          </p:cNvSpPr>
          <p:nvPr>
            <p:ph type="title"/>
          </p:nvPr>
        </p:nvSpPr>
        <p:spPr>
          <a:xfrm>
            <a:off x="685800" y="685800"/>
            <a:ext cx="7772400" cy="609600"/>
          </a:xfrm>
        </p:spPr>
        <p:txBody>
          <a:bodyPr/>
          <a:lstStyle/>
          <a:p>
            <a:r>
              <a:rPr lang="en-GB" altLang="en-US" dirty="0" smtClean="0"/>
              <a:t>3.7 Recording </a:t>
            </a:r>
            <a:r>
              <a:rPr lang="en-GB" altLang="en-US" dirty="0" smtClean="0"/>
              <a:t>Attendance</a:t>
            </a:r>
          </a:p>
        </p:txBody>
      </p:sp>
      <p:sp>
        <p:nvSpPr>
          <p:cNvPr id="15366" name="Rectangle 3"/>
          <p:cNvSpPr>
            <a:spLocks noGrp="1" noChangeArrowheads="1"/>
          </p:cNvSpPr>
          <p:nvPr>
            <p:ph type="body" idx="1"/>
          </p:nvPr>
        </p:nvSpPr>
        <p:spPr>
          <a:xfrm>
            <a:off x="228600" y="1447800"/>
            <a:ext cx="8305800" cy="5029200"/>
          </a:xfrm>
        </p:spPr>
        <p:txBody>
          <a:bodyPr/>
          <a:lstStyle/>
          <a:p>
            <a:pPr>
              <a:lnSpc>
                <a:spcPct val="90000"/>
              </a:lnSpc>
            </a:pPr>
            <a:r>
              <a:rPr lang="en-GB" altLang="en-US" sz="2000" dirty="0" smtClean="0"/>
              <a:t>It is a </a:t>
            </a:r>
            <a:r>
              <a:rPr lang="en-GB" altLang="en-US" sz="2000" dirty="0" smtClean="0">
                <a:solidFill>
                  <a:srgbClr val="FF3300"/>
                </a:solidFill>
              </a:rPr>
              <a:t>requirement</a:t>
            </a:r>
            <a:r>
              <a:rPr lang="en-GB" altLang="en-US" sz="2000" dirty="0" smtClean="0"/>
              <a:t> that attendees record their participation at an 802.11 session and declare their affiliation.  This record is usually made using the IMAT attendance system.</a:t>
            </a:r>
          </a:p>
          <a:p>
            <a:pPr lvl="1">
              <a:lnSpc>
                <a:spcPct val="90000"/>
              </a:lnSpc>
            </a:pPr>
            <a:r>
              <a:rPr lang="en-GB" altLang="en-US" sz="1800" dirty="0" smtClean="0"/>
              <a:t>If you wish to participate without recording attendance,  send an email per session to the WG </a:t>
            </a:r>
            <a:r>
              <a:rPr lang="en-GB" altLang="en-US" sz="1800" dirty="0" smtClean="0"/>
              <a:t>1</a:t>
            </a:r>
            <a:r>
              <a:rPr lang="en-GB" altLang="en-US" sz="1800" baseline="30000" dirty="0" smtClean="0"/>
              <a:t>st</a:t>
            </a:r>
            <a:r>
              <a:rPr lang="en-GB" altLang="en-US" sz="1800" dirty="0" smtClean="0"/>
              <a:t>  </a:t>
            </a:r>
            <a:r>
              <a:rPr lang="en-GB" altLang="en-US" sz="1800" dirty="0" smtClean="0"/>
              <a:t>vice chair declaring your participation and affiliation.   You cannot gain or maintain 802.11 voting membership using this method.</a:t>
            </a:r>
          </a:p>
          <a:p>
            <a:pPr>
              <a:lnSpc>
                <a:spcPct val="90000"/>
              </a:lnSpc>
            </a:pPr>
            <a:r>
              <a:rPr lang="en-GB" altLang="en-US" sz="2000" dirty="0" smtClean="0"/>
              <a:t>You must record 75% attendance of eligible 802.11 slots in a session for that session to count towards gaining or maintaining 802.11 voting membership</a:t>
            </a:r>
          </a:p>
          <a:p>
            <a:pPr lvl="1">
              <a:lnSpc>
                <a:spcPct val="90000"/>
              </a:lnSpc>
            </a:pPr>
            <a:r>
              <a:rPr lang="en-GB" altLang="en-US" sz="1800" dirty="0" smtClean="0"/>
              <a:t>You need a single IEEE-SA web account</a:t>
            </a:r>
          </a:p>
          <a:p>
            <a:pPr lvl="2">
              <a:lnSpc>
                <a:spcPct val="90000"/>
              </a:lnSpc>
            </a:pPr>
            <a:r>
              <a:rPr lang="en-GB" altLang="en-US" dirty="0" smtClean="0"/>
              <a:t>The IEEE SA web account requires a working email address</a:t>
            </a:r>
          </a:p>
          <a:p>
            <a:pPr lvl="2">
              <a:lnSpc>
                <a:spcPct val="90000"/>
              </a:lnSpc>
            </a:pPr>
            <a:r>
              <a:rPr lang="en-GB" altLang="en-US" dirty="0" smtClean="0"/>
              <a:t>do not remove your email address from the account</a:t>
            </a:r>
          </a:p>
          <a:p>
            <a:pPr lvl="1">
              <a:lnSpc>
                <a:spcPct val="90000"/>
              </a:lnSpc>
            </a:pPr>
            <a:r>
              <a:rPr lang="en-GB" altLang="en-US" sz="1800" dirty="0" smtClean="0"/>
              <a:t>Use the email address associated with that web account when registering attendance</a:t>
            </a:r>
          </a:p>
          <a:p>
            <a:pPr lvl="2">
              <a:lnSpc>
                <a:spcPct val="90000"/>
              </a:lnSpc>
            </a:pPr>
            <a:r>
              <a:rPr lang="en-GB" altLang="en-US" dirty="0" smtClean="0"/>
              <a:t>If you change email addresses, update the web account,  don’t create a new web account,  or your membership status may not be calculated properly</a:t>
            </a:r>
          </a:p>
          <a:p>
            <a:pPr lvl="1">
              <a:lnSpc>
                <a:spcPct val="90000"/>
              </a:lnSpc>
            </a:pPr>
            <a:r>
              <a:rPr lang="en-GB" altLang="en-US" dirty="0" smtClean="0"/>
              <a:t>Record attendance using this URL:  </a:t>
            </a:r>
            <a:r>
              <a:rPr lang="en-GB" altLang="en-US" b="1" dirty="0" smtClean="0">
                <a:solidFill>
                  <a:schemeClr val="tx1"/>
                </a:solidFill>
              </a:rPr>
              <a:t>https</a:t>
            </a:r>
            <a:r>
              <a:rPr lang="en-GB" altLang="en-US" b="1" dirty="0" smtClean="0">
                <a:solidFill>
                  <a:schemeClr val="tx1"/>
                </a:solidFill>
              </a:rPr>
              <a:t>://imat.ieee.org/attendance</a:t>
            </a:r>
          </a:p>
        </p:txBody>
      </p:sp>
      <p:sp>
        <p:nvSpPr>
          <p:cNvPr id="7"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Tree>
    <p:extLst>
      <p:ext uri="{BB962C8B-B14F-4D97-AF65-F5344CB8AC3E}">
        <p14:creationId xmlns:p14="http://schemas.microsoft.com/office/powerpoint/2010/main" val="318715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t>Session Graphic – Sept 2014</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9</a:t>
            </a:fld>
            <a:endParaRPr lang="en-GB"/>
          </a:p>
        </p:txBody>
      </p:sp>
      <p:sp>
        <p:nvSpPr>
          <p:cNvPr id="46" name="TextBox 45"/>
          <p:cNvSpPr txBox="1"/>
          <p:nvPr/>
        </p:nvSpPr>
        <p:spPr>
          <a:xfrm>
            <a:off x="609600" y="1371600"/>
            <a:ext cx="3886200" cy="1200329"/>
          </a:xfrm>
          <a:prstGeom prst="rect">
            <a:avLst/>
          </a:prstGeom>
          <a:noFill/>
        </p:spPr>
        <p:txBody>
          <a:bodyPr wrap="square" rtlCol="0">
            <a:spAutoFit/>
          </a:bodyPr>
          <a:lstStyle/>
          <a:p>
            <a:r>
              <a:rPr lang="en-US" dirty="0" smtClean="0"/>
              <a:t>1</a:t>
            </a:r>
            <a:r>
              <a:rPr lang="en-US" dirty="0" smtClean="0">
                <a:solidFill>
                  <a:schemeClr val="tx1"/>
                </a:solidFill>
              </a:rPr>
              <a:t>18 Normal Slots</a:t>
            </a:r>
          </a:p>
          <a:p>
            <a:r>
              <a:rPr lang="en-US" dirty="0">
                <a:solidFill>
                  <a:schemeClr val="tx1"/>
                </a:solidFill>
              </a:rPr>
              <a:t> </a:t>
            </a:r>
            <a:r>
              <a:rPr lang="en-US" dirty="0" smtClean="0">
                <a:solidFill>
                  <a:schemeClr val="tx1"/>
                </a:solidFill>
              </a:rPr>
              <a:t>  4 extra Slots:</a:t>
            </a:r>
          </a:p>
          <a:p>
            <a:r>
              <a:rPr lang="en-US" dirty="0" smtClean="0">
                <a:solidFill>
                  <a:schemeClr val="tx1"/>
                </a:solidFill>
              </a:rPr>
              <a:t>75% Attendance requires - 14 </a:t>
            </a:r>
            <a:endParaRPr lang="en-US" dirty="0"/>
          </a:p>
        </p:txBody>
      </p:sp>
      <p:sp>
        <p:nvSpPr>
          <p:cNvPr id="47" name="TextBox 46"/>
          <p:cNvSpPr txBox="1"/>
          <p:nvPr/>
        </p:nvSpPr>
        <p:spPr>
          <a:xfrm>
            <a:off x="4983192" y="1556265"/>
            <a:ext cx="3886200" cy="830997"/>
          </a:xfrm>
          <a:prstGeom prst="rect">
            <a:avLst/>
          </a:prstGeom>
          <a:noFill/>
        </p:spPr>
        <p:txBody>
          <a:bodyPr wrap="square" rtlCol="0">
            <a:spAutoFit/>
          </a:bodyPr>
          <a:lstStyle/>
          <a:p>
            <a:r>
              <a:rPr lang="en-US" dirty="0" smtClean="0">
                <a:solidFill>
                  <a:schemeClr val="tx1"/>
                </a:solidFill>
              </a:rPr>
              <a:t>Closing plenary requires only 1 registration for 2 slot credit</a:t>
            </a:r>
            <a:endParaRPr lang="en-US" dirty="0">
              <a:solidFill>
                <a:schemeClr val="tx1"/>
              </a:solidFill>
            </a:endParaRPr>
          </a:p>
        </p:txBody>
      </p:sp>
      <p:graphicFrame>
        <p:nvGraphicFramePr>
          <p:cNvPr id="69" name="Object 68"/>
          <p:cNvGraphicFramePr>
            <a:graphicFrameLocks noChangeAspect="1"/>
          </p:cNvGraphicFramePr>
          <p:nvPr>
            <p:extLst>
              <p:ext uri="{D42A27DB-BD31-4B8C-83A1-F6EECF244321}">
                <p14:modId xmlns:p14="http://schemas.microsoft.com/office/powerpoint/2010/main" val="899344305"/>
              </p:ext>
            </p:extLst>
          </p:nvPr>
        </p:nvGraphicFramePr>
        <p:xfrm>
          <a:off x="101600" y="2743200"/>
          <a:ext cx="8788400" cy="3614738"/>
        </p:xfrm>
        <a:graphic>
          <a:graphicData uri="http://schemas.openxmlformats.org/presentationml/2006/ole">
            <mc:AlternateContent xmlns:mc="http://schemas.openxmlformats.org/markup-compatibility/2006">
              <mc:Choice xmlns:v="urn:schemas-microsoft-com:vml" Requires="v">
                <p:oleObj spid="_x0000_s4177" name="Worksheet" r:id="rId3" imgW="21612157" imgH="7953285" progId="Excel.Sheet.12">
                  <p:embed/>
                </p:oleObj>
              </mc:Choice>
              <mc:Fallback>
                <p:oleObj name="Worksheet" r:id="rId3" imgW="21612157" imgH="7953285" progId="Excel.Sheet.12">
                  <p:embed/>
                  <p:pic>
                    <p:nvPicPr>
                      <p:cNvPr id="0" name=""/>
                      <p:cNvPicPr/>
                      <p:nvPr/>
                    </p:nvPicPr>
                    <p:blipFill>
                      <a:blip r:embed="rId4"/>
                      <a:stretch>
                        <a:fillRect/>
                      </a:stretch>
                    </p:blipFill>
                    <p:spPr>
                      <a:xfrm>
                        <a:off x="101600" y="2743200"/>
                        <a:ext cx="8788400" cy="3614738"/>
                      </a:xfrm>
                      <a:prstGeom prst="rect">
                        <a:avLst/>
                      </a:prstGeom>
                    </p:spPr>
                  </p:pic>
                </p:oleObj>
              </mc:Fallback>
            </mc:AlternateContent>
          </a:graphicData>
        </a:graphic>
      </p:graphicFrame>
      <p:sp>
        <p:nvSpPr>
          <p:cNvPr id="89" name="Footer Placeholder 88"/>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35703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1-14-1005-00-0000-treasurers-report-Sept-2014">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11-14-1005-00-0000-treasurers-report-Sept-2014</Template>
  <TotalTime>1147</TotalTime>
  <Words>1553</Words>
  <Application>Microsoft Office PowerPoint</Application>
  <PresentationFormat>On-screen Show (4:3)</PresentationFormat>
  <Paragraphs>270</Paragraphs>
  <Slides>26</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11-14-1005-00-0000-treasurers-report-Sept-2014</vt:lpstr>
      <vt:lpstr>Microsoft Word 97 - 2003 Document</vt:lpstr>
      <vt:lpstr>Microsoft Excel Worksheet</vt:lpstr>
      <vt:lpstr>Treasurer Report September 2014</vt:lpstr>
      <vt:lpstr>Abstract</vt:lpstr>
      <vt:lpstr>Monday Agenda Items</vt:lpstr>
      <vt:lpstr>3.3 Other WG Meeting Plans </vt:lpstr>
      <vt:lpstr>3.4 WG Meeting Locations </vt:lpstr>
      <vt:lpstr>PowerPoint Presentation</vt:lpstr>
      <vt:lpstr>3.5 Next Meeting – IEEE 802 Plenary</vt:lpstr>
      <vt:lpstr>3.7 Recording Attendance</vt:lpstr>
      <vt:lpstr>Session Graphic – Sept 2014</vt:lpstr>
      <vt:lpstr>3.8 File Server &amp; Documentation</vt:lpstr>
      <vt:lpstr>Local File Document Server information</vt:lpstr>
      <vt:lpstr>Synchronizing while at the meeting</vt:lpstr>
      <vt:lpstr>Email Reflectors</vt:lpstr>
      <vt:lpstr>Online Calendar</vt:lpstr>
      <vt:lpstr>       Meals   - Breakfast is included in your room rate if you booked via the IEEE link with the Hilton    - Morning and Afternoon tea will be served in the foyer areas   - Lunch (1200 – 1330) will be at the Terpischore Ballroom –Convention Level        </vt:lpstr>
      <vt:lpstr>Wednesday Evening Social Function</vt:lpstr>
      <vt:lpstr>PowerPoint Presentation</vt:lpstr>
      <vt:lpstr>PowerPoint Presentation</vt:lpstr>
      <vt:lpstr>PowerPoint Presentation</vt:lpstr>
      <vt:lpstr>PowerPoint Presentation</vt:lpstr>
      <vt:lpstr>PowerPoint Presentation</vt:lpstr>
      <vt:lpstr>PowerPoint Presentation</vt:lpstr>
      <vt:lpstr>      Suggestions for Restaurants   - for suggestions for restaurants in the area, please visit the registration desk for a list of restaurant ideas   - Please note, most local restaurants only accept cash, particularly the smaller ones      </vt:lpstr>
      <vt:lpstr>IEEE 802 Wireless Interim Network Access</vt:lpstr>
      <vt:lpstr>Meeting resource Summary</vt:lpstr>
      <vt:lpstr>Hotel Network Access</vt:lpstr>
    </vt:vector>
  </TitlesOfParts>
  <Manager>Benjamin A. Rolfe</Manager>
  <Company>CSR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 Report September 2014</dc:title>
  <dc:creator>Jon Rosdahl</dc:creator>
  <cp:keywords>September 2014</cp:keywords>
  <dc:description>Ben Rolfe (BCA); Jon Rosdahl (CSR)</dc:description>
  <cp:lastModifiedBy>Jon Rosdahl</cp:lastModifiedBy>
  <cp:revision>21</cp:revision>
  <cp:lastPrinted>1601-01-01T00:00:00Z</cp:lastPrinted>
  <dcterms:created xsi:type="dcterms:W3CDTF">2014-09-14T09:55:47Z</dcterms:created>
  <dcterms:modified xsi:type="dcterms:W3CDTF">2014-09-15T05:02:51Z</dcterms:modified>
</cp:coreProperties>
</file>