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75" r:id="rId4"/>
    <p:sldId id="285" r:id="rId5"/>
    <p:sldId id="289" r:id="rId6"/>
    <p:sldId id="284" r:id="rId7"/>
    <p:sldId id="288" r:id="rId8"/>
    <p:sldId id="269" r:id="rId9"/>
    <p:sldId id="277" r:id="rId10"/>
    <p:sldId id="282" r:id="rId11"/>
    <p:sldId id="290" r:id="rId12"/>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088" autoAdjust="0"/>
    <p:restoredTop sz="93608" autoAdjust="0"/>
  </p:normalViewPr>
  <p:slideViewPr>
    <p:cSldViewPr>
      <p:cViewPr>
        <p:scale>
          <a:sx n="70" d="100"/>
          <a:sy n="70" d="100"/>
        </p:scale>
        <p:origin x="-636" y="-72"/>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notesViewPr>
    <p:cSldViewPr>
      <p:cViewPr varScale="1">
        <p:scale>
          <a:sx n="67" d="100"/>
          <a:sy n="67" d="100"/>
        </p:scale>
        <p:origin x="3101" y="43"/>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802.11-14/1005r1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September 2014</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Jon Rosdahl, 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802.11-14/1005r1</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September 2014</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Jon Rosdahl, CSR</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802.11-14/1005r1</a:t>
            </a:r>
            <a:endParaRPr lang="en-US" smtClean="0">
              <a:latin typeface="Times New Roman" pitchFamily="18" charset="0"/>
              <a:ea typeface="Arial Unicode MS" pitchFamily="34" charset="-128"/>
              <a:cs typeface="Arial Unicode MS" pitchFamily="34" charset="-128"/>
            </a:endParaRP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September 2014</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802.11-14/1005r1</a:t>
            </a:r>
            <a:endParaRPr lang="en-US" smtClean="0">
              <a:latin typeface="Times New Roman" pitchFamily="18" charset="0"/>
              <a:ea typeface="Arial Unicode MS" pitchFamily="34" charset="-128"/>
              <a:cs typeface="Arial Unicode MS" pitchFamily="34" charset="-128"/>
            </a:endParaRP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September 2014</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smtClean="0"/>
              <a:t>doc.: IEEE 802.11-14/1005r1</a:t>
            </a:r>
            <a:endParaRPr lang="en-US" dirty="0"/>
          </a:p>
        </p:txBody>
      </p:sp>
      <p:sp>
        <p:nvSpPr>
          <p:cNvPr id="5" name="Date Placeholder 4"/>
          <p:cNvSpPr>
            <a:spLocks noGrp="1"/>
          </p:cNvSpPr>
          <p:nvPr>
            <p:ph type="dt" idx="11"/>
          </p:nvPr>
        </p:nvSpPr>
        <p:spPr/>
        <p:txBody>
          <a:bodyPr/>
          <a:lstStyle/>
          <a:p>
            <a:pPr>
              <a:defRPr/>
            </a:pPr>
            <a:r>
              <a:rPr lang="en-US" smtClean="0"/>
              <a:t>September 2014</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3</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      Number attending the meeting (Initial Budget, final budget )</a:t>
            </a:r>
          </a:p>
          <a:p>
            <a:pPr defTabSz="933450"/>
            <a:r>
              <a:rPr lang="en-US" dirty="0" smtClean="0">
                <a:latin typeface="Times New Roman" pitchFamily="18" charset="0"/>
              </a:rPr>
              <a:t>      The numbers in red are a negative (loss), and the black are a positive</a:t>
            </a:r>
          </a:p>
          <a:p>
            <a:pPr defTabSz="933450"/>
            <a:endParaRPr lang="en-US" dirty="0" smtClean="0">
              <a:latin typeface="Times New Roman" pitchFamily="18" charset="0"/>
            </a:endParaRP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The Nanjing meeting had a sponsor,</a:t>
            </a:r>
            <a:r>
              <a:rPr lang="en-US" baseline="0" dirty="0" smtClean="0">
                <a:latin typeface="Times New Roman" pitchFamily="18" charset="0"/>
              </a:rPr>
              <a:t> but we failed to include a site visit charge when settling with the Sponsor.  The loss is due to the site visit and a wire transfer finance charge.</a:t>
            </a:r>
            <a:endParaRPr lang="en-US" dirty="0" smtClean="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Number attending the meeting (Initial Budget, Final budget )</a:t>
            </a:r>
          </a:p>
          <a:p>
            <a:pPr defTabSz="933450"/>
            <a:r>
              <a:rPr lang="en-US" dirty="0" smtClean="0">
                <a:latin typeface="Times New Roman" pitchFamily="18" charset="0"/>
              </a:rPr>
              <a:t>The numbers in red are a negative (deficit), and the black are a positive (surplus)</a:t>
            </a:r>
          </a:p>
        </p:txBody>
      </p:sp>
    </p:spTree>
    <p:extLst>
      <p:ext uri="{BB962C8B-B14F-4D97-AF65-F5344CB8AC3E}">
        <p14:creationId xmlns:p14="http://schemas.microsoft.com/office/powerpoint/2010/main" val="601314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September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September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September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September 2014</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September 2014</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September 2014</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September 2014</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September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September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September 2014</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effectLst/>
              </a:rPr>
              <a:t>11-14-1005r1</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ft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September 2014</a:t>
            </a:r>
            <a:endParaRPr lang="en-GB" dirty="0" smtClean="0">
              <a:latin typeface="Times New Roman" pitchFamily="18" charset="0"/>
              <a:ea typeface="Arial Unicode MS" pitchFamily="34" charset="-128"/>
              <a:cs typeface="Arial Unicode MS" pitchFamily="34" charset="-128"/>
            </a:endParaRP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GB" smtClean="0">
              <a:latin typeface="Times New Roman" pitchFamily="18" charset="0"/>
              <a:ea typeface="Arial Unicode MS" pitchFamily="34" charset="-128"/>
              <a:cs typeface="Arial Unicode MS" pitchFamily="34" charset="-128"/>
            </a:endParaRPr>
          </a:p>
        </p:txBody>
      </p:sp>
      <p:sp>
        <p:nvSpPr>
          <p:cNvPr id="1030"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a:t>
            </a:r>
            <a:r>
              <a:rPr lang="en-GB" sz="1200" dirty="0" err="1" smtClean="0">
                <a:solidFill>
                  <a:srgbClr val="000000"/>
                </a:solidFill>
                <a:ea typeface="Arial Unicode MS" pitchFamily="34" charset="-128"/>
                <a:cs typeface="Arial Unicode MS" pitchFamily="34" charset="-128"/>
              </a:rPr>
              <a:t>Rosdahl</a:t>
            </a:r>
            <a:r>
              <a:rPr lang="en-GB" sz="1200" dirty="0">
                <a:solidFill>
                  <a:srgbClr val="000000"/>
                </a:solidFill>
                <a:ea typeface="Arial Unicode MS" pitchFamily="34" charset="-128"/>
                <a:cs typeface="Arial Unicode MS" pitchFamily="34" charset="-128"/>
              </a:rPr>
              <a:t>, CSR</a:t>
            </a: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Treasurer Report September 2014</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2014-09-14</a:t>
            </a:r>
          </a:p>
        </p:txBody>
      </p:sp>
      <p:graphicFrame>
        <p:nvGraphicFramePr>
          <p:cNvPr id="1026" name="Object 3"/>
          <p:cNvGraphicFramePr>
            <a:graphicFrameLocks noChangeAspect="1"/>
          </p:cNvGraphicFramePr>
          <p:nvPr>
            <p:extLst>
              <p:ext uri="{D42A27DB-BD31-4B8C-83A1-F6EECF244321}">
                <p14:modId xmlns:p14="http://schemas.microsoft.com/office/powerpoint/2010/main" val="1165635967"/>
              </p:ext>
            </p:extLst>
          </p:nvPr>
        </p:nvGraphicFramePr>
        <p:xfrm>
          <a:off x="519113" y="2292350"/>
          <a:ext cx="7669212" cy="2743200"/>
        </p:xfrm>
        <a:graphic>
          <a:graphicData uri="http://schemas.openxmlformats.org/presentationml/2006/ole">
            <mc:AlternateContent xmlns:mc="http://schemas.openxmlformats.org/markup-compatibility/2006">
              <mc:Choice xmlns:v="urn:schemas-microsoft-com:vml" Requires="v">
                <p:oleObj spid="_x0000_s1080" name="Document" r:id="rId4" imgW="8245941" imgH="2950464" progId="Word.Document.8">
                  <p:embed/>
                </p:oleObj>
              </mc:Choice>
              <mc:Fallback>
                <p:oleObj name="Document" r:id="rId4" imgW="8245941" imgH="2950464" progId="Word.Document.8">
                  <p:embed/>
                  <p:pic>
                    <p:nvPicPr>
                      <p:cNvPr id="0" name="Picture 46"/>
                      <p:cNvPicPr>
                        <a:picLocks noChangeAspect="1" noChangeArrowheads="1"/>
                      </p:cNvPicPr>
                      <p:nvPr/>
                    </p:nvPicPr>
                    <p:blipFill>
                      <a:blip r:embed="rId5"/>
                      <a:srcRect/>
                      <a:stretch>
                        <a:fillRect/>
                      </a:stretch>
                    </p:blipFill>
                    <p:spPr bwMode="auto">
                      <a:xfrm>
                        <a:off x="519113" y="2292350"/>
                        <a:ext cx="7669212" cy="27432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1035"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September 2014</a:t>
            </a:r>
            <a:endParaRPr lang="en-GB" dirty="0"/>
          </a:p>
        </p:txBody>
      </p:sp>
      <p:sp>
        <p:nvSpPr>
          <p:cNvPr id="5" name="Slide Number Placeholder 4"/>
          <p:cNvSpPr>
            <a:spLocks noGrp="1"/>
          </p:cNvSpPr>
          <p:nvPr>
            <p:ph type="sldNum" idx="12"/>
          </p:nvPr>
        </p:nvSpPr>
        <p:spPr/>
        <p:txBody>
          <a:bodyPr/>
          <a:lstStyle/>
          <a:p>
            <a:pPr>
              <a:defRPr/>
            </a:pPr>
            <a:r>
              <a:rPr lang="en-GB" smtClean="0"/>
              <a:t>Slide </a:t>
            </a:r>
            <a:fld id="{A6C5482A-260B-4E4B-AC84-D73403BB5CB9}" type="slidenum">
              <a:rPr lang="en-GB" smtClean="0"/>
              <a:pPr>
                <a:defRPr/>
              </a:pPr>
              <a:t>10</a:t>
            </a:fld>
            <a:endParaRPr lang="en-GB"/>
          </a:p>
        </p:txBody>
      </p:sp>
      <p:graphicFrame>
        <p:nvGraphicFramePr>
          <p:cNvPr id="7" name="Table 6"/>
          <p:cNvGraphicFramePr>
            <a:graphicFrameLocks noGrp="1"/>
          </p:cNvGraphicFramePr>
          <p:nvPr>
            <p:extLst>
              <p:ext uri="{D42A27DB-BD31-4B8C-83A1-F6EECF244321}">
                <p14:modId xmlns:p14="http://schemas.microsoft.com/office/powerpoint/2010/main" val="3896223040"/>
              </p:ext>
            </p:extLst>
          </p:nvPr>
        </p:nvGraphicFramePr>
        <p:xfrm>
          <a:off x="1066800" y="838200"/>
          <a:ext cx="7010400" cy="5339793"/>
        </p:xfrm>
        <a:graphic>
          <a:graphicData uri="http://schemas.openxmlformats.org/drawingml/2006/table">
            <a:tbl>
              <a:tblPr/>
              <a:tblGrid>
                <a:gridCol w="4716274"/>
                <a:gridCol w="2294126"/>
              </a:tblGrid>
              <a:tr h="359285">
                <a:tc>
                  <a:txBody>
                    <a:bodyPr/>
                    <a:lstStyle/>
                    <a:p>
                      <a:pPr algn="ctr" fontAlgn="b"/>
                      <a:r>
                        <a:rPr lang="en-US" sz="2000" b="1" i="0" u="none" strike="noStrike" dirty="0">
                          <a:latin typeface="Arial"/>
                        </a:rPr>
                        <a:t>2014 1st Quarter Balance Sheet</a:t>
                      </a:r>
                    </a:p>
                  </a:txBody>
                  <a:tcPr marL="9525" marR="9525" marT="9525" marB="0" anchor="b">
                    <a:lnL>
                      <a:noFill/>
                    </a:lnL>
                    <a:lnR>
                      <a:noFill/>
                    </a:lnR>
                    <a:lnT>
                      <a:noFill/>
                    </a:lnT>
                    <a:lnB>
                      <a:noFill/>
                    </a:lnB>
                    <a:solidFill>
                      <a:srgbClr val="D0D0D0"/>
                    </a:solidFill>
                  </a:tcPr>
                </a:tc>
                <a:tc>
                  <a:txBody>
                    <a:bodyPr/>
                    <a:lstStyle/>
                    <a:p>
                      <a:pPr algn="ctr" fontAlgn="b"/>
                      <a:r>
                        <a:rPr lang="en-US" sz="2000" b="1" i="0" u="none" strike="noStrike">
                          <a:latin typeface="Arial"/>
                        </a:rPr>
                        <a:t>Amount</a:t>
                      </a:r>
                    </a:p>
                  </a:txBody>
                  <a:tcPr marL="9525" marR="9525" marT="9525" marB="0" anchor="b">
                    <a:lnL>
                      <a:noFill/>
                    </a:lnL>
                    <a:lnR>
                      <a:noFill/>
                    </a:lnR>
                    <a:lnT>
                      <a:noFill/>
                    </a:lnT>
                    <a:lnB>
                      <a:noFill/>
                    </a:lnB>
                    <a:solidFill>
                      <a:srgbClr val="D0D0D0"/>
                    </a:solidFill>
                  </a:tcPr>
                </a:tc>
              </a:tr>
              <a:tr h="359285">
                <a:tc>
                  <a:txBody>
                    <a:bodyPr/>
                    <a:lstStyle/>
                    <a:p>
                      <a:pPr algn="l" fontAlgn="ctr"/>
                      <a:r>
                        <a:rPr lang="en-US" sz="2000" b="1" i="0" u="none" strike="noStrike" dirty="0">
                          <a:solidFill>
                            <a:srgbClr val="000000"/>
                          </a:solidFill>
                          <a:latin typeface="Arial"/>
                        </a:rPr>
                        <a:t>ASSETS</a:t>
                      </a:r>
                    </a:p>
                  </a:txBody>
                  <a:tcPr marL="9525" marR="9525" marT="9525" marB="0" anchor="ctr">
                    <a:lnL>
                      <a:noFill/>
                    </a:lnL>
                    <a:lnR>
                      <a:noFill/>
                    </a:lnR>
                    <a:lnT>
                      <a:noFill/>
                    </a:lnT>
                    <a:lnB>
                      <a:noFill/>
                    </a:lnB>
                  </a:tcPr>
                </a:tc>
                <a:tc>
                  <a:txBody>
                    <a:bodyPr/>
                    <a:lstStyle/>
                    <a:p>
                      <a:pPr algn="r" fontAlgn="ctr"/>
                      <a:endParaRPr lang="en-US" sz="2000" b="1" i="0" u="none" strike="noStrike" dirty="0">
                        <a:solidFill>
                          <a:srgbClr val="000000"/>
                        </a:solidFill>
                        <a:latin typeface="Arial"/>
                      </a:endParaRPr>
                    </a:p>
                  </a:txBody>
                  <a:tcPr marL="9525" marR="9525" marT="9525" marB="0" anchor="ctr">
                    <a:lnL>
                      <a:noFill/>
                    </a:lnL>
                    <a:lnR>
                      <a:noFill/>
                    </a:lnR>
                    <a:lnT>
                      <a:noFill/>
                    </a:lnT>
                    <a:lnB>
                      <a:noFill/>
                    </a:lnB>
                  </a:tcPr>
                </a:tc>
              </a:tr>
              <a:tr h="359285">
                <a:tc>
                  <a:txBody>
                    <a:bodyPr/>
                    <a:lstStyle/>
                    <a:p>
                      <a:pPr algn="l" fontAlgn="b"/>
                      <a:r>
                        <a:rPr lang="en-US" sz="2000" b="1" i="0" u="none" strike="noStrike" dirty="0" smtClean="0">
                          <a:solidFill>
                            <a:srgbClr val="000000"/>
                          </a:solidFill>
                          <a:latin typeface="Arial"/>
                        </a:rPr>
                        <a:t> Current </a:t>
                      </a:r>
                      <a:r>
                        <a:rPr lang="en-US" sz="2000" b="1" i="0" u="none" strike="noStrike" dirty="0">
                          <a:solidFill>
                            <a:srgbClr val="000000"/>
                          </a:solidFill>
                          <a:latin typeface="Arial"/>
                        </a:rPr>
                        <a:t>Assets</a:t>
                      </a: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latin typeface="Arial"/>
                      </a:endParaRPr>
                    </a:p>
                  </a:txBody>
                  <a:tcPr marL="9525" marR="9525" marT="9525" marB="0" anchor="ctr">
                    <a:lnL>
                      <a:noFill/>
                    </a:lnL>
                    <a:lnR>
                      <a:noFill/>
                    </a:lnR>
                    <a:lnT>
                      <a:noFill/>
                    </a:lnT>
                    <a:lnB>
                      <a:noFill/>
                    </a:lnB>
                  </a:tcPr>
                </a:tc>
              </a:tr>
              <a:tr h="359285">
                <a:tc>
                  <a:txBody>
                    <a:bodyPr/>
                    <a:lstStyle/>
                    <a:p>
                      <a:pPr algn="l" fontAlgn="b"/>
                      <a:r>
                        <a:rPr lang="en-US" sz="2000" b="1" i="0" u="none" strike="noStrike" dirty="0" smtClean="0">
                          <a:solidFill>
                            <a:srgbClr val="000000"/>
                          </a:solidFill>
                          <a:latin typeface="Arial"/>
                        </a:rPr>
                        <a:t>  Bank</a:t>
                      </a:r>
                      <a:endParaRPr lang="en-US" sz="2000" b="1" i="0" u="none" strike="noStrike" dirty="0">
                        <a:solidFill>
                          <a:srgbClr val="000000"/>
                        </a:solidFill>
                        <a:latin typeface="Arial"/>
                      </a:endParaRPr>
                    </a:p>
                  </a:txBody>
                  <a:tcPr marL="171450" marR="9525" marT="9525" marB="0" anchor="b">
                    <a:lnL>
                      <a:noFill/>
                    </a:lnL>
                    <a:lnR>
                      <a:noFill/>
                    </a:lnR>
                    <a:lnT>
                      <a:noFill/>
                    </a:lnT>
                    <a:lnB>
                      <a:noFill/>
                    </a:lnB>
                  </a:tcPr>
                </a:tc>
                <a:tc>
                  <a:txBody>
                    <a:bodyPr/>
                    <a:lstStyle/>
                    <a:p>
                      <a:pPr algn="r" fontAlgn="ctr"/>
                      <a:endParaRPr lang="en-US" sz="2000" b="1" i="0" u="none" strike="noStrike">
                        <a:solidFill>
                          <a:srgbClr val="000000"/>
                        </a:solidFill>
                        <a:latin typeface="Arial"/>
                      </a:endParaRPr>
                    </a:p>
                  </a:txBody>
                  <a:tcPr marL="9525" marR="9525" marT="9525" marB="0" anchor="ctr">
                    <a:lnL>
                      <a:noFill/>
                    </a:lnL>
                    <a:lnR>
                      <a:noFill/>
                    </a:lnR>
                    <a:lnT>
                      <a:noFill/>
                    </a:lnT>
                    <a:lnB>
                      <a:noFill/>
                    </a:lnB>
                  </a:tcPr>
                </a:tc>
              </a:tr>
              <a:tr h="315460">
                <a:tc>
                  <a:txBody>
                    <a:bodyPr/>
                    <a:lstStyle/>
                    <a:p>
                      <a:pPr algn="r" fontAlgn="b"/>
                      <a:r>
                        <a:rPr lang="en-US" sz="1800" b="0" i="0" u="none" strike="noStrike" dirty="0">
                          <a:solidFill>
                            <a:srgbClr val="000000"/>
                          </a:solidFill>
                          <a:latin typeface="Arial"/>
                        </a:rPr>
                        <a:t>74331 - 802.11/.15 CB Acct No. 556802</a:t>
                      </a:r>
                    </a:p>
                  </a:txBody>
                  <a:tcPr marL="9525" marR="9525" marT="9525" marB="0" anchor="b">
                    <a:lnL>
                      <a:noFill/>
                    </a:lnL>
                    <a:lnR>
                      <a:noFill/>
                    </a:lnR>
                    <a:lnT>
                      <a:noFill/>
                    </a:lnT>
                    <a:lnB>
                      <a:noFill/>
                    </a:lnB>
                  </a:tcPr>
                </a:tc>
                <a:tc>
                  <a:txBody>
                    <a:bodyPr/>
                    <a:lstStyle/>
                    <a:p>
                      <a:pPr algn="r" fontAlgn="ctr"/>
                      <a:r>
                        <a:rPr lang="en-US" sz="2000" b="0" i="0" u="none" strike="noStrike">
                          <a:solidFill>
                            <a:srgbClr val="000000"/>
                          </a:solidFill>
                          <a:latin typeface="Arial"/>
                        </a:rPr>
                        <a:t>$386,784.47 </a:t>
                      </a:r>
                    </a:p>
                  </a:txBody>
                  <a:tcPr marL="9525" marR="9525" marT="9525" marB="0" anchor="ctr">
                    <a:lnL>
                      <a:noFill/>
                    </a:lnL>
                    <a:lnR>
                      <a:noFill/>
                    </a:lnR>
                    <a:lnT>
                      <a:noFill/>
                    </a:lnT>
                    <a:lnB>
                      <a:noFill/>
                    </a:lnB>
                  </a:tcPr>
                </a:tc>
              </a:tr>
              <a:tr h="381000">
                <a:tc>
                  <a:txBody>
                    <a:bodyPr/>
                    <a:lstStyle/>
                    <a:p>
                      <a:pPr algn="r" fontAlgn="b"/>
                      <a:r>
                        <a:rPr lang="en-US" sz="1800" b="0" i="0" u="none" strike="noStrike" dirty="0">
                          <a:solidFill>
                            <a:srgbClr val="000000"/>
                          </a:solidFill>
                          <a:latin typeface="Arial"/>
                        </a:rPr>
                        <a:t>74332 - 802.11/.15 Face-to-Face Checking</a:t>
                      </a:r>
                    </a:p>
                  </a:txBody>
                  <a:tcPr marL="9525"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2000" b="0" i="0" u="none" strike="noStrike">
                          <a:solidFill>
                            <a:srgbClr val="000000"/>
                          </a:solidFill>
                          <a:latin typeface="Arial"/>
                        </a:rPr>
                        <a:t>$128,400.45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359285">
                <a:tc>
                  <a:txBody>
                    <a:bodyPr/>
                    <a:lstStyle/>
                    <a:p>
                      <a:pPr algn="r" fontAlgn="b"/>
                      <a:r>
                        <a:rPr lang="en-US" sz="2000" b="1" i="0" u="none" strike="noStrike" dirty="0">
                          <a:solidFill>
                            <a:srgbClr val="000000"/>
                          </a:solidFill>
                          <a:latin typeface="Arial"/>
                        </a:rPr>
                        <a:t>Total Bank</a:t>
                      </a:r>
                    </a:p>
                  </a:txBody>
                  <a:tcPr marL="95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dirty="0">
                          <a:solidFill>
                            <a:srgbClr val="000000"/>
                          </a:solidFill>
                          <a:latin typeface="Arial"/>
                        </a:rPr>
                        <a:t>$515,184.92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59285">
                <a:tc>
                  <a:txBody>
                    <a:bodyPr/>
                    <a:lstStyle/>
                    <a:p>
                      <a:pPr algn="l" fontAlgn="b"/>
                      <a:r>
                        <a:rPr lang="en-US" sz="2000" b="1" i="0" u="none" strike="noStrike" dirty="0" smtClean="0">
                          <a:solidFill>
                            <a:srgbClr val="000000"/>
                          </a:solidFill>
                          <a:latin typeface="Arial"/>
                        </a:rPr>
                        <a:t>  Total </a:t>
                      </a:r>
                      <a:r>
                        <a:rPr lang="en-US" sz="2000" b="1" i="0" u="none" strike="noStrike" dirty="0">
                          <a:solidFill>
                            <a:srgbClr val="000000"/>
                          </a:solidFill>
                          <a:latin typeface="Arial"/>
                        </a:rPr>
                        <a:t>Current Assets</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latin typeface="Arial"/>
                        </a:rPr>
                        <a:t>$515,184.92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59285">
                <a:tc>
                  <a:txBody>
                    <a:bodyPr/>
                    <a:lstStyle/>
                    <a:p>
                      <a:pPr algn="l" fontAlgn="ctr"/>
                      <a:r>
                        <a:rPr lang="en-US" sz="2000" b="1" i="0" u="none" strike="noStrike" dirty="0">
                          <a:solidFill>
                            <a:srgbClr val="000000"/>
                          </a:solidFill>
                          <a:latin typeface="Arial"/>
                        </a:rPr>
                        <a:t>Total ASSETS</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a:solidFill>
                            <a:srgbClr val="000000"/>
                          </a:solidFill>
                          <a:latin typeface="Arial"/>
                        </a:rPr>
                        <a:t>$515,184.92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359285">
                <a:tc>
                  <a:txBody>
                    <a:bodyPr/>
                    <a:lstStyle/>
                    <a:p>
                      <a:pPr algn="l" fontAlgn="ctr"/>
                      <a:r>
                        <a:rPr lang="en-US" sz="2000" b="1" i="0" u="none" strike="noStrike" dirty="0">
                          <a:solidFill>
                            <a:srgbClr val="000000"/>
                          </a:solidFill>
                          <a:latin typeface="Arial"/>
                        </a:rPr>
                        <a:t>LIABILITIES &amp; EQUITY</a:t>
                      </a:r>
                    </a:p>
                  </a:txBody>
                  <a:tcPr marL="9525" marR="9525" marT="9525" marB="0" anchor="ctr">
                    <a:lnL>
                      <a:noFill/>
                    </a:lnL>
                    <a:lnR>
                      <a:noFill/>
                    </a:lnR>
                    <a:lnT>
                      <a:noFill/>
                    </a:lnT>
                    <a:lnB>
                      <a:noFill/>
                    </a:lnB>
                  </a:tcPr>
                </a:tc>
                <a:tc>
                  <a:txBody>
                    <a:bodyPr/>
                    <a:lstStyle/>
                    <a:p>
                      <a:pPr algn="r" fontAlgn="ctr"/>
                      <a:endParaRPr lang="en-US" sz="2000" b="1" i="0" u="none" strike="noStrike">
                        <a:solidFill>
                          <a:srgbClr val="000000"/>
                        </a:solidFill>
                        <a:latin typeface="Arial"/>
                      </a:endParaRPr>
                    </a:p>
                  </a:txBody>
                  <a:tcPr marL="9525" marR="9525" marT="9525" marB="0" anchor="ctr">
                    <a:lnL>
                      <a:noFill/>
                    </a:lnL>
                    <a:lnR>
                      <a:noFill/>
                    </a:lnR>
                    <a:lnT>
                      <a:noFill/>
                    </a:lnT>
                    <a:lnB>
                      <a:noFill/>
                    </a:lnB>
                  </a:tcPr>
                </a:tc>
              </a:tr>
              <a:tr h="359285">
                <a:tc>
                  <a:txBody>
                    <a:bodyPr/>
                    <a:lstStyle/>
                    <a:p>
                      <a:pPr algn="l" fontAlgn="b"/>
                      <a:r>
                        <a:rPr lang="en-US" sz="2000" b="1" i="0" u="none" strike="noStrike" dirty="0" smtClean="0">
                          <a:solidFill>
                            <a:srgbClr val="000000"/>
                          </a:solidFill>
                          <a:latin typeface="Arial"/>
                        </a:rPr>
                        <a:t>  Equity</a:t>
                      </a:r>
                      <a:endParaRPr lang="en-US" sz="2000" b="1" i="0" u="none" strike="noStrike" dirty="0">
                        <a:solidFill>
                          <a:srgbClr val="000000"/>
                        </a:solidFill>
                        <a:latin typeface="Arial"/>
                      </a:endParaRP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latin typeface="Arial"/>
                      </a:endParaRPr>
                    </a:p>
                  </a:txBody>
                  <a:tcPr marL="9525" marR="9525" marT="9525" marB="0" anchor="ctr">
                    <a:lnL>
                      <a:noFill/>
                    </a:lnL>
                    <a:lnR>
                      <a:noFill/>
                    </a:lnR>
                    <a:lnT>
                      <a:noFill/>
                    </a:lnT>
                    <a:lnB>
                      <a:noFill/>
                    </a:lnB>
                  </a:tcPr>
                </a:tc>
              </a:tr>
              <a:tr h="345599">
                <a:tc>
                  <a:txBody>
                    <a:bodyPr/>
                    <a:lstStyle/>
                    <a:p>
                      <a:pPr algn="l" fontAlgn="b"/>
                      <a:r>
                        <a:rPr lang="en-US" sz="2000" b="0" i="0" u="none" strike="noStrike" dirty="0" smtClean="0">
                          <a:solidFill>
                            <a:srgbClr val="000000"/>
                          </a:solidFill>
                          <a:latin typeface="Arial"/>
                        </a:rPr>
                        <a:t>   Retained </a:t>
                      </a:r>
                      <a:r>
                        <a:rPr lang="en-US" sz="2000" b="0" i="0" u="none" strike="noStrike" dirty="0">
                          <a:solidFill>
                            <a:srgbClr val="000000"/>
                          </a:solidFill>
                          <a:latin typeface="Arial"/>
                        </a:rPr>
                        <a:t>Earnings</a:t>
                      </a:r>
                    </a:p>
                  </a:txBody>
                  <a:tcPr marL="171450" marR="9525" marT="9525" marB="0" anchor="b">
                    <a:lnL>
                      <a:noFill/>
                    </a:lnL>
                    <a:lnR>
                      <a:noFill/>
                    </a:lnR>
                    <a:lnT>
                      <a:noFill/>
                    </a:lnT>
                    <a:lnB>
                      <a:noFill/>
                    </a:lnB>
                  </a:tcPr>
                </a:tc>
                <a:tc>
                  <a:txBody>
                    <a:bodyPr/>
                    <a:lstStyle/>
                    <a:p>
                      <a:pPr algn="r" fontAlgn="ctr"/>
                      <a:r>
                        <a:rPr lang="en-US" sz="2000" b="0" i="0" u="none" strike="noStrike">
                          <a:solidFill>
                            <a:srgbClr val="000000"/>
                          </a:solidFill>
                          <a:latin typeface="Arial"/>
                        </a:rPr>
                        <a:t>$431,159.99 </a:t>
                      </a:r>
                    </a:p>
                  </a:txBody>
                  <a:tcPr marL="9525" marR="9525" marT="9525" marB="0" anchor="ctr">
                    <a:lnL>
                      <a:noFill/>
                    </a:lnL>
                    <a:lnR>
                      <a:noFill/>
                    </a:lnR>
                    <a:lnT>
                      <a:noFill/>
                    </a:lnT>
                    <a:lnB>
                      <a:noFill/>
                    </a:lnB>
                  </a:tcPr>
                </a:tc>
              </a:tr>
              <a:tr h="345599">
                <a:tc>
                  <a:txBody>
                    <a:bodyPr/>
                    <a:lstStyle/>
                    <a:p>
                      <a:pPr algn="l" fontAlgn="b"/>
                      <a:r>
                        <a:rPr lang="en-US" sz="2000" b="0" i="0" u="none" strike="noStrike" dirty="0" smtClean="0">
                          <a:solidFill>
                            <a:srgbClr val="000000"/>
                          </a:solidFill>
                          <a:latin typeface="Arial"/>
                        </a:rPr>
                        <a:t>   Net </a:t>
                      </a:r>
                      <a:r>
                        <a:rPr lang="en-US" sz="2000" b="0" i="0" u="none" strike="noStrike" dirty="0">
                          <a:solidFill>
                            <a:srgbClr val="000000"/>
                          </a:solidFill>
                          <a:latin typeface="Arial"/>
                        </a:rPr>
                        <a:t>Income</a:t>
                      </a:r>
                    </a:p>
                  </a:txBody>
                  <a:tcPr marL="171450"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r>
                        <a:rPr lang="en-US" sz="2000" b="0" i="0" u="none" strike="noStrike">
                          <a:solidFill>
                            <a:srgbClr val="000000"/>
                          </a:solidFill>
                          <a:latin typeface="Arial"/>
                        </a:rPr>
                        <a:t>$84,024.93 </a:t>
                      </a:r>
                    </a:p>
                  </a:txBody>
                  <a:tcPr marL="9525" marR="9525" marT="9525" marB="0" anchor="ctr">
                    <a:lnL>
                      <a:noFill/>
                    </a:lnL>
                    <a:lnR>
                      <a:noFill/>
                    </a:lnR>
                    <a:lnT>
                      <a:noFill/>
                    </a:lnT>
                    <a:lnB w="6350" cap="flat" cmpd="sng" algn="ctr">
                      <a:solidFill>
                        <a:srgbClr val="969696"/>
                      </a:solidFill>
                      <a:prstDash val="dot"/>
                      <a:round/>
                      <a:headEnd type="none" w="med" len="med"/>
                      <a:tailEnd type="none" w="med" len="med"/>
                    </a:lnB>
                  </a:tcPr>
                </a:tc>
              </a:tr>
              <a:tr h="359285">
                <a:tc>
                  <a:txBody>
                    <a:bodyPr/>
                    <a:lstStyle/>
                    <a:p>
                      <a:pPr algn="r" fontAlgn="b"/>
                      <a:r>
                        <a:rPr lang="en-US" sz="2000" b="1" i="0" u="none" strike="noStrike">
                          <a:solidFill>
                            <a:srgbClr val="000000"/>
                          </a:solidFill>
                          <a:latin typeface="Arial"/>
                        </a:rPr>
                        <a:t>Total Equity</a:t>
                      </a:r>
                    </a:p>
                  </a:txBody>
                  <a:tcPr marL="9525" marR="857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latin typeface="Arial"/>
                        </a:rPr>
                        <a:t>$515,184.92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59285">
                <a:tc>
                  <a:txBody>
                    <a:bodyPr/>
                    <a:lstStyle/>
                    <a:p>
                      <a:pPr algn="l" fontAlgn="ctr"/>
                      <a:r>
                        <a:rPr lang="en-US" sz="2000" b="1" i="0" u="none" strike="noStrike" dirty="0">
                          <a:solidFill>
                            <a:srgbClr val="000000"/>
                          </a:solidFill>
                          <a:latin typeface="Arial"/>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dirty="0">
                          <a:solidFill>
                            <a:srgbClr val="000000"/>
                          </a:solidFill>
                          <a:latin typeface="Arial"/>
                        </a:rPr>
                        <a:t>$515,184.92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6" name="Footer Placeholder 4"/>
          <p:cNvSpPr txBox="1">
            <a:spLocks noGrp="1"/>
          </p:cNvSpPr>
          <p:nvPr/>
        </p:nvSpPr>
        <p:spPr bwMode="auto">
          <a:xfrm>
            <a:off x="7315200" y="6475413"/>
            <a:ext cx="1227137"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8"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September 2014</a:t>
            </a:r>
            <a:endParaRPr lang="en-GB" dirty="0"/>
          </a:p>
        </p:txBody>
      </p:sp>
      <p:sp>
        <p:nvSpPr>
          <p:cNvPr id="4" name="Slide Number Placeholder 3"/>
          <p:cNvSpPr>
            <a:spLocks noGrp="1"/>
          </p:cNvSpPr>
          <p:nvPr>
            <p:ph type="sldNum" idx="12"/>
          </p:nvPr>
        </p:nvSpPr>
        <p:spPr/>
        <p:txBody>
          <a:bodyPr/>
          <a:lstStyle/>
          <a:p>
            <a:pPr>
              <a:defRPr/>
            </a:pPr>
            <a:r>
              <a:rPr lang="en-GB" smtClean="0"/>
              <a:t>Slide </a:t>
            </a:r>
            <a:fld id="{A6C5482A-260B-4E4B-AC84-D73403BB5CB9}" type="slidenum">
              <a:rPr lang="en-GB" smtClean="0"/>
              <a:pPr>
                <a:defRPr/>
              </a:pPr>
              <a:t>11</a:t>
            </a:fld>
            <a:endParaRPr lang="en-GB"/>
          </a:p>
        </p:txBody>
      </p:sp>
      <p:graphicFrame>
        <p:nvGraphicFramePr>
          <p:cNvPr id="2" name="Table 1"/>
          <p:cNvGraphicFramePr>
            <a:graphicFrameLocks noGrp="1"/>
          </p:cNvGraphicFramePr>
          <p:nvPr>
            <p:extLst>
              <p:ext uri="{D42A27DB-BD31-4B8C-83A1-F6EECF244321}">
                <p14:modId xmlns:p14="http://schemas.microsoft.com/office/powerpoint/2010/main" val="3738159695"/>
              </p:ext>
            </p:extLst>
          </p:nvPr>
        </p:nvGraphicFramePr>
        <p:xfrm>
          <a:off x="1066800" y="838200"/>
          <a:ext cx="7010400" cy="5257800"/>
        </p:xfrm>
        <a:graphic>
          <a:graphicData uri="http://schemas.openxmlformats.org/drawingml/2006/table">
            <a:tbl>
              <a:tblPr/>
              <a:tblGrid>
                <a:gridCol w="4953000"/>
                <a:gridCol w="2057400"/>
              </a:tblGrid>
              <a:tr h="350520">
                <a:tc>
                  <a:txBody>
                    <a:bodyPr/>
                    <a:lstStyle/>
                    <a:p>
                      <a:pPr algn="ctr" fontAlgn="b"/>
                      <a:r>
                        <a:rPr lang="en-US" sz="2000" b="1" i="0" u="none" strike="noStrike" dirty="0">
                          <a:effectLst/>
                          <a:latin typeface="Arial"/>
                        </a:rPr>
                        <a:t>2014 2nd Quarter </a:t>
                      </a:r>
                      <a:r>
                        <a:rPr lang="en-US" sz="2000" b="1" i="0" u="none" strike="noStrike" dirty="0" smtClean="0">
                          <a:effectLst/>
                          <a:latin typeface="Arial"/>
                        </a:rPr>
                        <a:t>Balance</a:t>
                      </a:r>
                      <a:r>
                        <a:rPr lang="en-US" sz="2000" b="1" i="0" u="none" strike="noStrike" baseline="0" dirty="0" smtClean="0">
                          <a:effectLst/>
                          <a:latin typeface="Arial"/>
                        </a:rPr>
                        <a:t> </a:t>
                      </a:r>
                      <a:r>
                        <a:rPr lang="en-US" sz="2000" b="1" i="0" u="none" strike="noStrike" dirty="0" smtClean="0">
                          <a:effectLst/>
                          <a:latin typeface="Arial"/>
                        </a:rPr>
                        <a:t>Sheet</a:t>
                      </a:r>
                      <a:endParaRPr lang="en-US" sz="2000" b="1" i="0" u="none" strike="noStrike" dirty="0">
                        <a:effectLst/>
                        <a:latin typeface="Arial"/>
                      </a:endParaRPr>
                    </a:p>
                  </a:txBody>
                  <a:tcPr marL="9525" marR="9525" marT="9525" marB="0" anchor="b">
                    <a:lnL>
                      <a:noFill/>
                    </a:lnL>
                    <a:lnR>
                      <a:noFill/>
                    </a:lnR>
                    <a:lnT>
                      <a:noFill/>
                    </a:lnT>
                    <a:lnB>
                      <a:noFill/>
                    </a:lnB>
                    <a:solidFill>
                      <a:srgbClr val="D0D0D0"/>
                    </a:solidFill>
                  </a:tcPr>
                </a:tc>
                <a:tc>
                  <a:txBody>
                    <a:bodyPr/>
                    <a:lstStyle/>
                    <a:p>
                      <a:pPr algn="ctr" fontAlgn="b"/>
                      <a:r>
                        <a:rPr lang="en-US" sz="2000" b="1" i="0" u="none" strike="noStrike" dirty="0">
                          <a:effectLst/>
                          <a:latin typeface="Arial"/>
                        </a:rPr>
                        <a:t>Amount</a:t>
                      </a:r>
                    </a:p>
                  </a:txBody>
                  <a:tcPr marL="9525" marR="9525" marT="9525" marB="0" anchor="b">
                    <a:lnL>
                      <a:noFill/>
                    </a:lnL>
                    <a:lnR>
                      <a:noFill/>
                    </a:lnR>
                    <a:lnT>
                      <a:noFill/>
                    </a:lnT>
                    <a:lnB>
                      <a:noFill/>
                    </a:lnB>
                    <a:solidFill>
                      <a:srgbClr val="D0D0D0"/>
                    </a:solidFill>
                  </a:tcPr>
                </a:tc>
              </a:tr>
              <a:tr h="350520">
                <a:tc>
                  <a:txBody>
                    <a:bodyPr/>
                    <a:lstStyle/>
                    <a:p>
                      <a:pPr algn="l" fontAlgn="ctr"/>
                      <a:r>
                        <a:rPr lang="en-US" sz="2000" b="1" i="0" u="none" strike="noStrike" dirty="0">
                          <a:solidFill>
                            <a:srgbClr val="000000"/>
                          </a:solidFill>
                          <a:effectLst/>
                          <a:latin typeface="Arial"/>
                        </a:rPr>
                        <a:t>ASSETS</a:t>
                      </a:r>
                    </a:p>
                  </a:txBody>
                  <a:tcPr marL="9525" marR="9525" marT="9525" marB="0" anchor="ctr">
                    <a:lnL>
                      <a:noFill/>
                    </a:lnL>
                    <a:lnR>
                      <a:noFill/>
                    </a:lnR>
                    <a:lnT>
                      <a:noFill/>
                    </a:lnT>
                    <a:lnB>
                      <a:noFill/>
                    </a:lnB>
                  </a:tcPr>
                </a:tc>
                <a:tc>
                  <a:txBody>
                    <a:bodyPr/>
                    <a:lstStyle/>
                    <a:p>
                      <a:pPr algn="r" fontAlgn="ctr"/>
                      <a:endParaRPr lang="en-US" sz="2000" b="1" i="0" u="none" strike="noStrike">
                        <a:solidFill>
                          <a:srgbClr val="000000"/>
                        </a:solidFill>
                        <a:effectLst/>
                        <a:latin typeface="Arial"/>
                      </a:endParaRPr>
                    </a:p>
                  </a:txBody>
                  <a:tcPr marL="9525" marR="9525" marT="9525" marB="0" anchor="ctr">
                    <a:lnL>
                      <a:noFill/>
                    </a:lnL>
                    <a:lnR>
                      <a:noFill/>
                    </a:lnR>
                    <a:lnT>
                      <a:noFill/>
                    </a:lnT>
                    <a:lnB>
                      <a:noFill/>
                    </a:lnB>
                  </a:tcPr>
                </a:tc>
              </a:tr>
              <a:tr h="350520">
                <a:tc>
                  <a:txBody>
                    <a:bodyPr/>
                    <a:lstStyle/>
                    <a:p>
                      <a:pPr algn="l" fontAlgn="b"/>
                      <a:r>
                        <a:rPr lang="en-US" sz="2000" b="1" i="0" u="none" strike="noStrike">
                          <a:solidFill>
                            <a:srgbClr val="000000"/>
                          </a:solidFill>
                          <a:effectLst/>
                          <a:latin typeface="Arial"/>
                        </a:rPr>
                        <a:t>Current Assets</a:t>
                      </a: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a:endParaRPr>
                    </a:p>
                  </a:txBody>
                  <a:tcPr marL="9525" marR="9525" marT="9525" marB="0" anchor="ctr">
                    <a:lnL>
                      <a:noFill/>
                    </a:lnL>
                    <a:lnR>
                      <a:noFill/>
                    </a:lnR>
                    <a:lnT>
                      <a:noFill/>
                    </a:lnT>
                    <a:lnB>
                      <a:noFill/>
                    </a:lnB>
                  </a:tcPr>
                </a:tc>
              </a:tr>
              <a:tr h="350520">
                <a:tc>
                  <a:txBody>
                    <a:bodyPr/>
                    <a:lstStyle/>
                    <a:p>
                      <a:pPr algn="l" fontAlgn="b"/>
                      <a:r>
                        <a:rPr lang="en-US" sz="2000" b="1" i="0" u="none" strike="noStrike">
                          <a:solidFill>
                            <a:srgbClr val="000000"/>
                          </a:solidFill>
                          <a:effectLst/>
                          <a:latin typeface="Arial"/>
                        </a:rPr>
                        <a:t>Bank</a:t>
                      </a:r>
                    </a:p>
                  </a:txBody>
                  <a:tcPr marL="171450"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a:endParaRPr>
                    </a:p>
                  </a:txBody>
                  <a:tcPr marL="9525" marR="9525" marT="9525" marB="0" anchor="ctr">
                    <a:lnL>
                      <a:noFill/>
                    </a:lnL>
                    <a:lnR>
                      <a:noFill/>
                    </a:lnR>
                    <a:lnT>
                      <a:noFill/>
                    </a:lnT>
                    <a:lnB>
                      <a:noFill/>
                    </a:lnB>
                  </a:tcPr>
                </a:tc>
              </a:tr>
              <a:tr h="350520">
                <a:tc>
                  <a:txBody>
                    <a:bodyPr/>
                    <a:lstStyle/>
                    <a:p>
                      <a:pPr algn="r" fontAlgn="b"/>
                      <a:r>
                        <a:rPr lang="en-US" sz="1800" b="0" i="0" u="none" strike="noStrike" dirty="0" smtClean="0">
                          <a:solidFill>
                            <a:srgbClr val="000000"/>
                          </a:solidFill>
                          <a:effectLst/>
                          <a:latin typeface="Arial"/>
                        </a:rPr>
                        <a:t>  74331 </a:t>
                      </a:r>
                      <a:r>
                        <a:rPr lang="en-US" sz="1800" b="0" i="0" u="none" strike="noStrike" dirty="0">
                          <a:solidFill>
                            <a:srgbClr val="000000"/>
                          </a:solidFill>
                          <a:effectLst/>
                          <a:latin typeface="Arial"/>
                        </a:rPr>
                        <a:t>- 802.11/.15 CB Acct No. 556802</a:t>
                      </a:r>
                    </a:p>
                  </a:txBody>
                  <a:tcPr marL="257175" marR="9525" marT="9525" marB="0" anchor="b">
                    <a:lnL>
                      <a:noFill/>
                    </a:lnL>
                    <a:lnR>
                      <a:noFill/>
                    </a:lnR>
                    <a:lnT>
                      <a:noFill/>
                    </a:lnT>
                    <a:lnB>
                      <a:noFill/>
                    </a:lnB>
                  </a:tcPr>
                </a:tc>
                <a:tc>
                  <a:txBody>
                    <a:bodyPr/>
                    <a:lstStyle/>
                    <a:p>
                      <a:pPr algn="r" fontAlgn="ctr"/>
                      <a:r>
                        <a:rPr lang="en-US" sz="2000" b="0" i="0" u="none" strike="noStrike">
                          <a:solidFill>
                            <a:srgbClr val="000000"/>
                          </a:solidFill>
                          <a:effectLst/>
                          <a:latin typeface="Arial"/>
                        </a:rPr>
                        <a:t>$336,991.93 </a:t>
                      </a:r>
                    </a:p>
                  </a:txBody>
                  <a:tcPr marL="9525" marR="9525" marT="9525" marB="0" anchor="ctr">
                    <a:lnL>
                      <a:noFill/>
                    </a:lnL>
                    <a:lnR>
                      <a:noFill/>
                    </a:lnR>
                    <a:lnT>
                      <a:noFill/>
                    </a:lnT>
                    <a:lnB>
                      <a:noFill/>
                    </a:lnB>
                  </a:tcPr>
                </a:tc>
              </a:tr>
              <a:tr h="350520">
                <a:tc>
                  <a:txBody>
                    <a:bodyPr/>
                    <a:lstStyle/>
                    <a:p>
                      <a:pPr algn="r" fontAlgn="b"/>
                      <a:r>
                        <a:rPr lang="en-US" sz="1800" b="0" i="0" u="none" strike="noStrike" dirty="0" smtClean="0">
                          <a:solidFill>
                            <a:srgbClr val="000000"/>
                          </a:solidFill>
                          <a:effectLst/>
                          <a:latin typeface="Arial"/>
                        </a:rPr>
                        <a:t>  74332 </a:t>
                      </a:r>
                      <a:r>
                        <a:rPr lang="en-US" sz="1800" b="0" i="0" u="none" strike="noStrike" dirty="0">
                          <a:solidFill>
                            <a:srgbClr val="000000"/>
                          </a:solidFill>
                          <a:effectLst/>
                          <a:latin typeface="Arial"/>
                        </a:rPr>
                        <a:t>- 802.11/.15 Face-to-Face Checking</a:t>
                      </a:r>
                    </a:p>
                  </a:txBody>
                  <a:tcPr marL="257175"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2000" b="0" i="0" u="none" strike="noStrike">
                          <a:solidFill>
                            <a:srgbClr val="000000"/>
                          </a:solidFill>
                          <a:effectLst/>
                          <a:latin typeface="Arial"/>
                        </a:rPr>
                        <a:t>$58,664.73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350520">
                <a:tc>
                  <a:txBody>
                    <a:bodyPr/>
                    <a:lstStyle/>
                    <a:p>
                      <a:pPr algn="r" fontAlgn="b"/>
                      <a:r>
                        <a:rPr lang="en-US" sz="2000" b="1" i="0" u="none" strike="noStrike" dirty="0">
                          <a:solidFill>
                            <a:srgbClr val="000000"/>
                          </a:solidFill>
                          <a:effectLst/>
                          <a:latin typeface="Arial"/>
                        </a:rPr>
                        <a:t>Total Bank</a:t>
                      </a:r>
                    </a:p>
                  </a:txBody>
                  <a:tcPr marL="171450"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effectLst/>
                          <a:latin typeface="Arial"/>
                        </a:rPr>
                        <a:t>$395,656.66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50520">
                <a:tc>
                  <a:txBody>
                    <a:bodyPr/>
                    <a:lstStyle/>
                    <a:p>
                      <a:pPr algn="l" fontAlgn="b"/>
                      <a:r>
                        <a:rPr lang="en-US" sz="2000" b="1" i="0" u="none" strike="noStrike">
                          <a:solidFill>
                            <a:srgbClr val="000000"/>
                          </a:solidFill>
                          <a:effectLst/>
                          <a:latin typeface="Arial"/>
                        </a:rPr>
                        <a:t>Total Current Assets</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effectLst/>
                          <a:latin typeface="Arial"/>
                        </a:rPr>
                        <a:t>$395,656.66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50520">
                <a:tc>
                  <a:txBody>
                    <a:bodyPr/>
                    <a:lstStyle/>
                    <a:p>
                      <a:pPr algn="l" fontAlgn="ctr"/>
                      <a:r>
                        <a:rPr lang="en-US" sz="2000" b="1" i="0" u="none" strike="noStrike">
                          <a:solidFill>
                            <a:srgbClr val="000000"/>
                          </a:solidFill>
                          <a:effectLst/>
                          <a:latin typeface="Arial"/>
                        </a:rPr>
                        <a:t>Total ASSETS</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a:solidFill>
                            <a:srgbClr val="000000"/>
                          </a:solidFill>
                          <a:effectLst/>
                          <a:latin typeface="Arial"/>
                        </a:rPr>
                        <a:t>$395,656.66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350520">
                <a:tc>
                  <a:txBody>
                    <a:bodyPr/>
                    <a:lstStyle/>
                    <a:p>
                      <a:pPr algn="l" fontAlgn="ctr"/>
                      <a:r>
                        <a:rPr lang="en-US" sz="2000" b="1" i="0" u="none" strike="noStrike">
                          <a:solidFill>
                            <a:srgbClr val="000000"/>
                          </a:solidFill>
                          <a:effectLst/>
                          <a:latin typeface="Arial"/>
                        </a:rPr>
                        <a:t>LIABILITIES &amp; EQUITY</a:t>
                      </a:r>
                    </a:p>
                  </a:txBody>
                  <a:tcPr marL="9525" marR="9525" marT="9525" marB="0" anchor="ctr">
                    <a:lnL>
                      <a:noFill/>
                    </a:lnL>
                    <a:lnR>
                      <a:noFill/>
                    </a:lnR>
                    <a:lnT>
                      <a:noFill/>
                    </a:lnT>
                    <a:lnB>
                      <a:noFill/>
                    </a:lnB>
                  </a:tcPr>
                </a:tc>
                <a:tc>
                  <a:txBody>
                    <a:bodyPr/>
                    <a:lstStyle/>
                    <a:p>
                      <a:pPr algn="r" fontAlgn="ctr"/>
                      <a:endParaRPr lang="en-US" sz="2000" b="1" i="0" u="none" strike="noStrike">
                        <a:solidFill>
                          <a:srgbClr val="000000"/>
                        </a:solidFill>
                        <a:effectLst/>
                        <a:latin typeface="Arial"/>
                      </a:endParaRPr>
                    </a:p>
                  </a:txBody>
                  <a:tcPr marL="9525" marR="9525" marT="9525" marB="0" anchor="ctr">
                    <a:lnL>
                      <a:noFill/>
                    </a:lnL>
                    <a:lnR>
                      <a:noFill/>
                    </a:lnR>
                    <a:lnT>
                      <a:noFill/>
                    </a:lnT>
                    <a:lnB>
                      <a:noFill/>
                    </a:lnB>
                  </a:tcPr>
                </a:tc>
              </a:tr>
              <a:tr h="350520">
                <a:tc>
                  <a:txBody>
                    <a:bodyPr/>
                    <a:lstStyle/>
                    <a:p>
                      <a:pPr algn="l" fontAlgn="b"/>
                      <a:r>
                        <a:rPr lang="en-US" sz="2000" b="1" i="0" u="none" strike="noStrike">
                          <a:solidFill>
                            <a:srgbClr val="000000"/>
                          </a:solidFill>
                          <a:effectLst/>
                          <a:latin typeface="Arial"/>
                        </a:rPr>
                        <a:t>Equity</a:t>
                      </a: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a:endParaRPr>
                    </a:p>
                  </a:txBody>
                  <a:tcPr marL="9525" marR="9525" marT="9525" marB="0" anchor="ctr">
                    <a:lnL>
                      <a:noFill/>
                    </a:lnL>
                    <a:lnR>
                      <a:noFill/>
                    </a:lnR>
                    <a:lnT>
                      <a:noFill/>
                    </a:lnT>
                    <a:lnB>
                      <a:noFill/>
                    </a:lnB>
                  </a:tcPr>
                </a:tc>
              </a:tr>
              <a:tr h="350520">
                <a:tc>
                  <a:txBody>
                    <a:bodyPr/>
                    <a:lstStyle/>
                    <a:p>
                      <a:pPr algn="l" fontAlgn="b"/>
                      <a:r>
                        <a:rPr lang="en-US" sz="2000" b="0" i="0" u="none" strike="noStrike">
                          <a:solidFill>
                            <a:srgbClr val="000000"/>
                          </a:solidFill>
                          <a:effectLst/>
                          <a:latin typeface="Arial"/>
                        </a:rPr>
                        <a:t>Retained Earnings</a:t>
                      </a:r>
                    </a:p>
                  </a:txBody>
                  <a:tcPr marL="171450" marR="9525" marT="9525" marB="0" anchor="b">
                    <a:lnL>
                      <a:noFill/>
                    </a:lnL>
                    <a:lnR>
                      <a:noFill/>
                    </a:lnR>
                    <a:lnT>
                      <a:noFill/>
                    </a:lnT>
                    <a:lnB>
                      <a:noFill/>
                    </a:lnB>
                  </a:tcPr>
                </a:tc>
                <a:tc>
                  <a:txBody>
                    <a:bodyPr/>
                    <a:lstStyle/>
                    <a:p>
                      <a:pPr algn="r" fontAlgn="ctr"/>
                      <a:r>
                        <a:rPr lang="en-US" sz="2000" b="0" i="0" u="none" strike="noStrike">
                          <a:solidFill>
                            <a:srgbClr val="000000"/>
                          </a:solidFill>
                          <a:effectLst/>
                          <a:latin typeface="Arial"/>
                        </a:rPr>
                        <a:t>$431,159.99 </a:t>
                      </a:r>
                    </a:p>
                  </a:txBody>
                  <a:tcPr marL="9525" marR="9525" marT="9525" marB="0" anchor="ctr">
                    <a:lnL>
                      <a:noFill/>
                    </a:lnL>
                    <a:lnR>
                      <a:noFill/>
                    </a:lnR>
                    <a:lnT>
                      <a:noFill/>
                    </a:lnT>
                    <a:lnB>
                      <a:noFill/>
                    </a:lnB>
                  </a:tcPr>
                </a:tc>
              </a:tr>
              <a:tr h="350520">
                <a:tc>
                  <a:txBody>
                    <a:bodyPr/>
                    <a:lstStyle/>
                    <a:p>
                      <a:pPr algn="l" fontAlgn="b"/>
                      <a:r>
                        <a:rPr lang="en-US" sz="2000" b="0" i="0" u="none" strike="noStrike">
                          <a:solidFill>
                            <a:srgbClr val="000000"/>
                          </a:solidFill>
                          <a:effectLst/>
                          <a:latin typeface="Arial"/>
                        </a:rPr>
                        <a:t>Net Income</a:t>
                      </a:r>
                    </a:p>
                  </a:txBody>
                  <a:tcPr marL="171450"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r>
                        <a:rPr lang="en-US" sz="2000" b="0" i="0" u="none" strike="noStrike">
                          <a:solidFill>
                            <a:srgbClr val="000000"/>
                          </a:solidFill>
                          <a:effectLst/>
                          <a:latin typeface="Arial"/>
                        </a:rPr>
                        <a:t>($35,503.33)</a:t>
                      </a:r>
                    </a:p>
                  </a:txBody>
                  <a:tcPr marL="9525" marR="9525" marT="9525" marB="0" anchor="ctr">
                    <a:lnL>
                      <a:noFill/>
                    </a:lnL>
                    <a:lnR>
                      <a:noFill/>
                    </a:lnR>
                    <a:lnT>
                      <a:noFill/>
                    </a:lnT>
                    <a:lnB w="6350" cap="flat" cmpd="sng" algn="ctr">
                      <a:solidFill>
                        <a:srgbClr val="969696"/>
                      </a:solidFill>
                      <a:prstDash val="dot"/>
                      <a:round/>
                      <a:headEnd type="none" w="med" len="med"/>
                      <a:tailEnd type="none" w="med" len="med"/>
                    </a:lnB>
                  </a:tcPr>
                </a:tc>
              </a:tr>
              <a:tr h="350520">
                <a:tc>
                  <a:txBody>
                    <a:bodyPr/>
                    <a:lstStyle/>
                    <a:p>
                      <a:pPr algn="r" fontAlgn="b"/>
                      <a:r>
                        <a:rPr lang="en-US" sz="2000" b="1" i="0" u="none" strike="noStrike" dirty="0">
                          <a:solidFill>
                            <a:srgbClr val="000000"/>
                          </a:solidFill>
                          <a:effectLst/>
                          <a:latin typeface="Arial"/>
                        </a:rPr>
                        <a:t>Total Equity</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dirty="0">
                          <a:solidFill>
                            <a:srgbClr val="000000"/>
                          </a:solidFill>
                          <a:effectLst/>
                          <a:latin typeface="Arial"/>
                        </a:rPr>
                        <a:t>$395,656.66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50520">
                <a:tc>
                  <a:txBody>
                    <a:bodyPr/>
                    <a:lstStyle/>
                    <a:p>
                      <a:pPr algn="l" fontAlgn="ctr"/>
                      <a:r>
                        <a:rPr lang="en-US" sz="2000" b="1" i="0" u="none" strike="noStrike">
                          <a:solidFill>
                            <a:srgbClr val="000000"/>
                          </a:solidFill>
                          <a:effectLst/>
                          <a:latin typeface="Arial"/>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dirty="0">
                          <a:solidFill>
                            <a:srgbClr val="000000"/>
                          </a:solidFill>
                          <a:effectLst/>
                          <a:latin typeface="Arial"/>
                        </a:rPr>
                        <a:t>$395,656.66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6" name="Footer Placeholder 4"/>
          <p:cNvSpPr txBox="1">
            <a:spLocks noGrp="1"/>
          </p:cNvSpPr>
          <p:nvPr/>
        </p:nvSpPr>
        <p:spPr bwMode="auto">
          <a:xfrm>
            <a:off x="7162800" y="6475413"/>
            <a:ext cx="1379537"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7"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extLst>
      <p:ext uri="{BB962C8B-B14F-4D97-AF65-F5344CB8AC3E}">
        <p14:creationId xmlns:p14="http://schemas.microsoft.com/office/powerpoint/2010/main" val="10349751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September 2014</a:t>
            </a:r>
            <a:endParaRPr lang="en-GB" dirty="0" smtClean="0">
              <a:latin typeface="Times New Roman" pitchFamily="18" charset="0"/>
              <a:ea typeface="Arial Unicode MS" pitchFamily="34" charset="-128"/>
              <a:cs typeface="Arial Unicode MS" pitchFamily="34" charset="-128"/>
            </a:endParaRPr>
          </a:p>
        </p:txBody>
      </p:sp>
      <p:sp>
        <p:nvSpPr>
          <p:cNvPr id="4100"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82CB204-8F88-4025-B305-BD26943A6CBF}"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smtClean="0">
              <a:latin typeface="Times New Roman" pitchFamily="18" charset="0"/>
              <a:ea typeface="Arial Unicode MS" pitchFamily="34" charset="-128"/>
              <a:cs typeface="Arial Unicode MS" pitchFamily="34" charset="-128"/>
            </a:endParaRPr>
          </a:p>
        </p:txBody>
      </p:sp>
      <p:sp>
        <p:nvSpPr>
          <p:cNvPr id="4102"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
        <p:nvSpPr>
          <p:cNvPr id="4104"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Abstract</a:t>
            </a:r>
          </a:p>
        </p:txBody>
      </p:sp>
      <p:sp>
        <p:nvSpPr>
          <p:cNvPr id="4105" name="Rectangle 2"/>
          <p:cNvSpPr>
            <a:spLocks noGrp="1" noChangeArrowheads="1"/>
          </p:cNvSpPr>
          <p:nvPr>
            <p:ph type="body" idx="1"/>
          </p:nvPr>
        </p:nvSpPr>
        <p:spPr>
          <a:xfrm>
            <a:off x="685800" y="1981200"/>
            <a:ext cx="7772400" cy="4114800"/>
          </a:xfrm>
          <a:noFill/>
        </p:spPr>
        <p:txBody>
          <a:bodyPr/>
          <a:lstStyle/>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latin typeface="Times New Roman" pitchFamily="18" charset="0"/>
                <a:ea typeface="Arial Unicode MS" pitchFamily="34" charset="-128"/>
                <a:cs typeface="Arial Unicode MS" pitchFamily="34" charset="-128"/>
              </a:rPr>
              <a:t>Sept </a:t>
            </a:r>
            <a:r>
              <a:rPr lang="en-GB" dirty="0" smtClean="0"/>
              <a:t>2014 Treasurer report for the Joint 802.11/.15 Wireless funds</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Also reported in 802.15 doc: </a:t>
            </a:r>
            <a:r>
              <a:rPr lang="en-US" dirty="0" smtClean="0"/>
              <a:t>15-14/0526</a:t>
            </a:r>
            <a:r>
              <a:rPr lang="en-GB" dirty="0" smtClean="0"/>
              <a:t>r0</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
        <p:nvSpPr>
          <p:cNvPr id="4106"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September 2014</a:t>
            </a:r>
            <a:endParaRPr lang="en-US"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3</a:t>
            </a:fld>
            <a:endParaRPr lang="en-GB"/>
          </a:p>
        </p:txBody>
      </p:sp>
      <p:sp>
        <p:nvSpPr>
          <p:cNvPr id="9" name="Rectangle 3"/>
          <p:cNvSpPr>
            <a:spLocks noChangeArrowheads="1"/>
          </p:cNvSpPr>
          <p:nvPr/>
        </p:nvSpPr>
        <p:spPr bwMode="auto">
          <a:xfrm>
            <a:off x="609601" y="1020762"/>
            <a:ext cx="8077200" cy="5293757"/>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a:t>
            </a:r>
            <a:r>
              <a:rPr lang="en-US" altLang="ko-KR" sz="1600" b="1" dirty="0" smtClean="0">
                <a:solidFill>
                  <a:schemeClr val="tx1"/>
                </a:solidFill>
                <a:ea typeface="굴림" pitchFamily="50" charset="-127"/>
              </a:rPr>
              <a:t>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Treasurer </a:t>
            </a:r>
            <a:r>
              <a:rPr lang="en-US" altLang="ko-KR" sz="1600" smtClean="0">
                <a:solidFill>
                  <a:schemeClr val="tx1"/>
                </a:solidFill>
                <a:ea typeface="굴림" pitchFamily="50" charset="-127"/>
              </a:rPr>
              <a:t>Report September 2014</a:t>
            </a:r>
            <a:r>
              <a:rPr lang="en-US" altLang="ko-KR" sz="1600" dirty="0">
                <a:solidFill>
                  <a:schemeClr val="tx1"/>
                </a:solidFill>
                <a:ea typeface="굴림" pitchFamily="50" charset="-127"/>
              </a:rPr>
              <a:t>	</a:t>
            </a:r>
          </a:p>
          <a:p>
            <a:r>
              <a:rPr lang="en-US" altLang="ko-KR" sz="1600" b="1" dirty="0">
                <a:solidFill>
                  <a:schemeClr val="tx1"/>
                </a:solidFill>
                <a:ea typeface="굴림" pitchFamily="50" charset="-127"/>
              </a:rPr>
              <a:t>Date Submitted: </a:t>
            </a:r>
            <a:r>
              <a:rPr lang="en-US" altLang="ko-KR" sz="1600" dirty="0" smtClean="0">
                <a:solidFill>
                  <a:schemeClr val="tx1"/>
                </a:solidFill>
                <a:ea typeface="굴림" pitchFamily="50" charset="-127"/>
              </a:rPr>
              <a:t>14 September 2014</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a:t>
            </a:r>
            <a:r>
              <a:rPr lang="en-US" altLang="ko-KR" sz="1600" dirty="0" err="1" smtClean="0">
                <a:solidFill>
                  <a:schemeClr val="tx1"/>
                </a:solidFill>
                <a:ea typeface="굴림" pitchFamily="50" charset="-127"/>
              </a:rPr>
              <a:t>Rosdahl</a:t>
            </a:r>
            <a:r>
              <a:rPr lang="en-US" altLang="ko-KR" sz="1600" dirty="0" smtClean="0">
                <a:solidFill>
                  <a:schemeClr val="tx1"/>
                </a:solidFill>
                <a:ea typeface="굴림" pitchFamily="50" charset="-127"/>
              </a:rPr>
              <a:t>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September 2014 for the Joint 802.11/.15 Wireless funds.  </a:t>
            </a:r>
            <a:r>
              <a:rPr lang="en-US" sz="1600" dirty="0" smtClean="0">
                <a:solidFill>
                  <a:schemeClr val="tx1"/>
                </a:solidFill>
              </a:rPr>
              <a:t>See Also document # </a:t>
            </a:r>
            <a:r>
              <a:rPr lang="en-GB" sz="1600" dirty="0" smtClean="0">
                <a:solidFill>
                  <a:srgbClr val="000000"/>
                </a:solidFill>
                <a:latin typeface="Times New Roman" pitchFamily="16" charset="0"/>
                <a:ea typeface="MS Gothic" charset="-128"/>
                <a:cs typeface="Arial Unicode MS" charset="0"/>
              </a:rPr>
              <a:t>11-14/1005</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publicly available by P802.15.	</a:t>
            </a:r>
          </a:p>
        </p:txBody>
      </p:sp>
      <p:sp>
        <p:nvSpPr>
          <p:cNvPr id="7"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8"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September 2014</a:t>
            </a:r>
            <a:endParaRPr lang="en-GB" dirty="0"/>
          </a:p>
        </p:txBody>
      </p:sp>
      <p:sp>
        <p:nvSpPr>
          <p:cNvPr id="5" name="Slide Number Placeholder 4"/>
          <p:cNvSpPr>
            <a:spLocks noGrp="1"/>
          </p:cNvSpPr>
          <p:nvPr>
            <p:ph type="sldNum" idx="12"/>
          </p:nvPr>
        </p:nvSpPr>
        <p:spPr/>
        <p:txBody>
          <a:bodyPr/>
          <a:lstStyle/>
          <a:p>
            <a:pPr>
              <a:defRPr/>
            </a:pPr>
            <a:r>
              <a:rPr lang="en-GB" smtClean="0"/>
              <a:t>Slide </a:t>
            </a:r>
            <a:fld id="{E6969283-78ED-4F71-B854-48055E18A2DC}" type="slidenum">
              <a:rPr lang="en-GB" smtClean="0"/>
              <a:pPr>
                <a:defRPr/>
              </a:pPr>
              <a:t>4</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4246703942"/>
              </p:ext>
            </p:extLst>
          </p:nvPr>
        </p:nvGraphicFramePr>
        <p:xfrm>
          <a:off x="1447800" y="685800"/>
          <a:ext cx="6248400" cy="457200"/>
        </p:xfrm>
        <a:graphic>
          <a:graphicData uri="http://schemas.openxmlformats.org/drawingml/2006/table">
            <a:tbl>
              <a:tblPr/>
              <a:tblGrid>
                <a:gridCol w="6248400"/>
              </a:tblGrid>
              <a:tr h="457200">
                <a:tc>
                  <a:txBody>
                    <a:bodyPr/>
                    <a:lstStyle/>
                    <a:p>
                      <a:pPr marL="0" marR="0" algn="ctr">
                        <a:spcBef>
                          <a:spcPts val="0"/>
                        </a:spcBef>
                        <a:spcAft>
                          <a:spcPts val="0"/>
                        </a:spcAft>
                      </a:pPr>
                      <a:r>
                        <a:rPr lang="en-US" sz="2000" b="1" dirty="0">
                          <a:latin typeface="Arial"/>
                          <a:ea typeface="Times New Roman"/>
                          <a:cs typeface="Times New Roman"/>
                        </a:rPr>
                        <a:t>Balance </a:t>
                      </a:r>
                      <a:r>
                        <a:rPr lang="en-US" sz="2000" b="1" dirty="0" smtClean="0">
                          <a:latin typeface="Arial"/>
                          <a:ea typeface="Times New Roman"/>
                          <a:cs typeface="Times New Roman"/>
                        </a:rPr>
                        <a:t>Sheet-</a:t>
                      </a:r>
                      <a:r>
                        <a:rPr lang="en-US" sz="2000" b="1" baseline="0" dirty="0" smtClean="0">
                          <a:latin typeface="Arial"/>
                          <a:ea typeface="Times New Roman"/>
                          <a:cs typeface="Times New Roman"/>
                        </a:rPr>
                        <a:t> 31 </a:t>
                      </a:r>
                      <a:r>
                        <a:rPr lang="en-US" sz="2000" b="1" dirty="0" smtClean="0">
                          <a:latin typeface="Arial"/>
                          <a:ea typeface="Times New Roman"/>
                          <a:cs typeface="Times New Roman"/>
                        </a:rPr>
                        <a:t>July 2014</a:t>
                      </a:r>
                      <a:endParaRPr lang="en-US" sz="1800" dirty="0">
                        <a:latin typeface="Times New Roman"/>
                        <a:ea typeface="Times New Roman"/>
                        <a:cs typeface="Times New Roman"/>
                      </a:endParaRPr>
                    </a:p>
                  </a:txBody>
                  <a:tcPr marL="9525" marR="9525" marT="9525" marB="9525" anchor="ctr">
                    <a:lnL>
                      <a:noFill/>
                    </a:lnL>
                    <a:lnR>
                      <a:noFill/>
                    </a:lnR>
                    <a:lnT>
                      <a:noFill/>
                    </a:lnT>
                    <a:lnB>
                      <a:noFill/>
                    </a:lnB>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646268194"/>
              </p:ext>
            </p:extLst>
          </p:nvPr>
        </p:nvGraphicFramePr>
        <p:xfrm>
          <a:off x="609600" y="1066800"/>
          <a:ext cx="8153400" cy="5334004"/>
        </p:xfrm>
        <a:graphic>
          <a:graphicData uri="http://schemas.openxmlformats.org/drawingml/2006/table">
            <a:tbl>
              <a:tblPr/>
              <a:tblGrid>
                <a:gridCol w="4076700"/>
                <a:gridCol w="4076700"/>
              </a:tblGrid>
              <a:tr h="281560">
                <a:tc>
                  <a:txBody>
                    <a:bodyPr/>
                    <a:lstStyle/>
                    <a:p>
                      <a:pPr marL="0" marR="0">
                        <a:spcBef>
                          <a:spcPts val="0"/>
                        </a:spcBef>
                        <a:spcAft>
                          <a:spcPts val="0"/>
                        </a:spcAft>
                      </a:pPr>
                      <a:r>
                        <a:rPr lang="en-US" sz="1800" b="1" dirty="0">
                          <a:latin typeface="Arial"/>
                          <a:ea typeface="Times New Roman"/>
                          <a:cs typeface="Times New Roman"/>
                        </a:rPr>
                        <a:t>Financial Row</a:t>
                      </a:r>
                      <a:endParaRPr lang="en-US" sz="3600" dirty="0">
                        <a:latin typeface="Times New Roman"/>
                        <a:ea typeface="Times New Roman"/>
                        <a:cs typeface="Times New Roman"/>
                      </a:endParaRPr>
                    </a:p>
                  </a:txBody>
                  <a:tcPr marL="57150" marR="5715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CCCCCC"/>
                      </a:solidFill>
                      <a:prstDash val="solid"/>
                      <a:round/>
                      <a:headEnd type="none" w="med" len="med"/>
                      <a:tailEnd type="none" w="med" len="med"/>
                    </a:lnT>
                    <a:lnB w="28575" cap="flat" cmpd="sng" algn="ctr">
                      <a:solidFill>
                        <a:srgbClr val="A0A0A0"/>
                      </a:solidFill>
                      <a:prstDash val="solid"/>
                      <a:round/>
                      <a:headEnd type="none" w="med" len="med"/>
                      <a:tailEnd type="none" w="med" len="med"/>
                    </a:lnB>
                  </a:tcPr>
                </a:tc>
                <a:tc>
                  <a:txBody>
                    <a:bodyPr/>
                    <a:lstStyle/>
                    <a:p>
                      <a:pPr marL="0" marR="0" algn="r">
                        <a:spcBef>
                          <a:spcPts val="0"/>
                        </a:spcBef>
                        <a:spcAft>
                          <a:spcPts val="0"/>
                        </a:spcAft>
                      </a:pPr>
                      <a:r>
                        <a:rPr lang="en-US" sz="1800" b="1" dirty="0">
                          <a:latin typeface="Arial"/>
                          <a:ea typeface="Times New Roman"/>
                          <a:cs typeface="Times New Roman"/>
                        </a:rPr>
                        <a:t>Amount</a:t>
                      </a:r>
                      <a:endParaRPr lang="en-US" sz="3600" dirty="0">
                        <a:latin typeface="Times New Roman"/>
                        <a:ea typeface="Times New Roman"/>
                        <a:cs typeface="Times New Roman"/>
                      </a:endParaRPr>
                    </a:p>
                  </a:txBody>
                  <a:tcPr marL="57150" marR="571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CCCCCC"/>
                      </a:solidFill>
                      <a:prstDash val="solid"/>
                      <a:round/>
                      <a:headEnd type="none" w="med" len="med"/>
                      <a:tailEnd type="none" w="med" len="med"/>
                    </a:lnT>
                    <a:lnB w="28575" cap="flat" cmpd="sng" algn="ctr">
                      <a:solidFill>
                        <a:srgbClr val="A0A0A0"/>
                      </a:solidFill>
                      <a:prstDash val="solid"/>
                      <a:round/>
                      <a:headEnd type="none" w="med" len="med"/>
                      <a:tailEnd type="none" w="med" len="med"/>
                    </a:lnB>
                  </a:tcPr>
                </a:tc>
              </a:tr>
              <a:tr h="320666">
                <a:tc>
                  <a:txBody>
                    <a:bodyPr/>
                    <a:lstStyle/>
                    <a:p>
                      <a:pPr marL="0" marR="0">
                        <a:spcBef>
                          <a:spcPts val="0"/>
                        </a:spcBef>
                        <a:spcAft>
                          <a:spcPts val="0"/>
                        </a:spcAft>
                      </a:pPr>
                      <a:r>
                        <a:rPr lang="en-US" sz="1800" b="1">
                          <a:solidFill>
                            <a:srgbClr val="060606"/>
                          </a:solidFill>
                          <a:latin typeface="Arial"/>
                          <a:ea typeface="Times New Roman"/>
                          <a:cs typeface="Times New Roman"/>
                        </a:rPr>
                        <a:t>ASSETS</a:t>
                      </a:r>
                      <a:endParaRPr lang="en-US" sz="3600">
                        <a:latin typeface="Times New Roman"/>
                        <a:ea typeface="Times New Roman"/>
                        <a:cs typeface="Times New Roman"/>
                      </a:endParaRPr>
                    </a:p>
                  </a:txBody>
                  <a:tcPr marL="180975" marR="19050" marT="19050" marB="19050">
                    <a:lnL>
                      <a:noFill/>
                    </a:lnL>
                    <a:lnR>
                      <a:noFill/>
                    </a:lnR>
                    <a:lnT w="28575" cap="flat" cmpd="sng" algn="ctr">
                      <a:solidFill>
                        <a:srgbClr val="A0A0A0"/>
                      </a:solidFill>
                      <a:prstDash val="solid"/>
                      <a:round/>
                      <a:headEnd type="none" w="med" len="med"/>
                      <a:tailEnd type="none" w="med" len="med"/>
                    </a:lnT>
                    <a:lnB>
                      <a:noFill/>
                    </a:lnB>
                  </a:tcPr>
                </a:tc>
                <a:tc>
                  <a:txBody>
                    <a:bodyPr/>
                    <a:lstStyle/>
                    <a:p>
                      <a:pPr marL="0" marR="0" algn="r">
                        <a:spcBef>
                          <a:spcPts val="0"/>
                        </a:spcBef>
                        <a:spcAft>
                          <a:spcPts val="0"/>
                        </a:spcAft>
                      </a:pPr>
                      <a:r>
                        <a:rPr lang="en-US" sz="1800" b="1" dirty="0">
                          <a:solidFill>
                            <a:srgbClr val="060606"/>
                          </a:solidFill>
                          <a:latin typeface="Arial"/>
                          <a:ea typeface="Times New Roman"/>
                          <a:cs typeface="Times New Roman"/>
                        </a:rPr>
                        <a:t> </a:t>
                      </a:r>
                      <a:endParaRPr lang="en-US" sz="3600" dirty="0">
                        <a:latin typeface="Times New Roman"/>
                        <a:ea typeface="Times New Roman"/>
                        <a:cs typeface="Times New Roman"/>
                      </a:endParaRPr>
                    </a:p>
                  </a:txBody>
                  <a:tcPr marL="19050" marR="19050" marT="19050" marB="19050">
                    <a:lnL>
                      <a:noFill/>
                    </a:lnL>
                    <a:lnR>
                      <a:noFill/>
                    </a:lnR>
                    <a:lnT w="28575" cap="flat" cmpd="sng" algn="ctr">
                      <a:solidFill>
                        <a:srgbClr val="A0A0A0"/>
                      </a:solidFill>
                      <a:prstDash val="solid"/>
                      <a:round/>
                      <a:headEnd type="none" w="med" len="med"/>
                      <a:tailEnd type="none" w="med" len="med"/>
                    </a:lnT>
                    <a:lnB>
                      <a:noFill/>
                    </a:lnB>
                  </a:tcPr>
                </a:tc>
              </a:tr>
              <a:tr h="320666">
                <a:tc>
                  <a:txBody>
                    <a:bodyPr/>
                    <a:lstStyle/>
                    <a:p>
                      <a:pPr marL="0" marR="0">
                        <a:spcBef>
                          <a:spcPts val="0"/>
                        </a:spcBef>
                        <a:spcAft>
                          <a:spcPts val="0"/>
                        </a:spcAft>
                      </a:pPr>
                      <a:r>
                        <a:rPr lang="en-US" sz="1800" b="1">
                          <a:solidFill>
                            <a:srgbClr val="060606"/>
                          </a:solidFill>
                          <a:latin typeface="Arial"/>
                          <a:ea typeface="Times New Roman"/>
                          <a:cs typeface="Times New Roman"/>
                        </a:rPr>
                        <a:t>Current Assets</a:t>
                      </a:r>
                      <a:endParaRPr lang="en-US" sz="3600">
                        <a:latin typeface="Times New Roman"/>
                        <a:ea typeface="Times New Roman"/>
                        <a:cs typeface="Times New Roman"/>
                      </a:endParaRPr>
                    </a:p>
                  </a:txBody>
                  <a:tcPr marL="371475" marR="19050" marT="19050" marB="19050">
                    <a:lnL>
                      <a:noFill/>
                    </a:lnL>
                    <a:lnR>
                      <a:noFill/>
                    </a:lnR>
                    <a:lnT>
                      <a:noFill/>
                    </a:lnT>
                    <a:lnB>
                      <a:noFill/>
                    </a:lnB>
                  </a:tcPr>
                </a:tc>
                <a:tc>
                  <a:txBody>
                    <a:bodyPr/>
                    <a:lstStyle/>
                    <a:p>
                      <a:pPr marL="0" marR="0" algn="r">
                        <a:spcBef>
                          <a:spcPts val="0"/>
                        </a:spcBef>
                        <a:spcAft>
                          <a:spcPts val="0"/>
                        </a:spcAft>
                      </a:pPr>
                      <a:r>
                        <a:rPr lang="en-US" sz="1800" b="1">
                          <a:solidFill>
                            <a:srgbClr val="060606"/>
                          </a:solidFill>
                          <a:latin typeface="Arial"/>
                          <a:ea typeface="Times New Roman"/>
                          <a:cs typeface="Times New Roman"/>
                        </a:rPr>
                        <a:t> </a:t>
                      </a:r>
                      <a:endParaRPr lang="en-US" sz="3600">
                        <a:latin typeface="Times New Roman"/>
                        <a:ea typeface="Times New Roman"/>
                        <a:cs typeface="Times New Roman"/>
                      </a:endParaRPr>
                    </a:p>
                  </a:txBody>
                  <a:tcPr marL="19050" marR="19050" marT="19050" marB="19050">
                    <a:lnL>
                      <a:noFill/>
                    </a:lnL>
                    <a:lnR>
                      <a:noFill/>
                    </a:lnR>
                    <a:lnT>
                      <a:noFill/>
                    </a:lnT>
                    <a:lnB>
                      <a:noFill/>
                    </a:lnB>
                  </a:tcPr>
                </a:tc>
              </a:tr>
              <a:tr h="320666">
                <a:tc>
                  <a:txBody>
                    <a:bodyPr/>
                    <a:lstStyle/>
                    <a:p>
                      <a:pPr marL="0" marR="0">
                        <a:spcBef>
                          <a:spcPts val="0"/>
                        </a:spcBef>
                        <a:spcAft>
                          <a:spcPts val="0"/>
                        </a:spcAft>
                      </a:pPr>
                      <a:r>
                        <a:rPr lang="en-US" sz="1800" b="1">
                          <a:solidFill>
                            <a:srgbClr val="060606"/>
                          </a:solidFill>
                          <a:latin typeface="Arial"/>
                          <a:ea typeface="Times New Roman"/>
                          <a:cs typeface="Times New Roman"/>
                        </a:rPr>
                        <a:t>Bank</a:t>
                      </a:r>
                      <a:endParaRPr lang="en-US" sz="3600">
                        <a:latin typeface="Times New Roman"/>
                        <a:ea typeface="Times New Roman"/>
                        <a:cs typeface="Times New Roman"/>
                      </a:endParaRPr>
                    </a:p>
                  </a:txBody>
                  <a:tcPr marL="561975" marR="19050" marT="19050" marB="19050">
                    <a:lnL>
                      <a:noFill/>
                    </a:lnL>
                    <a:lnR>
                      <a:noFill/>
                    </a:lnR>
                    <a:lnT>
                      <a:noFill/>
                    </a:lnT>
                    <a:lnB>
                      <a:noFill/>
                    </a:lnB>
                  </a:tcPr>
                </a:tc>
                <a:tc>
                  <a:txBody>
                    <a:bodyPr/>
                    <a:lstStyle/>
                    <a:p>
                      <a:pPr marL="0" marR="0" algn="r">
                        <a:spcBef>
                          <a:spcPts val="0"/>
                        </a:spcBef>
                        <a:spcAft>
                          <a:spcPts val="0"/>
                        </a:spcAft>
                      </a:pPr>
                      <a:r>
                        <a:rPr lang="en-US" sz="1800" b="1">
                          <a:solidFill>
                            <a:srgbClr val="060606"/>
                          </a:solidFill>
                          <a:latin typeface="Arial"/>
                          <a:ea typeface="Times New Roman"/>
                          <a:cs typeface="Times New Roman"/>
                        </a:rPr>
                        <a:t> </a:t>
                      </a:r>
                      <a:endParaRPr lang="en-US" sz="3600">
                        <a:latin typeface="Times New Roman"/>
                        <a:ea typeface="Times New Roman"/>
                        <a:cs typeface="Times New Roman"/>
                      </a:endParaRPr>
                    </a:p>
                  </a:txBody>
                  <a:tcPr marL="19050" marR="19050" marT="19050" marB="19050">
                    <a:lnL>
                      <a:noFill/>
                    </a:lnL>
                    <a:lnR>
                      <a:noFill/>
                    </a:lnR>
                    <a:lnT>
                      <a:noFill/>
                    </a:lnT>
                    <a:lnB>
                      <a:noFill/>
                    </a:lnB>
                  </a:tcPr>
                </a:tc>
              </a:tr>
              <a:tr h="602226">
                <a:tc>
                  <a:txBody>
                    <a:bodyPr/>
                    <a:lstStyle/>
                    <a:p>
                      <a:pPr marL="0" marR="0">
                        <a:spcBef>
                          <a:spcPts val="0"/>
                        </a:spcBef>
                        <a:spcAft>
                          <a:spcPts val="0"/>
                        </a:spcAft>
                      </a:pPr>
                      <a:r>
                        <a:rPr lang="en-US" sz="1800">
                          <a:solidFill>
                            <a:srgbClr val="060606"/>
                          </a:solidFill>
                          <a:latin typeface="Arial"/>
                          <a:ea typeface="Times New Roman"/>
                          <a:cs typeface="Times New Roman"/>
                        </a:rPr>
                        <a:t>74331 - 802.11/.15 CB Acct No. 556802</a:t>
                      </a:r>
                      <a:endParaRPr lang="en-US" sz="3600">
                        <a:latin typeface="Times New Roman"/>
                        <a:ea typeface="Times New Roman"/>
                        <a:cs typeface="Times New Roman"/>
                      </a:endParaRPr>
                    </a:p>
                  </a:txBody>
                  <a:tcPr marL="752475" marR="19050" marT="19050" marB="19050">
                    <a:lnL>
                      <a:noFill/>
                    </a:lnL>
                    <a:lnR>
                      <a:noFill/>
                    </a:lnR>
                    <a:lnT>
                      <a:noFill/>
                    </a:lnT>
                    <a:lnB>
                      <a:noFill/>
                    </a:lnB>
                  </a:tcPr>
                </a:tc>
                <a:tc>
                  <a:txBody>
                    <a:bodyPr/>
                    <a:lstStyle/>
                    <a:p>
                      <a:pPr marL="0" marR="0" algn="r">
                        <a:spcBef>
                          <a:spcPts val="0"/>
                        </a:spcBef>
                        <a:spcAft>
                          <a:spcPts val="0"/>
                        </a:spcAft>
                      </a:pPr>
                      <a:r>
                        <a:rPr lang="en-US" sz="1800" dirty="0">
                          <a:solidFill>
                            <a:srgbClr val="060606"/>
                          </a:solidFill>
                          <a:latin typeface="Arial"/>
                          <a:ea typeface="Times New Roman"/>
                          <a:cs typeface="Times New Roman"/>
                        </a:rPr>
                        <a:t>$</a:t>
                      </a:r>
                      <a:r>
                        <a:rPr lang="en-US" sz="1800" dirty="0" smtClean="0">
                          <a:solidFill>
                            <a:srgbClr val="060606"/>
                          </a:solidFill>
                          <a:latin typeface="Arial"/>
                          <a:ea typeface="Times New Roman"/>
                          <a:cs typeface="Times New Roman"/>
                        </a:rPr>
                        <a:t>337,059.41</a:t>
                      </a:r>
                      <a:endParaRPr lang="en-US" sz="3600" dirty="0">
                        <a:latin typeface="Times New Roman"/>
                        <a:ea typeface="Times New Roman"/>
                        <a:cs typeface="Times New Roman"/>
                      </a:endParaRPr>
                    </a:p>
                  </a:txBody>
                  <a:tcPr marL="19050" marR="19050" marT="19050" marB="19050">
                    <a:lnL>
                      <a:noFill/>
                    </a:lnL>
                    <a:lnR>
                      <a:noFill/>
                    </a:lnR>
                    <a:lnT>
                      <a:noFill/>
                    </a:lnT>
                    <a:lnB>
                      <a:noFill/>
                    </a:lnB>
                  </a:tcPr>
                </a:tc>
              </a:tr>
              <a:tr h="602226">
                <a:tc>
                  <a:txBody>
                    <a:bodyPr/>
                    <a:lstStyle/>
                    <a:p>
                      <a:pPr marL="0" marR="0">
                        <a:spcBef>
                          <a:spcPts val="0"/>
                        </a:spcBef>
                        <a:spcAft>
                          <a:spcPts val="0"/>
                        </a:spcAft>
                      </a:pPr>
                      <a:r>
                        <a:rPr lang="en-US" sz="1800" dirty="0">
                          <a:solidFill>
                            <a:srgbClr val="060606"/>
                          </a:solidFill>
                          <a:latin typeface="Arial"/>
                          <a:ea typeface="Times New Roman"/>
                          <a:cs typeface="Times New Roman"/>
                        </a:rPr>
                        <a:t>74332 - 802.11/.15 Face-to-Face Checking</a:t>
                      </a:r>
                      <a:endParaRPr lang="en-US" sz="3600" dirty="0">
                        <a:latin typeface="Times New Roman"/>
                        <a:ea typeface="Times New Roman"/>
                        <a:cs typeface="Times New Roman"/>
                      </a:endParaRPr>
                    </a:p>
                  </a:txBody>
                  <a:tcPr marL="752475" marR="19050" marT="19050" marB="19050">
                    <a:lnL>
                      <a:noFill/>
                    </a:lnL>
                    <a:lnR>
                      <a:noFill/>
                    </a:lnR>
                    <a:lnT>
                      <a:noFill/>
                    </a:lnT>
                    <a:lnB w="12700" cap="flat" cmpd="sng" algn="ctr">
                      <a:solidFill>
                        <a:srgbClr val="C0C0C0"/>
                      </a:solidFill>
                      <a:prstDash val="dot"/>
                      <a:round/>
                      <a:headEnd type="none" w="med" len="med"/>
                      <a:tailEnd type="none" w="med" len="med"/>
                    </a:lnB>
                  </a:tcPr>
                </a:tc>
                <a:tc>
                  <a:txBody>
                    <a:bodyPr/>
                    <a:lstStyle/>
                    <a:p>
                      <a:pPr marL="0" marR="0" algn="r">
                        <a:spcBef>
                          <a:spcPts val="0"/>
                        </a:spcBef>
                        <a:spcAft>
                          <a:spcPts val="0"/>
                        </a:spcAft>
                      </a:pPr>
                      <a:r>
                        <a:rPr lang="en-US" sz="1800" dirty="0" smtClean="0">
                          <a:solidFill>
                            <a:srgbClr val="060606"/>
                          </a:solidFill>
                          <a:latin typeface="Arial"/>
                          <a:ea typeface="Times New Roman"/>
                          <a:cs typeface="Times New Roman"/>
                        </a:rPr>
                        <a:t>$58,487.26</a:t>
                      </a:r>
                      <a:endParaRPr lang="en-US" sz="3600" dirty="0">
                        <a:latin typeface="Times New Roman"/>
                        <a:ea typeface="Times New Roman"/>
                        <a:cs typeface="Times New Roman"/>
                      </a:endParaRPr>
                    </a:p>
                  </a:txBody>
                  <a:tcPr marL="19050" marR="19050" marT="19050" marB="19050">
                    <a:lnL>
                      <a:noFill/>
                    </a:lnL>
                    <a:lnR>
                      <a:noFill/>
                    </a:lnR>
                    <a:lnT>
                      <a:noFill/>
                    </a:lnT>
                    <a:lnB w="12700" cap="flat" cmpd="sng" algn="ctr">
                      <a:solidFill>
                        <a:srgbClr val="C0C0C0"/>
                      </a:solidFill>
                      <a:prstDash val="dot"/>
                      <a:round/>
                      <a:headEnd type="none" w="med" len="med"/>
                      <a:tailEnd type="none" w="med" len="med"/>
                    </a:lnB>
                  </a:tcPr>
                </a:tc>
              </a:tr>
              <a:tr h="320666">
                <a:tc>
                  <a:txBody>
                    <a:bodyPr/>
                    <a:lstStyle/>
                    <a:p>
                      <a:pPr marL="0" marR="0">
                        <a:spcBef>
                          <a:spcPts val="0"/>
                        </a:spcBef>
                        <a:spcAft>
                          <a:spcPts val="0"/>
                        </a:spcAft>
                      </a:pPr>
                      <a:r>
                        <a:rPr lang="en-US" sz="1800" b="1" dirty="0">
                          <a:solidFill>
                            <a:srgbClr val="060606"/>
                          </a:solidFill>
                          <a:latin typeface="Arial"/>
                          <a:ea typeface="Times New Roman"/>
                          <a:cs typeface="Times New Roman"/>
                        </a:rPr>
                        <a:t>Total Bank</a:t>
                      </a:r>
                      <a:endParaRPr lang="en-US" sz="3600" dirty="0">
                        <a:latin typeface="Times New Roman"/>
                        <a:ea typeface="Times New Roman"/>
                        <a:cs typeface="Times New Roman"/>
                      </a:endParaRPr>
                    </a:p>
                  </a:txBody>
                  <a:tcPr marL="561975" marR="19050" marT="19050" marB="19050">
                    <a:lnL>
                      <a:noFill/>
                    </a:lnL>
                    <a:lnR>
                      <a:noFill/>
                    </a:lnR>
                    <a:lnT w="12700" cap="flat" cmpd="sng" algn="ctr">
                      <a:solidFill>
                        <a:srgbClr val="C0C0C0"/>
                      </a:solidFill>
                      <a:prstDash val="dot"/>
                      <a:round/>
                      <a:headEnd type="none" w="med" len="med"/>
                      <a:tailEnd type="none" w="med" len="med"/>
                    </a:lnT>
                    <a:lnB w="12700" cap="flat" cmpd="sng" algn="ctr">
                      <a:solidFill>
                        <a:srgbClr val="969696"/>
                      </a:solidFill>
                      <a:prstDash val="dot"/>
                      <a:round/>
                      <a:headEnd type="none" w="med" len="med"/>
                      <a:tailEnd type="none" w="med" len="med"/>
                    </a:lnB>
                  </a:tcPr>
                </a:tc>
                <a:tc>
                  <a:txBody>
                    <a:bodyPr/>
                    <a:lstStyle/>
                    <a:p>
                      <a:pPr marL="0" marR="0" algn="r">
                        <a:spcBef>
                          <a:spcPts val="0"/>
                        </a:spcBef>
                        <a:spcAft>
                          <a:spcPts val="0"/>
                        </a:spcAft>
                      </a:pPr>
                      <a:r>
                        <a:rPr lang="en-US" sz="1800" b="1" dirty="0" smtClean="0">
                          <a:solidFill>
                            <a:srgbClr val="060606"/>
                          </a:solidFill>
                          <a:latin typeface="Arial"/>
                          <a:ea typeface="Times New Roman"/>
                          <a:cs typeface="Times New Roman"/>
                        </a:rPr>
                        <a:t>$393,546.67</a:t>
                      </a:r>
                      <a:endParaRPr lang="en-US" sz="3600" dirty="0">
                        <a:latin typeface="Times New Roman"/>
                        <a:ea typeface="Times New Roman"/>
                        <a:cs typeface="Times New Roman"/>
                      </a:endParaRPr>
                    </a:p>
                  </a:txBody>
                  <a:tcPr marL="19050" marR="19050" marT="19050" marB="19050">
                    <a:lnL>
                      <a:noFill/>
                    </a:lnL>
                    <a:lnR>
                      <a:noFill/>
                    </a:lnR>
                    <a:lnT w="12700" cap="flat" cmpd="sng" algn="ctr">
                      <a:solidFill>
                        <a:srgbClr val="C0C0C0"/>
                      </a:solidFill>
                      <a:prstDash val="dot"/>
                      <a:round/>
                      <a:headEnd type="none" w="med" len="med"/>
                      <a:tailEnd type="none" w="med" len="med"/>
                    </a:lnT>
                    <a:lnB w="12700" cap="flat" cmpd="sng" algn="ctr">
                      <a:solidFill>
                        <a:srgbClr val="969696"/>
                      </a:solidFill>
                      <a:prstDash val="dot"/>
                      <a:round/>
                      <a:headEnd type="none" w="med" len="med"/>
                      <a:tailEnd type="none" w="med" len="med"/>
                    </a:lnB>
                  </a:tcPr>
                </a:tc>
              </a:tr>
              <a:tr h="320666">
                <a:tc>
                  <a:txBody>
                    <a:bodyPr/>
                    <a:lstStyle/>
                    <a:p>
                      <a:pPr marL="0" marR="0">
                        <a:spcBef>
                          <a:spcPts val="0"/>
                        </a:spcBef>
                        <a:spcAft>
                          <a:spcPts val="0"/>
                        </a:spcAft>
                      </a:pPr>
                      <a:r>
                        <a:rPr lang="en-US" sz="1800" b="1">
                          <a:solidFill>
                            <a:srgbClr val="000000"/>
                          </a:solidFill>
                          <a:latin typeface="Arial"/>
                          <a:ea typeface="Times New Roman"/>
                          <a:cs typeface="Times New Roman"/>
                        </a:rPr>
                        <a:t>Total Current Assets</a:t>
                      </a:r>
                      <a:endParaRPr lang="en-US" sz="3600">
                        <a:latin typeface="Times New Roman"/>
                        <a:ea typeface="Times New Roman"/>
                        <a:cs typeface="Times New Roman"/>
                      </a:endParaRPr>
                    </a:p>
                  </a:txBody>
                  <a:tcPr marL="371475" marR="19050" marT="19050" marB="19050">
                    <a:lnL>
                      <a:noFill/>
                    </a:lnL>
                    <a:lnR>
                      <a:noFill/>
                    </a:lnR>
                    <a:lnT w="12700" cap="flat" cmpd="sng" algn="ctr">
                      <a:solidFill>
                        <a:srgbClr val="969696"/>
                      </a:solidFill>
                      <a:prstDash val="dot"/>
                      <a:round/>
                      <a:headEnd type="none" w="med" len="med"/>
                      <a:tailEnd type="none" w="med" len="med"/>
                    </a:lnT>
                    <a:lnB w="12700" cap="flat" cmpd="sng" algn="ctr">
                      <a:solidFill>
                        <a:srgbClr val="969696"/>
                      </a:solidFill>
                      <a:prstDash val="dot"/>
                      <a:round/>
                      <a:headEnd type="none" w="med" len="med"/>
                      <a:tailEnd type="none" w="med" len="med"/>
                    </a:lnB>
                  </a:tcPr>
                </a:tc>
                <a:tc>
                  <a:txBody>
                    <a:bodyPr/>
                    <a:lstStyle/>
                    <a:p>
                      <a:pPr marL="0" marR="0" algn="r">
                        <a:spcBef>
                          <a:spcPts val="0"/>
                        </a:spcBef>
                        <a:spcAft>
                          <a:spcPts val="0"/>
                        </a:spcAft>
                      </a:pPr>
                      <a:r>
                        <a:rPr lang="en-US" sz="1800" b="1" dirty="0" smtClean="0">
                          <a:solidFill>
                            <a:srgbClr val="000000"/>
                          </a:solidFill>
                          <a:latin typeface="Arial"/>
                          <a:ea typeface="Times New Roman"/>
                          <a:cs typeface="Times New Roman"/>
                        </a:rPr>
                        <a:t>$</a:t>
                      </a:r>
                      <a:r>
                        <a:rPr lang="en-US" sz="1800" b="1" dirty="0" smtClean="0">
                          <a:solidFill>
                            <a:srgbClr val="060606"/>
                          </a:solidFill>
                          <a:latin typeface="Arial"/>
                          <a:ea typeface="Times New Roman"/>
                          <a:cs typeface="Times New Roman"/>
                        </a:rPr>
                        <a:t>393,546.67</a:t>
                      </a:r>
                      <a:endParaRPr lang="en-US" sz="3600" dirty="0">
                        <a:latin typeface="+mn-lt"/>
                        <a:ea typeface="Times New Roman"/>
                        <a:cs typeface="Times New Roman"/>
                      </a:endParaRPr>
                    </a:p>
                  </a:txBody>
                  <a:tcPr marL="19050" marR="19050" marT="19050" marB="19050">
                    <a:lnL>
                      <a:noFill/>
                    </a:lnL>
                    <a:lnR>
                      <a:noFill/>
                    </a:lnR>
                    <a:lnT w="12700" cap="flat" cmpd="sng" algn="ctr">
                      <a:solidFill>
                        <a:srgbClr val="969696"/>
                      </a:solidFill>
                      <a:prstDash val="dot"/>
                      <a:round/>
                      <a:headEnd type="none" w="med" len="med"/>
                      <a:tailEnd type="none" w="med" len="med"/>
                    </a:lnT>
                    <a:lnB w="12700" cap="flat" cmpd="sng" algn="ctr">
                      <a:solidFill>
                        <a:srgbClr val="969696"/>
                      </a:solidFill>
                      <a:prstDash val="dot"/>
                      <a:round/>
                      <a:headEnd type="none" w="med" len="med"/>
                      <a:tailEnd type="none" w="med" len="med"/>
                    </a:lnB>
                  </a:tcPr>
                </a:tc>
              </a:tr>
              <a:tr h="320666">
                <a:tc>
                  <a:txBody>
                    <a:bodyPr/>
                    <a:lstStyle/>
                    <a:p>
                      <a:pPr marL="0" marR="0">
                        <a:spcBef>
                          <a:spcPts val="0"/>
                        </a:spcBef>
                        <a:spcAft>
                          <a:spcPts val="0"/>
                        </a:spcAft>
                      </a:pPr>
                      <a:r>
                        <a:rPr lang="en-US" sz="1800" b="1">
                          <a:solidFill>
                            <a:srgbClr val="000000"/>
                          </a:solidFill>
                          <a:latin typeface="Arial"/>
                          <a:ea typeface="Times New Roman"/>
                          <a:cs typeface="Times New Roman"/>
                        </a:rPr>
                        <a:t>Total ASSETS</a:t>
                      </a:r>
                      <a:endParaRPr lang="en-US" sz="3600">
                        <a:latin typeface="Times New Roman"/>
                        <a:ea typeface="Times New Roman"/>
                        <a:cs typeface="Times New Roman"/>
                      </a:endParaRPr>
                    </a:p>
                  </a:txBody>
                  <a:tcPr marL="180975" marR="19050" marT="19050" marB="19050">
                    <a:lnL>
                      <a:noFill/>
                    </a:lnL>
                    <a:lnR>
                      <a:noFill/>
                    </a:lnR>
                    <a:lnT w="12700" cap="flat" cmpd="sng" algn="ctr">
                      <a:solidFill>
                        <a:srgbClr val="969696"/>
                      </a:solidFill>
                      <a:prstDash val="dot"/>
                      <a:round/>
                      <a:headEnd type="none" w="med" len="med"/>
                      <a:tailEnd type="none" w="med" len="med"/>
                    </a:lnT>
                    <a:lnB>
                      <a:noFill/>
                    </a:lnB>
                  </a:tcPr>
                </a:tc>
                <a:tc>
                  <a:txBody>
                    <a:bodyPr/>
                    <a:lstStyle/>
                    <a:p>
                      <a:pPr marL="0" marR="0" algn="r">
                        <a:spcBef>
                          <a:spcPts val="0"/>
                        </a:spcBef>
                        <a:spcAft>
                          <a:spcPts val="0"/>
                        </a:spcAft>
                      </a:pPr>
                      <a:r>
                        <a:rPr lang="en-US" sz="1800" b="1" dirty="0" smtClean="0">
                          <a:solidFill>
                            <a:srgbClr val="000000"/>
                          </a:solidFill>
                          <a:latin typeface="Arial"/>
                          <a:ea typeface="Times New Roman"/>
                          <a:cs typeface="Times New Roman"/>
                        </a:rPr>
                        <a:t>$</a:t>
                      </a:r>
                      <a:r>
                        <a:rPr lang="en-US" sz="1800" b="1" dirty="0" smtClean="0">
                          <a:solidFill>
                            <a:srgbClr val="060606"/>
                          </a:solidFill>
                          <a:latin typeface="Arial"/>
                          <a:ea typeface="Times New Roman"/>
                          <a:cs typeface="Times New Roman"/>
                        </a:rPr>
                        <a:t>393,546.67</a:t>
                      </a:r>
                      <a:endParaRPr lang="en-US" sz="3600" dirty="0">
                        <a:latin typeface="+mn-lt"/>
                        <a:ea typeface="Times New Roman"/>
                        <a:cs typeface="Times New Roman"/>
                      </a:endParaRPr>
                    </a:p>
                  </a:txBody>
                  <a:tcPr marL="19050" marR="19050" marT="19050" marB="19050">
                    <a:lnL>
                      <a:noFill/>
                    </a:lnL>
                    <a:lnR>
                      <a:noFill/>
                    </a:lnR>
                    <a:lnT w="12700" cap="flat" cmpd="sng" algn="ctr">
                      <a:solidFill>
                        <a:srgbClr val="969696"/>
                      </a:solidFill>
                      <a:prstDash val="dot"/>
                      <a:round/>
                      <a:headEnd type="none" w="med" len="med"/>
                      <a:tailEnd type="none" w="med" len="med"/>
                    </a:lnT>
                    <a:lnB>
                      <a:noFill/>
                    </a:lnB>
                  </a:tcPr>
                </a:tc>
              </a:tr>
              <a:tr h="320666">
                <a:tc>
                  <a:txBody>
                    <a:bodyPr/>
                    <a:lstStyle/>
                    <a:p>
                      <a:pPr marL="0" marR="0">
                        <a:spcBef>
                          <a:spcPts val="0"/>
                        </a:spcBef>
                        <a:spcAft>
                          <a:spcPts val="0"/>
                        </a:spcAft>
                      </a:pPr>
                      <a:r>
                        <a:rPr lang="en-US" sz="1800" b="1">
                          <a:solidFill>
                            <a:srgbClr val="060606"/>
                          </a:solidFill>
                          <a:latin typeface="Arial"/>
                          <a:ea typeface="Times New Roman"/>
                          <a:cs typeface="Times New Roman"/>
                        </a:rPr>
                        <a:t>LIABILITIES &amp; EQUITY</a:t>
                      </a:r>
                      <a:endParaRPr lang="en-US" sz="3600">
                        <a:latin typeface="Times New Roman"/>
                        <a:ea typeface="Times New Roman"/>
                        <a:cs typeface="Times New Roman"/>
                      </a:endParaRPr>
                    </a:p>
                  </a:txBody>
                  <a:tcPr marL="180975" marR="19050" marT="19050" marB="19050">
                    <a:lnL>
                      <a:noFill/>
                    </a:lnL>
                    <a:lnR>
                      <a:noFill/>
                    </a:lnR>
                    <a:lnT>
                      <a:noFill/>
                    </a:lnT>
                    <a:lnB>
                      <a:noFill/>
                    </a:lnB>
                  </a:tcPr>
                </a:tc>
                <a:tc>
                  <a:txBody>
                    <a:bodyPr/>
                    <a:lstStyle/>
                    <a:p>
                      <a:pPr marL="0" marR="0" algn="r">
                        <a:spcBef>
                          <a:spcPts val="0"/>
                        </a:spcBef>
                        <a:spcAft>
                          <a:spcPts val="0"/>
                        </a:spcAft>
                      </a:pPr>
                      <a:r>
                        <a:rPr lang="en-US" sz="1800" b="1" dirty="0">
                          <a:solidFill>
                            <a:srgbClr val="060606"/>
                          </a:solidFill>
                          <a:latin typeface="Arial"/>
                          <a:ea typeface="Times New Roman"/>
                          <a:cs typeface="Times New Roman"/>
                        </a:rPr>
                        <a:t> </a:t>
                      </a:r>
                      <a:endParaRPr lang="en-US" sz="3600" dirty="0">
                        <a:latin typeface="Times New Roman"/>
                        <a:ea typeface="Times New Roman"/>
                        <a:cs typeface="Times New Roman"/>
                      </a:endParaRPr>
                    </a:p>
                  </a:txBody>
                  <a:tcPr marL="19050" marR="19050" marT="19050" marB="19050">
                    <a:lnL>
                      <a:noFill/>
                    </a:lnL>
                    <a:lnR>
                      <a:noFill/>
                    </a:lnR>
                    <a:lnT>
                      <a:noFill/>
                    </a:lnT>
                    <a:lnB>
                      <a:noFill/>
                    </a:lnB>
                  </a:tcPr>
                </a:tc>
              </a:tr>
              <a:tr h="320666">
                <a:tc>
                  <a:txBody>
                    <a:bodyPr/>
                    <a:lstStyle/>
                    <a:p>
                      <a:pPr marL="0" marR="0">
                        <a:spcBef>
                          <a:spcPts val="0"/>
                        </a:spcBef>
                        <a:spcAft>
                          <a:spcPts val="0"/>
                        </a:spcAft>
                      </a:pPr>
                      <a:r>
                        <a:rPr lang="en-US" sz="1800" b="1">
                          <a:solidFill>
                            <a:srgbClr val="060606"/>
                          </a:solidFill>
                          <a:latin typeface="Arial"/>
                          <a:ea typeface="Times New Roman"/>
                          <a:cs typeface="Times New Roman"/>
                        </a:rPr>
                        <a:t>Equity</a:t>
                      </a:r>
                      <a:endParaRPr lang="en-US" sz="3600">
                        <a:latin typeface="Times New Roman"/>
                        <a:ea typeface="Times New Roman"/>
                        <a:cs typeface="Times New Roman"/>
                      </a:endParaRPr>
                    </a:p>
                  </a:txBody>
                  <a:tcPr marL="371475" marR="19050" marT="19050" marB="19050">
                    <a:lnL>
                      <a:noFill/>
                    </a:lnL>
                    <a:lnR>
                      <a:noFill/>
                    </a:lnR>
                    <a:lnT>
                      <a:noFill/>
                    </a:lnT>
                    <a:lnB>
                      <a:noFill/>
                    </a:lnB>
                  </a:tcPr>
                </a:tc>
                <a:tc>
                  <a:txBody>
                    <a:bodyPr/>
                    <a:lstStyle/>
                    <a:p>
                      <a:pPr marL="0" marR="0" algn="r">
                        <a:spcBef>
                          <a:spcPts val="0"/>
                        </a:spcBef>
                        <a:spcAft>
                          <a:spcPts val="0"/>
                        </a:spcAft>
                      </a:pPr>
                      <a:r>
                        <a:rPr lang="en-US" sz="1800" b="1">
                          <a:solidFill>
                            <a:srgbClr val="060606"/>
                          </a:solidFill>
                          <a:latin typeface="Arial"/>
                          <a:ea typeface="Times New Roman"/>
                          <a:cs typeface="Times New Roman"/>
                        </a:rPr>
                        <a:t> </a:t>
                      </a:r>
                      <a:endParaRPr lang="en-US" sz="3600">
                        <a:latin typeface="Times New Roman"/>
                        <a:ea typeface="Times New Roman"/>
                        <a:cs typeface="Times New Roman"/>
                      </a:endParaRPr>
                    </a:p>
                  </a:txBody>
                  <a:tcPr marL="19050" marR="19050" marT="19050" marB="19050">
                    <a:lnL>
                      <a:noFill/>
                    </a:lnL>
                    <a:lnR>
                      <a:noFill/>
                    </a:lnR>
                    <a:lnT>
                      <a:noFill/>
                    </a:lnT>
                    <a:lnB>
                      <a:noFill/>
                    </a:lnB>
                  </a:tcPr>
                </a:tc>
              </a:tr>
              <a:tr h="320666">
                <a:tc>
                  <a:txBody>
                    <a:bodyPr/>
                    <a:lstStyle/>
                    <a:p>
                      <a:pPr marL="0" marR="0">
                        <a:spcBef>
                          <a:spcPts val="0"/>
                        </a:spcBef>
                        <a:spcAft>
                          <a:spcPts val="0"/>
                        </a:spcAft>
                      </a:pPr>
                      <a:r>
                        <a:rPr lang="en-US" sz="1800">
                          <a:solidFill>
                            <a:srgbClr val="060606"/>
                          </a:solidFill>
                          <a:latin typeface="Arial"/>
                          <a:ea typeface="Times New Roman"/>
                          <a:cs typeface="Times New Roman"/>
                        </a:rPr>
                        <a:t>Retained Earnings</a:t>
                      </a:r>
                      <a:endParaRPr lang="en-US" sz="3600">
                        <a:latin typeface="Times New Roman"/>
                        <a:ea typeface="Times New Roman"/>
                        <a:cs typeface="Times New Roman"/>
                      </a:endParaRPr>
                    </a:p>
                  </a:txBody>
                  <a:tcPr marL="561975" marR="19050" marT="19050" marB="19050">
                    <a:lnL>
                      <a:noFill/>
                    </a:lnL>
                    <a:lnR>
                      <a:noFill/>
                    </a:lnR>
                    <a:lnT>
                      <a:noFill/>
                    </a:lnT>
                    <a:lnB>
                      <a:noFill/>
                    </a:lnB>
                  </a:tcPr>
                </a:tc>
                <a:tc>
                  <a:txBody>
                    <a:bodyPr/>
                    <a:lstStyle/>
                    <a:p>
                      <a:pPr marL="0" marR="0" algn="r">
                        <a:spcBef>
                          <a:spcPts val="0"/>
                        </a:spcBef>
                        <a:spcAft>
                          <a:spcPts val="0"/>
                        </a:spcAft>
                      </a:pPr>
                      <a:r>
                        <a:rPr lang="en-US" sz="1800" dirty="0">
                          <a:solidFill>
                            <a:srgbClr val="060606"/>
                          </a:solidFill>
                          <a:latin typeface="Arial"/>
                          <a:ea typeface="Times New Roman"/>
                          <a:cs typeface="Times New Roman"/>
                        </a:rPr>
                        <a:t>$431,159.99</a:t>
                      </a:r>
                      <a:endParaRPr lang="en-US" sz="3600" dirty="0">
                        <a:latin typeface="Times New Roman"/>
                        <a:ea typeface="Times New Roman"/>
                        <a:cs typeface="Times New Roman"/>
                      </a:endParaRPr>
                    </a:p>
                  </a:txBody>
                  <a:tcPr marL="19050" marR="19050" marT="19050" marB="19050">
                    <a:lnL>
                      <a:noFill/>
                    </a:lnL>
                    <a:lnR>
                      <a:noFill/>
                    </a:lnR>
                    <a:lnT>
                      <a:noFill/>
                    </a:lnT>
                    <a:lnB>
                      <a:noFill/>
                    </a:lnB>
                  </a:tcPr>
                </a:tc>
              </a:tr>
              <a:tr h="320666">
                <a:tc>
                  <a:txBody>
                    <a:bodyPr/>
                    <a:lstStyle/>
                    <a:p>
                      <a:pPr marL="0" marR="0">
                        <a:spcBef>
                          <a:spcPts val="0"/>
                        </a:spcBef>
                        <a:spcAft>
                          <a:spcPts val="0"/>
                        </a:spcAft>
                      </a:pPr>
                      <a:r>
                        <a:rPr lang="en-US" sz="1800">
                          <a:solidFill>
                            <a:srgbClr val="060606"/>
                          </a:solidFill>
                          <a:latin typeface="Arial"/>
                          <a:ea typeface="Times New Roman"/>
                          <a:cs typeface="Times New Roman"/>
                        </a:rPr>
                        <a:t>Net Income</a:t>
                      </a:r>
                      <a:endParaRPr lang="en-US" sz="3600">
                        <a:latin typeface="Times New Roman"/>
                        <a:ea typeface="Times New Roman"/>
                        <a:cs typeface="Times New Roman"/>
                      </a:endParaRPr>
                    </a:p>
                  </a:txBody>
                  <a:tcPr marL="561975" marR="19050" marT="19050" marB="19050">
                    <a:lnL>
                      <a:noFill/>
                    </a:lnL>
                    <a:lnR>
                      <a:noFill/>
                    </a:lnR>
                    <a:lnT>
                      <a:noFill/>
                    </a:lnT>
                    <a:lnB w="12700" cap="flat" cmpd="sng" algn="ctr">
                      <a:solidFill>
                        <a:srgbClr val="969696"/>
                      </a:solidFill>
                      <a:prstDash val="dot"/>
                      <a:round/>
                      <a:headEnd type="none" w="med" len="med"/>
                      <a:tailEnd type="none" w="med" len="med"/>
                    </a:lnB>
                  </a:tcPr>
                </a:tc>
                <a:tc>
                  <a:txBody>
                    <a:bodyPr/>
                    <a:lstStyle/>
                    <a:p>
                      <a:pPr marL="0" marR="0" algn="r">
                        <a:spcBef>
                          <a:spcPts val="0"/>
                        </a:spcBef>
                        <a:spcAft>
                          <a:spcPts val="0"/>
                        </a:spcAft>
                      </a:pPr>
                      <a:r>
                        <a:rPr lang="en-US" sz="1800" dirty="0" smtClean="0">
                          <a:solidFill>
                            <a:srgbClr val="060606"/>
                          </a:solidFill>
                          <a:latin typeface="Arial"/>
                          <a:ea typeface="Times New Roman"/>
                          <a:cs typeface="Times New Roman"/>
                        </a:rPr>
                        <a:t>($37,613.32)</a:t>
                      </a:r>
                      <a:endParaRPr lang="en-US" sz="3600" dirty="0">
                        <a:latin typeface="Times New Roman"/>
                        <a:ea typeface="Times New Roman"/>
                        <a:cs typeface="Times New Roman"/>
                      </a:endParaRPr>
                    </a:p>
                  </a:txBody>
                  <a:tcPr marL="19050" marR="19050" marT="19050" marB="19050">
                    <a:lnL>
                      <a:noFill/>
                    </a:lnL>
                    <a:lnR>
                      <a:noFill/>
                    </a:lnR>
                    <a:lnT>
                      <a:noFill/>
                    </a:lnT>
                    <a:lnB w="12700" cap="flat" cmpd="sng" algn="ctr">
                      <a:solidFill>
                        <a:srgbClr val="969696"/>
                      </a:solidFill>
                      <a:prstDash val="dot"/>
                      <a:round/>
                      <a:headEnd type="none" w="med" len="med"/>
                      <a:tailEnd type="none" w="med" len="med"/>
                    </a:lnB>
                  </a:tcPr>
                </a:tc>
              </a:tr>
              <a:tr h="320666">
                <a:tc>
                  <a:txBody>
                    <a:bodyPr/>
                    <a:lstStyle/>
                    <a:p>
                      <a:pPr marL="0" marR="0">
                        <a:spcBef>
                          <a:spcPts val="0"/>
                        </a:spcBef>
                        <a:spcAft>
                          <a:spcPts val="0"/>
                        </a:spcAft>
                      </a:pPr>
                      <a:r>
                        <a:rPr lang="en-US" sz="1800" b="1">
                          <a:solidFill>
                            <a:srgbClr val="000000"/>
                          </a:solidFill>
                          <a:latin typeface="Arial"/>
                          <a:ea typeface="Times New Roman"/>
                          <a:cs typeface="Times New Roman"/>
                        </a:rPr>
                        <a:t>Total Equity</a:t>
                      </a:r>
                      <a:endParaRPr lang="en-US" sz="3600">
                        <a:latin typeface="Times New Roman"/>
                        <a:ea typeface="Times New Roman"/>
                        <a:cs typeface="Times New Roman"/>
                      </a:endParaRPr>
                    </a:p>
                  </a:txBody>
                  <a:tcPr marL="371475" marR="19050" marT="19050" marB="19050">
                    <a:lnL>
                      <a:noFill/>
                    </a:lnL>
                    <a:lnR>
                      <a:noFill/>
                    </a:lnR>
                    <a:lnT w="12700" cap="flat" cmpd="sng" algn="ctr">
                      <a:solidFill>
                        <a:srgbClr val="969696"/>
                      </a:solidFill>
                      <a:prstDash val="dot"/>
                      <a:round/>
                      <a:headEnd type="none" w="med" len="med"/>
                      <a:tailEnd type="none" w="med" len="med"/>
                    </a:lnT>
                    <a:lnB w="12700" cap="flat" cmpd="sng" algn="ctr">
                      <a:solidFill>
                        <a:srgbClr val="969696"/>
                      </a:solidFill>
                      <a:prstDash val="dot"/>
                      <a:round/>
                      <a:headEnd type="none" w="med" len="med"/>
                      <a:tailEnd type="none" w="med" len="med"/>
                    </a:lnB>
                  </a:tcPr>
                </a:tc>
                <a:tc>
                  <a:txBody>
                    <a:bodyPr/>
                    <a:lstStyle/>
                    <a:p>
                      <a:pPr marL="0" marR="0" algn="r">
                        <a:spcBef>
                          <a:spcPts val="0"/>
                        </a:spcBef>
                        <a:spcAft>
                          <a:spcPts val="0"/>
                        </a:spcAft>
                      </a:pPr>
                      <a:r>
                        <a:rPr lang="en-US" sz="1800" b="1" dirty="0" smtClean="0">
                          <a:solidFill>
                            <a:srgbClr val="000000"/>
                          </a:solidFill>
                          <a:latin typeface="Arial"/>
                          <a:ea typeface="Times New Roman"/>
                          <a:cs typeface="Times New Roman"/>
                        </a:rPr>
                        <a:t>$</a:t>
                      </a:r>
                      <a:r>
                        <a:rPr lang="en-US" sz="1800" b="1" dirty="0" smtClean="0">
                          <a:solidFill>
                            <a:srgbClr val="060606"/>
                          </a:solidFill>
                          <a:latin typeface="Arial"/>
                          <a:ea typeface="Times New Roman"/>
                          <a:cs typeface="Times New Roman"/>
                        </a:rPr>
                        <a:t>393,546.67</a:t>
                      </a:r>
                      <a:endParaRPr lang="en-US" sz="3600" dirty="0">
                        <a:latin typeface="+mn-lt"/>
                        <a:ea typeface="Times New Roman"/>
                        <a:cs typeface="Times New Roman"/>
                      </a:endParaRPr>
                    </a:p>
                  </a:txBody>
                  <a:tcPr marL="19050" marR="19050" marT="19050" marB="19050">
                    <a:lnL>
                      <a:noFill/>
                    </a:lnL>
                    <a:lnR>
                      <a:noFill/>
                    </a:lnR>
                    <a:lnT w="12700" cap="flat" cmpd="sng" algn="ctr">
                      <a:solidFill>
                        <a:srgbClr val="969696"/>
                      </a:solidFill>
                      <a:prstDash val="dot"/>
                      <a:round/>
                      <a:headEnd type="none" w="med" len="med"/>
                      <a:tailEnd type="none" w="med" len="med"/>
                    </a:lnT>
                    <a:lnB w="12700" cap="flat" cmpd="sng" algn="ctr">
                      <a:solidFill>
                        <a:srgbClr val="969696"/>
                      </a:solidFill>
                      <a:prstDash val="dot"/>
                      <a:round/>
                      <a:headEnd type="none" w="med" len="med"/>
                      <a:tailEnd type="none" w="med" len="med"/>
                    </a:lnB>
                  </a:tcPr>
                </a:tc>
              </a:tr>
              <a:tr h="320666">
                <a:tc>
                  <a:txBody>
                    <a:bodyPr/>
                    <a:lstStyle/>
                    <a:p>
                      <a:pPr marL="0" marR="0">
                        <a:spcBef>
                          <a:spcPts val="0"/>
                        </a:spcBef>
                        <a:spcAft>
                          <a:spcPts val="0"/>
                        </a:spcAft>
                      </a:pPr>
                      <a:r>
                        <a:rPr lang="en-US" sz="1800" b="1" dirty="0">
                          <a:solidFill>
                            <a:srgbClr val="000000"/>
                          </a:solidFill>
                          <a:latin typeface="Arial"/>
                          <a:ea typeface="Times New Roman"/>
                          <a:cs typeface="Times New Roman"/>
                        </a:rPr>
                        <a:t>Total LIABILITIES &amp; EQUITY</a:t>
                      </a:r>
                      <a:endParaRPr lang="en-US" sz="3600" dirty="0">
                        <a:latin typeface="Times New Roman"/>
                        <a:ea typeface="Times New Roman"/>
                        <a:cs typeface="Times New Roman"/>
                      </a:endParaRPr>
                    </a:p>
                  </a:txBody>
                  <a:tcPr marL="180975" marR="19050" marT="19050" marB="19050">
                    <a:lnL>
                      <a:noFill/>
                    </a:lnL>
                    <a:lnR>
                      <a:noFill/>
                    </a:lnR>
                    <a:lnT w="12700" cap="flat" cmpd="sng" algn="ctr">
                      <a:solidFill>
                        <a:srgbClr val="969696"/>
                      </a:solidFill>
                      <a:prstDash val="dot"/>
                      <a:round/>
                      <a:headEnd type="none" w="med" len="med"/>
                      <a:tailEnd type="none" w="med" len="med"/>
                    </a:lnT>
                    <a:lnB>
                      <a:noFill/>
                    </a:lnB>
                  </a:tcPr>
                </a:tc>
                <a:tc>
                  <a:txBody>
                    <a:bodyPr/>
                    <a:lstStyle/>
                    <a:p>
                      <a:pPr marL="0" marR="0" algn="r">
                        <a:spcBef>
                          <a:spcPts val="0"/>
                        </a:spcBef>
                        <a:spcAft>
                          <a:spcPts val="0"/>
                        </a:spcAft>
                      </a:pPr>
                      <a:r>
                        <a:rPr lang="en-US" sz="1800" b="1" dirty="0" smtClean="0">
                          <a:solidFill>
                            <a:srgbClr val="000000"/>
                          </a:solidFill>
                          <a:latin typeface="Arial"/>
                          <a:ea typeface="Times New Roman"/>
                          <a:cs typeface="Times New Roman"/>
                        </a:rPr>
                        <a:t>$</a:t>
                      </a:r>
                      <a:r>
                        <a:rPr lang="en-US" sz="1800" b="1" dirty="0" smtClean="0">
                          <a:solidFill>
                            <a:srgbClr val="060606"/>
                          </a:solidFill>
                          <a:latin typeface="Arial"/>
                          <a:ea typeface="Times New Roman"/>
                          <a:cs typeface="Times New Roman"/>
                        </a:rPr>
                        <a:t>393,546.67</a:t>
                      </a:r>
                      <a:endParaRPr lang="en-US" sz="3600" dirty="0">
                        <a:latin typeface="+mn-lt"/>
                        <a:ea typeface="Times New Roman"/>
                        <a:cs typeface="Times New Roman"/>
                      </a:endParaRPr>
                    </a:p>
                  </a:txBody>
                  <a:tcPr marL="19050" marR="19050" marT="19050" marB="19050">
                    <a:lnL>
                      <a:noFill/>
                    </a:lnL>
                    <a:lnR>
                      <a:noFill/>
                    </a:lnR>
                    <a:lnT w="12700" cap="flat" cmpd="sng" algn="ctr">
                      <a:solidFill>
                        <a:srgbClr val="969696"/>
                      </a:solidFill>
                      <a:prstDash val="dot"/>
                      <a:round/>
                      <a:headEnd type="none" w="med" len="med"/>
                      <a:tailEnd type="none" w="med" len="med"/>
                    </a:lnT>
                    <a:lnB>
                      <a:noFill/>
                    </a:lnB>
                  </a:tcPr>
                </a:tc>
              </a:tr>
            </a:tbl>
          </a:graphicData>
        </a:graphic>
      </p:graphicFrame>
      <p:sp>
        <p:nvSpPr>
          <p:cNvPr id="1331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Footer Placeholder 1"/>
          <p:cNvSpPr txBox="1">
            <a:spLocks noGrp="1"/>
          </p:cNvSpPr>
          <p:nvPr/>
        </p:nvSpPr>
        <p:spPr bwMode="auto">
          <a:xfrm>
            <a:off x="6400800" y="6477000"/>
            <a:ext cx="1143000" cy="184666"/>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0" name="Footer Placeholder 4"/>
          <p:cNvSpPr txBox="1">
            <a:spLocks noGrp="1"/>
          </p:cNvSpPr>
          <p:nvPr/>
        </p:nvSpPr>
        <p:spPr bwMode="auto">
          <a:xfrm>
            <a:off x="5791200" y="6477000"/>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September 2014</a:t>
            </a:r>
            <a:endParaRPr lang="en-GB" dirty="0"/>
          </a:p>
        </p:txBody>
      </p:sp>
      <p:sp>
        <p:nvSpPr>
          <p:cNvPr id="4" name="Slide Number Placeholder 3"/>
          <p:cNvSpPr>
            <a:spLocks noGrp="1"/>
          </p:cNvSpPr>
          <p:nvPr>
            <p:ph type="sldNum" idx="12"/>
          </p:nvPr>
        </p:nvSpPr>
        <p:spPr/>
        <p:txBody>
          <a:bodyPr/>
          <a:lstStyle/>
          <a:p>
            <a:pPr>
              <a:defRPr/>
            </a:pPr>
            <a:r>
              <a:rPr lang="en-GB" smtClean="0"/>
              <a:t>Slide </a:t>
            </a:r>
            <a:fld id="{A6C5482A-260B-4E4B-AC84-D73403BB5CB9}" type="slidenum">
              <a:rPr lang="en-GB" smtClean="0"/>
              <a:pPr>
                <a:defRPr/>
              </a:pPr>
              <a:t>5</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3245093673"/>
              </p:ext>
            </p:extLst>
          </p:nvPr>
        </p:nvGraphicFramePr>
        <p:xfrm>
          <a:off x="533400" y="645074"/>
          <a:ext cx="8153400" cy="5767182"/>
        </p:xfrm>
        <a:graphic>
          <a:graphicData uri="http://schemas.openxmlformats.org/drawingml/2006/table">
            <a:tbl>
              <a:tblPr/>
              <a:tblGrid>
                <a:gridCol w="2415822"/>
                <a:gridCol w="830439"/>
                <a:gridCol w="1132417"/>
                <a:gridCol w="1207911"/>
                <a:gridCol w="1207911"/>
                <a:gridCol w="1358900"/>
              </a:tblGrid>
              <a:tr h="341322">
                <a:tc gridSpan="6">
                  <a:txBody>
                    <a:bodyPr/>
                    <a:lstStyle/>
                    <a:p>
                      <a:pPr algn="ctr" fontAlgn="b"/>
                      <a:r>
                        <a:rPr lang="en-US" sz="1800" b="1" i="0" u="none" strike="noStrike" dirty="0" smtClean="0">
                          <a:effectLst/>
                          <a:latin typeface="Arial"/>
                        </a:rPr>
                        <a:t>Income Statement Jan 2014 to Jul 2014</a:t>
                      </a:r>
                      <a:endParaRPr lang="en-US" sz="1800" b="1" i="0" u="none" strike="noStrike" dirty="0">
                        <a:effectLst/>
                        <a:latin typeface="Arial"/>
                      </a:endParaRPr>
                    </a:p>
                  </a:txBody>
                  <a:tcPr marL="9517" marR="9517" marT="9517"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51222">
                <a:tc>
                  <a:txBody>
                    <a:bodyPr/>
                    <a:lstStyle/>
                    <a:p>
                      <a:pPr algn="l" fontAlgn="b"/>
                      <a:r>
                        <a:rPr lang="en-US" sz="1100" b="1" i="0" u="none" strike="noStrike" dirty="0">
                          <a:effectLst/>
                          <a:latin typeface="Arial"/>
                        </a:rPr>
                        <a:t>Financial Row</a:t>
                      </a:r>
                    </a:p>
                  </a:txBody>
                  <a:tcPr marL="9517" marR="9517" marT="9517" marB="0" anchor="b">
                    <a:lnL>
                      <a:noFill/>
                    </a:lnL>
                    <a:lnR>
                      <a:noFill/>
                    </a:lnR>
                    <a:lnT>
                      <a:noFill/>
                    </a:lnT>
                    <a:lnB>
                      <a:noFill/>
                    </a:lnB>
                    <a:solidFill>
                      <a:srgbClr val="D0D0D0"/>
                    </a:solidFill>
                  </a:tcPr>
                </a:tc>
                <a:tc>
                  <a:txBody>
                    <a:bodyPr/>
                    <a:lstStyle/>
                    <a:p>
                      <a:pPr algn="l" fontAlgn="b"/>
                      <a:r>
                        <a:rPr lang="en-US" sz="1100" b="1" i="0" u="none" strike="noStrike" dirty="0">
                          <a:effectLst/>
                          <a:latin typeface="Arial"/>
                        </a:rPr>
                        <a:t>- No Department -</a:t>
                      </a:r>
                    </a:p>
                  </a:txBody>
                  <a:tcPr marL="9517" marR="9517" marT="9517" marB="0" anchor="b">
                    <a:lnL>
                      <a:noFill/>
                    </a:lnL>
                    <a:lnR>
                      <a:noFill/>
                    </a:lnR>
                    <a:lnT>
                      <a:noFill/>
                    </a:lnT>
                    <a:lnB>
                      <a:noFill/>
                    </a:lnB>
                    <a:solidFill>
                      <a:srgbClr val="D0D0D0"/>
                    </a:solidFill>
                  </a:tcPr>
                </a:tc>
                <a:tc>
                  <a:txBody>
                    <a:bodyPr/>
                    <a:lstStyle/>
                    <a:p>
                      <a:pPr algn="r" fontAlgn="b"/>
                      <a:r>
                        <a:rPr lang="en-US" sz="1100" b="1" i="0" u="none" strike="noStrike">
                          <a:effectLst/>
                          <a:latin typeface="Arial"/>
                        </a:rPr>
                        <a:t>2014-01 Century City, CA</a:t>
                      </a:r>
                    </a:p>
                  </a:txBody>
                  <a:tcPr marL="9517" marR="9517" marT="9517" marB="0" anchor="b">
                    <a:lnL>
                      <a:noFill/>
                    </a:lnL>
                    <a:lnR>
                      <a:noFill/>
                    </a:lnR>
                    <a:lnT>
                      <a:noFill/>
                    </a:lnT>
                    <a:lnB>
                      <a:noFill/>
                    </a:lnB>
                    <a:solidFill>
                      <a:srgbClr val="D0D0D0"/>
                    </a:solidFill>
                  </a:tcPr>
                </a:tc>
                <a:tc>
                  <a:txBody>
                    <a:bodyPr/>
                    <a:lstStyle/>
                    <a:p>
                      <a:pPr algn="r" fontAlgn="b"/>
                      <a:r>
                        <a:rPr lang="en-US" sz="1100" b="1" i="0" u="none" strike="noStrike">
                          <a:effectLst/>
                          <a:latin typeface="Arial"/>
                        </a:rPr>
                        <a:t>2014-05 Waikoloa, HI</a:t>
                      </a:r>
                    </a:p>
                  </a:txBody>
                  <a:tcPr marL="9517" marR="9517" marT="9517" marB="0" anchor="b">
                    <a:lnL>
                      <a:noFill/>
                    </a:lnL>
                    <a:lnR>
                      <a:noFill/>
                    </a:lnR>
                    <a:lnT>
                      <a:noFill/>
                    </a:lnT>
                    <a:lnB>
                      <a:noFill/>
                    </a:lnB>
                    <a:solidFill>
                      <a:srgbClr val="D0D0D0"/>
                    </a:solidFill>
                  </a:tcPr>
                </a:tc>
                <a:tc>
                  <a:txBody>
                    <a:bodyPr/>
                    <a:lstStyle/>
                    <a:p>
                      <a:pPr algn="r" fontAlgn="b"/>
                      <a:r>
                        <a:rPr lang="en-US" sz="1100" b="1" i="0" u="none" strike="noStrike">
                          <a:effectLst/>
                          <a:latin typeface="Arial"/>
                        </a:rPr>
                        <a:t>2014-09 Athens, Greece</a:t>
                      </a:r>
                    </a:p>
                  </a:txBody>
                  <a:tcPr marL="9517" marR="9517" marT="9517" marB="0" anchor="b">
                    <a:lnL>
                      <a:noFill/>
                    </a:lnL>
                    <a:lnR>
                      <a:noFill/>
                    </a:lnR>
                    <a:lnT>
                      <a:noFill/>
                    </a:lnT>
                    <a:lnB>
                      <a:noFill/>
                    </a:lnB>
                    <a:solidFill>
                      <a:srgbClr val="D0D0D0"/>
                    </a:solidFill>
                  </a:tcPr>
                </a:tc>
                <a:tc>
                  <a:txBody>
                    <a:bodyPr/>
                    <a:lstStyle/>
                    <a:p>
                      <a:pPr algn="r" fontAlgn="b"/>
                      <a:r>
                        <a:rPr lang="en-US" sz="1100" b="1" i="0" u="none" strike="noStrike">
                          <a:effectLst/>
                          <a:latin typeface="Arial"/>
                        </a:rPr>
                        <a:t>Total</a:t>
                      </a:r>
                    </a:p>
                  </a:txBody>
                  <a:tcPr marL="9517" marR="9517" marT="9517" marB="0" anchor="b">
                    <a:lnL>
                      <a:noFill/>
                    </a:lnL>
                    <a:lnR>
                      <a:noFill/>
                    </a:lnR>
                    <a:lnT>
                      <a:noFill/>
                    </a:lnT>
                    <a:lnB>
                      <a:noFill/>
                    </a:lnB>
                    <a:solidFill>
                      <a:srgbClr val="D0D0D0"/>
                    </a:solidFill>
                  </a:tcPr>
                </a:tc>
              </a:tr>
              <a:tr h="213325">
                <a:tc>
                  <a:txBody>
                    <a:bodyPr/>
                    <a:lstStyle/>
                    <a:p>
                      <a:pPr algn="l" fontAlgn="b"/>
                      <a:r>
                        <a:rPr lang="en-US" sz="1100" b="1" i="0" u="none" strike="noStrike">
                          <a:effectLst/>
                          <a:latin typeface="Arial"/>
                        </a:rPr>
                        <a:t> </a:t>
                      </a:r>
                    </a:p>
                  </a:txBody>
                  <a:tcPr marL="9517" marR="9517" marT="9517" marB="0" anchor="b">
                    <a:lnL>
                      <a:noFill/>
                    </a:lnL>
                    <a:lnR>
                      <a:noFill/>
                    </a:lnR>
                    <a:lnT>
                      <a:noFill/>
                    </a:lnT>
                    <a:lnB>
                      <a:noFill/>
                    </a:lnB>
                    <a:solidFill>
                      <a:srgbClr val="D0D0D0"/>
                    </a:solidFill>
                  </a:tcPr>
                </a:tc>
                <a:tc>
                  <a:txBody>
                    <a:bodyPr/>
                    <a:lstStyle/>
                    <a:p>
                      <a:pPr algn="l" fontAlgn="b"/>
                      <a:r>
                        <a:rPr lang="en-US" sz="1100" b="1" i="0" u="none" strike="noStrike">
                          <a:effectLst/>
                          <a:latin typeface="Arial"/>
                        </a:rPr>
                        <a:t>Amount</a:t>
                      </a:r>
                    </a:p>
                  </a:txBody>
                  <a:tcPr marL="9517" marR="9517" marT="9517" marB="0" anchor="b">
                    <a:lnL>
                      <a:noFill/>
                    </a:lnL>
                    <a:lnR>
                      <a:noFill/>
                    </a:lnR>
                    <a:lnT>
                      <a:noFill/>
                    </a:lnT>
                    <a:lnB>
                      <a:noFill/>
                    </a:lnB>
                    <a:solidFill>
                      <a:srgbClr val="D0D0D0"/>
                    </a:solidFill>
                  </a:tcPr>
                </a:tc>
                <a:tc>
                  <a:txBody>
                    <a:bodyPr/>
                    <a:lstStyle/>
                    <a:p>
                      <a:pPr algn="r" fontAlgn="b"/>
                      <a:r>
                        <a:rPr lang="en-US" sz="1100" b="1" i="0" u="none" strike="noStrike">
                          <a:effectLst/>
                          <a:latin typeface="Arial"/>
                        </a:rPr>
                        <a:t>Amount</a:t>
                      </a:r>
                    </a:p>
                  </a:txBody>
                  <a:tcPr marL="9517" marR="9517" marT="9517" marB="0" anchor="b">
                    <a:lnL>
                      <a:noFill/>
                    </a:lnL>
                    <a:lnR>
                      <a:noFill/>
                    </a:lnR>
                    <a:lnT>
                      <a:noFill/>
                    </a:lnT>
                    <a:lnB>
                      <a:noFill/>
                    </a:lnB>
                    <a:solidFill>
                      <a:srgbClr val="D0D0D0"/>
                    </a:solidFill>
                  </a:tcPr>
                </a:tc>
                <a:tc>
                  <a:txBody>
                    <a:bodyPr/>
                    <a:lstStyle/>
                    <a:p>
                      <a:pPr algn="r" fontAlgn="b"/>
                      <a:r>
                        <a:rPr lang="en-US" sz="1100" b="1" i="0" u="none" strike="noStrike">
                          <a:effectLst/>
                          <a:latin typeface="Arial"/>
                        </a:rPr>
                        <a:t>Amount</a:t>
                      </a:r>
                    </a:p>
                  </a:txBody>
                  <a:tcPr marL="9517" marR="9517" marT="9517" marB="0" anchor="b">
                    <a:lnL>
                      <a:noFill/>
                    </a:lnL>
                    <a:lnR>
                      <a:noFill/>
                    </a:lnR>
                    <a:lnT>
                      <a:noFill/>
                    </a:lnT>
                    <a:lnB>
                      <a:noFill/>
                    </a:lnB>
                    <a:solidFill>
                      <a:srgbClr val="D0D0D0"/>
                    </a:solidFill>
                  </a:tcPr>
                </a:tc>
                <a:tc>
                  <a:txBody>
                    <a:bodyPr/>
                    <a:lstStyle/>
                    <a:p>
                      <a:pPr algn="r" fontAlgn="b"/>
                      <a:r>
                        <a:rPr lang="en-US" sz="1100" b="1" i="0" u="none" strike="noStrike">
                          <a:effectLst/>
                          <a:latin typeface="Arial"/>
                        </a:rPr>
                        <a:t>Amount</a:t>
                      </a:r>
                    </a:p>
                  </a:txBody>
                  <a:tcPr marL="9517" marR="9517" marT="9517" marB="0" anchor="b">
                    <a:lnL>
                      <a:noFill/>
                    </a:lnL>
                    <a:lnR>
                      <a:noFill/>
                    </a:lnR>
                    <a:lnT>
                      <a:noFill/>
                    </a:lnT>
                    <a:lnB>
                      <a:noFill/>
                    </a:lnB>
                    <a:solidFill>
                      <a:srgbClr val="D0D0D0"/>
                    </a:solidFill>
                  </a:tcPr>
                </a:tc>
                <a:tc>
                  <a:txBody>
                    <a:bodyPr/>
                    <a:lstStyle/>
                    <a:p>
                      <a:pPr algn="r" fontAlgn="b"/>
                      <a:r>
                        <a:rPr lang="en-US" sz="1100" b="1" i="0" u="none" strike="noStrike">
                          <a:effectLst/>
                          <a:latin typeface="Arial"/>
                        </a:rPr>
                        <a:t>Amount</a:t>
                      </a:r>
                    </a:p>
                  </a:txBody>
                  <a:tcPr marL="9517" marR="9517" marT="9517" marB="0" anchor="b">
                    <a:lnL>
                      <a:noFill/>
                    </a:lnL>
                    <a:lnR>
                      <a:noFill/>
                    </a:lnR>
                    <a:lnT>
                      <a:noFill/>
                    </a:lnT>
                    <a:lnB>
                      <a:noFill/>
                    </a:lnB>
                    <a:solidFill>
                      <a:srgbClr val="D0D0D0"/>
                    </a:solidFill>
                  </a:tcPr>
                </a:tc>
              </a:tr>
              <a:tr h="213325">
                <a:tc>
                  <a:txBody>
                    <a:bodyPr/>
                    <a:lstStyle/>
                    <a:p>
                      <a:pPr algn="l" fontAlgn="ctr"/>
                      <a:r>
                        <a:rPr lang="en-US" sz="1200" b="1" i="0" u="none" strike="noStrike">
                          <a:solidFill>
                            <a:srgbClr val="000000"/>
                          </a:solidFill>
                          <a:effectLst/>
                          <a:latin typeface="Arial"/>
                        </a:rPr>
                        <a:t>Ordinary Income/Expense</a:t>
                      </a:r>
                    </a:p>
                  </a:txBody>
                  <a:tcPr marL="9517" marR="9517" marT="9517"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17" marR="9517" marT="9517" marB="0" anchor="ctr">
                    <a:lnL>
                      <a:noFill/>
                    </a:lnL>
                    <a:lnR>
                      <a:noFill/>
                    </a:lnR>
                    <a:lnT>
                      <a:noFill/>
                    </a:lnT>
                    <a:lnB>
                      <a:noFill/>
                    </a:lnB>
                  </a:tcPr>
                </a:tc>
              </a:tr>
              <a:tr h="213325">
                <a:tc>
                  <a:txBody>
                    <a:bodyPr/>
                    <a:lstStyle/>
                    <a:p>
                      <a:pPr algn="l" fontAlgn="b"/>
                      <a:r>
                        <a:rPr lang="en-US" sz="1200" b="1" i="0" u="none" strike="noStrike">
                          <a:solidFill>
                            <a:srgbClr val="000000"/>
                          </a:solidFill>
                          <a:effectLst/>
                          <a:latin typeface="Arial"/>
                        </a:rPr>
                        <a:t>Income</a:t>
                      </a:r>
                    </a:p>
                  </a:txBody>
                  <a:tcPr marL="85652" marR="9517" marT="9517" marB="0" anchor="b">
                    <a:lnL>
                      <a:noFill/>
                    </a:lnL>
                    <a:lnR>
                      <a:noFill/>
                    </a:lnR>
                    <a:lnT>
                      <a:noFill/>
                    </a:lnT>
                    <a:lnB>
                      <a:noFill/>
                    </a:lnB>
                  </a:tcPr>
                </a:tc>
                <a:tc>
                  <a:txBody>
                    <a:bodyPr/>
                    <a:lstStyle/>
                    <a:p>
                      <a:pPr algn="r" fontAlgn="ctr"/>
                      <a:endParaRPr lang="en-US" sz="1200" b="1" i="0" u="none" strike="noStrike" dirty="0">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2.11 - Registrations</a:t>
                      </a:r>
                    </a:p>
                  </a:txBody>
                  <a:tcPr marL="171305" marR="9517" marT="9517"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$294,150.00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$257,800.00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$551,950.00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2.12 - Hotel Commissions</a:t>
                      </a:r>
                    </a:p>
                  </a:txBody>
                  <a:tcPr marL="171305" marR="9517" marT="9517"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$8,738.60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$7,666.92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$16,405.52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3.40 - IEEE CB Account Interest</a:t>
                      </a:r>
                    </a:p>
                  </a:txBody>
                  <a:tcPr marL="171305" marR="9517" marT="9517"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$539.67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$539.67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r>
              <a:tr h="220733">
                <a:tc>
                  <a:txBody>
                    <a:bodyPr/>
                    <a:lstStyle/>
                    <a:p>
                      <a:pPr algn="l" fontAlgn="b"/>
                      <a:r>
                        <a:rPr lang="en-US" sz="1200" b="1" i="0" u="none" strike="noStrike">
                          <a:solidFill>
                            <a:srgbClr val="000000"/>
                          </a:solidFill>
                          <a:effectLst/>
                          <a:latin typeface="Arial"/>
                        </a:rPr>
                        <a:t>Total - Income</a:t>
                      </a:r>
                    </a:p>
                  </a:txBody>
                  <a:tcPr marL="85652" marR="9517" marT="9517"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$539.67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$302,888.60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$265,466.92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$0.00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$568,895.19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20733">
                <a:tc>
                  <a:txBody>
                    <a:bodyPr/>
                    <a:lstStyle/>
                    <a:p>
                      <a:pPr algn="l" fontAlgn="b"/>
                      <a:r>
                        <a:rPr lang="en-US" sz="1200" b="1" i="0" u="none" strike="noStrike">
                          <a:solidFill>
                            <a:srgbClr val="000000"/>
                          </a:solidFill>
                          <a:effectLst/>
                          <a:latin typeface="Arial"/>
                        </a:rPr>
                        <a:t>Gross Profit</a:t>
                      </a:r>
                    </a:p>
                  </a:txBody>
                  <a:tcPr marL="85652" marR="9517" marT="9517"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$539.67 </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$302,888.60 </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$265,466.92 </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$0.00 </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$568,895.19 </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r>
              <a:tr h="220733">
                <a:tc>
                  <a:txBody>
                    <a:bodyPr/>
                    <a:lstStyle/>
                    <a:p>
                      <a:pPr algn="l" fontAlgn="b"/>
                      <a:r>
                        <a:rPr lang="en-US" sz="1200" b="1" i="0" u="none" strike="noStrike">
                          <a:solidFill>
                            <a:srgbClr val="000000"/>
                          </a:solidFill>
                          <a:effectLst/>
                          <a:latin typeface="Arial"/>
                        </a:rPr>
                        <a:t>Expense</a:t>
                      </a:r>
                    </a:p>
                  </a:txBody>
                  <a:tcPr marL="85652" marR="9517" marT="9517" marB="0" anchor="b">
                    <a:lnL>
                      <a:noFill/>
                    </a:lnL>
                    <a:lnR>
                      <a:noFill/>
                    </a:lnR>
                    <a:lnT>
                      <a:noFill/>
                    </a:lnT>
                    <a:lnB>
                      <a:noFill/>
                    </a:lnB>
                  </a:tcPr>
                </a:tc>
                <a:tc>
                  <a:txBody>
                    <a:bodyPr/>
                    <a:lstStyle/>
                    <a:p>
                      <a:pPr algn="r" fontAlgn="ctr"/>
                      <a:endParaRPr lang="en-US" sz="1400" b="1" i="0" u="none" strike="noStrike" dirty="0">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a:endParaRP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4.110 - Site Survey</a:t>
                      </a:r>
                    </a:p>
                  </a:txBody>
                  <a:tcPr marL="171305" marR="9517" marT="9517"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$2,339.14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$2,339.14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4.111 - Deposit</a:t>
                      </a:r>
                    </a:p>
                  </a:txBody>
                  <a:tcPr marL="171305" marR="9517" marT="9517"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$50,000.00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$50,000.00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4.113 - Venue</a:t>
                      </a:r>
                    </a:p>
                  </a:txBody>
                  <a:tcPr marL="171305" marR="9517" marT="9517" marB="0" anchor="b">
                    <a:lnL>
                      <a:noFill/>
                    </a:lnL>
                    <a:lnR>
                      <a:noFill/>
                    </a:lnR>
                    <a:lnT>
                      <a:noFill/>
                    </a:lnT>
                    <a:lnB>
                      <a:noFill/>
                    </a:lnB>
                  </a:tcPr>
                </a:tc>
                <a:tc>
                  <a:txBody>
                    <a:bodyPr/>
                    <a:lstStyle/>
                    <a:p>
                      <a:pPr algn="r" fontAlgn="ctr"/>
                      <a:r>
                        <a:rPr lang="en-US" sz="1400" b="0" i="0" u="none" strike="noStrike">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$19,200.06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$10,805.03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$30,005.09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4.12 - Financial Fees</a:t>
                      </a:r>
                    </a:p>
                  </a:txBody>
                  <a:tcPr marL="171305" marR="9517" marT="9517"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$19,396.46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$17,676.21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$20.00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$37,092.67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4.13 - Meeting  Planner</a:t>
                      </a:r>
                    </a:p>
                  </a:txBody>
                  <a:tcPr marL="171305" marR="9517" marT="9517"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$51,061.35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$44,330.15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$95,391.50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4.14 - Food &amp; Beverage</a:t>
                      </a:r>
                    </a:p>
                  </a:txBody>
                  <a:tcPr marL="171305" marR="9517" marT="9517"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$129,456.46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$93,164.43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$222,620.89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4.15 - Network Services</a:t>
                      </a:r>
                    </a:p>
                  </a:txBody>
                  <a:tcPr marL="171305" marR="9517" marT="9517" marB="0" anchor="b">
                    <a:lnL>
                      <a:noFill/>
                    </a:lnL>
                    <a:lnR>
                      <a:noFill/>
                    </a:lnR>
                    <a:lnT>
                      <a:noFill/>
                    </a:lnT>
                    <a:lnB>
                      <a:noFill/>
                    </a:lnB>
                  </a:tcPr>
                </a:tc>
                <a:tc>
                  <a:txBody>
                    <a:bodyPr/>
                    <a:lstStyle/>
                    <a:p>
                      <a:pPr algn="r" fontAlgn="ctr"/>
                      <a:r>
                        <a:rPr lang="en-US" sz="1400" b="0" i="0" u="none" strike="noStrike">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$47,590.07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$49,954.69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$97,544.76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4.16 - Social</a:t>
                      </a:r>
                    </a:p>
                  </a:txBody>
                  <a:tcPr marL="171305" marR="9517" marT="9517"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$33,673.00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$21,411.32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$55,084.32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4.17 - Shipping</a:t>
                      </a:r>
                    </a:p>
                  </a:txBody>
                  <a:tcPr marL="171305" marR="9517" marT="9517"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$3,576.33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$10,678.59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$14,254.92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4.18 - Misc Expense</a:t>
                      </a:r>
                    </a:p>
                  </a:txBody>
                  <a:tcPr marL="171305" marR="9517" marT="9517"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$1,016.92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$1,158.30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$2,175.22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r>
              <a:tr h="220733">
                <a:tc>
                  <a:txBody>
                    <a:bodyPr/>
                    <a:lstStyle/>
                    <a:p>
                      <a:pPr algn="l" fontAlgn="b"/>
                      <a:r>
                        <a:rPr lang="en-US" sz="1200" b="1" i="0" u="none" strike="noStrike">
                          <a:solidFill>
                            <a:srgbClr val="000000"/>
                          </a:solidFill>
                          <a:effectLst/>
                          <a:latin typeface="Arial"/>
                        </a:rPr>
                        <a:t>Total - Expense</a:t>
                      </a:r>
                    </a:p>
                  </a:txBody>
                  <a:tcPr marL="85652" marR="9517" marT="9517"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$0.00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$304,970.65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$251,517.86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$50,020.00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$606,508.51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20733">
                <a:tc>
                  <a:txBody>
                    <a:bodyPr/>
                    <a:lstStyle/>
                    <a:p>
                      <a:pPr algn="l" fontAlgn="ctr"/>
                      <a:r>
                        <a:rPr lang="en-US" sz="1200" b="1" i="0" u="none" strike="noStrike">
                          <a:solidFill>
                            <a:srgbClr val="000000"/>
                          </a:solidFill>
                          <a:effectLst/>
                          <a:latin typeface="Arial"/>
                        </a:rPr>
                        <a:t>Net Ordinary Income</a:t>
                      </a:r>
                    </a:p>
                  </a:txBody>
                  <a:tcPr marL="9517" marR="9517" marT="951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$539.67 </a:t>
                      </a:r>
                    </a:p>
                  </a:txBody>
                  <a:tcPr marL="9517" marR="9517" marT="951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($2,082.05)</a:t>
                      </a:r>
                    </a:p>
                  </a:txBody>
                  <a:tcPr marL="9517" marR="9517" marT="951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$13,949.06 </a:t>
                      </a:r>
                    </a:p>
                  </a:txBody>
                  <a:tcPr marL="9517" marR="9517" marT="951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($50,020.00)</a:t>
                      </a:r>
                    </a:p>
                  </a:txBody>
                  <a:tcPr marL="9517" marR="9517" marT="951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($37,613.32)</a:t>
                      </a:r>
                    </a:p>
                  </a:txBody>
                  <a:tcPr marL="9517" marR="9517" marT="951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20733">
                <a:tc>
                  <a:txBody>
                    <a:bodyPr/>
                    <a:lstStyle/>
                    <a:p>
                      <a:pPr algn="l" fontAlgn="ctr"/>
                      <a:r>
                        <a:rPr lang="en-US" sz="1200" b="1" i="0" u="none" strike="noStrike">
                          <a:solidFill>
                            <a:srgbClr val="000000"/>
                          </a:solidFill>
                          <a:effectLst/>
                          <a:latin typeface="Arial"/>
                        </a:rPr>
                        <a:t>Net Income</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$539.67 </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($2,082.05)</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$13,949.06 </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($50,020.00)</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($37,613.32)</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5" name="Footer Placeholder 4"/>
          <p:cNvSpPr txBox="1">
            <a:spLocks noGrp="1"/>
          </p:cNvSpPr>
          <p:nvPr/>
        </p:nvSpPr>
        <p:spPr bwMode="auto">
          <a:xfrm>
            <a:off x="7391400" y="6475413"/>
            <a:ext cx="1150938"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7" name="Footer Placeholder 1"/>
          <p:cNvSpPr txBox="1">
            <a:spLocks noGrp="1"/>
          </p:cNvSpPr>
          <p:nvPr/>
        </p:nvSpPr>
        <p:spPr bwMode="auto">
          <a:xfrm>
            <a:off x="6172200" y="6500434"/>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extLst>
      <p:ext uri="{BB962C8B-B14F-4D97-AF65-F5344CB8AC3E}">
        <p14:creationId xmlns:p14="http://schemas.microsoft.com/office/powerpoint/2010/main" val="8056183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09600"/>
            <a:ext cx="7772400" cy="838200"/>
          </a:xfrm>
        </p:spPr>
        <p:txBody>
          <a:bodyPr/>
          <a:lstStyle/>
          <a:p>
            <a:r>
              <a:rPr lang="en-US" dirty="0" smtClean="0"/>
              <a:t> Waikoloa, HI - May 2014</a:t>
            </a:r>
            <a:br>
              <a:rPr lang="en-US" dirty="0" smtClean="0"/>
            </a:br>
            <a:r>
              <a:rPr lang="en-US" sz="2400" dirty="0" smtClean="0"/>
              <a:t>Unaudited</a:t>
            </a:r>
            <a:endParaRPr lang="en-US" dirty="0"/>
          </a:p>
        </p:txBody>
      </p:sp>
      <p:sp>
        <p:nvSpPr>
          <p:cNvPr id="2" name="Date Placeholder 1"/>
          <p:cNvSpPr>
            <a:spLocks noGrp="1"/>
          </p:cNvSpPr>
          <p:nvPr>
            <p:ph type="dt" idx="10"/>
          </p:nvPr>
        </p:nvSpPr>
        <p:spPr/>
        <p:txBody>
          <a:bodyPr/>
          <a:lstStyle/>
          <a:p>
            <a:pPr>
              <a:defRPr/>
            </a:pPr>
            <a:r>
              <a:rPr lang="en-US" smtClean="0"/>
              <a:t>September 2014</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6</a:t>
            </a:fld>
            <a:endParaRPr lang="en-GB"/>
          </a:p>
        </p:txBody>
      </p:sp>
      <p:sp>
        <p:nvSpPr>
          <p:cNvPr id="10" name="Rectangle 3"/>
          <p:cNvSpPr txBox="1">
            <a:spLocks noChangeArrowheads="1"/>
          </p:cNvSpPr>
          <p:nvPr/>
        </p:nvSpPr>
        <p:spPr bwMode="auto">
          <a:xfrm>
            <a:off x="381000" y="2514600"/>
            <a:ext cx="8229600" cy="3886200"/>
          </a:xfrm>
          <a:prstGeom prst="rect">
            <a:avLst/>
          </a:prstGeom>
          <a:noFill/>
          <a:ln w="9525">
            <a:noFill/>
            <a:miter lim="800000"/>
            <a:headEnd/>
            <a:tailEnd/>
          </a:ln>
        </p:spPr>
        <p:txBody>
          <a:bodyPr lIns="92075" tIns="46038" rIns="92075" bIns="46038"/>
          <a:lstStyle/>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Registration Income:                	</a:t>
            </a:r>
            <a:r>
              <a:rPr lang="en-US" sz="1600" dirty="0" smtClean="0">
                <a:solidFill>
                  <a:schemeClr val="tx1"/>
                </a:solidFill>
                <a:ea typeface="MS PGothic" pitchFamily="34" charset="-128"/>
              </a:rPr>
              <a:t>$</a:t>
            </a:r>
            <a:r>
              <a:rPr lang="en-US" sz="1600" dirty="0" smtClean="0">
                <a:solidFill>
                  <a:schemeClr val="tx1"/>
                </a:solidFill>
              </a:rPr>
              <a:t>231,900 </a:t>
            </a:r>
            <a:r>
              <a:rPr lang="en-US" sz="1600" b="1" dirty="0" smtClean="0">
                <a:solidFill>
                  <a:schemeClr val="tx1"/>
                </a:solidFill>
                <a:ea typeface="MS PGothic" pitchFamily="34" charset="-128"/>
              </a:rPr>
              <a:t>	$231,900	               $257,800</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Hotel Credits	$5000	      $5,000	                   $7,666.92 </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Registrations	300	        316	                           337</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Meeting Expense Estimate:      </a:t>
            </a:r>
            <a:r>
              <a:rPr lang="en-US" sz="1600" b="1" dirty="0" smtClean="0">
                <a:solidFill>
                  <a:srgbClr val="FF0000"/>
                </a:solidFill>
                <a:ea typeface="MS PGothic" pitchFamily="34" charset="-128"/>
              </a:rPr>
              <a:t>	$227,960	$230,795</a:t>
            </a:r>
            <a:r>
              <a:rPr lang="en-US" sz="1600" b="1" dirty="0">
                <a:solidFill>
                  <a:srgbClr val="FF0000"/>
                </a:solidFill>
                <a:ea typeface="MS PGothic" pitchFamily="34" charset="-128"/>
              </a:rPr>
              <a:t>	</a:t>
            </a:r>
            <a:r>
              <a:rPr lang="en-US" sz="1600" b="1" dirty="0" smtClean="0">
                <a:solidFill>
                  <a:srgbClr val="FF0000"/>
                </a:solidFill>
                <a:ea typeface="MS PGothic" pitchFamily="34" charset="-128"/>
              </a:rPr>
              <a:t>            $246,460.93</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AV	$</a:t>
            </a:r>
            <a:r>
              <a:rPr lang="en-US" sz="1400" dirty="0" smtClean="0">
                <a:solidFill>
                  <a:schemeClr val="tx1"/>
                </a:solidFill>
              </a:rPr>
              <a:t>19,660</a:t>
            </a:r>
            <a:r>
              <a:rPr lang="en-US" sz="1400" dirty="0" smtClean="0">
                <a:solidFill>
                  <a:schemeClr val="tx1"/>
                </a:solidFill>
                <a:ea typeface="MS PGothic" pitchFamily="34" charset="-128"/>
              </a:rPr>
              <a:t>	    $19,300	                   $17,505.03</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Financial Fees	$11,000	    $12,095	                   $17,676.21</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Food &amp; Beverage	$85,000	    $85,000	                   $93,164.43</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Meeting Planner	$37,500 	    $40,100	                   $44,330.15</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Network Services	$42,000	    $43,200	                   $43,254.69</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Social	$18,000	    $18,000	                   $21,411.32</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Shipping 	$</a:t>
            </a:r>
            <a:r>
              <a:rPr lang="en-US" sz="1400" dirty="0" smtClean="0">
                <a:solidFill>
                  <a:schemeClr val="tx1"/>
                </a:solidFill>
              </a:rPr>
              <a:t>13,250</a:t>
            </a:r>
            <a:r>
              <a:rPr lang="en-US" sz="1400" dirty="0" smtClean="0">
                <a:solidFill>
                  <a:schemeClr val="tx1"/>
                </a:solidFill>
                <a:ea typeface="MS PGothic" pitchFamily="34" charset="-128"/>
              </a:rPr>
              <a:t>	    $11,500	                   $12,234.69</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Misc	$  1,550	       $1,600	                    $1,158.30</a:t>
            </a:r>
          </a:p>
          <a:p>
            <a:pPr lvl="1" defTabSz="914400" eaLnBrk="0" hangingPunct="0">
              <a:lnSpc>
                <a:spcPct val="90000"/>
              </a:lnSpc>
              <a:spcBef>
                <a:spcPct val="20000"/>
              </a:spcBef>
              <a:tabLst>
                <a:tab pos="3654425" algn="l"/>
                <a:tab pos="5487988" algn="l"/>
                <a:tab pos="7372350" algn="r"/>
              </a:tabLst>
            </a:pPr>
            <a:r>
              <a:rPr lang="en-US" sz="1400" dirty="0" smtClean="0">
                <a:solidFill>
                  <a:schemeClr val="tx1"/>
                </a:solidFill>
                <a:ea typeface="MS PGothic" pitchFamily="34" charset="-128"/>
              </a:rPr>
              <a:t>--   Site Visit to Asia		                                       $2339.14</a:t>
            </a: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Surplus/(Deficit)	$8,940</a:t>
            </a:r>
            <a:r>
              <a:rPr lang="en-US" sz="1600" b="1" dirty="0" smtClean="0">
                <a:solidFill>
                  <a:srgbClr val="FF0000"/>
                </a:solidFill>
                <a:ea typeface="MS PGothic" pitchFamily="34" charset="-128"/>
              </a:rPr>
              <a:t>	     </a:t>
            </a:r>
            <a:r>
              <a:rPr lang="en-US" sz="1600" b="1" dirty="0">
                <a:solidFill>
                  <a:schemeClr val="tx1"/>
                </a:solidFill>
                <a:ea typeface="MS PGothic" pitchFamily="34" charset="-128"/>
              </a:rPr>
              <a:t>$6,105	</a:t>
            </a:r>
            <a:r>
              <a:rPr lang="en-US" sz="1600" b="1" dirty="0" smtClean="0">
                <a:solidFill>
                  <a:schemeClr val="tx1"/>
                </a:solidFill>
                <a:ea typeface="MS PGothic" pitchFamily="34" charset="-128"/>
              </a:rPr>
              <a:t>              $13,949.06</a:t>
            </a:r>
            <a:endParaRPr lang="en-US" sz="1600" b="1"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a:solidFill>
                <a:schemeClr val="tx1"/>
              </a:solidFill>
              <a:ea typeface="MS PGothic" pitchFamily="34" charset="-128"/>
            </a:endParaRPr>
          </a:p>
        </p:txBody>
      </p:sp>
      <p:sp>
        <p:nvSpPr>
          <p:cNvPr id="11" name="Text Box 8"/>
          <p:cNvSpPr txBox="1">
            <a:spLocks noChangeArrowheads="1"/>
          </p:cNvSpPr>
          <p:nvPr/>
        </p:nvSpPr>
        <p:spPr bwMode="auto">
          <a:xfrm>
            <a:off x="3505200" y="1447800"/>
            <a:ext cx="1905000"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Proposed </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March 2014</a:t>
            </a:r>
            <a:endParaRPr lang="en-US" sz="1800" b="1" dirty="0">
              <a:solidFill>
                <a:schemeClr val="tx1"/>
              </a:solidFill>
              <a:ea typeface="MS PGothic" pitchFamily="34" charset="-128"/>
            </a:endParaRPr>
          </a:p>
        </p:txBody>
      </p:sp>
      <p:sp>
        <p:nvSpPr>
          <p:cNvPr id="12"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9" name="Text Box 8"/>
          <p:cNvSpPr txBox="1">
            <a:spLocks noChangeArrowheads="1"/>
          </p:cNvSpPr>
          <p:nvPr/>
        </p:nvSpPr>
        <p:spPr bwMode="auto">
          <a:xfrm>
            <a:off x="5334000" y="1447800"/>
            <a:ext cx="2057400"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Estimated </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 May 2014</a:t>
            </a:r>
            <a:endParaRPr lang="en-US" sz="1800" b="1" dirty="0">
              <a:solidFill>
                <a:schemeClr val="tx1"/>
              </a:solidFill>
              <a:ea typeface="MS PGothic" pitchFamily="34" charset="-128"/>
            </a:endParaRPr>
          </a:p>
        </p:txBody>
      </p:sp>
      <p:sp>
        <p:nvSpPr>
          <p:cNvPr id="14" name="Text Box 8"/>
          <p:cNvSpPr txBox="1">
            <a:spLocks noChangeArrowheads="1"/>
          </p:cNvSpPr>
          <p:nvPr/>
        </p:nvSpPr>
        <p:spPr bwMode="auto">
          <a:xfrm>
            <a:off x="6934200" y="1471496"/>
            <a:ext cx="2057400" cy="646331"/>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Actual</a:t>
            </a:r>
          </a:p>
          <a:p>
            <a:pPr algn="ctr" defTabSz="914400" eaLnBrk="0" hangingPunct="0">
              <a:spcBef>
                <a:spcPts val="0"/>
              </a:spcBef>
            </a:pPr>
            <a:r>
              <a:rPr lang="en-US" sz="1800" b="1" dirty="0" smtClean="0">
                <a:solidFill>
                  <a:schemeClr val="tx1"/>
                </a:solidFill>
                <a:ea typeface="MS PGothic" pitchFamily="34" charset="-128"/>
              </a:rPr>
              <a:t> July 2014</a:t>
            </a:r>
            <a:endParaRPr lang="en-US" sz="1800" b="1" dirty="0">
              <a:solidFill>
                <a:schemeClr val="tx1"/>
              </a:solidFill>
              <a:ea typeface="MS PGothic" pitchFamily="34" charset="-128"/>
            </a:endParaRPr>
          </a:p>
        </p:txBody>
      </p:sp>
      <p:sp>
        <p:nvSpPr>
          <p:cNvPr id="13"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extLst>
      <p:ext uri="{BB962C8B-B14F-4D97-AF65-F5344CB8AC3E}">
        <p14:creationId xmlns:p14="http://schemas.microsoft.com/office/powerpoint/2010/main" val="23544056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85799"/>
            <a:ext cx="7772400" cy="649070"/>
          </a:xfrm>
        </p:spPr>
        <p:txBody>
          <a:bodyPr>
            <a:normAutofit fontScale="90000"/>
          </a:bodyPr>
          <a:lstStyle/>
          <a:p>
            <a:r>
              <a:rPr lang="en-US" dirty="0" smtClean="0"/>
              <a:t> Athens, Greece – September 2014</a:t>
            </a:r>
            <a:br>
              <a:rPr lang="en-US" dirty="0" smtClean="0"/>
            </a:br>
            <a:r>
              <a:rPr lang="en-US" sz="2400" dirty="0" smtClean="0"/>
              <a:t>Unaudited</a:t>
            </a:r>
            <a:endParaRPr lang="en-US" dirty="0"/>
          </a:p>
        </p:txBody>
      </p:sp>
      <p:sp>
        <p:nvSpPr>
          <p:cNvPr id="2" name="Date Placeholder 1"/>
          <p:cNvSpPr>
            <a:spLocks noGrp="1"/>
          </p:cNvSpPr>
          <p:nvPr>
            <p:ph type="dt" idx="10"/>
          </p:nvPr>
        </p:nvSpPr>
        <p:spPr/>
        <p:txBody>
          <a:bodyPr/>
          <a:lstStyle/>
          <a:p>
            <a:pPr>
              <a:defRPr/>
            </a:pPr>
            <a:r>
              <a:rPr lang="en-US" smtClean="0"/>
              <a:t>September 2014</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7</a:t>
            </a:fld>
            <a:endParaRPr lang="en-GB"/>
          </a:p>
        </p:txBody>
      </p:sp>
      <p:sp>
        <p:nvSpPr>
          <p:cNvPr id="10" name="Rectangle 3"/>
          <p:cNvSpPr txBox="1">
            <a:spLocks noChangeArrowheads="1"/>
          </p:cNvSpPr>
          <p:nvPr/>
        </p:nvSpPr>
        <p:spPr bwMode="auto">
          <a:xfrm>
            <a:off x="381000" y="2020669"/>
            <a:ext cx="8229600" cy="4380131"/>
          </a:xfrm>
          <a:prstGeom prst="rect">
            <a:avLst/>
          </a:prstGeom>
          <a:noFill/>
          <a:ln w="9525">
            <a:noFill/>
            <a:miter lim="800000"/>
            <a:headEnd/>
            <a:tailEnd/>
          </a:ln>
        </p:spPr>
        <p:txBody>
          <a:bodyPr lIns="92075" tIns="46038" rIns="92075" bIns="46038"/>
          <a:lstStyle/>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Registration Income:                	</a:t>
            </a:r>
            <a:r>
              <a:rPr lang="en-US" sz="1600" dirty="0" smtClean="0">
                <a:solidFill>
                  <a:schemeClr val="tx1"/>
                </a:solidFill>
                <a:ea typeface="MS PGothic" pitchFamily="34" charset="-128"/>
              </a:rPr>
              <a:t>$</a:t>
            </a:r>
            <a:r>
              <a:rPr lang="en-US" sz="1600" dirty="0" smtClean="0">
                <a:solidFill>
                  <a:schemeClr val="tx1"/>
                </a:solidFill>
              </a:rPr>
              <a:t>327,750 </a:t>
            </a:r>
            <a:r>
              <a:rPr lang="en-US" sz="1600" b="1" dirty="0" smtClean="0">
                <a:solidFill>
                  <a:schemeClr val="tx1"/>
                </a:solidFill>
                <a:ea typeface="MS PGothic" pitchFamily="34" charset="-128"/>
              </a:rPr>
              <a:t>	</a:t>
            </a:r>
            <a:r>
              <a:rPr lang="en-US" sz="1600" b="1" dirty="0">
                <a:solidFill>
                  <a:schemeClr val="tx1"/>
                </a:solidFill>
                <a:ea typeface="MS PGothic" pitchFamily="34" charset="-128"/>
              </a:rPr>
              <a:t>$363,300</a:t>
            </a:r>
            <a:r>
              <a:rPr lang="en-US" sz="1600" b="1" dirty="0" smtClean="0">
                <a:solidFill>
                  <a:schemeClr val="tx1"/>
                </a:solidFill>
                <a:ea typeface="MS PGothic" pitchFamily="34" charset="-128"/>
              </a:rPr>
              <a:t>	            </a:t>
            </a:r>
            <a:r>
              <a:rPr lang="en-US" sz="1400" dirty="0" smtClean="0">
                <a:solidFill>
                  <a:schemeClr val="tx1"/>
                </a:solidFill>
                <a:ea typeface="MS PGothic" pitchFamily="34" charset="-128"/>
              </a:rPr>
              <a:t>                   </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Registrations	300	        328	</a:t>
            </a: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Meeting Expense Estimate:      </a:t>
            </a:r>
            <a:r>
              <a:rPr lang="en-US" sz="1600" b="1" dirty="0" smtClean="0">
                <a:solidFill>
                  <a:srgbClr val="FF0000"/>
                </a:solidFill>
                <a:ea typeface="MS PGothic" pitchFamily="34" charset="-128"/>
              </a:rPr>
              <a:t>	$390,800	$387,411</a:t>
            </a:r>
            <a:r>
              <a:rPr lang="en-US" sz="1600" b="1" dirty="0">
                <a:solidFill>
                  <a:srgbClr val="FF0000"/>
                </a:solidFill>
                <a:ea typeface="MS PGothic" pitchFamily="34" charset="-128"/>
              </a:rPr>
              <a:t>	</a:t>
            </a:r>
            <a:r>
              <a:rPr lang="en-US" sz="1600" b="1" dirty="0" smtClean="0">
                <a:solidFill>
                  <a:srgbClr val="FF0000"/>
                </a:solidFill>
                <a:ea typeface="MS PGothic" pitchFamily="34" charset="-128"/>
              </a:rPr>
              <a:t>            </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Venue 	$</a:t>
            </a:r>
            <a:r>
              <a:rPr lang="en-US" sz="1400" dirty="0" smtClean="0">
                <a:solidFill>
                  <a:schemeClr val="tx1"/>
                </a:solidFill>
                <a:ea typeface="MS PGothic" pitchFamily="34" charset="-128"/>
              </a:rPr>
              <a:t>31,000 </a:t>
            </a:r>
            <a:r>
              <a:rPr lang="en-US" sz="1400" dirty="0">
                <a:solidFill>
                  <a:schemeClr val="tx1"/>
                </a:solidFill>
                <a:ea typeface="MS PGothic" pitchFamily="34" charset="-128"/>
              </a:rPr>
              <a:t>	$31,550</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Electronic Facilities 	</a:t>
            </a:r>
            <a:r>
              <a:rPr lang="en-US" sz="1400" dirty="0" smtClean="0">
                <a:solidFill>
                  <a:schemeClr val="tx1"/>
                </a:solidFill>
                <a:ea typeface="MS PGothic" pitchFamily="34" charset="-128"/>
              </a:rPr>
              <a:t>$7,800</a:t>
            </a:r>
            <a:r>
              <a:rPr lang="en-US" sz="1400" dirty="0">
                <a:solidFill>
                  <a:schemeClr val="tx1"/>
                </a:solidFill>
                <a:ea typeface="MS PGothic" pitchFamily="34" charset="-128"/>
              </a:rPr>
              <a:t>	$7,800</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Network &amp; Shipping 	</a:t>
            </a:r>
            <a:r>
              <a:rPr lang="en-US" sz="1400" dirty="0" smtClean="0">
                <a:solidFill>
                  <a:schemeClr val="tx1"/>
                </a:solidFill>
                <a:ea typeface="MS PGothic" pitchFamily="34" charset="-128"/>
              </a:rPr>
              <a:t>$48,500 </a:t>
            </a:r>
            <a:r>
              <a:rPr lang="en-US" sz="1400" dirty="0">
                <a:solidFill>
                  <a:schemeClr val="tx1"/>
                </a:solidFill>
                <a:ea typeface="MS PGothic" pitchFamily="34" charset="-128"/>
              </a:rPr>
              <a:t>	$46,360</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Session Room Set Up 	$42,800	</a:t>
            </a:r>
            <a:r>
              <a:rPr lang="en-US" sz="1400" dirty="0" smtClean="0">
                <a:solidFill>
                  <a:schemeClr val="tx1"/>
                </a:solidFill>
                <a:ea typeface="MS PGothic" pitchFamily="34" charset="-128"/>
              </a:rPr>
              <a:t>$</a:t>
            </a:r>
            <a:r>
              <a:rPr lang="en-US" sz="1400" dirty="0">
                <a:solidFill>
                  <a:schemeClr val="tx1"/>
                </a:solidFill>
                <a:ea typeface="MS PGothic" pitchFamily="34" charset="-128"/>
              </a:rPr>
              <a:t>42,500</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Onsite Setup 	$6,600 	</a:t>
            </a:r>
            <a:r>
              <a:rPr lang="en-US" sz="1400" dirty="0" smtClean="0">
                <a:solidFill>
                  <a:schemeClr val="tx1"/>
                </a:solidFill>
                <a:ea typeface="MS PGothic" pitchFamily="34" charset="-128"/>
              </a:rPr>
              <a:t>$</a:t>
            </a:r>
            <a:r>
              <a:rPr lang="en-US" sz="1400" dirty="0">
                <a:solidFill>
                  <a:schemeClr val="tx1"/>
                </a:solidFill>
                <a:ea typeface="MS PGothic" pitchFamily="34" charset="-128"/>
              </a:rPr>
              <a:t>6,600</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Staffing On Site 	</a:t>
            </a:r>
            <a:r>
              <a:rPr lang="en-US" sz="1400" dirty="0" smtClean="0">
                <a:solidFill>
                  <a:schemeClr val="tx1"/>
                </a:solidFill>
                <a:ea typeface="MS PGothic" pitchFamily="34" charset="-128"/>
              </a:rPr>
              <a:t>$</a:t>
            </a:r>
            <a:r>
              <a:rPr lang="en-US" sz="1400" dirty="0">
                <a:solidFill>
                  <a:schemeClr val="tx1"/>
                </a:solidFill>
                <a:ea typeface="MS PGothic" pitchFamily="34" charset="-128"/>
              </a:rPr>
              <a:t>16,800	 </a:t>
            </a:r>
            <a:r>
              <a:rPr lang="en-US" sz="1400" dirty="0" smtClean="0">
                <a:solidFill>
                  <a:schemeClr val="tx1"/>
                </a:solidFill>
                <a:ea typeface="MS PGothic" pitchFamily="34" charset="-128"/>
              </a:rPr>
              <a:t>$</a:t>
            </a:r>
            <a:r>
              <a:rPr lang="en-US" sz="1400" dirty="0">
                <a:solidFill>
                  <a:schemeClr val="tx1"/>
                </a:solidFill>
                <a:ea typeface="MS PGothic" pitchFamily="34" charset="-128"/>
              </a:rPr>
              <a:t>14,060</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Disbursements 	</a:t>
            </a:r>
            <a:r>
              <a:rPr lang="en-US" sz="1400" dirty="0" smtClean="0">
                <a:solidFill>
                  <a:schemeClr val="tx1"/>
                </a:solidFill>
                <a:ea typeface="MS PGothic" pitchFamily="34" charset="-128"/>
              </a:rPr>
              <a:t>$</a:t>
            </a:r>
            <a:r>
              <a:rPr lang="en-US" sz="1400" dirty="0">
                <a:solidFill>
                  <a:schemeClr val="tx1"/>
                </a:solidFill>
                <a:ea typeface="MS PGothic" pitchFamily="34" charset="-128"/>
              </a:rPr>
              <a:t>5,500	</a:t>
            </a:r>
            <a:r>
              <a:rPr lang="en-US" sz="1400" dirty="0" smtClean="0">
                <a:solidFill>
                  <a:schemeClr val="tx1"/>
                </a:solidFill>
                <a:ea typeface="MS PGothic" pitchFamily="34" charset="-128"/>
              </a:rPr>
              <a:t>$</a:t>
            </a:r>
            <a:r>
              <a:rPr lang="en-US" sz="1400" dirty="0">
                <a:solidFill>
                  <a:schemeClr val="tx1"/>
                </a:solidFill>
                <a:ea typeface="MS PGothic" pitchFamily="34" charset="-128"/>
              </a:rPr>
              <a:t>5,500</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Accounting And Legal 	</a:t>
            </a:r>
            <a:r>
              <a:rPr lang="en-US" sz="1400" dirty="0" smtClean="0">
                <a:solidFill>
                  <a:schemeClr val="tx1"/>
                </a:solidFill>
                <a:ea typeface="MS PGothic" pitchFamily="34" charset="-128"/>
              </a:rPr>
              <a:t>$</a:t>
            </a:r>
            <a:r>
              <a:rPr lang="en-US" sz="1400" dirty="0">
                <a:solidFill>
                  <a:schemeClr val="tx1"/>
                </a:solidFill>
                <a:ea typeface="MS PGothic" pitchFamily="34" charset="-128"/>
              </a:rPr>
              <a:t>23,200	</a:t>
            </a:r>
            <a:r>
              <a:rPr lang="en-US" sz="1400" dirty="0" smtClean="0">
                <a:solidFill>
                  <a:schemeClr val="tx1"/>
                </a:solidFill>
                <a:ea typeface="MS PGothic" pitchFamily="34" charset="-128"/>
              </a:rPr>
              <a:t>$</a:t>
            </a:r>
            <a:r>
              <a:rPr lang="en-US" sz="1400" dirty="0">
                <a:solidFill>
                  <a:schemeClr val="tx1"/>
                </a:solidFill>
                <a:ea typeface="MS PGothic" pitchFamily="34" charset="-128"/>
              </a:rPr>
              <a:t>24,532</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Contingency 	</a:t>
            </a:r>
            <a:r>
              <a:rPr lang="en-US" sz="1400" dirty="0" smtClean="0">
                <a:solidFill>
                  <a:schemeClr val="tx1"/>
                </a:solidFill>
                <a:ea typeface="MS PGothic" pitchFamily="34" charset="-128"/>
              </a:rPr>
              <a:t>$</a:t>
            </a:r>
            <a:r>
              <a:rPr lang="en-US" sz="1400" dirty="0">
                <a:solidFill>
                  <a:schemeClr val="tx1"/>
                </a:solidFill>
                <a:ea typeface="MS PGothic" pitchFamily="34" charset="-128"/>
              </a:rPr>
              <a:t>5,000 	</a:t>
            </a:r>
            <a:r>
              <a:rPr lang="en-US" sz="1400" dirty="0" smtClean="0">
                <a:solidFill>
                  <a:schemeClr val="tx1"/>
                </a:solidFill>
                <a:ea typeface="MS PGothic" pitchFamily="34" charset="-128"/>
              </a:rPr>
              <a:t>$</a:t>
            </a:r>
            <a:r>
              <a:rPr lang="en-US" sz="1400" dirty="0">
                <a:solidFill>
                  <a:schemeClr val="tx1"/>
                </a:solidFill>
                <a:ea typeface="MS PGothic" pitchFamily="34" charset="-128"/>
              </a:rPr>
              <a:t>0</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Management 	</a:t>
            </a:r>
            <a:r>
              <a:rPr lang="en-US" sz="1400" dirty="0" smtClean="0">
                <a:solidFill>
                  <a:schemeClr val="tx1"/>
                </a:solidFill>
                <a:ea typeface="MS PGothic" pitchFamily="34" charset="-128"/>
              </a:rPr>
              <a:t>$</a:t>
            </a:r>
            <a:r>
              <a:rPr lang="en-US" sz="1400" dirty="0">
                <a:solidFill>
                  <a:schemeClr val="tx1"/>
                </a:solidFill>
                <a:ea typeface="MS PGothic" pitchFamily="34" charset="-128"/>
              </a:rPr>
              <a:t>27,900	</a:t>
            </a:r>
            <a:r>
              <a:rPr lang="en-US" sz="1400" dirty="0" smtClean="0">
                <a:solidFill>
                  <a:schemeClr val="tx1"/>
                </a:solidFill>
                <a:ea typeface="MS PGothic" pitchFamily="34" charset="-128"/>
              </a:rPr>
              <a:t>$</a:t>
            </a:r>
            <a:r>
              <a:rPr lang="en-US" sz="1400" dirty="0">
                <a:solidFill>
                  <a:schemeClr val="tx1"/>
                </a:solidFill>
                <a:ea typeface="MS PGothic" pitchFamily="34" charset="-128"/>
              </a:rPr>
              <a:t>31,434</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Delegate Materials 	 </a:t>
            </a:r>
            <a:r>
              <a:rPr lang="en-US" sz="1400" dirty="0" smtClean="0">
                <a:solidFill>
                  <a:schemeClr val="tx1"/>
                </a:solidFill>
                <a:ea typeface="MS PGothic" pitchFamily="34" charset="-128"/>
              </a:rPr>
              <a:t>$3,000</a:t>
            </a:r>
            <a:r>
              <a:rPr lang="en-US" sz="1400" dirty="0">
                <a:solidFill>
                  <a:schemeClr val="tx1"/>
                </a:solidFill>
                <a:ea typeface="MS PGothic" pitchFamily="34" charset="-128"/>
              </a:rPr>
              <a:t>	$3,460</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Printing And Publications 	</a:t>
            </a:r>
            <a:r>
              <a:rPr lang="en-US" sz="1400" dirty="0" smtClean="0">
                <a:solidFill>
                  <a:schemeClr val="tx1"/>
                </a:solidFill>
                <a:ea typeface="MS PGothic" pitchFamily="34" charset="-128"/>
              </a:rPr>
              <a:t>$1,200</a:t>
            </a:r>
            <a:r>
              <a:rPr lang="en-US" sz="1400" dirty="0">
                <a:solidFill>
                  <a:schemeClr val="tx1"/>
                </a:solidFill>
                <a:ea typeface="MS PGothic" pitchFamily="34" charset="-128"/>
              </a:rPr>
              <a:t>	$1,457</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Conference Food And Beverage 	$121,500	$122,158</a:t>
            </a: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Surplus/(Deficit)	</a:t>
            </a:r>
            <a:r>
              <a:rPr lang="en-US" sz="1600" b="1" dirty="0">
                <a:solidFill>
                  <a:srgbClr val="FF0000"/>
                </a:solidFill>
                <a:ea typeface="MS PGothic" pitchFamily="34" charset="-128"/>
              </a:rPr>
              <a:t>($63,050) 	($24,111</a:t>
            </a:r>
            <a:r>
              <a:rPr lang="en-US" sz="1600" b="1" dirty="0" smtClean="0">
                <a:solidFill>
                  <a:srgbClr val="FF0000"/>
                </a:solidFill>
                <a:ea typeface="MS PGothic" pitchFamily="34" charset="-128"/>
              </a:rPr>
              <a:t>)</a:t>
            </a:r>
            <a:r>
              <a:rPr lang="en-US" sz="1600" b="1" dirty="0" smtClean="0">
                <a:solidFill>
                  <a:schemeClr val="tx1"/>
                </a:solidFill>
                <a:ea typeface="MS PGothic" pitchFamily="34" charset="-128"/>
              </a:rPr>
              <a:t>             </a:t>
            </a:r>
            <a:endParaRPr lang="en-US" sz="1600" b="1"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a:solidFill>
                <a:schemeClr val="tx1"/>
              </a:solidFill>
              <a:ea typeface="MS PGothic" pitchFamily="34" charset="-128"/>
            </a:endParaRPr>
          </a:p>
        </p:txBody>
      </p:sp>
      <p:sp>
        <p:nvSpPr>
          <p:cNvPr id="11" name="Text Box 8"/>
          <p:cNvSpPr txBox="1">
            <a:spLocks noChangeArrowheads="1"/>
          </p:cNvSpPr>
          <p:nvPr/>
        </p:nvSpPr>
        <p:spPr bwMode="auto">
          <a:xfrm>
            <a:off x="3543300" y="1334869"/>
            <a:ext cx="1905000" cy="646331"/>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Proposed Budget </a:t>
            </a:r>
          </a:p>
          <a:p>
            <a:pPr algn="ctr" defTabSz="914400" eaLnBrk="0" hangingPunct="0">
              <a:spcBef>
                <a:spcPts val="0"/>
              </a:spcBef>
            </a:pPr>
            <a:r>
              <a:rPr lang="en-US" sz="1800" b="1" dirty="0" smtClean="0">
                <a:solidFill>
                  <a:schemeClr val="tx1"/>
                </a:solidFill>
                <a:ea typeface="MS PGothic" pitchFamily="34" charset="-128"/>
              </a:rPr>
              <a:t>July 2014</a:t>
            </a:r>
            <a:endParaRPr lang="en-US" sz="1800" b="1" dirty="0">
              <a:solidFill>
                <a:schemeClr val="tx1"/>
              </a:solidFill>
              <a:ea typeface="MS PGothic" pitchFamily="34" charset="-128"/>
            </a:endParaRPr>
          </a:p>
        </p:txBody>
      </p:sp>
      <p:sp>
        <p:nvSpPr>
          <p:cNvPr id="12"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9" name="Text Box 8"/>
          <p:cNvSpPr txBox="1">
            <a:spLocks noChangeArrowheads="1"/>
          </p:cNvSpPr>
          <p:nvPr/>
        </p:nvSpPr>
        <p:spPr bwMode="auto">
          <a:xfrm>
            <a:off x="5334000" y="1334869"/>
            <a:ext cx="2057400" cy="646331"/>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Estimated Budget </a:t>
            </a:r>
          </a:p>
          <a:p>
            <a:pPr algn="ctr" defTabSz="914400" eaLnBrk="0" hangingPunct="0">
              <a:spcBef>
                <a:spcPts val="0"/>
              </a:spcBef>
            </a:pPr>
            <a:r>
              <a:rPr lang="en-US" sz="1800" b="1" dirty="0" smtClean="0">
                <a:solidFill>
                  <a:schemeClr val="tx1"/>
                </a:solidFill>
                <a:ea typeface="MS PGothic" pitchFamily="34" charset="-128"/>
              </a:rPr>
              <a:t> Sept 2014</a:t>
            </a:r>
            <a:endParaRPr lang="en-US" sz="1800" b="1" dirty="0">
              <a:solidFill>
                <a:schemeClr val="tx1"/>
              </a:solidFill>
              <a:ea typeface="MS PGothic" pitchFamily="34" charset="-128"/>
            </a:endParaRPr>
          </a:p>
        </p:txBody>
      </p:sp>
      <p:sp>
        <p:nvSpPr>
          <p:cNvPr id="13"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extLst>
      <p:ext uri="{BB962C8B-B14F-4D97-AF65-F5344CB8AC3E}">
        <p14:creationId xmlns:p14="http://schemas.microsoft.com/office/powerpoint/2010/main" val="40742469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September 2014</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2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2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2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2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2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2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r>
              <a:rPr lang="en-US" sz="1200" dirty="0" smtClean="0"/>
              <a:t>2009</a:t>
            </a:r>
          </a:p>
          <a:p>
            <a:pPr marL="515938" lvl="1" indent="-174625" defTabSz="914400" eaLnBrk="1" hangingPunct="1">
              <a:lnSpc>
                <a:spcPct val="90000"/>
              </a:lnSpc>
              <a:tabLst>
                <a:tab pos="7372350" algn="r"/>
              </a:tabLst>
            </a:pPr>
            <a:r>
              <a:rPr lang="en-US" sz="1200" dirty="0" smtClean="0"/>
              <a:t>355 – LA ($4,724 - $9,835)</a:t>
            </a:r>
          </a:p>
          <a:p>
            <a:pPr marL="515938" lvl="1" indent="-174625" defTabSz="914400" eaLnBrk="1" hangingPunct="1">
              <a:lnSpc>
                <a:spcPct val="90000"/>
              </a:lnSpc>
              <a:tabLst>
                <a:tab pos="7372350" algn="r"/>
              </a:tabLst>
            </a:pPr>
            <a:r>
              <a:rPr lang="en-US" sz="1200" dirty="0" smtClean="0"/>
              <a:t>344 – Montreal ($8,676 - $29,948)</a:t>
            </a:r>
          </a:p>
          <a:p>
            <a:pPr marL="515938" lvl="1" indent="-174625" defTabSz="914400" eaLnBrk="1" hangingPunct="1">
              <a:lnSpc>
                <a:spcPct val="90000"/>
              </a:lnSpc>
              <a:tabLst>
                <a:tab pos="7372350" algn="r"/>
              </a:tabLst>
            </a:pPr>
            <a:r>
              <a:rPr lang="en-US" sz="1200" dirty="0" smtClean="0"/>
              <a:t>500 – Hawaii ($16,793 - $17,330)</a:t>
            </a:r>
          </a:p>
          <a:p>
            <a:pPr marL="227013" indent="-227013" defTabSz="914400" eaLnBrk="1" hangingPunct="1">
              <a:lnSpc>
                <a:spcPct val="90000"/>
              </a:lnSpc>
              <a:tabLst>
                <a:tab pos="7372350" algn="r"/>
              </a:tabLst>
            </a:pPr>
            <a:r>
              <a:rPr lang="en-US" sz="1200" dirty="0" smtClean="0"/>
              <a:t>2010</a:t>
            </a:r>
          </a:p>
          <a:p>
            <a:pPr marL="515938" lvl="1" indent="-174625" defTabSz="914400" eaLnBrk="1" hangingPunct="1">
              <a:lnSpc>
                <a:spcPct val="90000"/>
              </a:lnSpc>
              <a:tabLst>
                <a:tab pos="7372350" algn="r"/>
              </a:tabLst>
            </a:pPr>
            <a:r>
              <a:rPr lang="en-US" sz="1200" dirty="0" smtClean="0"/>
              <a:t>428 – LA ($9,000 - $33,841)</a:t>
            </a:r>
          </a:p>
          <a:p>
            <a:pPr marL="515938" lvl="1" indent="-174625" defTabSz="914400" eaLnBrk="1" hangingPunct="1">
              <a:lnSpc>
                <a:spcPct val="90000"/>
              </a:lnSpc>
              <a:tabLst>
                <a:tab pos="7372350" algn="r"/>
              </a:tabLst>
            </a:pPr>
            <a:r>
              <a:rPr lang="en-US" sz="1200" dirty="0" smtClean="0"/>
              <a:t>426 - Beijing ($0)</a:t>
            </a:r>
          </a:p>
          <a:p>
            <a:pPr marL="515938" lvl="1" indent="-174625" defTabSz="914400" eaLnBrk="1" hangingPunct="1">
              <a:lnSpc>
                <a:spcPct val="90000"/>
              </a:lnSpc>
              <a:tabLst>
                <a:tab pos="7372350" algn="r"/>
              </a:tabLst>
            </a:pPr>
            <a:r>
              <a:rPr lang="en-US" sz="1200" dirty="0" smtClean="0"/>
              <a:t>384 – Hawaii ($1,161- $316)</a:t>
            </a:r>
          </a:p>
          <a:p>
            <a:pPr marL="227013" indent="-227013" defTabSz="914400" eaLnBrk="1" hangingPunct="1">
              <a:lnSpc>
                <a:spcPct val="90000"/>
              </a:lnSpc>
              <a:tabLst>
                <a:tab pos="7372350" algn="r"/>
              </a:tabLst>
            </a:pPr>
            <a:r>
              <a:rPr lang="en-US" sz="1200" dirty="0" smtClean="0"/>
              <a:t>2011</a:t>
            </a:r>
          </a:p>
          <a:p>
            <a:pPr marL="515938" lvl="1" indent="-174625" defTabSz="914400" eaLnBrk="1" hangingPunct="1">
              <a:lnSpc>
                <a:spcPct val="90000"/>
              </a:lnSpc>
              <a:tabLst>
                <a:tab pos="7372350" algn="r"/>
              </a:tabLst>
            </a:pPr>
            <a:r>
              <a:rPr lang="en-US" sz="1200" dirty="0" smtClean="0"/>
              <a:t>410 – LA ($13,378 - $29,080)</a:t>
            </a:r>
          </a:p>
          <a:p>
            <a:pPr marL="515938" lvl="1" indent="-174625" defTabSz="914400" eaLnBrk="1" hangingPunct="1">
              <a:lnSpc>
                <a:spcPct val="90000"/>
              </a:lnSpc>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15938" lvl="1" indent="-174625" defTabSz="914400" eaLnBrk="1" hangingPunct="1">
              <a:lnSpc>
                <a:spcPct val="90000"/>
              </a:lnSpc>
              <a:tabLst>
                <a:tab pos="7372350" algn="r"/>
              </a:tabLst>
            </a:pPr>
            <a:r>
              <a:rPr lang="en-US" sz="1200" dirty="0" smtClean="0"/>
              <a:t>313 – Okinawa (</a:t>
            </a:r>
            <a:r>
              <a:rPr lang="en-US" sz="1200" dirty="0" smtClean="0">
                <a:solidFill>
                  <a:srgbClr val="FF0000"/>
                </a:solidFill>
              </a:rPr>
              <a:t>$22,669 </a:t>
            </a:r>
            <a:r>
              <a:rPr lang="en-US" sz="1200" dirty="0" smtClean="0"/>
              <a:t>– $0)</a:t>
            </a:r>
          </a:p>
          <a:p>
            <a:pPr marL="227013" indent="-227013" defTabSz="914400" eaLnBrk="1" hangingPunct="1">
              <a:lnSpc>
                <a:spcPct val="90000"/>
              </a:lnSpc>
              <a:tabLst>
                <a:tab pos="7372350" algn="r"/>
              </a:tabLst>
            </a:pPr>
            <a:r>
              <a:rPr lang="en-US" sz="1200" dirty="0" smtClean="0"/>
              <a:t>2012</a:t>
            </a:r>
          </a:p>
          <a:p>
            <a:pPr marL="515938" lvl="1" indent="-174625" defTabSz="914400" eaLnBrk="1" hangingPunct="1">
              <a:lnSpc>
                <a:spcPct val="90000"/>
              </a:lnSpc>
              <a:tabLst>
                <a:tab pos="7372350" algn="r"/>
              </a:tabLst>
            </a:pPr>
            <a:r>
              <a:rPr lang="en-US" sz="1200" dirty="0" smtClean="0"/>
              <a:t>359 – Jacksonville ($16,398 - $30,931.52)</a:t>
            </a:r>
          </a:p>
          <a:p>
            <a:pPr marL="515938" lvl="1" indent="-174625" defTabSz="914400" eaLnBrk="1" hangingPunct="1">
              <a:lnSpc>
                <a:spcPct val="90000"/>
              </a:lnSpc>
              <a:tabLst>
                <a:tab pos="7372350" algn="r"/>
              </a:tabLst>
            </a:pPr>
            <a:r>
              <a:rPr lang="en-US" sz="1200" dirty="0" smtClean="0"/>
              <a:t>335 – Atlanta (</a:t>
            </a:r>
            <a:r>
              <a:rPr lang="en-US" sz="1200" dirty="0" smtClean="0">
                <a:solidFill>
                  <a:srgbClr val="FF0000"/>
                </a:solidFill>
              </a:rPr>
              <a:t>$680 </a:t>
            </a:r>
            <a:r>
              <a:rPr lang="en-US" sz="1200" dirty="0" smtClean="0"/>
              <a:t>- </a:t>
            </a:r>
            <a:r>
              <a:rPr lang="en-US" sz="1200" dirty="0" smtClean="0">
                <a:solidFill>
                  <a:srgbClr val="FF0000"/>
                </a:solidFill>
              </a:rPr>
              <a:t> $100.35</a:t>
            </a:r>
            <a:r>
              <a:rPr lang="en-US" sz="1200" dirty="0" smtClean="0"/>
              <a:t>)</a:t>
            </a:r>
          </a:p>
          <a:p>
            <a:pPr marL="515938" lvl="1" indent="-174625" defTabSz="914400" eaLnBrk="1" hangingPunct="1">
              <a:lnSpc>
                <a:spcPct val="90000"/>
              </a:lnSpc>
              <a:tabLst>
                <a:tab pos="7372350" algn="r"/>
              </a:tabLst>
            </a:pPr>
            <a:r>
              <a:rPr lang="en-US" sz="1200" dirty="0" smtClean="0"/>
              <a:t>314 – Indian Wells (</a:t>
            </a:r>
            <a:r>
              <a:rPr lang="en-US" sz="1200" dirty="0" smtClean="0">
                <a:solidFill>
                  <a:srgbClr val="FF0000"/>
                </a:solidFill>
              </a:rPr>
              <a:t>$7,665 </a:t>
            </a:r>
            <a:r>
              <a:rPr lang="en-US" sz="1200" dirty="0" smtClean="0"/>
              <a:t>-  $ 15,480) </a:t>
            </a:r>
          </a:p>
          <a:p>
            <a:pPr marL="115888" indent="-174625" defTabSz="914400" eaLnBrk="1" hangingPunct="1">
              <a:lnSpc>
                <a:spcPct val="90000"/>
              </a:lnSpc>
              <a:tabLst>
                <a:tab pos="7372350" algn="r"/>
              </a:tabLst>
            </a:pPr>
            <a:r>
              <a:rPr lang="en-US" sz="1200" dirty="0" smtClean="0"/>
              <a:t>2013</a:t>
            </a:r>
          </a:p>
          <a:p>
            <a:pPr marL="515938" lvl="1" indent="-174625" defTabSz="914400" eaLnBrk="1" hangingPunct="1">
              <a:lnSpc>
                <a:spcPct val="90000"/>
              </a:lnSpc>
              <a:tabLst>
                <a:tab pos="7372350" algn="r"/>
              </a:tabLst>
            </a:pPr>
            <a:r>
              <a:rPr lang="en-US" sz="1200" dirty="0" smtClean="0"/>
              <a:t>356 – Vancouver (</a:t>
            </a:r>
            <a:r>
              <a:rPr lang="en-US" sz="1200" dirty="0" smtClean="0">
                <a:solidFill>
                  <a:srgbClr val="FF0000"/>
                </a:solidFill>
              </a:rPr>
              <a:t>$15,259  </a:t>
            </a:r>
            <a:r>
              <a:rPr lang="en-US" sz="1200" dirty="0" smtClean="0"/>
              <a:t>- </a:t>
            </a:r>
            <a:r>
              <a:rPr lang="en-US" sz="1200" dirty="0" smtClean="0">
                <a:solidFill>
                  <a:srgbClr val="FF0000"/>
                </a:solidFill>
              </a:rPr>
              <a:t>$ 5,855</a:t>
            </a:r>
            <a:r>
              <a:rPr lang="en-US" sz="1200" dirty="0" smtClean="0"/>
              <a:t>)</a:t>
            </a:r>
          </a:p>
          <a:p>
            <a:pPr marL="515938" lvl="1" indent="-174625" defTabSz="914400" eaLnBrk="1" hangingPunct="1">
              <a:lnSpc>
                <a:spcPct val="90000"/>
              </a:lnSpc>
              <a:tabLst>
                <a:tab pos="7372350" algn="r"/>
              </a:tabLst>
            </a:pPr>
            <a:r>
              <a:rPr lang="en-US" sz="1200" dirty="0" smtClean="0"/>
              <a:t>337 – Hawaii      (</a:t>
            </a:r>
            <a:r>
              <a:rPr lang="en-US" sz="1200" dirty="0" smtClean="0">
                <a:solidFill>
                  <a:srgbClr val="FF0000"/>
                </a:solidFill>
              </a:rPr>
              <a:t>$10,533 </a:t>
            </a:r>
            <a:r>
              <a:rPr lang="en-US" sz="1200" dirty="0" smtClean="0"/>
              <a:t>- </a:t>
            </a:r>
            <a:r>
              <a:rPr lang="en-US" sz="1200" dirty="0">
                <a:solidFill>
                  <a:srgbClr val="FF0000"/>
                </a:solidFill>
              </a:rPr>
              <a:t>$</a:t>
            </a:r>
            <a:r>
              <a:rPr lang="en-US" sz="1200" dirty="0" smtClean="0">
                <a:solidFill>
                  <a:srgbClr val="FF0000"/>
                </a:solidFill>
              </a:rPr>
              <a:t>12,227</a:t>
            </a:r>
            <a:r>
              <a:rPr lang="en-US" sz="1200" dirty="0" smtClean="0"/>
              <a:t>)</a:t>
            </a:r>
          </a:p>
          <a:p>
            <a:pPr marL="515938" lvl="1" indent="-174625" defTabSz="914400" eaLnBrk="1" hangingPunct="1">
              <a:lnSpc>
                <a:spcPct val="90000"/>
              </a:lnSpc>
              <a:tabLst>
                <a:tab pos="7372350" algn="r"/>
              </a:tabLst>
            </a:pPr>
            <a:r>
              <a:rPr lang="en-US" sz="1200" dirty="0" smtClean="0"/>
              <a:t>279 </a:t>
            </a:r>
            <a:r>
              <a:rPr lang="en-US" sz="1200" dirty="0"/>
              <a:t>– Nanjing </a:t>
            </a:r>
            <a:r>
              <a:rPr lang="en-US" sz="1200" dirty="0" smtClean="0"/>
              <a:t>       ($0- </a:t>
            </a:r>
            <a:r>
              <a:rPr lang="en-US" sz="1200" dirty="0" smtClean="0">
                <a:solidFill>
                  <a:srgbClr val="FF0000"/>
                </a:solidFill>
              </a:rPr>
              <a:t>$7,475</a:t>
            </a:r>
            <a:r>
              <a:rPr lang="en-US" sz="1200" dirty="0" smtClean="0"/>
              <a:t>) </a:t>
            </a:r>
          </a:p>
          <a:p>
            <a:pPr marL="515938" lvl="1" indent="-174625"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10"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September 2014</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9</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9</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4114800" cy="1540551"/>
          </a:xfrm>
        </p:spPr>
        <p:txBody>
          <a:bodyPr wrap="square" lIns="92075" tIns="46038" rIns="92075" bIns="46038">
            <a:spAutoFit/>
          </a:bodyPr>
          <a:lstStyle/>
          <a:p>
            <a:pPr marL="227013" indent="-227013" defTabSz="914400" eaLnBrk="1" hangingPunct="1">
              <a:lnSpc>
                <a:spcPct val="90000"/>
              </a:lnSpc>
              <a:tabLst>
                <a:tab pos="7372350" algn="r"/>
              </a:tabLst>
            </a:pPr>
            <a:r>
              <a:rPr lang="en-US" sz="2000" dirty="0" smtClean="0"/>
              <a:t>2014</a:t>
            </a:r>
          </a:p>
          <a:p>
            <a:pPr marL="454025" lvl="1" indent="-112713" defTabSz="914400" eaLnBrk="1" hangingPunct="1">
              <a:lnSpc>
                <a:spcPct val="90000"/>
              </a:lnSpc>
              <a:tabLst>
                <a:tab pos="7372350" algn="r"/>
              </a:tabLst>
            </a:pPr>
            <a:r>
              <a:rPr lang="en-US" sz="1800" dirty="0" smtClean="0"/>
              <a:t>426 – LA (</a:t>
            </a:r>
            <a:r>
              <a:rPr lang="en-US" sz="1800" dirty="0" smtClean="0">
                <a:solidFill>
                  <a:srgbClr val="FF0000"/>
                </a:solidFill>
              </a:rPr>
              <a:t>$</a:t>
            </a:r>
            <a:r>
              <a:rPr lang="en-US" sz="1800" dirty="0" smtClean="0">
                <a:solidFill>
                  <a:srgbClr val="FF0000"/>
                </a:solidFill>
                <a:ea typeface="MS PGothic" pitchFamily="34" charset="-128"/>
              </a:rPr>
              <a:t>9,313 </a:t>
            </a:r>
            <a:r>
              <a:rPr lang="en-US" sz="1800" dirty="0" smtClean="0"/>
              <a:t>-- </a:t>
            </a:r>
            <a:r>
              <a:rPr lang="en-US" sz="1800" dirty="0" smtClean="0">
                <a:solidFill>
                  <a:srgbClr val="FF0000"/>
                </a:solidFill>
              </a:rPr>
              <a:t>$</a:t>
            </a:r>
            <a:r>
              <a:rPr lang="en-US" sz="1800" dirty="0" smtClean="0">
                <a:solidFill>
                  <a:srgbClr val="FF0000"/>
                </a:solidFill>
                <a:ea typeface="MS PGothic" pitchFamily="34" charset="-128"/>
              </a:rPr>
              <a:t>2,082</a:t>
            </a:r>
            <a:r>
              <a:rPr lang="en-US" sz="1800" dirty="0" smtClean="0">
                <a:solidFill>
                  <a:schemeClr val="tx1"/>
                </a:solidFill>
                <a:ea typeface="MS PGothic" pitchFamily="34" charset="-128"/>
              </a:rPr>
              <a:t>)</a:t>
            </a:r>
            <a:endParaRPr lang="en-US" sz="1800" dirty="0" smtClean="0">
              <a:solidFill>
                <a:schemeClr val="tx1"/>
              </a:solidFill>
            </a:endParaRPr>
          </a:p>
          <a:p>
            <a:pPr marL="454025" lvl="1" indent="-112713" defTabSz="914400" eaLnBrk="1" hangingPunct="1">
              <a:lnSpc>
                <a:spcPct val="90000"/>
              </a:lnSpc>
              <a:tabLst>
                <a:tab pos="7372350" algn="r"/>
              </a:tabLst>
            </a:pPr>
            <a:r>
              <a:rPr lang="en-US" sz="1800" dirty="0" smtClean="0"/>
              <a:t>337 – Waikoloa ( </a:t>
            </a:r>
            <a:r>
              <a:rPr lang="en-US" sz="1800" b="1" dirty="0" smtClean="0">
                <a:solidFill>
                  <a:schemeClr val="tx1"/>
                </a:solidFill>
              </a:rPr>
              <a:t>$8,940 - </a:t>
            </a:r>
            <a:r>
              <a:rPr lang="en-US" sz="1800" b="1" dirty="0" smtClean="0">
                <a:solidFill>
                  <a:schemeClr val="tx1"/>
                </a:solidFill>
                <a:ea typeface="MS PGothic" pitchFamily="34" charset="-128"/>
              </a:rPr>
              <a:t>$13,949</a:t>
            </a:r>
            <a:r>
              <a:rPr lang="en-US" sz="1800" b="1" dirty="0" smtClean="0"/>
              <a:t>)</a:t>
            </a:r>
          </a:p>
          <a:p>
            <a:pPr marL="454025" lvl="1" indent="-112713" defTabSz="914400" eaLnBrk="1" hangingPunct="1">
              <a:lnSpc>
                <a:spcPct val="90000"/>
              </a:lnSpc>
              <a:tabLst>
                <a:tab pos="7372350" algn="r"/>
              </a:tabLst>
            </a:pPr>
            <a:r>
              <a:rPr lang="en-US" sz="1800" dirty="0" smtClean="0"/>
              <a:t>328 – Athens (</a:t>
            </a:r>
            <a:r>
              <a:rPr lang="en-US" sz="1800" dirty="0" smtClean="0">
                <a:solidFill>
                  <a:srgbClr val="FF0000"/>
                </a:solidFill>
              </a:rPr>
              <a:t>$63,050 </a:t>
            </a:r>
            <a:r>
              <a:rPr lang="en-US" sz="1800" dirty="0" smtClean="0"/>
              <a:t>- )</a:t>
            </a:r>
          </a:p>
          <a:p>
            <a:pPr marL="454025" lvl="1" indent="-112713" defTabSz="914400" eaLnBrk="1" hangingPunct="1">
              <a:lnSpc>
                <a:spcPct val="90000"/>
              </a:lnSpc>
              <a:tabLst>
                <a:tab pos="7372350" algn="r"/>
              </a:tabLst>
            </a:pPr>
            <a:endParaRPr lang="en-US" sz="1200" dirty="0" smtClean="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10"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13053</TotalTime>
  <Words>1234</Words>
  <Application>Microsoft Office PowerPoint</Application>
  <PresentationFormat>On-screen Show (4:3)</PresentationFormat>
  <Paragraphs>392</Paragraphs>
  <Slides>11</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802-11-Submission</vt:lpstr>
      <vt:lpstr>Microsoft Word 97 - 2003 Document</vt:lpstr>
      <vt:lpstr>Treasurer Report September 2014</vt:lpstr>
      <vt:lpstr>Abstract</vt:lpstr>
      <vt:lpstr>PowerPoint Presentation</vt:lpstr>
      <vt:lpstr>PowerPoint Presentation</vt:lpstr>
      <vt:lpstr>PowerPoint Presentation</vt:lpstr>
      <vt:lpstr> Waikoloa, HI - May 2014 Unaudited</vt:lpstr>
      <vt:lpstr> Athens, Greece – September 2014 Unaudited</vt:lpstr>
      <vt:lpstr>Historical Attendance</vt:lpstr>
      <vt:lpstr>Historical Attendance</vt:lpstr>
      <vt:lpstr>PowerPoint Presentation</vt:lpstr>
      <vt:lpstr>PowerPoint Presentation</vt:lpstr>
    </vt:vector>
  </TitlesOfParts>
  <Manager>Benjamin A. Rolfe</Manager>
  <Company>BCA, CSR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Sept 2014</dc:title>
  <dc:creator>Jon Rosdahl</dc:creator>
  <cp:keywords>September 2014</cp:keywords>
  <dc:description>Ben Rolfe (BCA); Jon Rosdahl (CSR)</dc:description>
  <cp:lastModifiedBy>Jon Rosdahl</cp:lastModifiedBy>
  <cp:revision>145</cp:revision>
  <cp:lastPrinted>1601-01-01T00:00:00Z</cp:lastPrinted>
  <dcterms:created xsi:type="dcterms:W3CDTF">2012-05-13T15:07:35Z</dcterms:created>
  <dcterms:modified xsi:type="dcterms:W3CDTF">2014-09-15T08:49:21Z</dcterms:modified>
</cp:coreProperties>
</file>