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5" r:id="rId4"/>
    <p:sldId id="285" r:id="rId5"/>
    <p:sldId id="289" r:id="rId6"/>
    <p:sldId id="284" r:id="rId7"/>
    <p:sldId id="288" r:id="rId8"/>
    <p:sldId id="269" r:id="rId9"/>
    <p:sldId id="277" r:id="rId10"/>
    <p:sldId id="282" r:id="rId11"/>
    <p:sldId id="290"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88" autoAdjust="0"/>
    <p:restoredTop sz="93608" autoAdjust="0"/>
  </p:normalViewPr>
  <p:slideViewPr>
    <p:cSldViewPr>
      <p:cViewPr>
        <p:scale>
          <a:sx n="70" d="100"/>
          <a:sy n="70" d="100"/>
        </p:scale>
        <p:origin x="-330" y="7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802.11-14/1005r0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September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802.11-14/1005r0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September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802.11-14/1005r0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802.11-14/1005r0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802.11-14/1005r0</a:t>
            </a:r>
            <a:endParaRPr lang="en-US" dirty="0"/>
          </a:p>
        </p:txBody>
      </p:sp>
      <p:sp>
        <p:nvSpPr>
          <p:cNvPr id="5" name="Date Placeholder 4"/>
          <p:cNvSpPr>
            <a:spLocks noGrp="1"/>
          </p:cNvSpPr>
          <p:nvPr>
            <p:ph type="dt" idx="11"/>
          </p:nvPr>
        </p:nvSpPr>
        <p:spPr/>
        <p:txBody>
          <a:bodyPr/>
          <a:lstStyle/>
          <a:p>
            <a:pPr>
              <a:defRPr/>
            </a:pPr>
            <a:r>
              <a:rPr lang="en-US" smtClean="0"/>
              <a:t>September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The loss is due to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(Initial Budget, Final budget )</a:t>
            </a:r>
          </a:p>
          <a:p>
            <a:pPr defTabSz="933450"/>
            <a:r>
              <a:rPr lang="en-US" dirty="0" smtClean="0">
                <a:latin typeface="Times New Roman" pitchFamily="18" charset="0"/>
              </a:rPr>
              <a:t>The numbers in red are a negative (deficit), and the black are a positive (surplus)</a:t>
            </a: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September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September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11-14-1005r0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September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2014-09-14</a:t>
            </a:r>
          </a:p>
        </p:txBody>
      </p:sp>
      <p:graphicFrame>
        <p:nvGraphicFramePr>
          <p:cNvPr id="1026" name="Object 3"/>
          <p:cNvGraphicFramePr>
            <a:graphicFrameLocks noChangeAspect="1"/>
          </p:cNvGraphicFramePr>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079" name="Document" r:id="rId4" imgW="8261444" imgH="2945837" progId="Word.Document.8">
                  <p:embed/>
                </p:oleObj>
              </mc:Choice>
              <mc:Fallback>
                <p:oleObj name="Document" r:id="rId4" imgW="8261444" imgH="2945837" progId="Word.Document.8">
                  <p:embed/>
                  <p:pic>
                    <p:nvPicPr>
                      <p:cNvPr id="0" name="Picture 4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896223040"/>
              </p:ext>
            </p:extLst>
          </p:nvPr>
        </p:nvGraphicFramePr>
        <p:xfrm>
          <a:off x="1066800" y="838200"/>
          <a:ext cx="7010400" cy="5339793"/>
        </p:xfrm>
        <a:graphic>
          <a:graphicData uri="http://schemas.openxmlformats.org/drawingml/2006/table">
            <a:tbl>
              <a:tblPr/>
              <a:tblGrid>
                <a:gridCol w="4716274"/>
                <a:gridCol w="2294126"/>
              </a:tblGrid>
              <a:tr h="359285">
                <a:tc>
                  <a:txBody>
                    <a:bodyPr/>
                    <a:lstStyle/>
                    <a:p>
                      <a:pPr algn="ctr" fontAlgn="b"/>
                      <a:r>
                        <a:rPr lang="en-US" sz="2000" b="1" i="0" u="none" strike="noStrike" dirty="0">
                          <a:latin typeface="Arial"/>
                        </a:rPr>
                        <a:t>2014 1st Quarter Balance Sheet</a:t>
                      </a: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a:latin typeface="Arial"/>
                        </a:rPr>
                        <a:t>Amount</a:t>
                      </a:r>
                    </a:p>
                  </a:txBody>
                  <a:tcPr marL="9525" marR="9525" marT="9525" marB="0" anchor="b">
                    <a:lnL>
                      <a:noFill/>
                    </a:lnL>
                    <a:lnR>
                      <a:noFill/>
                    </a:lnR>
                    <a:lnT>
                      <a:noFill/>
                    </a:lnT>
                    <a:lnB>
                      <a:noFill/>
                    </a:lnB>
                    <a:solidFill>
                      <a:srgbClr val="D0D0D0"/>
                    </a:solidFill>
                  </a:tcPr>
                </a:tc>
              </a:tr>
              <a:tr h="359285">
                <a:tc>
                  <a:txBody>
                    <a:bodyPr/>
                    <a:lstStyle/>
                    <a:p>
                      <a:pPr algn="l" fontAlgn="ctr"/>
                      <a:r>
                        <a:rPr lang="en-US" sz="2000" b="1" i="0" u="none" strike="noStrike" dirty="0">
                          <a:solidFill>
                            <a:srgbClr val="000000"/>
                          </a:solidFill>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dirty="0">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Current </a:t>
                      </a:r>
                      <a:r>
                        <a:rPr lang="en-US" sz="2000" b="1" i="0" u="none" strike="noStrike" dirty="0">
                          <a:solidFill>
                            <a:srgbClr val="000000"/>
                          </a:solidFill>
                          <a:latin typeface="Arial"/>
                        </a:rPr>
                        <a:t>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Bank</a:t>
                      </a:r>
                      <a:endParaRPr lang="en-US" sz="2000" b="1" i="0" u="none" strike="noStrike" dirty="0">
                        <a:solidFill>
                          <a:srgbClr val="000000"/>
                        </a:solidFill>
                        <a:latin typeface="Arial"/>
                      </a:endParaRP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15460">
                <a:tc>
                  <a:txBody>
                    <a:bodyPr/>
                    <a:lstStyle/>
                    <a:p>
                      <a:pPr algn="r" fontAlgn="b"/>
                      <a:r>
                        <a:rPr lang="en-US" sz="1800" b="0" i="0" u="none" strike="noStrike" dirty="0">
                          <a:solidFill>
                            <a:srgbClr val="000000"/>
                          </a:solidFill>
                          <a:latin typeface="Arial"/>
                        </a:rPr>
                        <a:t>74331 - 802.11/.15 CB Acct No. 556802</a:t>
                      </a:r>
                    </a:p>
                  </a:txBody>
                  <a:tcPr marL="9525"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$386,784.47 </a:t>
                      </a:r>
                    </a:p>
                  </a:txBody>
                  <a:tcPr marL="9525" marR="9525" marT="9525" marB="0" anchor="ctr">
                    <a:lnL>
                      <a:noFill/>
                    </a:lnL>
                    <a:lnR>
                      <a:noFill/>
                    </a:lnR>
                    <a:lnT>
                      <a:noFill/>
                    </a:lnT>
                    <a:lnB>
                      <a:noFill/>
                    </a:lnB>
                  </a:tcPr>
                </a:tc>
              </a:tr>
              <a:tr h="381000">
                <a:tc>
                  <a:txBody>
                    <a:bodyPr/>
                    <a:lstStyle/>
                    <a:p>
                      <a:pPr algn="r" fontAlgn="b"/>
                      <a:r>
                        <a:rPr lang="en-US" sz="1800" b="0" i="0" u="none" strike="noStrike" dirty="0">
                          <a:solidFill>
                            <a:srgbClr val="000000"/>
                          </a:solidFill>
                          <a:latin typeface="Arial"/>
                        </a:rPr>
                        <a:t>74332 - 802.11/.15 Face-to-Face Checking</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$128,400.45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9285">
                <a:tc>
                  <a:txBody>
                    <a:bodyPr/>
                    <a:lstStyle/>
                    <a:p>
                      <a:pPr algn="r" fontAlgn="b"/>
                      <a:r>
                        <a:rPr lang="en-US" sz="2000" b="1" i="0" u="none" strike="noStrike" dirty="0">
                          <a:solidFill>
                            <a:srgbClr val="000000"/>
                          </a:solidFill>
                          <a:latin typeface="Arial"/>
                        </a:rPr>
                        <a:t>Total Bank</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b"/>
                      <a:r>
                        <a:rPr lang="en-US" sz="2000" b="1" i="0" u="none" strike="noStrike" dirty="0" smtClean="0">
                          <a:solidFill>
                            <a:srgbClr val="000000"/>
                          </a:solidFill>
                          <a:latin typeface="Arial"/>
                        </a:rPr>
                        <a:t>  Total </a:t>
                      </a:r>
                      <a:r>
                        <a:rPr lang="en-US" sz="2000" b="1" i="0" u="none" strike="noStrike" dirty="0">
                          <a:solidFill>
                            <a:srgbClr val="000000"/>
                          </a:solidFill>
                          <a:latin typeface="Arial"/>
                        </a:rPr>
                        <a:t>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dirty="0">
                          <a:solidFill>
                            <a:srgbClr val="000000"/>
                          </a:solidFill>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9285">
                <a:tc>
                  <a:txBody>
                    <a:bodyPr/>
                    <a:lstStyle/>
                    <a:p>
                      <a:pPr algn="l" fontAlgn="ctr"/>
                      <a:r>
                        <a:rPr lang="en-US" sz="2000" b="1" i="0" u="none" strike="noStrike" dirty="0">
                          <a:solidFill>
                            <a:srgbClr val="000000"/>
                          </a:solidFill>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Equity</a:t>
                      </a:r>
                      <a:endParaRPr lang="en-US" sz="2000" b="1" i="0" u="none" strike="noStrike" dirty="0">
                        <a:solidFill>
                          <a:srgbClr val="000000"/>
                        </a:solidFill>
                        <a:latin typeface="Arial"/>
                      </a:endParaRP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45599">
                <a:tc>
                  <a:txBody>
                    <a:bodyPr/>
                    <a:lstStyle/>
                    <a:p>
                      <a:pPr algn="l" fontAlgn="b"/>
                      <a:r>
                        <a:rPr lang="en-US" sz="2000" b="0" i="0" u="none" strike="noStrike" dirty="0" smtClean="0">
                          <a:solidFill>
                            <a:srgbClr val="000000"/>
                          </a:solidFill>
                          <a:latin typeface="Arial"/>
                        </a:rPr>
                        <a:t>   Retained </a:t>
                      </a:r>
                      <a:r>
                        <a:rPr lang="en-US" sz="2000" b="0" i="0" u="none" strike="noStrike" dirty="0">
                          <a:solidFill>
                            <a:srgbClr val="000000"/>
                          </a:solidFill>
                          <a:latin typeface="Arial"/>
                        </a:rPr>
                        <a:t>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$431,159.99 </a:t>
                      </a:r>
                    </a:p>
                  </a:txBody>
                  <a:tcPr marL="9525" marR="9525" marT="9525" marB="0" anchor="ctr">
                    <a:lnL>
                      <a:noFill/>
                    </a:lnL>
                    <a:lnR>
                      <a:noFill/>
                    </a:lnR>
                    <a:lnT>
                      <a:noFill/>
                    </a:lnT>
                    <a:lnB>
                      <a:noFill/>
                    </a:lnB>
                  </a:tcPr>
                </a:tc>
              </a:tr>
              <a:tr h="345599">
                <a:tc>
                  <a:txBody>
                    <a:bodyPr/>
                    <a:lstStyle/>
                    <a:p>
                      <a:pPr algn="l" fontAlgn="b"/>
                      <a:r>
                        <a:rPr lang="en-US" sz="2000" b="0" i="0" u="none" strike="noStrike" dirty="0" smtClean="0">
                          <a:solidFill>
                            <a:srgbClr val="000000"/>
                          </a:solidFill>
                          <a:latin typeface="Arial"/>
                        </a:rPr>
                        <a:t>   Net </a:t>
                      </a:r>
                      <a:r>
                        <a:rPr lang="en-US" sz="2000" b="0" i="0" u="none" strike="noStrike" dirty="0">
                          <a:solidFill>
                            <a:srgbClr val="000000"/>
                          </a:solidFill>
                          <a:latin typeface="Arial"/>
                        </a:rPr>
                        <a:t>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$84,024.93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9285">
                <a:tc>
                  <a:txBody>
                    <a:bodyPr/>
                    <a:lstStyle/>
                    <a:p>
                      <a:pPr algn="r" fontAlgn="b"/>
                      <a:r>
                        <a:rPr lang="en-US" sz="2000" b="1" i="0" u="none" strike="noStrike">
                          <a:solidFill>
                            <a:srgbClr val="000000"/>
                          </a:solidFill>
                          <a:latin typeface="Arial"/>
                        </a:rPr>
                        <a:t>Total Equity</a:t>
                      </a:r>
                    </a:p>
                  </a:txBody>
                  <a:tcPr marL="9525" marR="857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dirty="0">
                          <a:solidFill>
                            <a:srgbClr val="000000"/>
                          </a:solidFill>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7315200" y="6475413"/>
            <a:ext cx="1227137"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2" name="Table 1"/>
          <p:cNvGraphicFramePr>
            <a:graphicFrameLocks noGrp="1"/>
          </p:cNvGraphicFramePr>
          <p:nvPr>
            <p:extLst>
              <p:ext uri="{D42A27DB-BD31-4B8C-83A1-F6EECF244321}">
                <p14:modId xmlns:p14="http://schemas.microsoft.com/office/powerpoint/2010/main" val="3738159695"/>
              </p:ext>
            </p:extLst>
          </p:nvPr>
        </p:nvGraphicFramePr>
        <p:xfrm>
          <a:off x="1066800" y="838200"/>
          <a:ext cx="7010400" cy="5257800"/>
        </p:xfrm>
        <a:graphic>
          <a:graphicData uri="http://schemas.openxmlformats.org/drawingml/2006/table">
            <a:tbl>
              <a:tblPr/>
              <a:tblGrid>
                <a:gridCol w="4953000"/>
                <a:gridCol w="2057400"/>
              </a:tblGrid>
              <a:tr h="350520">
                <a:tc>
                  <a:txBody>
                    <a:bodyPr/>
                    <a:lstStyle/>
                    <a:p>
                      <a:pPr algn="ctr" fontAlgn="b"/>
                      <a:r>
                        <a:rPr lang="en-US" sz="2000" b="1" i="0" u="none" strike="noStrike" dirty="0">
                          <a:effectLst/>
                          <a:latin typeface="Arial"/>
                        </a:rPr>
                        <a:t>2014 2nd Quarter </a:t>
                      </a:r>
                      <a:r>
                        <a:rPr lang="en-US" sz="2000" b="1" i="0" u="none" strike="noStrike" dirty="0" smtClean="0">
                          <a:effectLst/>
                          <a:latin typeface="Arial"/>
                        </a:rPr>
                        <a:t>Balance</a:t>
                      </a:r>
                      <a:r>
                        <a:rPr lang="en-US" sz="2000" b="1" i="0" u="none" strike="noStrike" baseline="0" dirty="0" smtClean="0">
                          <a:effectLst/>
                          <a:latin typeface="Arial"/>
                        </a:rPr>
                        <a:t> </a:t>
                      </a:r>
                      <a:r>
                        <a:rPr lang="en-US" sz="2000" b="1" i="0" u="none" strike="noStrike" dirty="0" smtClean="0">
                          <a:effectLst/>
                          <a:latin typeface="Arial"/>
                        </a:rPr>
                        <a:t>Sheet</a:t>
                      </a:r>
                      <a:endParaRPr lang="en-US" sz="200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dirty="0">
                          <a:effectLst/>
                          <a:latin typeface="Arial"/>
                        </a:rPr>
                        <a:t>Amount</a:t>
                      </a:r>
                    </a:p>
                  </a:txBody>
                  <a:tcPr marL="9525" marR="9525" marT="9525" marB="0" anchor="b">
                    <a:lnL>
                      <a:noFill/>
                    </a:lnL>
                    <a:lnR>
                      <a:noFill/>
                    </a:lnR>
                    <a:lnT>
                      <a:noFill/>
                    </a:lnT>
                    <a:lnB>
                      <a:noFill/>
                    </a:lnB>
                    <a:solidFill>
                      <a:srgbClr val="D0D0D0"/>
                    </a:solidFill>
                  </a:tcPr>
                </a:tc>
              </a:tr>
              <a:tr h="350520">
                <a:tc>
                  <a:txBody>
                    <a:bodyPr/>
                    <a:lstStyle/>
                    <a:p>
                      <a:pPr algn="l" fontAlgn="ctr"/>
                      <a:r>
                        <a:rPr lang="en-US" sz="2000" b="1" i="0" u="none" strike="noStrike" dirty="0">
                          <a:solidFill>
                            <a:srgbClr val="000000"/>
                          </a:solidFill>
                          <a:effectLst/>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r" fontAlgn="b"/>
                      <a:r>
                        <a:rPr lang="en-US" sz="1800" b="0" i="0" u="none" strike="noStrike" dirty="0" smtClean="0">
                          <a:solidFill>
                            <a:srgbClr val="000000"/>
                          </a:solidFill>
                          <a:effectLst/>
                          <a:latin typeface="Arial"/>
                        </a:rPr>
                        <a:t>  74331 </a:t>
                      </a:r>
                      <a:r>
                        <a:rPr lang="en-US" sz="1800" b="0" i="0" u="none" strike="noStrike" dirty="0">
                          <a:solidFill>
                            <a:srgbClr val="000000"/>
                          </a:solidFill>
                          <a:effectLst/>
                          <a:latin typeface="Arial"/>
                        </a:rPr>
                        <a:t>- 802.11/.15 CB Acct No. 556802</a:t>
                      </a:r>
                    </a:p>
                  </a:txBody>
                  <a:tcPr marL="257175"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a:rPr>
                        <a:t>$336,991.93 </a:t>
                      </a:r>
                    </a:p>
                  </a:txBody>
                  <a:tcPr marL="9525" marR="9525" marT="9525" marB="0" anchor="ctr">
                    <a:lnL>
                      <a:noFill/>
                    </a:lnL>
                    <a:lnR>
                      <a:noFill/>
                    </a:lnR>
                    <a:lnT>
                      <a:noFill/>
                    </a:lnT>
                    <a:lnB>
                      <a:noFill/>
                    </a:lnB>
                  </a:tcPr>
                </a:tc>
              </a:tr>
              <a:tr h="350520">
                <a:tc>
                  <a:txBody>
                    <a:bodyPr/>
                    <a:lstStyle/>
                    <a:p>
                      <a:pPr algn="r" fontAlgn="b"/>
                      <a:r>
                        <a:rPr lang="en-US" sz="1800" b="0" i="0" u="none" strike="noStrike" dirty="0" smtClean="0">
                          <a:solidFill>
                            <a:srgbClr val="000000"/>
                          </a:solidFill>
                          <a:effectLst/>
                          <a:latin typeface="Arial"/>
                        </a:rPr>
                        <a:t>  74332 </a:t>
                      </a:r>
                      <a:r>
                        <a:rPr lang="en-US" sz="1800" b="0" i="0" u="none" strike="noStrike" dirty="0">
                          <a:solidFill>
                            <a:srgbClr val="000000"/>
                          </a:solidFill>
                          <a:effectLst/>
                          <a:latin typeface="Arial"/>
                        </a:rPr>
                        <a:t>- 802.11/.15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$58,664.73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0520">
                <a:tc>
                  <a:txBody>
                    <a:bodyPr/>
                    <a:lstStyle/>
                    <a:p>
                      <a:pPr algn="r" fontAlgn="b"/>
                      <a:r>
                        <a:rPr lang="en-US" sz="2000" b="1" i="0" u="none" strike="noStrike" dirty="0">
                          <a:solidFill>
                            <a:srgbClr val="000000"/>
                          </a:solidFill>
                          <a:effectLst/>
                          <a:latin typeface="Arial"/>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b"/>
                      <a:r>
                        <a:rPr lang="en-US" sz="2000" b="1" i="0" u="none" strike="noStrike">
                          <a:solidFill>
                            <a:srgbClr val="000000"/>
                          </a:solidFill>
                          <a:effectLst/>
                          <a:latin typeface="Arial"/>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ctr"/>
                      <a:r>
                        <a:rPr lang="en-US" sz="2000" b="1" i="0" u="none" strike="noStrike">
                          <a:solidFill>
                            <a:srgbClr val="000000"/>
                          </a:solidFill>
                          <a:effectLst/>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0520">
                <a:tc>
                  <a:txBody>
                    <a:bodyPr/>
                    <a:lstStyle/>
                    <a:p>
                      <a:pPr algn="l" fontAlgn="ctr"/>
                      <a:r>
                        <a:rPr lang="en-US" sz="2000" b="1" i="0" u="none" strike="noStrike">
                          <a:solidFill>
                            <a:srgbClr val="000000"/>
                          </a:solidFill>
                          <a:effectLst/>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Equity</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0" i="0" u="none" strike="noStrike">
                          <a:solidFill>
                            <a:srgbClr val="000000"/>
                          </a:solidFill>
                          <a:effectLst/>
                          <a:latin typeface="Arial"/>
                        </a:rPr>
                        <a:t>Retained 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a:rPr>
                        <a:t>$431,159.99 </a:t>
                      </a:r>
                    </a:p>
                  </a:txBody>
                  <a:tcPr marL="9525" marR="9525" marT="9525" marB="0" anchor="ctr">
                    <a:lnL>
                      <a:noFill/>
                    </a:lnL>
                    <a:lnR>
                      <a:noFill/>
                    </a:lnR>
                    <a:lnT>
                      <a:noFill/>
                    </a:lnT>
                    <a:lnB>
                      <a:noFill/>
                    </a:lnB>
                  </a:tcPr>
                </a:tc>
              </a:tr>
              <a:tr h="350520">
                <a:tc>
                  <a:txBody>
                    <a:bodyPr/>
                    <a:lstStyle/>
                    <a:p>
                      <a:pPr algn="l" fontAlgn="b"/>
                      <a:r>
                        <a:rPr lang="en-US" sz="2000" b="0" i="0" u="none" strike="noStrike">
                          <a:solidFill>
                            <a:srgbClr val="000000"/>
                          </a:solidFill>
                          <a:effectLst/>
                          <a:latin typeface="Arial"/>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($35,503.33)</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0520">
                <a:tc>
                  <a:txBody>
                    <a:bodyPr/>
                    <a:lstStyle/>
                    <a:p>
                      <a:pPr algn="r" fontAlgn="b"/>
                      <a:r>
                        <a:rPr lang="en-US" sz="2000" b="1" i="0" u="none" strike="noStrike" dirty="0">
                          <a:solidFill>
                            <a:srgbClr val="000000"/>
                          </a:solidFill>
                          <a:effectLst/>
                          <a:latin typeface="Arial"/>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ctr"/>
                      <a:r>
                        <a:rPr lang="en-US" sz="2000" b="1" i="0" u="none" strike="noStrike">
                          <a:solidFill>
                            <a:srgbClr val="000000"/>
                          </a:solidFill>
                          <a:effectLst/>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7162800" y="6475413"/>
            <a:ext cx="1379537"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1034975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Sept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US" dirty="0" smtClean="0"/>
              <a:t>15-14/0526</a:t>
            </a:r>
            <a:r>
              <a:rPr lang="en-GB" dirty="0" smtClean="0"/>
              <a:t>r0</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September 2014</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a:t>
            </a:r>
            <a:r>
              <a:rPr lang="en-US" altLang="ko-KR" sz="1600" smtClean="0">
                <a:solidFill>
                  <a:schemeClr val="tx1"/>
                </a:solidFill>
                <a:ea typeface="굴림" pitchFamily="50" charset="-127"/>
              </a:rPr>
              <a:t>Report September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14 September 2014</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September 2014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11-14/1005</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September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4246703942"/>
              </p:ext>
            </p:extLst>
          </p:nvPr>
        </p:nvGraphicFramePr>
        <p:xfrm>
          <a:off x="1447800" y="685800"/>
          <a:ext cx="6248400" cy="457200"/>
        </p:xfrm>
        <a:graphic>
          <a:graphicData uri="http://schemas.openxmlformats.org/drawingml/2006/table">
            <a:tbl>
              <a:tblPr/>
              <a:tblGrid>
                <a:gridCol w="6248400"/>
              </a:tblGrid>
              <a:tr h="457200">
                <a:tc>
                  <a:txBody>
                    <a:bodyPr/>
                    <a:lstStyle/>
                    <a:p>
                      <a:pPr marL="0" marR="0" algn="ctr">
                        <a:spcBef>
                          <a:spcPts val="0"/>
                        </a:spcBef>
                        <a:spcAft>
                          <a:spcPts val="0"/>
                        </a:spcAft>
                      </a:pPr>
                      <a:r>
                        <a:rPr lang="en-US" sz="2000" b="1" dirty="0">
                          <a:latin typeface="Arial"/>
                          <a:ea typeface="Times New Roman"/>
                          <a:cs typeface="Times New Roman"/>
                        </a:rPr>
                        <a:t>Balance </a:t>
                      </a:r>
                      <a:r>
                        <a:rPr lang="en-US" sz="2000" b="1" dirty="0" smtClean="0">
                          <a:latin typeface="Arial"/>
                          <a:ea typeface="Times New Roman"/>
                          <a:cs typeface="Times New Roman"/>
                        </a:rPr>
                        <a:t>Sheet-</a:t>
                      </a:r>
                      <a:r>
                        <a:rPr lang="en-US" sz="2000" b="1" baseline="0" dirty="0" smtClean="0">
                          <a:latin typeface="Arial"/>
                          <a:ea typeface="Times New Roman"/>
                          <a:cs typeface="Times New Roman"/>
                        </a:rPr>
                        <a:t> 31 </a:t>
                      </a:r>
                      <a:r>
                        <a:rPr lang="en-US" sz="2000" b="1" dirty="0" smtClean="0">
                          <a:latin typeface="Arial"/>
                          <a:ea typeface="Times New Roman"/>
                          <a:cs typeface="Times New Roman"/>
                        </a:rPr>
                        <a:t>July </a:t>
                      </a:r>
                      <a:r>
                        <a:rPr lang="en-US" sz="2000" b="1" dirty="0" smtClean="0">
                          <a:latin typeface="Arial"/>
                          <a:ea typeface="Times New Roman"/>
                          <a:cs typeface="Times New Roman"/>
                        </a:rPr>
                        <a:t>2014</a:t>
                      </a:r>
                      <a:endParaRPr lang="en-US" sz="1800" dirty="0">
                        <a:latin typeface="Times New Roman"/>
                        <a:ea typeface="Times New Roman"/>
                        <a:cs typeface="Times New Roman"/>
                      </a:endParaRPr>
                    </a:p>
                  </a:txBody>
                  <a:tcPr marL="9525" marR="9525" marT="9525" marB="9525" anchor="ctr">
                    <a:lnL>
                      <a:noFill/>
                    </a:lnL>
                    <a:lnR>
                      <a:noFill/>
                    </a:lnR>
                    <a:lnT>
                      <a:noFill/>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646268194"/>
              </p:ext>
            </p:extLst>
          </p:nvPr>
        </p:nvGraphicFramePr>
        <p:xfrm>
          <a:off x="609600" y="1066800"/>
          <a:ext cx="8153400" cy="5334004"/>
        </p:xfrm>
        <a:graphic>
          <a:graphicData uri="http://schemas.openxmlformats.org/drawingml/2006/table">
            <a:tbl>
              <a:tblPr/>
              <a:tblGrid>
                <a:gridCol w="4076700"/>
                <a:gridCol w="4076700"/>
              </a:tblGrid>
              <a:tr h="281560">
                <a:tc>
                  <a:txBody>
                    <a:bodyPr/>
                    <a:lstStyle/>
                    <a:p>
                      <a:pPr marL="0" marR="0">
                        <a:spcBef>
                          <a:spcPts val="0"/>
                        </a:spcBef>
                        <a:spcAft>
                          <a:spcPts val="0"/>
                        </a:spcAft>
                      </a:pPr>
                      <a:r>
                        <a:rPr lang="en-US" sz="1800" b="1" dirty="0">
                          <a:latin typeface="Arial"/>
                          <a:ea typeface="Times New Roman"/>
                          <a:cs typeface="Times New Roman"/>
                        </a:rPr>
                        <a:t>Financial Row</a:t>
                      </a:r>
                      <a:endParaRPr lang="en-US" sz="3600" dirty="0">
                        <a:latin typeface="Times New Roman"/>
                        <a:ea typeface="Times New Roman"/>
                        <a:cs typeface="Times New Roman"/>
                      </a:endParaRPr>
                    </a:p>
                  </a:txBody>
                  <a:tcPr marL="57150" marR="5715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c>
                  <a:txBody>
                    <a:bodyPr/>
                    <a:lstStyle/>
                    <a:p>
                      <a:pPr marL="0" marR="0" algn="r">
                        <a:spcBef>
                          <a:spcPts val="0"/>
                        </a:spcBef>
                        <a:spcAft>
                          <a:spcPts val="0"/>
                        </a:spcAft>
                      </a:pPr>
                      <a:r>
                        <a:rPr lang="en-US" sz="1800" b="1" dirty="0">
                          <a:latin typeface="Arial"/>
                          <a:ea typeface="Times New Roman"/>
                          <a:cs typeface="Times New Roman"/>
                        </a:rPr>
                        <a:t>Amount</a:t>
                      </a:r>
                      <a:endParaRPr lang="en-US" sz="3600" dirty="0">
                        <a:latin typeface="Times New Roman"/>
                        <a:ea typeface="Times New Roman"/>
                        <a:cs typeface="Times New Roman"/>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ASSETS</a:t>
                      </a:r>
                      <a:endParaRPr lang="en-US" sz="3600">
                        <a:latin typeface="Times New Roman"/>
                        <a:ea typeface="Times New Roman"/>
                        <a:cs typeface="Times New Roman"/>
                      </a:endParaRPr>
                    </a:p>
                  </a:txBody>
                  <a:tcPr marL="180975" marR="19050" marT="19050" marB="19050">
                    <a:lnL>
                      <a:noFill/>
                    </a:lnL>
                    <a:lnR>
                      <a:noFill/>
                    </a:lnR>
                    <a:lnT w="28575" cap="flat" cmpd="sng" algn="ctr">
                      <a:solidFill>
                        <a:srgbClr val="A0A0A0"/>
                      </a:solidFill>
                      <a:prstDash val="solid"/>
                      <a:round/>
                      <a:headEnd type="none" w="med" len="med"/>
                      <a:tailEnd type="none" w="med" len="med"/>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w="28575" cap="flat" cmpd="sng" algn="ctr">
                      <a:solidFill>
                        <a:srgbClr val="A0A0A0"/>
                      </a:solidFill>
                      <a:prstDash val="solid"/>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Current Assets</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Bank</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a:solidFill>
                            <a:srgbClr val="060606"/>
                          </a:solidFill>
                          <a:latin typeface="Arial"/>
                          <a:ea typeface="Times New Roman"/>
                          <a:cs typeface="Times New Roman"/>
                        </a:rPr>
                        <a:t>74331 - 802.11/.15 CB Acct No. 556802</a:t>
                      </a:r>
                      <a:endParaRPr lang="en-US" sz="3600">
                        <a:latin typeface="Times New Roman"/>
                        <a:ea typeface="Times New Roman"/>
                        <a:cs typeface="Times New Roman"/>
                      </a:endParaRPr>
                    </a:p>
                  </a:txBody>
                  <a:tcPr marL="7524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a:t>
                      </a:r>
                      <a:r>
                        <a:rPr lang="en-US" sz="1800" dirty="0" smtClean="0">
                          <a:solidFill>
                            <a:srgbClr val="060606"/>
                          </a:solidFill>
                          <a:latin typeface="Arial"/>
                          <a:ea typeface="Times New Roman"/>
                          <a:cs typeface="Times New Roman"/>
                        </a:rPr>
                        <a:t>337,059.41</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dirty="0">
                          <a:solidFill>
                            <a:srgbClr val="060606"/>
                          </a:solidFill>
                          <a:latin typeface="Arial"/>
                          <a:ea typeface="Times New Roman"/>
                          <a:cs typeface="Times New Roman"/>
                        </a:rPr>
                        <a:t>74332 - 802.11/.15 Face-to-Face Checking</a:t>
                      </a:r>
                      <a:endParaRPr lang="en-US" sz="3600" dirty="0">
                        <a:latin typeface="Times New Roman"/>
                        <a:ea typeface="Times New Roman"/>
                        <a:cs typeface="Times New Roman"/>
                      </a:endParaRPr>
                    </a:p>
                  </a:txBody>
                  <a:tcPr marL="752475" marR="19050" marT="19050" marB="19050">
                    <a:lnL>
                      <a:noFill/>
                    </a:lnL>
                    <a:lnR>
                      <a:noFill/>
                    </a:lnR>
                    <a:lnT>
                      <a:noFill/>
                    </a:lnT>
                    <a:lnB w="12700" cap="flat" cmpd="sng" algn="ctr">
                      <a:solidFill>
                        <a:srgbClr val="C0C0C0"/>
                      </a:solidFill>
                      <a:prstDash val="dot"/>
                      <a:round/>
                      <a:headEnd type="none" w="med" len="med"/>
                      <a:tailEnd type="none" w="med" len="med"/>
                    </a:lnB>
                  </a:tcPr>
                </a:tc>
                <a:tc>
                  <a:txBody>
                    <a:bodyPr/>
                    <a:lstStyle/>
                    <a:p>
                      <a:pPr marL="0" marR="0" algn="r">
                        <a:spcBef>
                          <a:spcPts val="0"/>
                        </a:spcBef>
                        <a:spcAft>
                          <a:spcPts val="0"/>
                        </a:spcAft>
                      </a:pPr>
                      <a:r>
                        <a:rPr lang="en-US" sz="1800" dirty="0" smtClean="0">
                          <a:solidFill>
                            <a:srgbClr val="060606"/>
                          </a:solidFill>
                          <a:latin typeface="Arial"/>
                          <a:ea typeface="Times New Roman"/>
                          <a:cs typeface="Times New Roman"/>
                        </a:rPr>
                        <a:t>$58,487.26</a:t>
                      </a:r>
                      <a:endParaRPr lang="en-US" sz="3600" dirty="0">
                        <a:latin typeface="Times New Roman"/>
                        <a:ea typeface="Times New Roman"/>
                        <a:cs typeface="Times New Roman"/>
                      </a:endParaRPr>
                    </a:p>
                  </a:txBody>
                  <a:tcPr marL="19050" marR="19050" marT="19050" marB="19050">
                    <a:lnL>
                      <a:noFill/>
                    </a:lnL>
                    <a:lnR>
                      <a:noFill/>
                    </a:lnR>
                    <a:lnT>
                      <a:noFill/>
                    </a:lnT>
                    <a:lnB w="12700" cap="flat" cmpd="sng" algn="ctr">
                      <a:solidFill>
                        <a:srgbClr val="C0C0C0"/>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60606"/>
                          </a:solidFill>
                          <a:latin typeface="Arial"/>
                          <a:ea typeface="Times New Roman"/>
                          <a:cs typeface="Times New Roman"/>
                        </a:rPr>
                        <a:t>Total Bank</a:t>
                      </a:r>
                      <a:endParaRPr lang="en-US" sz="3600" dirty="0">
                        <a:latin typeface="Times New Roman"/>
                        <a:ea typeface="Times New Roman"/>
                        <a:cs typeface="Times New Roman"/>
                      </a:endParaRPr>
                    </a:p>
                  </a:txBody>
                  <a:tcPr marL="561975"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60606"/>
                          </a:solidFill>
                          <a:latin typeface="Arial"/>
                          <a:ea typeface="Times New Roman"/>
                          <a:cs typeface="Times New Roman"/>
                        </a:rPr>
                        <a:t>$393,546.67</a:t>
                      </a:r>
                      <a:endParaRPr lang="en-US" sz="3600" dirty="0">
                        <a:latin typeface="Times New Roman"/>
                        <a:ea typeface="Times New Roman"/>
                        <a:cs typeface="Times New Roman"/>
                      </a:endParaRPr>
                    </a:p>
                  </a:txBody>
                  <a:tcPr marL="19050"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Current Assets</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ASSETS</a:t>
                      </a:r>
                      <a:endParaRPr lang="en-US" sz="360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LIABILITIES &amp; EQUITY</a:t>
                      </a:r>
                      <a:endParaRPr lang="en-US" sz="3600">
                        <a:latin typeface="Times New Roman"/>
                        <a:ea typeface="Times New Roman"/>
                        <a:cs typeface="Times New Roman"/>
                      </a:endParaRPr>
                    </a:p>
                  </a:txBody>
                  <a:tcPr marL="180975" marR="19050" marT="19050" marB="19050">
                    <a:lnL>
                      <a:noFill/>
                    </a:lnL>
                    <a:lnR>
                      <a:noFill/>
                    </a:lnR>
                    <a:lnT>
                      <a:noFill/>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Equity</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Retained Earnings</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$431,159.99</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Net Income</a:t>
                      </a:r>
                      <a:endParaRPr lang="en-US" sz="3600">
                        <a:latin typeface="Times New Roman"/>
                        <a:ea typeface="Times New Roman"/>
                        <a:cs typeface="Times New Roman"/>
                      </a:endParaRPr>
                    </a:p>
                  </a:txBody>
                  <a:tcPr marL="561975" marR="19050" marT="19050" marB="19050">
                    <a:lnL>
                      <a:noFill/>
                    </a:lnL>
                    <a:lnR>
                      <a:noFill/>
                    </a:lnR>
                    <a:lnT>
                      <a:noFill/>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dirty="0" smtClean="0">
                          <a:solidFill>
                            <a:srgbClr val="060606"/>
                          </a:solidFill>
                          <a:latin typeface="Arial"/>
                          <a:ea typeface="Times New Roman"/>
                          <a:cs typeface="Times New Roman"/>
                        </a:rPr>
                        <a:t>($37,613.32)</a:t>
                      </a:r>
                      <a:endParaRPr lang="en-US" sz="3600" dirty="0">
                        <a:latin typeface="Times New Roman"/>
                        <a:ea typeface="Times New Roman"/>
                        <a:cs typeface="Times New Roman"/>
                      </a:endParaRPr>
                    </a:p>
                  </a:txBody>
                  <a:tcPr marL="19050" marR="19050" marT="19050" marB="19050">
                    <a:lnL>
                      <a:noFill/>
                    </a:lnL>
                    <a:lnR>
                      <a:noFill/>
                    </a:lnR>
                    <a:lnT>
                      <a:noFill/>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Equity</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00000"/>
                          </a:solidFill>
                          <a:latin typeface="Arial"/>
                          <a:ea typeface="Times New Roman"/>
                          <a:cs typeface="Times New Roman"/>
                        </a:rPr>
                        <a:t>Total LIABILITIES &amp; EQUITY</a:t>
                      </a:r>
                      <a:endParaRPr lang="en-US" sz="3600" dirty="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393,546.67</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Footer Placeholder 1"/>
          <p:cNvSpPr txBox="1">
            <a:spLocks noGrp="1"/>
          </p:cNvSpPr>
          <p:nvPr/>
        </p:nvSpPr>
        <p:spPr bwMode="auto">
          <a:xfrm>
            <a:off x="6400800" y="64770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0" name="Footer Placeholder 4"/>
          <p:cNvSpPr txBox="1">
            <a:spLocks noGrp="1"/>
          </p:cNvSpPr>
          <p:nvPr/>
        </p:nvSpPr>
        <p:spPr bwMode="auto">
          <a:xfrm>
            <a:off x="5791200" y="6477000"/>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5</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245093673"/>
              </p:ext>
            </p:extLst>
          </p:nvPr>
        </p:nvGraphicFramePr>
        <p:xfrm>
          <a:off x="533400" y="645074"/>
          <a:ext cx="8153400" cy="5767182"/>
        </p:xfrm>
        <a:graphic>
          <a:graphicData uri="http://schemas.openxmlformats.org/drawingml/2006/table">
            <a:tbl>
              <a:tblPr/>
              <a:tblGrid>
                <a:gridCol w="2415822"/>
                <a:gridCol w="830439"/>
                <a:gridCol w="1132417"/>
                <a:gridCol w="1207911"/>
                <a:gridCol w="1207911"/>
                <a:gridCol w="1358900"/>
              </a:tblGrid>
              <a:tr h="341322">
                <a:tc gridSpan="6">
                  <a:txBody>
                    <a:bodyPr/>
                    <a:lstStyle/>
                    <a:p>
                      <a:pPr algn="ctr" fontAlgn="b"/>
                      <a:r>
                        <a:rPr lang="en-US" sz="1800" b="1" i="0" u="none" strike="noStrike" dirty="0" smtClean="0">
                          <a:effectLst/>
                          <a:latin typeface="Arial"/>
                        </a:rPr>
                        <a:t>Income </a:t>
                      </a:r>
                      <a:r>
                        <a:rPr lang="en-US" sz="1800" b="1" i="0" u="none" strike="noStrike" dirty="0" smtClean="0">
                          <a:effectLst/>
                          <a:latin typeface="Arial"/>
                        </a:rPr>
                        <a:t>Statement </a:t>
                      </a:r>
                      <a:r>
                        <a:rPr lang="en-US" sz="1800" b="1" i="0" u="none" strike="noStrike" dirty="0" smtClean="0">
                          <a:effectLst/>
                          <a:latin typeface="Arial"/>
                        </a:rPr>
                        <a:t>Jan 2014 to Jul 2014</a:t>
                      </a:r>
                      <a:endParaRPr lang="en-US" sz="1800" b="1" i="0" u="none" strike="noStrike" dirty="0">
                        <a:effectLst/>
                        <a:latin typeface="Arial"/>
                      </a:endParaRPr>
                    </a:p>
                  </a:txBody>
                  <a:tcPr marL="9517" marR="9517" marT="951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1222">
                <a:tc>
                  <a:txBody>
                    <a:bodyPr/>
                    <a:lstStyle/>
                    <a:p>
                      <a:pPr algn="l" fontAlgn="b"/>
                      <a:r>
                        <a:rPr lang="en-US" sz="1100" b="1" i="0" u="none" strike="noStrike" dirty="0">
                          <a:effectLst/>
                          <a:latin typeface="Arial"/>
                        </a:rPr>
                        <a:t>Financial Row</a:t>
                      </a:r>
                    </a:p>
                  </a:txBody>
                  <a:tcPr marL="9517" marR="9517" marT="9517" marB="0" anchor="b">
                    <a:lnL>
                      <a:noFill/>
                    </a:lnL>
                    <a:lnR>
                      <a:noFill/>
                    </a:lnR>
                    <a:lnT>
                      <a:noFill/>
                    </a:lnT>
                    <a:lnB>
                      <a:noFill/>
                    </a:lnB>
                    <a:solidFill>
                      <a:srgbClr val="D0D0D0"/>
                    </a:solidFill>
                  </a:tcPr>
                </a:tc>
                <a:tc>
                  <a:txBody>
                    <a:bodyPr/>
                    <a:lstStyle/>
                    <a:p>
                      <a:pPr algn="l" fontAlgn="b"/>
                      <a:r>
                        <a:rPr lang="en-US" sz="1100" b="1" i="0" u="none" strike="noStrike" dirty="0">
                          <a:effectLst/>
                          <a:latin typeface="Arial"/>
                        </a:rPr>
                        <a:t>- No Department -</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2014-01 Century City, CA</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2014-05 Waikoloa, HI</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2014-09 Athens, Greece</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Total</a:t>
                      </a:r>
                    </a:p>
                  </a:txBody>
                  <a:tcPr marL="9517" marR="9517" marT="9517" marB="0" anchor="b">
                    <a:lnL>
                      <a:noFill/>
                    </a:lnL>
                    <a:lnR>
                      <a:noFill/>
                    </a:lnR>
                    <a:lnT>
                      <a:noFill/>
                    </a:lnT>
                    <a:lnB>
                      <a:noFill/>
                    </a:lnB>
                    <a:solidFill>
                      <a:srgbClr val="D0D0D0"/>
                    </a:solidFill>
                  </a:tcPr>
                </a:tc>
              </a:tr>
              <a:tr h="213325">
                <a:tc>
                  <a:txBody>
                    <a:bodyPr/>
                    <a:lstStyle/>
                    <a:p>
                      <a:pPr algn="l" fontAlgn="b"/>
                      <a:r>
                        <a:rPr lang="en-US" sz="1100" b="1" i="0" u="none" strike="noStrike">
                          <a:effectLst/>
                          <a:latin typeface="Arial"/>
                        </a:rPr>
                        <a:t> </a:t>
                      </a:r>
                    </a:p>
                  </a:txBody>
                  <a:tcPr marL="9517" marR="9517" marT="9517" marB="0" anchor="b">
                    <a:lnL>
                      <a:noFill/>
                    </a:lnL>
                    <a:lnR>
                      <a:noFill/>
                    </a:lnR>
                    <a:lnT>
                      <a:noFill/>
                    </a:lnT>
                    <a:lnB>
                      <a:noFill/>
                    </a:lnB>
                    <a:solidFill>
                      <a:srgbClr val="D0D0D0"/>
                    </a:solidFill>
                  </a:tcPr>
                </a:tc>
                <a:tc>
                  <a:txBody>
                    <a:bodyPr/>
                    <a:lstStyle/>
                    <a:p>
                      <a:pPr algn="l"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r>
              <a:tr h="213325">
                <a:tc>
                  <a:txBody>
                    <a:bodyPr/>
                    <a:lstStyle/>
                    <a:p>
                      <a:pPr algn="l" fontAlgn="ctr"/>
                      <a:r>
                        <a:rPr lang="en-US" sz="1200" b="1" i="0" u="none" strike="noStrike">
                          <a:solidFill>
                            <a:srgbClr val="000000"/>
                          </a:solidFill>
                          <a:effectLst/>
                          <a:latin typeface="Arial"/>
                        </a:rPr>
                        <a:t>Ordinary Income/Expense</a:t>
                      </a: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r>
              <a:tr h="213325">
                <a:tc>
                  <a:txBody>
                    <a:bodyPr/>
                    <a:lstStyle/>
                    <a:p>
                      <a:pPr algn="l" fontAlgn="b"/>
                      <a:r>
                        <a:rPr lang="en-US" sz="1200" b="1" i="0" u="none" strike="noStrike">
                          <a:solidFill>
                            <a:srgbClr val="000000"/>
                          </a:solidFill>
                          <a:effectLst/>
                          <a:latin typeface="Arial"/>
                        </a:rPr>
                        <a:t>Income</a:t>
                      </a:r>
                    </a:p>
                  </a:txBody>
                  <a:tcPr marL="85652" marR="9517" marT="9517"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2.11 - Registrations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$294,150.00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$257,800.00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$551,950.00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2.12 - Hotel Commissions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$8,738.60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$7,666.92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$16,405.52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3.40 - IEEE CB Account Interest</a:t>
                      </a:r>
                    </a:p>
                  </a:txBody>
                  <a:tcPr marL="171305" marR="9517" marT="951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$539.67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$539.67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Total - Income</a:t>
                      </a:r>
                    </a:p>
                  </a:txBody>
                  <a:tcPr marL="85652" marR="9517" marT="951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$302,888.60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$265,466.92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$568,895.19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Gross Profit</a:t>
                      </a:r>
                    </a:p>
                  </a:txBody>
                  <a:tcPr marL="85652" marR="9517" marT="951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$302,888.60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$265,466.92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$568,895.19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r>
              <a:tr h="220733">
                <a:tc>
                  <a:txBody>
                    <a:bodyPr/>
                    <a:lstStyle/>
                    <a:p>
                      <a:pPr algn="l" fontAlgn="b"/>
                      <a:r>
                        <a:rPr lang="en-US" sz="1200" b="1" i="0" u="none" strike="noStrike">
                          <a:solidFill>
                            <a:srgbClr val="000000"/>
                          </a:solidFill>
                          <a:effectLst/>
                          <a:latin typeface="Arial"/>
                        </a:rPr>
                        <a:t>Expense</a:t>
                      </a:r>
                    </a:p>
                  </a:txBody>
                  <a:tcPr marL="85652" marR="9517" marT="9517" marB="0" anchor="b">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4.110 - Site Survey</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$2,339.14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$2,339.14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4.111 - Deposit</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$50,000.00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$50,000.00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4.113 - Venue</a:t>
                      </a:r>
                    </a:p>
                  </a:txBody>
                  <a:tcPr marL="171305" marR="9517" marT="9517" marB="0" anchor="b">
                    <a:lnL>
                      <a:noFill/>
                    </a:lnL>
                    <a:lnR>
                      <a:noFill/>
                    </a:lnR>
                    <a:lnT>
                      <a:noFill/>
                    </a:lnT>
                    <a:lnB>
                      <a:noFill/>
                    </a:lnB>
                  </a:tcPr>
                </a:tc>
                <a:tc>
                  <a:txBody>
                    <a:bodyPr/>
                    <a:lstStyle/>
                    <a:p>
                      <a:pPr algn="r" fontAlgn="ctr"/>
                      <a:r>
                        <a:rPr lang="en-US" sz="1400" b="0" i="0" u="none" strike="noStrike">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$19,200.06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$10,805.03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$30,005.09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4.12 - Financial Fees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$19,396.46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$17,676.21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$37,092.67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4.13 - Meeting  Planner</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$51,061.35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$44,330.15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$95,391.50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4.14 - Food &amp; Beverage</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$129,456.46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$93,164.43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$222,620.89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4.15 - Network Services</a:t>
                      </a:r>
                    </a:p>
                  </a:txBody>
                  <a:tcPr marL="171305" marR="9517" marT="9517" marB="0" anchor="b">
                    <a:lnL>
                      <a:noFill/>
                    </a:lnL>
                    <a:lnR>
                      <a:noFill/>
                    </a:lnR>
                    <a:lnT>
                      <a:noFill/>
                    </a:lnT>
                    <a:lnB>
                      <a:noFill/>
                    </a:lnB>
                  </a:tcPr>
                </a:tc>
                <a:tc>
                  <a:txBody>
                    <a:bodyPr/>
                    <a:lstStyle/>
                    <a:p>
                      <a:pPr algn="r" fontAlgn="ctr"/>
                      <a:r>
                        <a:rPr lang="en-US" sz="1400" b="0" i="0" u="none" strike="noStrike">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$47,590.07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$49,954.69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$97,544.76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4.16 - Social</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$33,673.00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$21,411.32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$55,084.32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4.17 - Shipping</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$3,576.33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$10,678.59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$14,254.92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4.18 - Misc Expense</a:t>
                      </a:r>
                    </a:p>
                  </a:txBody>
                  <a:tcPr marL="171305" marR="9517" marT="951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$1,016.92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$1,158.30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$2,175.22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Total - Expense</a:t>
                      </a:r>
                    </a:p>
                  </a:txBody>
                  <a:tcPr marL="85652" marR="9517" marT="951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$304,970.65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$251,517.86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$50,020.00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$606,508.51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ctr"/>
                      <a:r>
                        <a:rPr lang="en-US" sz="1200" b="1" i="0" u="none" strike="noStrike">
                          <a:solidFill>
                            <a:srgbClr val="000000"/>
                          </a:solidFill>
                          <a:effectLst/>
                          <a:latin typeface="Arial"/>
                        </a:rPr>
                        <a:t>Net Ordinary Income</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($2,082.05)</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$13,949.06 </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($50,020.00)</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($37,613.32)</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ctr"/>
                      <a:r>
                        <a:rPr lang="en-US" sz="1200" b="1" i="0" u="none" strike="noStrike">
                          <a:solidFill>
                            <a:srgbClr val="000000"/>
                          </a:solidFill>
                          <a:effectLst/>
                          <a:latin typeface="Arial"/>
                        </a:rPr>
                        <a:t>Net Income</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($2,082.05)</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$13,949.06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($50,020.00)</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($37,613.32)</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5" name="Footer Placeholder 4"/>
          <p:cNvSpPr txBox="1">
            <a:spLocks noGrp="1"/>
          </p:cNvSpPr>
          <p:nvPr/>
        </p:nvSpPr>
        <p:spPr bwMode="auto">
          <a:xfrm>
            <a:off x="7391400" y="6475413"/>
            <a:ext cx="1150938"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7" name="Footer Placeholder 1"/>
          <p:cNvSpPr txBox="1">
            <a:spLocks noGrp="1"/>
          </p:cNvSpPr>
          <p:nvPr/>
        </p:nvSpPr>
        <p:spPr bwMode="auto">
          <a:xfrm>
            <a:off x="6172200" y="6500434"/>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805618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838200"/>
          </a:xfrm>
        </p:spPr>
        <p:txBody>
          <a:bodyPr/>
          <a:lstStyle/>
          <a:p>
            <a:r>
              <a:rPr lang="en-US" dirty="0" smtClean="0"/>
              <a:t> Waikoloa, HI - May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514600"/>
            <a:ext cx="8229600" cy="38862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231,900 </a:t>
            </a:r>
            <a:r>
              <a:rPr lang="en-US" sz="1600" b="1" dirty="0" smtClean="0">
                <a:solidFill>
                  <a:schemeClr val="tx1"/>
                </a:solidFill>
                <a:ea typeface="MS PGothic" pitchFamily="34" charset="-128"/>
              </a:rPr>
              <a:t>	$231,900	               $</a:t>
            </a:r>
            <a:r>
              <a:rPr lang="en-US" sz="1600" b="1" dirty="0" smtClean="0">
                <a:solidFill>
                  <a:schemeClr val="tx1"/>
                </a:solidFill>
                <a:ea typeface="MS PGothic" pitchFamily="34" charset="-128"/>
              </a:rPr>
              <a:t>257,800</a:t>
            </a:r>
            <a:endParaRPr lang="en-US" sz="1600" b="1" dirty="0" smtClean="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	      $5,000	                   $7,666.92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316	                           337</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$227,960	$230,795</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$246,460.93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19,660</a:t>
            </a:r>
            <a:r>
              <a:rPr lang="en-US" sz="1400" dirty="0" smtClean="0">
                <a:solidFill>
                  <a:schemeClr val="tx1"/>
                </a:solidFill>
                <a:ea typeface="MS PGothic" pitchFamily="34" charset="-128"/>
              </a:rPr>
              <a:t>	    $19,300	                   $17,505.03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$11,000	    $12,095	                   </a:t>
            </a:r>
            <a:r>
              <a:rPr lang="en-US" sz="1400" dirty="0" smtClean="0">
                <a:solidFill>
                  <a:schemeClr val="tx1"/>
                </a:solidFill>
                <a:ea typeface="MS PGothic" pitchFamily="34" charset="-128"/>
              </a:rPr>
              <a:t>$17,676.21</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$85,000	                   $93,164.43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$37,500 	    $40,100	                   $</a:t>
            </a:r>
            <a:r>
              <a:rPr lang="en-US" sz="1400" dirty="0" smtClean="0">
                <a:solidFill>
                  <a:schemeClr val="tx1"/>
                </a:solidFill>
                <a:ea typeface="MS PGothic" pitchFamily="34" charset="-128"/>
              </a:rPr>
              <a:t>44,330.15</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$42,000	    $43,200	                   $43,254.69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$18,000	                   $21,411.32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13,250</a:t>
            </a:r>
            <a:r>
              <a:rPr lang="en-US" sz="1400" dirty="0" smtClean="0">
                <a:solidFill>
                  <a:schemeClr val="tx1"/>
                </a:solidFill>
                <a:ea typeface="MS PGothic" pitchFamily="34" charset="-128"/>
              </a:rPr>
              <a:t>	    $11,500	                   $12,234.69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1,550	       $1,600	                    </a:t>
            </a:r>
            <a:r>
              <a:rPr lang="en-US" sz="1400" dirty="0" smtClean="0">
                <a:solidFill>
                  <a:schemeClr val="tx1"/>
                </a:solidFill>
                <a:ea typeface="MS PGothic" pitchFamily="34" charset="-128"/>
              </a:rPr>
              <a:t>$1,158.30</a:t>
            </a:r>
            <a:endParaRPr lang="en-US" sz="1400" dirty="0" smtClean="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Site Visit to Asia		                                       $2339.14</a:t>
            </a: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$8,940</a:t>
            </a:r>
            <a:r>
              <a:rPr lang="en-US" sz="1600" b="1" dirty="0" smtClean="0">
                <a:solidFill>
                  <a:srgbClr val="FF0000"/>
                </a:solidFill>
                <a:ea typeface="MS PGothic" pitchFamily="34" charset="-128"/>
              </a:rPr>
              <a:t>	     </a:t>
            </a:r>
            <a:r>
              <a:rPr lang="en-US" sz="1600" b="1" dirty="0">
                <a:solidFill>
                  <a:schemeClr val="tx1"/>
                </a:solidFill>
                <a:ea typeface="MS PGothic" pitchFamily="34" charset="-128"/>
              </a:rPr>
              <a:t>$6,105	</a:t>
            </a:r>
            <a:r>
              <a:rPr lang="en-US" sz="1600" b="1" dirty="0" smtClean="0">
                <a:solidFill>
                  <a:schemeClr val="tx1"/>
                </a:solidFill>
                <a:ea typeface="MS PGothic" pitchFamily="34" charset="-128"/>
              </a:rPr>
              <a:t>              </a:t>
            </a:r>
            <a:r>
              <a:rPr lang="en-US" sz="1600" b="1" dirty="0" smtClean="0">
                <a:solidFill>
                  <a:schemeClr val="tx1"/>
                </a:solidFill>
                <a:ea typeface="MS PGothic" pitchFamily="34" charset="-128"/>
              </a:rPr>
              <a:t>$13,949.06</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05200" y="1447800"/>
            <a:ext cx="19050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447800"/>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May 2014</a:t>
            </a:r>
            <a:endParaRPr lang="en-US" sz="1800" b="1" dirty="0">
              <a:solidFill>
                <a:schemeClr val="tx1"/>
              </a:solidFill>
              <a:ea typeface="MS PGothic" pitchFamily="34" charset="-128"/>
            </a:endParaRPr>
          </a:p>
        </p:txBody>
      </p:sp>
      <p:sp>
        <p:nvSpPr>
          <p:cNvPr id="14" name="Text Box 8"/>
          <p:cNvSpPr txBox="1">
            <a:spLocks noChangeArrowheads="1"/>
          </p:cNvSpPr>
          <p:nvPr/>
        </p:nvSpPr>
        <p:spPr bwMode="auto">
          <a:xfrm>
            <a:off x="6934200" y="1471496"/>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 July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235440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799"/>
            <a:ext cx="7772400" cy="649070"/>
          </a:xfrm>
        </p:spPr>
        <p:txBody>
          <a:bodyPr>
            <a:normAutofit fontScale="90000"/>
          </a:bodyPr>
          <a:lstStyle/>
          <a:p>
            <a:r>
              <a:rPr lang="en-US" dirty="0" smtClean="0"/>
              <a:t> Athens, Greece – September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September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020669"/>
            <a:ext cx="8229600" cy="4380131"/>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327,750 </a:t>
            </a:r>
            <a:r>
              <a:rPr lang="en-US" sz="1600" b="1" dirty="0" smtClean="0">
                <a:solidFill>
                  <a:schemeClr val="tx1"/>
                </a:solidFill>
                <a:ea typeface="MS PGothic" pitchFamily="34" charset="-128"/>
              </a:rPr>
              <a:t>	</a:t>
            </a:r>
            <a:r>
              <a:rPr lang="en-US" sz="1600" b="1" dirty="0">
                <a:solidFill>
                  <a:schemeClr val="tx1"/>
                </a:solidFill>
                <a:ea typeface="MS PGothic" pitchFamily="34" charset="-128"/>
              </a:rPr>
              <a:t>$363,300</a:t>
            </a:r>
            <a:r>
              <a:rPr lang="en-US" sz="1600" b="1" dirty="0" smtClean="0">
                <a:solidFill>
                  <a:schemeClr val="tx1"/>
                </a:solidFill>
                <a:ea typeface="MS PGothic" pitchFamily="34" charset="-128"/>
              </a:rPr>
              <a:t>	            </a:t>
            </a:r>
            <a:r>
              <a:rPr lang="en-US" sz="1400" dirty="0" smtClean="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328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$390,800	$387,411</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Venue 	$</a:t>
            </a:r>
            <a:r>
              <a:rPr lang="en-US" sz="1400" dirty="0" smtClean="0">
                <a:solidFill>
                  <a:schemeClr val="tx1"/>
                </a:solidFill>
                <a:ea typeface="MS PGothic" pitchFamily="34" charset="-128"/>
              </a:rPr>
              <a:t>31,000 </a:t>
            </a:r>
            <a:r>
              <a:rPr lang="en-US" sz="1400" dirty="0">
                <a:solidFill>
                  <a:schemeClr val="tx1"/>
                </a:solidFill>
                <a:ea typeface="MS PGothic" pitchFamily="34" charset="-128"/>
              </a:rPr>
              <a:t>	$31,550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Electronic Facilities 	</a:t>
            </a:r>
            <a:r>
              <a:rPr lang="en-US" sz="1400" dirty="0" smtClean="0">
                <a:solidFill>
                  <a:schemeClr val="tx1"/>
                </a:solidFill>
                <a:ea typeface="MS PGothic" pitchFamily="34" charset="-128"/>
              </a:rPr>
              <a:t>$7,800</a:t>
            </a:r>
            <a:r>
              <a:rPr lang="en-US" sz="1400" dirty="0">
                <a:solidFill>
                  <a:schemeClr val="tx1"/>
                </a:solidFill>
                <a:ea typeface="MS PGothic" pitchFamily="34" charset="-128"/>
              </a:rPr>
              <a:t>	$7,800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Network &amp; Shipping 	</a:t>
            </a:r>
            <a:r>
              <a:rPr lang="en-US" sz="1400" dirty="0" smtClean="0">
                <a:solidFill>
                  <a:schemeClr val="tx1"/>
                </a:solidFill>
                <a:ea typeface="MS PGothic" pitchFamily="34" charset="-128"/>
              </a:rPr>
              <a:t>$48,500 </a:t>
            </a:r>
            <a:r>
              <a:rPr lang="en-US" sz="1400" dirty="0">
                <a:solidFill>
                  <a:schemeClr val="tx1"/>
                </a:solidFill>
                <a:ea typeface="MS PGothic" pitchFamily="34" charset="-128"/>
              </a:rPr>
              <a:t>	$46,360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Session Room Set Up 	$42,800	</a:t>
            </a:r>
            <a:r>
              <a:rPr lang="en-US" sz="1400" dirty="0" smtClean="0">
                <a:solidFill>
                  <a:schemeClr val="tx1"/>
                </a:solidFill>
                <a:ea typeface="MS PGothic" pitchFamily="34" charset="-128"/>
              </a:rPr>
              <a:t>$</a:t>
            </a:r>
            <a:r>
              <a:rPr lang="en-US" sz="1400" dirty="0">
                <a:solidFill>
                  <a:schemeClr val="tx1"/>
                </a:solidFill>
                <a:ea typeface="MS PGothic" pitchFamily="34" charset="-128"/>
              </a:rPr>
              <a:t>42,500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Onsite Setup 	$6,600 	</a:t>
            </a:r>
            <a:r>
              <a:rPr lang="en-US" sz="1400" dirty="0" smtClean="0">
                <a:solidFill>
                  <a:schemeClr val="tx1"/>
                </a:solidFill>
                <a:ea typeface="MS PGothic" pitchFamily="34" charset="-128"/>
              </a:rPr>
              <a:t>$</a:t>
            </a:r>
            <a:r>
              <a:rPr lang="en-US" sz="1400" dirty="0">
                <a:solidFill>
                  <a:schemeClr val="tx1"/>
                </a:solidFill>
                <a:ea typeface="MS PGothic" pitchFamily="34" charset="-128"/>
              </a:rPr>
              <a:t>6,600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Staffing On Site 	</a:t>
            </a:r>
            <a:r>
              <a:rPr lang="en-US" sz="1400" dirty="0" smtClean="0">
                <a:solidFill>
                  <a:schemeClr val="tx1"/>
                </a:solidFill>
                <a:ea typeface="MS PGothic" pitchFamily="34" charset="-128"/>
              </a:rPr>
              <a:t>$</a:t>
            </a:r>
            <a:r>
              <a:rPr lang="en-US" sz="1400" dirty="0">
                <a:solidFill>
                  <a:schemeClr val="tx1"/>
                </a:solidFill>
                <a:ea typeface="MS PGothic" pitchFamily="34" charset="-128"/>
              </a:rPr>
              <a:t>16,800	 </a:t>
            </a:r>
            <a:r>
              <a:rPr lang="en-US" sz="1400" dirty="0" smtClean="0">
                <a:solidFill>
                  <a:schemeClr val="tx1"/>
                </a:solidFill>
                <a:ea typeface="MS PGothic" pitchFamily="34" charset="-128"/>
              </a:rPr>
              <a:t>$</a:t>
            </a:r>
            <a:r>
              <a:rPr lang="en-US" sz="1400" dirty="0">
                <a:solidFill>
                  <a:schemeClr val="tx1"/>
                </a:solidFill>
                <a:ea typeface="MS PGothic" pitchFamily="34" charset="-128"/>
              </a:rPr>
              <a:t>14,060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Disbursements 	</a:t>
            </a:r>
            <a:r>
              <a:rPr lang="en-US" sz="1400" dirty="0" smtClean="0">
                <a:solidFill>
                  <a:schemeClr val="tx1"/>
                </a:solidFill>
                <a:ea typeface="MS PGothic" pitchFamily="34" charset="-128"/>
              </a:rPr>
              <a:t>$</a:t>
            </a:r>
            <a:r>
              <a:rPr lang="en-US" sz="1400" dirty="0">
                <a:solidFill>
                  <a:schemeClr val="tx1"/>
                </a:solidFill>
                <a:ea typeface="MS PGothic" pitchFamily="34" charset="-128"/>
              </a:rPr>
              <a:t>5,500	</a:t>
            </a:r>
            <a:r>
              <a:rPr lang="en-US" sz="1400" dirty="0" smtClean="0">
                <a:solidFill>
                  <a:schemeClr val="tx1"/>
                </a:solidFill>
                <a:ea typeface="MS PGothic" pitchFamily="34" charset="-128"/>
              </a:rPr>
              <a:t>$</a:t>
            </a:r>
            <a:r>
              <a:rPr lang="en-US" sz="1400" dirty="0">
                <a:solidFill>
                  <a:schemeClr val="tx1"/>
                </a:solidFill>
                <a:ea typeface="MS PGothic" pitchFamily="34" charset="-128"/>
              </a:rPr>
              <a:t>5,500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Accounting And Legal 	</a:t>
            </a:r>
            <a:r>
              <a:rPr lang="en-US" sz="1400" dirty="0" smtClean="0">
                <a:solidFill>
                  <a:schemeClr val="tx1"/>
                </a:solidFill>
                <a:ea typeface="MS PGothic" pitchFamily="34" charset="-128"/>
              </a:rPr>
              <a:t>$</a:t>
            </a:r>
            <a:r>
              <a:rPr lang="en-US" sz="1400" dirty="0">
                <a:solidFill>
                  <a:schemeClr val="tx1"/>
                </a:solidFill>
                <a:ea typeface="MS PGothic" pitchFamily="34" charset="-128"/>
              </a:rPr>
              <a:t>23,200	</a:t>
            </a:r>
            <a:r>
              <a:rPr lang="en-US" sz="1400" dirty="0" smtClean="0">
                <a:solidFill>
                  <a:schemeClr val="tx1"/>
                </a:solidFill>
                <a:ea typeface="MS PGothic" pitchFamily="34" charset="-128"/>
              </a:rPr>
              <a:t>$</a:t>
            </a:r>
            <a:r>
              <a:rPr lang="en-US" sz="1400" dirty="0">
                <a:solidFill>
                  <a:schemeClr val="tx1"/>
                </a:solidFill>
                <a:ea typeface="MS PGothic" pitchFamily="34" charset="-128"/>
              </a:rPr>
              <a:t>24,532</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Contingency 	</a:t>
            </a:r>
            <a:r>
              <a:rPr lang="en-US" sz="1400" dirty="0" smtClean="0">
                <a:solidFill>
                  <a:schemeClr val="tx1"/>
                </a:solidFill>
                <a:ea typeface="MS PGothic" pitchFamily="34" charset="-128"/>
              </a:rPr>
              <a:t>$</a:t>
            </a:r>
            <a:r>
              <a:rPr lang="en-US" sz="1400" dirty="0">
                <a:solidFill>
                  <a:schemeClr val="tx1"/>
                </a:solidFill>
                <a:ea typeface="MS PGothic" pitchFamily="34" charset="-128"/>
              </a:rPr>
              <a:t>5,000 	</a:t>
            </a:r>
            <a:r>
              <a:rPr lang="en-US" sz="1400" dirty="0" smtClean="0">
                <a:solidFill>
                  <a:schemeClr val="tx1"/>
                </a:solidFill>
                <a:ea typeface="MS PGothic" pitchFamily="34" charset="-128"/>
              </a:rPr>
              <a:t>$</a:t>
            </a:r>
            <a:r>
              <a:rPr lang="en-US" sz="1400" dirty="0">
                <a:solidFill>
                  <a:schemeClr val="tx1"/>
                </a:solidFill>
                <a:ea typeface="MS PGothic" pitchFamily="34" charset="-128"/>
              </a:rPr>
              <a:t>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Management 	</a:t>
            </a:r>
            <a:r>
              <a:rPr lang="en-US" sz="1400" dirty="0" smtClean="0">
                <a:solidFill>
                  <a:schemeClr val="tx1"/>
                </a:solidFill>
                <a:ea typeface="MS PGothic" pitchFamily="34" charset="-128"/>
              </a:rPr>
              <a:t>$</a:t>
            </a:r>
            <a:r>
              <a:rPr lang="en-US" sz="1400" dirty="0">
                <a:solidFill>
                  <a:schemeClr val="tx1"/>
                </a:solidFill>
                <a:ea typeface="MS PGothic" pitchFamily="34" charset="-128"/>
              </a:rPr>
              <a:t>27,900	</a:t>
            </a:r>
            <a:r>
              <a:rPr lang="en-US" sz="1400" dirty="0" smtClean="0">
                <a:solidFill>
                  <a:schemeClr val="tx1"/>
                </a:solidFill>
                <a:ea typeface="MS PGothic" pitchFamily="34" charset="-128"/>
              </a:rPr>
              <a:t>$</a:t>
            </a:r>
            <a:r>
              <a:rPr lang="en-US" sz="1400" dirty="0">
                <a:solidFill>
                  <a:schemeClr val="tx1"/>
                </a:solidFill>
                <a:ea typeface="MS PGothic" pitchFamily="34" charset="-128"/>
              </a:rPr>
              <a:t>31,434</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Delegate Materials 	 </a:t>
            </a:r>
            <a:r>
              <a:rPr lang="en-US" sz="1400" dirty="0" smtClean="0">
                <a:solidFill>
                  <a:schemeClr val="tx1"/>
                </a:solidFill>
                <a:ea typeface="MS PGothic" pitchFamily="34" charset="-128"/>
              </a:rPr>
              <a:t>$3,000</a:t>
            </a:r>
            <a:r>
              <a:rPr lang="en-US" sz="1400" dirty="0">
                <a:solidFill>
                  <a:schemeClr val="tx1"/>
                </a:solidFill>
                <a:ea typeface="MS PGothic" pitchFamily="34" charset="-128"/>
              </a:rPr>
              <a:t>	$3,460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Printing And Publications 	</a:t>
            </a:r>
            <a:r>
              <a:rPr lang="en-US" sz="1400" dirty="0" smtClean="0">
                <a:solidFill>
                  <a:schemeClr val="tx1"/>
                </a:solidFill>
                <a:ea typeface="MS PGothic" pitchFamily="34" charset="-128"/>
              </a:rPr>
              <a:t>$1,200</a:t>
            </a:r>
            <a:r>
              <a:rPr lang="en-US" sz="1400" dirty="0">
                <a:solidFill>
                  <a:schemeClr val="tx1"/>
                </a:solidFill>
                <a:ea typeface="MS PGothic" pitchFamily="34" charset="-128"/>
              </a:rPr>
              <a:t>	$1,457</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Conference Food And Beverage 	$121,500	$122,158</a:t>
            </a: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a:solidFill>
                  <a:srgbClr val="FF0000"/>
                </a:solidFill>
                <a:ea typeface="MS PGothic" pitchFamily="34" charset="-128"/>
              </a:rPr>
              <a:t>($63,050) 	($24,111</a:t>
            </a:r>
            <a:r>
              <a:rPr lang="en-US" sz="1600" b="1" dirty="0" smtClean="0">
                <a:solidFill>
                  <a:srgbClr val="FF0000"/>
                </a:solidFill>
                <a:ea typeface="MS PGothic" pitchFamily="34" charset="-128"/>
              </a:rPr>
              <a:t>)</a:t>
            </a:r>
            <a:r>
              <a:rPr lang="en-US" sz="1600" b="1" dirty="0" smtClean="0">
                <a:solidFill>
                  <a:schemeClr val="tx1"/>
                </a:solidFill>
                <a:ea typeface="MS PGothic" pitchFamily="34" charset="-128"/>
              </a:rPr>
              <a:t>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43300" y="1334869"/>
            <a:ext cx="1905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Budget </a:t>
            </a:r>
          </a:p>
          <a:p>
            <a:pPr algn="ctr" defTabSz="914400" eaLnBrk="0" hangingPunct="0">
              <a:spcBef>
                <a:spcPts val="0"/>
              </a:spcBef>
            </a:pPr>
            <a:r>
              <a:rPr lang="en-US" sz="1800" b="1" dirty="0" smtClean="0">
                <a:solidFill>
                  <a:schemeClr val="tx1"/>
                </a:solidFill>
                <a:ea typeface="MS PGothic" pitchFamily="34" charset="-128"/>
              </a:rPr>
              <a:t>July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334869"/>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Budget </a:t>
            </a:r>
          </a:p>
          <a:p>
            <a:pPr algn="ctr" defTabSz="914400" eaLnBrk="0" hangingPunct="0">
              <a:spcBef>
                <a:spcPts val="0"/>
              </a:spcBef>
            </a:pPr>
            <a:r>
              <a:rPr lang="en-US" sz="1800" b="1" dirty="0" smtClean="0">
                <a:solidFill>
                  <a:schemeClr val="tx1"/>
                </a:solidFill>
                <a:ea typeface="MS PGothic" pitchFamily="34" charset="-128"/>
              </a:rPr>
              <a:t> Sept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4074246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2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2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2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200" dirty="0" smtClean="0"/>
              <a:t>2012</a:t>
            </a:r>
          </a:p>
          <a:p>
            <a:pPr marL="515938" lvl="1" indent="-174625" defTabSz="914400" eaLnBrk="1" hangingPunct="1">
              <a:lnSpc>
                <a:spcPct val="90000"/>
              </a:lnSpc>
              <a:tabLst>
                <a:tab pos="7372350" algn="r"/>
              </a:tabLst>
            </a:pPr>
            <a:r>
              <a:rPr lang="en-US" sz="1200" dirty="0" smtClean="0"/>
              <a:t>359 – Jacksonville ($16,398 - $30,931.52)</a:t>
            </a:r>
          </a:p>
          <a:p>
            <a:pPr marL="515938" lvl="1" indent="-174625" defTabSz="914400" eaLnBrk="1" hangingPunct="1">
              <a:lnSpc>
                <a:spcPct val="90000"/>
              </a:lnSpc>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15938" lvl="1" indent="-174625" defTabSz="914400" eaLnBrk="1" hangingPunct="1">
              <a:lnSpc>
                <a:spcPct val="90000"/>
              </a:lnSpc>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115888" indent="-174625" defTabSz="914400" eaLnBrk="1" hangingPunct="1">
              <a:lnSpc>
                <a:spcPct val="90000"/>
              </a:lnSpc>
              <a:tabLst>
                <a:tab pos="7372350" algn="r"/>
              </a:tabLst>
            </a:pPr>
            <a:r>
              <a:rPr lang="en-US" sz="1200" dirty="0" smtClean="0"/>
              <a:t>2013</a:t>
            </a:r>
          </a:p>
          <a:p>
            <a:pPr marL="515938" lvl="1" indent="-174625" defTabSz="914400" eaLnBrk="1" hangingPunct="1">
              <a:lnSpc>
                <a:spcPct val="90000"/>
              </a:lnSpc>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15938" lvl="1" indent="-174625" defTabSz="914400" eaLnBrk="1" hangingPunct="1">
              <a:lnSpc>
                <a:spcPct val="90000"/>
              </a:lnSpc>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15938" lvl="1" indent="-174625" defTabSz="914400" eaLnBrk="1" hangingPunct="1">
              <a:lnSpc>
                <a:spcPct val="90000"/>
              </a:lnSpc>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1540551"/>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dirty="0" smtClean="0">
                <a:solidFill>
                  <a:srgbClr val="FF0000"/>
                </a:solidFill>
                <a:ea typeface="MS PGothic" pitchFamily="34" charset="-128"/>
              </a:rPr>
              <a:t>9,313 </a:t>
            </a:r>
            <a:r>
              <a:rPr lang="en-US" sz="1800" dirty="0" smtClean="0"/>
              <a:t>--</a:t>
            </a:r>
            <a:r>
              <a:rPr lang="en-US" sz="1800" dirty="0" smtClean="0"/>
              <a:t> </a:t>
            </a:r>
            <a:r>
              <a:rPr lang="en-US" sz="1800" dirty="0" smtClean="0">
                <a:solidFill>
                  <a:srgbClr val="FF0000"/>
                </a:solidFill>
              </a:rPr>
              <a:t>$</a:t>
            </a:r>
            <a:r>
              <a:rPr lang="en-US" sz="1800" dirty="0" smtClean="0">
                <a:solidFill>
                  <a:srgbClr val="FF0000"/>
                </a:solidFill>
                <a:ea typeface="MS PGothic" pitchFamily="34" charset="-128"/>
              </a:rPr>
              <a:t>2,082</a:t>
            </a:r>
            <a:r>
              <a:rPr lang="en-US" sz="1800"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337 – Waikoloa ( </a:t>
            </a:r>
            <a:r>
              <a:rPr lang="en-US" sz="1800" b="1" dirty="0" smtClean="0">
                <a:solidFill>
                  <a:schemeClr val="tx1"/>
                </a:solidFill>
              </a:rPr>
              <a:t>$8,940 - </a:t>
            </a:r>
            <a:r>
              <a:rPr lang="en-US" sz="1800" b="1" dirty="0" smtClean="0">
                <a:solidFill>
                  <a:schemeClr val="tx1"/>
                </a:solidFill>
                <a:ea typeface="MS PGothic" pitchFamily="34" charset="-128"/>
              </a:rPr>
              <a:t>$13,949</a:t>
            </a:r>
            <a:r>
              <a:rPr lang="en-US" sz="1800" b="1" dirty="0" smtClean="0"/>
              <a:t>)</a:t>
            </a:r>
          </a:p>
          <a:p>
            <a:pPr marL="454025" lvl="1" indent="-112713" defTabSz="914400" eaLnBrk="1" hangingPunct="1">
              <a:lnSpc>
                <a:spcPct val="90000"/>
              </a:lnSpc>
              <a:tabLst>
                <a:tab pos="7372350" algn="r"/>
              </a:tabLst>
            </a:pPr>
            <a:r>
              <a:rPr lang="en-US" sz="1800" dirty="0" smtClean="0"/>
              <a:t>328 – Athens ($63,050 - )</a:t>
            </a:r>
            <a:endParaRPr lang="en-US" sz="1800" dirty="0" smtClean="0"/>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11871</TotalTime>
  <Words>1234</Words>
  <Application>Microsoft Office PowerPoint</Application>
  <PresentationFormat>On-screen Show (4:3)</PresentationFormat>
  <Paragraphs>392</Paragraphs>
  <Slides>11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Treasurer Report September 2014</vt:lpstr>
      <vt:lpstr>Abstract</vt:lpstr>
      <vt:lpstr>PowerPoint Presentation</vt:lpstr>
      <vt:lpstr>PowerPoint Presentation</vt:lpstr>
      <vt:lpstr>PowerPoint Presentation</vt:lpstr>
      <vt:lpstr> Waikoloa, HI - May 2014 Unaudited</vt:lpstr>
      <vt:lpstr> Athens, Greece – September 2014 Unaudited</vt:lpstr>
      <vt:lpstr>Historical Attendance</vt:lpstr>
      <vt:lpstr>Historical Attendance</vt:lpstr>
      <vt:lpstr>PowerPoint Presentation</vt:lpstr>
      <vt:lpstr>PowerPoint Presentation</vt:lpstr>
    </vt:vector>
  </TitlesOfParts>
  <Manager>Benjamin A. Rolfe</Manager>
  <Company>BCA, 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2014</dc:title>
  <dc:creator>Jon Rosdahl</dc:creator>
  <cp:keywords>September 2014</cp:keywords>
  <dc:description>Ben Rolfe (BCA); Jon Rosdahl (CSR)</dc:description>
  <cp:lastModifiedBy>Jon Rosdahl</cp:lastModifiedBy>
  <cp:revision>144</cp:revision>
  <cp:lastPrinted>1601-01-01T00:00:00Z</cp:lastPrinted>
  <dcterms:created xsi:type="dcterms:W3CDTF">2012-05-13T15:07:35Z</dcterms:created>
  <dcterms:modified xsi:type="dcterms:W3CDTF">2014-09-09T06:29:34Z</dcterms:modified>
</cp:coreProperties>
</file>