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333" r:id="rId3"/>
    <p:sldId id="257" r:id="rId4"/>
    <p:sldId id="270" r:id="rId5"/>
    <p:sldId id="272" r:id="rId6"/>
    <p:sldId id="318" r:id="rId7"/>
    <p:sldId id="277" r:id="rId8"/>
    <p:sldId id="271" r:id="rId9"/>
    <p:sldId id="387" r:id="rId10"/>
    <p:sldId id="388" r:id="rId11"/>
    <p:sldId id="389" r:id="rId12"/>
    <p:sldId id="390" r:id="rId13"/>
    <p:sldId id="391" r:id="rId14"/>
    <p:sldId id="392" r:id="rId15"/>
    <p:sldId id="365" r:id="rId16"/>
    <p:sldId id="382"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51" autoAdjust="0"/>
    <p:restoredTop sz="94660"/>
  </p:normalViewPr>
  <p:slideViewPr>
    <p:cSldViewPr>
      <p:cViewPr varScale="1">
        <p:scale>
          <a:sx n="86" d="100"/>
          <a:sy n="86" d="100"/>
        </p:scale>
        <p:origin x="1469" y="58"/>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charset="0"/>
              </a:defRPr>
            </a:lvl1pPr>
          </a:lstStyle>
          <a:p>
            <a:pPr>
              <a:defRPr/>
            </a:pPr>
            <a:r>
              <a:rPr lang="en-US"/>
              <a:t>Page </a:t>
            </a:r>
            <a:fld id="{4D06A111-3D0A-8449-B2A4-454FA68988A9}"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2970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38991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charset="0"/>
              </a:defRPr>
            </a:lvl1pPr>
          </a:lstStyle>
          <a:p>
            <a:pPr>
              <a:defRPr/>
            </a:pPr>
            <a:r>
              <a:rPr lang="en-US"/>
              <a:t>Page </a:t>
            </a:r>
            <a:fld id="{3ED03A58-9A32-7848-BBA2-4FDB97DE7748}" type="slidenum">
              <a:rPr lang="en-US"/>
              <a:pPr>
                <a:defRPr/>
              </a:pPr>
              <a:t>‹#›</a:t>
            </a:fld>
            <a:endParaRPr lang="en-US"/>
          </a:p>
        </p:txBody>
      </p:sp>
      <p:sp>
        <p:nvSpPr>
          <p:cNvPr id="2458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35659551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E9B7ABD-1264-BF48-A5A9-DF76AE77D73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417095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3072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A5BEB01-4864-5A48-B4CA-4BDCFEA59173}" type="slidenum">
              <a:rPr lang="en-US"/>
              <a:pPr/>
              <a:t>2</a:t>
            </a:fld>
            <a:endParaRPr lang="en-US"/>
          </a:p>
        </p:txBody>
      </p:sp>
      <p:sp>
        <p:nvSpPr>
          <p:cNvPr id="30725" name="Rectangle 2"/>
          <p:cNvSpPr>
            <a:spLocks noGrp="1" noRot="1" noChangeAspect="1" noChangeArrowheads="1" noTextEdit="1"/>
          </p:cNvSpPr>
          <p:nvPr>
            <p:ph type="sldImg"/>
          </p:nvPr>
        </p:nvSpPr>
        <p:spPr>
          <a:xfrm>
            <a:off x="1154113" y="701675"/>
            <a:ext cx="4625975" cy="3468688"/>
          </a:xfrm>
          <a:ln cap="flat"/>
        </p:spPr>
      </p:sp>
      <p:sp>
        <p:nvSpPr>
          <p:cNvPr id="3072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250" rIns="95250"/>
          <a:lstStyle/>
          <a:p>
            <a:endParaRPr lang="en-US">
              <a:latin typeface="Times New Roman" charset="0"/>
            </a:endParaRPr>
          </a:p>
        </p:txBody>
      </p:sp>
    </p:spTree>
    <p:extLst>
      <p:ext uri="{BB962C8B-B14F-4D97-AF65-F5344CB8AC3E}">
        <p14:creationId xmlns:p14="http://schemas.microsoft.com/office/powerpoint/2010/main" val="4053008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GB"/>
              <a:t>doc.: IEEE 802.11-12/0675r0</a:t>
            </a:r>
          </a:p>
        </p:txBody>
      </p:sp>
      <p:sp>
        <p:nvSpPr>
          <p:cNvPr id="5" name="Rectangle 3"/>
          <p:cNvSpPr>
            <a:spLocks noGrp="1" noChangeArrowheads="1"/>
          </p:cNvSpPr>
          <p:nvPr>
            <p:ph type="dt" sz="quarter" idx="1"/>
          </p:nvPr>
        </p:nvSpPr>
        <p:spPr>
          <a:xfrm>
            <a:off x="654050" y="95250"/>
            <a:ext cx="754063" cy="215900"/>
          </a:xfrm>
        </p:spPr>
        <p:txBody>
          <a:bodyPr/>
          <a:lstStyle/>
          <a:p>
            <a:pPr>
              <a:defRPr/>
            </a:pPr>
            <a:r>
              <a:rPr lang="en-GB"/>
              <a:t>May 2012</a:t>
            </a:r>
          </a:p>
        </p:txBody>
      </p:sp>
      <p:sp>
        <p:nvSpPr>
          <p:cNvPr id="6" name="Rectangle 6"/>
          <p:cNvSpPr>
            <a:spLocks noGrp="1" noChangeArrowheads="1"/>
          </p:cNvSpPr>
          <p:nvPr>
            <p:ph type="ftr" sz="quarter" idx="4"/>
          </p:nvPr>
        </p:nvSpPr>
        <p:spPr>
          <a:xfrm>
            <a:off x="3857625" y="8985250"/>
            <a:ext cx="2424113" cy="184150"/>
          </a:xfrm>
        </p:spPr>
        <p:txBody>
          <a:bodyPr/>
          <a:lstStyle/>
          <a:p>
            <a:pPr lvl="4">
              <a:defRPr/>
            </a:pPr>
            <a:r>
              <a:rPr lang="en-GB"/>
              <a:t>Clint Chaplin, Chair (Samsung)</a:t>
            </a:r>
          </a:p>
        </p:txBody>
      </p:sp>
      <p:sp>
        <p:nvSpPr>
          <p:cNvPr id="3482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77540FED-41C2-B745-9E94-7EC8C43C3DBC}" type="slidenum">
              <a:rPr lang="en-GB"/>
              <a:pPr/>
              <a:t>5</a:t>
            </a:fld>
            <a:endParaRPr lang="en-GB"/>
          </a:p>
        </p:txBody>
      </p:sp>
      <p:sp>
        <p:nvSpPr>
          <p:cNvPr id="34821" name="Rectangle 2"/>
          <p:cNvSpPr>
            <a:spLocks noGrp="1" noRot="1" noChangeAspect="1" noChangeArrowheads="1" noTextEdit="1"/>
          </p:cNvSpPr>
          <p:nvPr>
            <p:ph type="sldImg"/>
          </p:nvPr>
        </p:nvSpPr>
        <p:spPr>
          <a:xfrm>
            <a:off x="1154113" y="701675"/>
            <a:ext cx="4625975" cy="3468688"/>
          </a:xfrm>
          <a:ln/>
        </p:spPr>
      </p:sp>
      <p:sp>
        <p:nvSpPr>
          <p:cNvPr id="3482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4143562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6</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255467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B63CABB-AEB6-2843-89A9-165B7EA6D254}" type="slidenum">
              <a:rPr lang="en-US"/>
              <a:pPr>
                <a:defRPr/>
              </a:pPr>
              <a:t>‹#›</a:t>
            </a:fld>
            <a:endParaRPr lang="en-US"/>
          </a:p>
        </p:txBody>
      </p:sp>
    </p:spTree>
    <p:extLst>
      <p:ext uri="{BB962C8B-B14F-4D97-AF65-F5344CB8AC3E}">
        <p14:creationId xmlns:p14="http://schemas.microsoft.com/office/powerpoint/2010/main" val="32286068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D04233B-205D-2147-9689-0F1735FB8E96}" type="slidenum">
              <a:rPr lang="en-US"/>
              <a:pPr>
                <a:defRPr/>
              </a:pPr>
              <a:t>‹#›</a:t>
            </a:fld>
            <a:endParaRPr lang="en-US"/>
          </a:p>
        </p:txBody>
      </p:sp>
    </p:spTree>
    <p:extLst>
      <p:ext uri="{BB962C8B-B14F-4D97-AF65-F5344CB8AC3E}">
        <p14:creationId xmlns:p14="http://schemas.microsoft.com/office/powerpoint/2010/main" val="233401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87C425D-5629-B14B-B274-E986E8AF1758}" type="slidenum">
              <a:rPr lang="en-US"/>
              <a:pPr>
                <a:defRPr/>
              </a:pPr>
              <a:t>‹#›</a:t>
            </a:fld>
            <a:endParaRPr lang="en-US"/>
          </a:p>
        </p:txBody>
      </p:sp>
    </p:spTree>
    <p:extLst>
      <p:ext uri="{BB962C8B-B14F-4D97-AF65-F5344CB8AC3E}">
        <p14:creationId xmlns:p14="http://schemas.microsoft.com/office/powerpoint/2010/main" val="2530707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DED67AC0-1C5B-C947-BF70-E7CDA4870F58}" type="slidenum">
              <a:rPr lang="en-US"/>
              <a:pPr>
                <a:defRPr/>
              </a:pPr>
              <a:t>‹#›</a:t>
            </a:fld>
            <a:endParaRPr lang="en-US"/>
          </a:p>
        </p:txBody>
      </p:sp>
    </p:spTree>
    <p:extLst>
      <p:ext uri="{BB962C8B-B14F-4D97-AF65-F5344CB8AC3E}">
        <p14:creationId xmlns:p14="http://schemas.microsoft.com/office/powerpoint/2010/main" val="3977507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4B94B9B-010D-7B47-A253-D3BC948DC637}" type="slidenum">
              <a:rPr lang="en-US"/>
              <a:pPr>
                <a:defRPr/>
              </a:pPr>
              <a:t>‹#›</a:t>
            </a:fld>
            <a:endParaRPr lang="en-US"/>
          </a:p>
        </p:txBody>
      </p:sp>
    </p:spTree>
    <p:extLst>
      <p:ext uri="{BB962C8B-B14F-4D97-AF65-F5344CB8AC3E}">
        <p14:creationId xmlns:p14="http://schemas.microsoft.com/office/powerpoint/2010/main" val="3912738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6F13394-6018-BB4E-82BB-E505EA13AB3F}" type="slidenum">
              <a:rPr lang="en-US"/>
              <a:pPr>
                <a:defRPr/>
              </a:pPr>
              <a:t>‹#›</a:t>
            </a:fld>
            <a:endParaRPr lang="en-US"/>
          </a:p>
        </p:txBody>
      </p:sp>
    </p:spTree>
    <p:extLst>
      <p:ext uri="{BB962C8B-B14F-4D97-AF65-F5344CB8AC3E}">
        <p14:creationId xmlns:p14="http://schemas.microsoft.com/office/powerpoint/2010/main" val="4029516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116D419E-3D71-E145-B1BB-7C2F202DA0C8}" type="slidenum">
              <a:rPr lang="en-US"/>
              <a:pPr>
                <a:defRPr/>
              </a:pPr>
              <a:t>‹#›</a:t>
            </a:fld>
            <a:endParaRPr lang="en-US"/>
          </a:p>
        </p:txBody>
      </p:sp>
    </p:spTree>
    <p:extLst>
      <p:ext uri="{BB962C8B-B14F-4D97-AF65-F5344CB8AC3E}">
        <p14:creationId xmlns:p14="http://schemas.microsoft.com/office/powerpoint/2010/main" val="2999197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95F003FB-1C5C-0C4E-ACFE-3CBCFC3177CA}" type="slidenum">
              <a:rPr lang="en-US"/>
              <a:pPr>
                <a:defRPr/>
              </a:pPr>
              <a:t>‹#›</a:t>
            </a:fld>
            <a:endParaRPr lang="en-US"/>
          </a:p>
        </p:txBody>
      </p:sp>
    </p:spTree>
    <p:extLst>
      <p:ext uri="{BB962C8B-B14F-4D97-AF65-F5344CB8AC3E}">
        <p14:creationId xmlns:p14="http://schemas.microsoft.com/office/powerpoint/2010/main" val="3759074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722C3B44-FF9E-6C43-A2CC-36B902F295C4}" type="slidenum">
              <a:rPr lang="en-US"/>
              <a:pPr>
                <a:defRPr/>
              </a:pPr>
              <a:t>‹#›</a:t>
            </a:fld>
            <a:endParaRPr lang="en-US"/>
          </a:p>
        </p:txBody>
      </p:sp>
    </p:spTree>
    <p:extLst>
      <p:ext uri="{BB962C8B-B14F-4D97-AF65-F5344CB8AC3E}">
        <p14:creationId xmlns:p14="http://schemas.microsoft.com/office/powerpoint/2010/main" val="3025817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8F4BABA0-A9BD-3643-A866-6D6F2A816FCF}" type="slidenum">
              <a:rPr lang="en-US"/>
              <a:pPr>
                <a:defRPr/>
              </a:pPr>
              <a:t>‹#›</a:t>
            </a:fld>
            <a:endParaRPr lang="en-US"/>
          </a:p>
        </p:txBody>
      </p:sp>
    </p:spTree>
    <p:extLst>
      <p:ext uri="{BB962C8B-B14F-4D97-AF65-F5344CB8AC3E}">
        <p14:creationId xmlns:p14="http://schemas.microsoft.com/office/powerpoint/2010/main" val="1503840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B70FEE24-7071-4149-B42D-D015CB6C907B}" type="slidenum">
              <a:rPr lang="en-US"/>
              <a:pPr>
                <a:defRPr/>
              </a:pPr>
              <a:t>‹#›</a:t>
            </a:fld>
            <a:endParaRPr lang="en-US"/>
          </a:p>
        </p:txBody>
      </p:sp>
    </p:spTree>
    <p:extLst>
      <p:ext uri="{BB962C8B-B14F-4D97-AF65-F5344CB8AC3E}">
        <p14:creationId xmlns:p14="http://schemas.microsoft.com/office/powerpoint/2010/main" val="144437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D63A97-F084-7E4F-8ACE-C1C5A3479048}" type="slidenum">
              <a:rPr lang="en-US"/>
              <a:pPr>
                <a:defRPr/>
              </a:pPr>
              <a:t>‹#›</a:t>
            </a:fld>
            <a:endParaRPr lang="en-US"/>
          </a:p>
        </p:txBody>
      </p:sp>
    </p:spTree>
    <p:extLst>
      <p:ext uri="{BB962C8B-B14F-4D97-AF65-F5344CB8AC3E}">
        <p14:creationId xmlns:p14="http://schemas.microsoft.com/office/powerpoint/2010/main" val="314576265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FC95952E-BC7F-454B-A78F-5CF738186992}" type="slidenum">
              <a:rPr lang="en-US"/>
              <a:pPr>
                <a:defRPr/>
              </a:pPr>
              <a:t>‹#›</a:t>
            </a:fld>
            <a:endParaRPr lang="en-US"/>
          </a:p>
        </p:txBody>
      </p:sp>
    </p:spTree>
    <p:extLst>
      <p:ext uri="{BB962C8B-B14F-4D97-AF65-F5344CB8AC3E}">
        <p14:creationId xmlns:p14="http://schemas.microsoft.com/office/powerpoint/2010/main" val="1174061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999D9BD5-8EAF-D04E-B08A-279D9B16B2CF}" type="slidenum">
              <a:rPr lang="en-US"/>
              <a:pPr>
                <a:defRPr/>
              </a:pPr>
              <a:t>‹#›</a:t>
            </a:fld>
            <a:endParaRPr lang="en-US"/>
          </a:p>
        </p:txBody>
      </p:sp>
    </p:spTree>
    <p:extLst>
      <p:ext uri="{BB962C8B-B14F-4D97-AF65-F5344CB8AC3E}">
        <p14:creationId xmlns:p14="http://schemas.microsoft.com/office/powerpoint/2010/main" val="1095510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6ED334B3-AEF7-844A-B544-03624F7485E7}" type="slidenum">
              <a:rPr lang="en-US"/>
              <a:pPr>
                <a:defRPr/>
              </a:pPr>
              <a:t>‹#›</a:t>
            </a:fld>
            <a:endParaRPr lang="en-US"/>
          </a:p>
        </p:txBody>
      </p:sp>
    </p:spTree>
    <p:extLst>
      <p:ext uri="{BB962C8B-B14F-4D97-AF65-F5344CB8AC3E}">
        <p14:creationId xmlns:p14="http://schemas.microsoft.com/office/powerpoint/2010/main" val="4032207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5753CD-D494-5B47-86E7-8892F3D67235}" type="slidenum">
              <a:rPr lang="en-US"/>
              <a:pPr>
                <a:defRPr/>
              </a:pPr>
              <a:t>‹#›</a:t>
            </a:fld>
            <a:endParaRPr lang="en-US"/>
          </a:p>
        </p:txBody>
      </p:sp>
    </p:spTree>
    <p:extLst>
      <p:ext uri="{BB962C8B-B14F-4D97-AF65-F5344CB8AC3E}">
        <p14:creationId xmlns:p14="http://schemas.microsoft.com/office/powerpoint/2010/main" val="397630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5093DB8-367A-D44F-B5E3-9DE8FCFBA589}" type="slidenum">
              <a:rPr lang="en-US"/>
              <a:pPr>
                <a:defRPr/>
              </a:pPr>
              <a:t>‹#›</a:t>
            </a:fld>
            <a:endParaRPr lang="en-US"/>
          </a:p>
        </p:txBody>
      </p:sp>
    </p:spTree>
    <p:extLst>
      <p:ext uri="{BB962C8B-B14F-4D97-AF65-F5344CB8AC3E}">
        <p14:creationId xmlns:p14="http://schemas.microsoft.com/office/powerpoint/2010/main" val="179816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15FF9CB-E333-7147-A9E1-25D3DA757E56}" type="slidenum">
              <a:rPr lang="en-US"/>
              <a:pPr>
                <a:defRPr/>
              </a:pPr>
              <a:t>‹#›</a:t>
            </a:fld>
            <a:endParaRPr lang="en-US"/>
          </a:p>
        </p:txBody>
      </p:sp>
    </p:spTree>
    <p:extLst>
      <p:ext uri="{BB962C8B-B14F-4D97-AF65-F5344CB8AC3E}">
        <p14:creationId xmlns:p14="http://schemas.microsoft.com/office/powerpoint/2010/main" val="287033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56C5EA0C-B51E-BD44-8CBC-D032798286CB}" type="slidenum">
              <a:rPr lang="en-US"/>
              <a:pPr>
                <a:defRPr/>
              </a:pPr>
              <a:t>‹#›</a:t>
            </a:fld>
            <a:endParaRPr lang="en-US"/>
          </a:p>
        </p:txBody>
      </p:sp>
    </p:spTree>
    <p:extLst>
      <p:ext uri="{BB962C8B-B14F-4D97-AF65-F5344CB8AC3E}">
        <p14:creationId xmlns:p14="http://schemas.microsoft.com/office/powerpoint/2010/main" val="276247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3DC355B-44DF-6C43-94AD-0B374DD75B3D}" type="slidenum">
              <a:rPr lang="en-US"/>
              <a:pPr>
                <a:defRPr/>
              </a:pPr>
              <a:t>‹#›</a:t>
            </a:fld>
            <a:endParaRPr lang="en-US"/>
          </a:p>
        </p:txBody>
      </p:sp>
    </p:spTree>
    <p:extLst>
      <p:ext uri="{BB962C8B-B14F-4D97-AF65-F5344CB8AC3E}">
        <p14:creationId xmlns:p14="http://schemas.microsoft.com/office/powerpoint/2010/main" val="3251246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F987F1-C88E-A248-919F-24B44E585634}" type="slidenum">
              <a:rPr lang="en-US"/>
              <a:pPr>
                <a:defRPr/>
              </a:pPr>
              <a:t>‹#›</a:t>
            </a:fld>
            <a:endParaRPr lang="en-US"/>
          </a:p>
        </p:txBody>
      </p:sp>
    </p:spTree>
    <p:extLst>
      <p:ext uri="{BB962C8B-B14F-4D97-AF65-F5344CB8AC3E}">
        <p14:creationId xmlns:p14="http://schemas.microsoft.com/office/powerpoint/2010/main" val="358258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B903F2-9BD4-834A-9746-5CF90C99E2A9}" type="slidenum">
              <a:rPr lang="en-US"/>
              <a:pPr>
                <a:defRPr/>
              </a:pPr>
              <a:t>‹#›</a:t>
            </a:fld>
            <a:endParaRPr lang="en-US"/>
          </a:p>
        </p:txBody>
      </p:sp>
    </p:spTree>
    <p:extLst>
      <p:ext uri="{BB962C8B-B14F-4D97-AF65-F5344CB8AC3E}">
        <p14:creationId xmlns:p14="http://schemas.microsoft.com/office/powerpoint/2010/main" val="238761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charset="0"/>
              </a:defRPr>
            </a:lvl1pPr>
          </a:lstStyle>
          <a:p>
            <a:pPr>
              <a:defRPr/>
            </a:pPr>
            <a:r>
              <a:rPr lang="en-US"/>
              <a:t>Slide </a:t>
            </a:r>
            <a:fld id="{029C350E-6DA4-1948-AEA6-37283C0D1E1C}" type="slidenum">
              <a:rPr lang="en-US"/>
              <a:pPr>
                <a:defRPr/>
              </a:pPr>
              <a:t>‹#›</a:t>
            </a:fld>
            <a:endParaRPr lang="en-US"/>
          </a:p>
        </p:txBody>
      </p:sp>
      <p:sp>
        <p:nvSpPr>
          <p:cNvPr id="1031" name="Rectangle 7"/>
          <p:cNvSpPr>
            <a:spLocks noChangeArrowheads="1"/>
          </p:cNvSpPr>
          <p:nvPr/>
        </p:nvSpPr>
        <p:spPr bwMode="auto">
          <a:xfrm>
            <a:off x="5624513" y="333375"/>
            <a:ext cx="3290887"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802.11-14/1001r1</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ea typeface="+mn-ea"/>
                <a:cs typeface="+mn-cs"/>
              </a:defRPr>
            </a:lvl1pPr>
          </a:lstStyle>
          <a:p>
            <a:pPr>
              <a:defRPr/>
            </a:pPr>
            <a:r>
              <a:rPr lang="en-US" smtClean="0"/>
              <a:t>July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cs typeface="Arial" charset="0"/>
              </a:defRPr>
            </a:lvl1pPr>
          </a:lstStyle>
          <a:p>
            <a:pPr>
              <a:defRPr/>
            </a:pPr>
            <a:fld id="{0788082D-04D4-174A-A8C0-F746EAC2113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mailto:pecclesi@cisco.com" TargetMode="External"/><Relationship Id="rId5" Type="http://schemas.openxmlformats.org/officeDocument/2006/relationships/hyperlink" Target="https://mentor.ieee.org/802.11/public-file/07/11-07-0360-04-0000-802-11-policies-and-procedures.doc" TargetMode="Externa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July 2014</a:t>
            </a:r>
            <a:endParaRPr lang="en-US"/>
          </a:p>
        </p:txBody>
      </p:sp>
      <p:sp>
        <p:nvSpPr>
          <p:cNvPr id="1028" name="Footer Placeholder 4"/>
          <p:cNvSpPr>
            <a:spLocks noGrp="1"/>
          </p:cNvSpPr>
          <p:nvPr>
            <p:ph type="ftr" sz="quarter" idx="11"/>
          </p:nvPr>
        </p:nvSpPr>
        <p:spPr/>
        <p:txBody>
          <a:bodyPr/>
          <a:lstStyle/>
          <a:p>
            <a:pPr>
              <a:defRPr/>
            </a:pPr>
            <a:r>
              <a:rPr lang="en-US" dirty="0" smtClean="0"/>
              <a:t>Rich Kennedy, </a:t>
            </a:r>
            <a:r>
              <a:rPr lang="en-US" dirty="0" err="1" smtClean="0"/>
              <a:t>MediaTek</a:t>
            </a:r>
            <a:endParaRPr lang="en-US" dirty="0"/>
          </a:p>
        </p:txBody>
      </p:sp>
      <p:sp>
        <p:nvSpPr>
          <p:cNvPr id="27651" name="Rectangle 2"/>
          <p:cNvSpPr>
            <a:spLocks noGrp="1" noChangeArrowheads="1"/>
          </p:cNvSpPr>
          <p:nvPr>
            <p:ph type="title"/>
          </p:nvPr>
        </p:nvSpPr>
        <p:spPr>
          <a:xfrm>
            <a:off x="685800" y="838200"/>
            <a:ext cx="7772400" cy="1066800"/>
          </a:xfrm>
        </p:spPr>
        <p:txBody>
          <a:bodyPr/>
          <a:lstStyle/>
          <a:p>
            <a:r>
              <a:rPr lang="en-US" dirty="0">
                <a:latin typeface="Times New Roman" charset="0"/>
              </a:rPr>
              <a:t>IEEE </a:t>
            </a:r>
            <a:r>
              <a:rPr lang="en-US" dirty="0" smtClean="0">
                <a:latin typeface="Times New Roman" charset="0"/>
              </a:rPr>
              <a:t>802.11/15 </a:t>
            </a:r>
            <a:r>
              <a:rPr lang="en-US" dirty="0">
                <a:latin typeface="Times New Roman" charset="0"/>
              </a:rPr>
              <a:t>Regulatory SC</a:t>
            </a:r>
            <a:br>
              <a:rPr lang="en-US" dirty="0">
                <a:latin typeface="Times New Roman" charset="0"/>
              </a:rPr>
            </a:br>
            <a:r>
              <a:rPr lang="en-US" dirty="0" smtClean="0">
                <a:latin typeface="Times New Roman" charset="0"/>
              </a:rPr>
              <a:t>Teleconference </a:t>
            </a:r>
            <a:r>
              <a:rPr lang="en-US" dirty="0">
                <a:latin typeface="Times New Roman" charset="0"/>
              </a:rPr>
              <a:t>Plan and Agenda</a:t>
            </a:r>
          </a:p>
        </p:txBody>
      </p:sp>
      <p:sp>
        <p:nvSpPr>
          <p:cNvPr id="27652"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2014-07-31</a:t>
            </a:r>
            <a:endParaRPr lang="en-US" sz="2000" b="0" dirty="0">
              <a:latin typeface="Times New Roman" charset="0"/>
            </a:endParaRPr>
          </a:p>
        </p:txBody>
      </p:sp>
      <p:graphicFrame>
        <p:nvGraphicFramePr>
          <p:cNvPr id="27653" name="Object 11"/>
          <p:cNvGraphicFramePr>
            <a:graphicFrameLocks noChangeAspect="1"/>
          </p:cNvGraphicFramePr>
          <p:nvPr>
            <p:extLst>
              <p:ext uri="{D42A27DB-BD31-4B8C-83A1-F6EECF244321}">
                <p14:modId xmlns:p14="http://schemas.microsoft.com/office/powerpoint/2010/main" val="593162255"/>
              </p:ext>
            </p:extLst>
          </p:nvPr>
        </p:nvGraphicFramePr>
        <p:xfrm>
          <a:off x="533400" y="3292475"/>
          <a:ext cx="8181975" cy="2384425"/>
        </p:xfrm>
        <a:graphic>
          <a:graphicData uri="http://schemas.openxmlformats.org/presentationml/2006/ole">
            <mc:AlternateContent xmlns:mc="http://schemas.openxmlformats.org/markup-compatibility/2006">
              <mc:Choice xmlns:v="urn:schemas-microsoft-com:vml" Requires="v">
                <p:oleObj spid="_x0000_s27737" name="Document" r:id="rId4" imgW="8636000" imgH="2514600" progId="Word.Document.8">
                  <p:embed/>
                </p:oleObj>
              </mc:Choice>
              <mc:Fallback>
                <p:oleObj name="Document" r:id="rId4" imgW="8636000" imgH="2514600" progId="Word.Document.8">
                  <p:embed/>
                  <p:pic>
                    <p:nvPicPr>
                      <p:cNvPr id="0" name="Object 11"/>
                      <p:cNvPicPr>
                        <a:picLocks noChangeAspect="1" noChangeArrowheads="1"/>
                      </p:cNvPicPr>
                      <p:nvPr/>
                    </p:nvPicPr>
                    <p:blipFill>
                      <a:blip r:embed="rId5"/>
                      <a:srcRect/>
                      <a:stretch>
                        <a:fillRect/>
                      </a:stretch>
                    </p:blipFill>
                    <p:spPr bwMode="auto">
                      <a:xfrm>
                        <a:off x="533400" y="3292475"/>
                        <a:ext cx="8181975" cy="2384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27654"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a:t>
            </a:r>
            <a:r>
              <a:rPr lang="en-US" dirty="0" smtClean="0"/>
              <a:t>Questions [2]</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a:t>Possible mitigations:</a:t>
            </a:r>
          </a:p>
          <a:p>
            <a:pPr lvl="1"/>
            <a:r>
              <a:rPr lang="en-US" dirty="0" smtClean="0"/>
              <a:t>We </a:t>
            </a:r>
            <a:r>
              <a:rPr lang="en-US" dirty="0"/>
              <a:t>know that there are some small band pass filters available for Wi-Fi devices from a few manufacturers. Is this something that you use, or are considering using in your products?</a:t>
            </a:r>
          </a:p>
          <a:p>
            <a:pPr lvl="1"/>
            <a:r>
              <a:rPr lang="en-US" dirty="0" smtClean="0"/>
              <a:t>If </a:t>
            </a:r>
            <a:r>
              <a:rPr lang="en-US" dirty="0"/>
              <a:t>so will this be universal across your range of products or just in certain ones, if so does this relate to enterprise grade versus consumer grade equipment?.</a:t>
            </a:r>
          </a:p>
          <a:p>
            <a:pPr lvl="1"/>
            <a:r>
              <a:rPr lang="en-US" dirty="0" smtClean="0"/>
              <a:t>We </a:t>
            </a:r>
            <a:r>
              <a:rPr lang="en-US" dirty="0"/>
              <a:t>have also considered that if in some cases interference was to occur then making increase use of the 5 GHz Wi-Fi band may provide some benefit. Do you have device / component solutions that are 2.4 GHz only or are all your current product range dual band</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102055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a:t>
            </a:r>
            <a:r>
              <a:rPr lang="en-US" dirty="0" smtClean="0"/>
              <a:t>Questions [3]</a:t>
            </a:r>
            <a:endParaRPr lang="en-US" dirty="0"/>
          </a:p>
        </p:txBody>
      </p:sp>
      <p:sp>
        <p:nvSpPr>
          <p:cNvPr id="3" name="Content Placeholder 2"/>
          <p:cNvSpPr>
            <a:spLocks noGrp="1"/>
          </p:cNvSpPr>
          <p:nvPr>
            <p:ph idx="1"/>
          </p:nvPr>
        </p:nvSpPr>
        <p:spPr>
          <a:xfrm>
            <a:off x="685800" y="1752600"/>
            <a:ext cx="7772400" cy="4648200"/>
          </a:xfrm>
        </p:spPr>
        <p:txBody>
          <a:bodyPr/>
          <a:lstStyle/>
          <a:p>
            <a:r>
              <a:rPr lang="en-US" dirty="0"/>
              <a:t>Possible </a:t>
            </a:r>
            <a:r>
              <a:rPr lang="en-US" dirty="0" smtClean="0"/>
              <a:t>mitigations (cont’d):</a:t>
            </a:r>
          </a:p>
          <a:p>
            <a:pPr lvl="1"/>
            <a:r>
              <a:rPr lang="en-US" dirty="0" smtClean="0"/>
              <a:t>Can </a:t>
            </a:r>
            <a:r>
              <a:rPr lang="en-US" dirty="0"/>
              <a:t>you provide us some ideas as to the replacement cycle of your devices so we can understand at what point the legacy devices may been replaced out of the market?</a:t>
            </a:r>
          </a:p>
          <a:p>
            <a:pPr lvl="1"/>
            <a:r>
              <a:rPr lang="en-US" dirty="0"/>
              <a:t>Are there other mitigations that you think are possible other than improved filtering on the Wi-Fi input such as increased dynamic range or different scheduling and packet retry techniques?</a:t>
            </a:r>
          </a:p>
          <a:p>
            <a:pPr lvl="1"/>
            <a:r>
              <a:rPr lang="en-US" dirty="0" smtClean="0"/>
              <a:t>If </a:t>
            </a:r>
            <a:r>
              <a:rPr lang="en-US" dirty="0"/>
              <a:t>different retry algorithms did improve performance in the presence of mobile communications signals, is this something that can be applied to legacy devices via new firmware uploads or would it be for new devices only?</a:t>
            </a:r>
          </a:p>
          <a:p>
            <a:pPr lvl="1"/>
            <a:r>
              <a:rPr lang="en-US" dirty="0" smtClean="0"/>
              <a:t>Please </a:t>
            </a:r>
            <a:r>
              <a:rPr lang="en-US" dirty="0"/>
              <a:t>will you provide us with some details on the unit cost of additional filters or other mitigations so we can estimate the scale of the impact?</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210539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a:t>
            </a:r>
            <a:r>
              <a:rPr lang="en-US" dirty="0" smtClean="0"/>
              <a:t>Questions [4]</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a:t>Dual system devices:</a:t>
            </a:r>
          </a:p>
          <a:p>
            <a:pPr lvl="1"/>
            <a:r>
              <a:rPr lang="en-US" dirty="0" smtClean="0"/>
              <a:t>If </a:t>
            </a:r>
            <a:r>
              <a:rPr lang="en-US" dirty="0"/>
              <a:t>you make devices that have or will have 2.3 GHz TD-LTE and Wi-Fi radios within them, how will you ensure coexistence between these two systems in the same device? Will this be based on scheduling between them or on improved receiver performance or some other mechanism?</a:t>
            </a:r>
          </a:p>
          <a:p>
            <a:r>
              <a:rPr lang="en-US" dirty="0"/>
              <a:t>Finally, is there anything else that Ofcom as a regulator should do to reduce the risk of coexistence problems between LTE and Wi-Fi?</a:t>
            </a:r>
          </a:p>
          <a:p>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946164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latin typeface="Times New Roman" charset="0"/>
              </a:rPr>
              <a:t>5 GHz Petitions </a:t>
            </a:r>
            <a:r>
              <a:rPr lang="en-US" dirty="0">
                <a:latin typeface="Times New Roman" charset="0"/>
              </a:rPr>
              <a:t>for </a:t>
            </a:r>
            <a:r>
              <a:rPr lang="en-US" dirty="0" smtClean="0">
                <a:latin typeface="Times New Roman" charset="0"/>
              </a:rPr>
              <a:t>Reconsideration</a:t>
            </a:r>
            <a:r>
              <a:rPr lang="en-US" dirty="0">
                <a:latin typeface="Times New Roman" charset="0"/>
              </a:rPr>
              <a:t/>
            </a:r>
            <a:br>
              <a:rPr lang="en-US" dirty="0">
                <a:latin typeface="Times New Roman" charset="0"/>
              </a:rPr>
            </a:br>
            <a:endParaRPr lang="en-US" dirty="0"/>
          </a:p>
        </p:txBody>
      </p:sp>
      <p:sp>
        <p:nvSpPr>
          <p:cNvPr id="3" name="Content Placeholder 2"/>
          <p:cNvSpPr>
            <a:spLocks noGrp="1"/>
          </p:cNvSpPr>
          <p:nvPr>
            <p:ph idx="1"/>
          </p:nvPr>
        </p:nvSpPr>
        <p:spPr/>
        <p:txBody>
          <a:bodyPr/>
          <a:lstStyle/>
          <a:p>
            <a:r>
              <a:rPr lang="en-US" dirty="0" smtClean="0"/>
              <a:t>Responses required by August 14</a:t>
            </a:r>
            <a:r>
              <a:rPr lang="en-US" baseline="30000" dirty="0" smtClean="0"/>
              <a:t>th</a:t>
            </a:r>
            <a:r>
              <a:rPr lang="en-US" dirty="0" smtClean="0"/>
              <a:t> </a:t>
            </a:r>
          </a:p>
          <a:p>
            <a:r>
              <a:rPr lang="en-US" dirty="0" smtClean="0"/>
              <a:t>Opposition to Cambium</a:t>
            </a:r>
          </a:p>
          <a:p>
            <a:pPr lvl="1"/>
            <a:endParaRPr lang="en-US" dirty="0" smtClean="0"/>
          </a:p>
          <a:p>
            <a:r>
              <a:rPr lang="en-US" dirty="0" smtClean="0"/>
              <a:t>Support for Mimosa</a:t>
            </a:r>
          </a:p>
          <a:p>
            <a:pPr lvl="1"/>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481588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dirty="0" smtClean="0">
                <a:latin typeface="Times New Roman" charset="0"/>
              </a:rPr>
              <a:t>Mimosa Petition Details</a:t>
            </a:r>
            <a:endParaRPr lang="en-US" dirty="0">
              <a:latin typeface="Times New Roman" charset="0"/>
            </a:endParaRPr>
          </a:p>
        </p:txBody>
      </p:sp>
      <p:sp>
        <p:nvSpPr>
          <p:cNvPr id="44034" name="Content Placeholder 2"/>
          <p:cNvSpPr>
            <a:spLocks noGrp="1"/>
          </p:cNvSpPr>
          <p:nvPr>
            <p:ph idx="1"/>
          </p:nvPr>
        </p:nvSpPr>
        <p:spPr/>
        <p:txBody>
          <a:bodyPr/>
          <a:lstStyle/>
          <a:p>
            <a:r>
              <a:rPr lang="en-US" sz="1600" dirty="0" smtClean="0">
                <a:latin typeface="Times New Roman" charset="0"/>
              </a:rPr>
              <a:t>IN </a:t>
            </a:r>
            <a:r>
              <a:rPr lang="en-US" sz="1600" dirty="0">
                <a:latin typeface="Times New Roman" charset="0"/>
              </a:rPr>
              <a:t>FCC ET 13-49 5 GHz 1st Report and Order Petitions for Reconsideration: Regarding OOBE, While others want 15.247 reinstated, Mimosa proposes to revise Sections 15.407(b)(1) and (4) by adding at the end of each the following:  “If transmitting antennas of directional gain greater than 6 </a:t>
            </a:r>
            <a:r>
              <a:rPr lang="en-US" sz="1600" dirty="0" err="1">
                <a:latin typeface="Times New Roman" charset="0"/>
              </a:rPr>
              <a:t>dBi</a:t>
            </a:r>
            <a:r>
              <a:rPr lang="en-US" sz="1600" dirty="0">
                <a:latin typeface="Times New Roman" charset="0"/>
              </a:rPr>
              <a:t> are used, the emissions limit shall be increased by the amount in dB that the directional gain of the antenna exceeds 6 </a:t>
            </a:r>
            <a:r>
              <a:rPr lang="en-US" sz="1600" dirty="0" err="1">
                <a:latin typeface="Times New Roman" charset="0"/>
              </a:rPr>
              <a:t>dBi</a:t>
            </a:r>
            <a:r>
              <a:rPr lang="en-US" sz="1600" dirty="0">
                <a:latin typeface="Times New Roman" charset="0"/>
              </a:rPr>
              <a:t>.”</a:t>
            </a:r>
          </a:p>
          <a:p>
            <a:r>
              <a:rPr lang="en-US" sz="1600" dirty="0">
                <a:latin typeface="Times New Roman" charset="0"/>
              </a:rPr>
              <a:t>1)    Not apply the 3dB penalty for </a:t>
            </a:r>
            <a:r>
              <a:rPr lang="en-US" sz="1600" dirty="0" err="1">
                <a:latin typeface="Times New Roman" charset="0"/>
              </a:rPr>
              <a:t>MiMo</a:t>
            </a:r>
            <a:r>
              <a:rPr lang="en-US" sz="1600" dirty="0">
                <a:latin typeface="Times New Roman" charset="0"/>
              </a:rPr>
              <a:t> antenna systems per KDB 662911</a:t>
            </a:r>
          </a:p>
          <a:p>
            <a:r>
              <a:rPr lang="en-US" sz="1600" dirty="0">
                <a:latin typeface="Times New Roman" charset="0"/>
              </a:rPr>
              <a:t>2)    For OOBE where antenna exceeds 6dBi – OOBE limit is increased by 1dB for every 3dB antenna exceeds 6dBi</a:t>
            </a:r>
          </a:p>
          <a:p>
            <a:r>
              <a:rPr lang="en-US" sz="1600" dirty="0">
                <a:latin typeface="Times New Roman" charset="0"/>
              </a:rPr>
              <a:t>3)    OOBE measurements for outdoor systems  where antenna gain exceed 6dBi and no power reduction from 1W is done , you could use 100kHz BW RBW/VBW</a:t>
            </a:r>
          </a:p>
          <a:p>
            <a:r>
              <a:rPr lang="en-US" sz="1600" dirty="0">
                <a:latin typeface="Times New Roman" charset="0"/>
              </a:rPr>
              <a:t>Chair reads slide 14 Other regulatory updates – EN 300 328 v1.9.1 will not be ready 2015 Jan 1, delayed until March. The v1.8.2 test procedure may be acceptable. </a:t>
            </a:r>
            <a:endParaRPr lang="en-US" sz="1600" dirty="0">
              <a:latin typeface="Times New Roman" charset="0"/>
            </a:endParaRPr>
          </a:p>
        </p:txBody>
      </p:sp>
      <p:sp>
        <p:nvSpPr>
          <p:cNvPr id="4" name="Date Placeholder 3"/>
          <p:cNvSpPr>
            <a:spLocks noGrp="1"/>
          </p:cNvSpPr>
          <p:nvPr>
            <p:ph type="dt" sz="quarter"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a:latin typeface="Times New Roman" charset="0"/>
              </a:rPr>
              <a:t>Other Regulatory Updates</a:t>
            </a:r>
          </a:p>
        </p:txBody>
      </p:sp>
      <p:sp>
        <p:nvSpPr>
          <p:cNvPr id="43010" name="Content Placeholder 2"/>
          <p:cNvSpPr>
            <a:spLocks noGrp="1"/>
          </p:cNvSpPr>
          <p:nvPr>
            <p:ph idx="1"/>
          </p:nvPr>
        </p:nvSpPr>
        <p:spPr>
          <a:xfrm>
            <a:off x="685800" y="1981200"/>
            <a:ext cx="7772400" cy="4419600"/>
          </a:xfrm>
        </p:spPr>
        <p:txBody>
          <a:bodyPr/>
          <a:lstStyle/>
          <a:p>
            <a:r>
              <a:rPr lang="en-US" dirty="0">
                <a:latin typeface="Times New Roman" charset="0"/>
              </a:rPr>
              <a:t>EN 300 328 v1.9.1 </a:t>
            </a:r>
            <a:r>
              <a:rPr lang="en-US" i="1" dirty="0" smtClean="0">
                <a:latin typeface="Times New Roman" charset="0"/>
              </a:rPr>
              <a:t>will not </a:t>
            </a:r>
            <a:r>
              <a:rPr lang="en-US" dirty="0" smtClean="0">
                <a:latin typeface="Times New Roman" charset="0"/>
              </a:rPr>
              <a:t>be ready for January 1, 2015</a:t>
            </a:r>
          </a:p>
          <a:p>
            <a:pPr lvl="1"/>
            <a:r>
              <a:rPr lang="en-US" dirty="0" smtClean="0">
                <a:latin typeface="Times New Roman" charset="0"/>
              </a:rPr>
              <a:t>Industry will have to deal with test complexities, at least until March 2015</a:t>
            </a:r>
          </a:p>
          <a:p>
            <a:pPr lvl="1"/>
            <a:r>
              <a:rPr lang="en-US" dirty="0" smtClean="0">
                <a:latin typeface="Times New Roman" charset="0"/>
              </a:rPr>
              <a:t>May ask okay to use test process from v1.8.2 (preview of v1.9.1)</a:t>
            </a:r>
            <a:endParaRPr lang="en-US" dirty="0">
              <a:latin typeface="Times New Roman" charset="0"/>
            </a:endParaRPr>
          </a:p>
          <a:p>
            <a:r>
              <a:rPr lang="en-US" dirty="0" smtClean="0">
                <a:latin typeface="Times New Roman" charset="0"/>
              </a:rPr>
              <a:t>China 5.8 GHz status?</a:t>
            </a:r>
            <a:endParaRPr lang="en-US" dirty="0" smtClean="0">
              <a:latin typeface="Times New Roman" charset="0"/>
            </a:endParaRPr>
          </a:p>
        </p:txBody>
      </p:sp>
      <p:sp>
        <p:nvSpPr>
          <p:cNvPr id="4" name="Date Placeholder 3"/>
          <p:cNvSpPr>
            <a:spLocks noGrp="1"/>
          </p:cNvSpPr>
          <p:nvPr>
            <p:ph type="dt" sz="quarter"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smtClean="0"/>
              <a:t>Rich Kennedy, MediaTek</a:t>
            </a:r>
            <a:endParaRPr lang="en-US"/>
          </a:p>
        </p:txBody>
      </p:sp>
      <p:sp>
        <p:nvSpPr>
          <p:cNvPr id="29698" name="Rectangle 2"/>
          <p:cNvSpPr>
            <a:spLocks noGrp="1" noChangeArrowheads="1"/>
          </p:cNvSpPr>
          <p:nvPr>
            <p:ph type="title"/>
          </p:nvPr>
        </p:nvSpPr>
        <p:spPr/>
        <p:txBody>
          <a:bodyPr/>
          <a:lstStyle/>
          <a:p>
            <a:r>
              <a:rPr lang="en-US" sz="4000">
                <a:latin typeface="Times New Roman" charset="0"/>
              </a:rPr>
              <a:t>Abstract</a:t>
            </a:r>
          </a:p>
        </p:txBody>
      </p:sp>
      <p:sp>
        <p:nvSpPr>
          <p:cNvPr id="29699" name="Rectangle 3"/>
          <p:cNvSpPr>
            <a:spLocks noGrp="1" noChangeArrowheads="1"/>
          </p:cNvSpPr>
          <p:nvPr>
            <p:ph type="body" idx="1"/>
          </p:nvPr>
        </p:nvSpPr>
        <p:spPr>
          <a:xfrm>
            <a:off x="685800" y="1752600"/>
            <a:ext cx="7772400" cy="4114800"/>
          </a:xfrm>
        </p:spPr>
        <p:txBody>
          <a:bodyPr/>
          <a:lstStyle/>
          <a:p>
            <a:pPr>
              <a:buFontTx/>
              <a:buNone/>
            </a:pPr>
            <a:r>
              <a:rPr lang="en-US" dirty="0">
                <a:latin typeface="Times New Roman" charset="0"/>
              </a:rPr>
              <a:t>This presentation is the plan for the </a:t>
            </a:r>
            <a:r>
              <a:rPr lang="en-US" dirty="0" smtClean="0">
                <a:latin typeface="Times New Roman" charset="0"/>
              </a:rPr>
              <a:t>July 31, </a:t>
            </a:r>
            <a:r>
              <a:rPr lang="en-US" dirty="0">
                <a:latin typeface="Times New Roman" charset="0"/>
              </a:rPr>
              <a:t>2014 IEEE </a:t>
            </a:r>
            <a:r>
              <a:rPr lang="en-US" dirty="0" smtClean="0">
                <a:latin typeface="Times New Roman" charset="0"/>
              </a:rPr>
              <a:t>802.11/15 </a:t>
            </a:r>
            <a:r>
              <a:rPr lang="en-US" dirty="0">
                <a:latin typeface="Times New Roman" charset="0"/>
              </a:rPr>
              <a:t>Regulatory Standing Committee teleconference.</a:t>
            </a:r>
          </a:p>
        </p:txBody>
      </p:sp>
      <p:sp>
        <p:nvSpPr>
          <p:cNvPr id="7" name="Date Placeholder 6"/>
          <p:cNvSpPr>
            <a:spLocks noGrp="1"/>
          </p:cNvSpPr>
          <p:nvPr>
            <p:ph type="dt" sz="quarter" idx="10"/>
          </p:nvPr>
        </p:nvSpPr>
        <p:spPr/>
        <p:txBody>
          <a:body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a:latin typeface="Times New Roman" charset="0"/>
              </a:rPr>
              <a:t>Agenda</a:t>
            </a:r>
          </a:p>
        </p:txBody>
      </p:sp>
      <p:sp>
        <p:nvSpPr>
          <p:cNvPr id="31746" name="Content Placeholder 2"/>
          <p:cNvSpPr>
            <a:spLocks noGrp="1"/>
          </p:cNvSpPr>
          <p:nvPr>
            <p:ph idx="1"/>
          </p:nvPr>
        </p:nvSpPr>
        <p:spPr>
          <a:xfrm>
            <a:off x="685800" y="1752600"/>
            <a:ext cx="7772400" cy="4648200"/>
          </a:xfrm>
        </p:spPr>
        <p:txBody>
          <a:bodyPr/>
          <a:lstStyle/>
          <a:p>
            <a:pPr eaLnBrk="1" hangingPunct="1"/>
            <a:r>
              <a:rPr lang="en-US" dirty="0">
                <a:latin typeface="Times New Roman" charset="0"/>
              </a:rPr>
              <a:t>Assign a recording secretary</a:t>
            </a:r>
            <a:endParaRPr lang="en-US" sz="2000" dirty="0">
              <a:latin typeface="Times New Roman" charset="0"/>
            </a:endParaRPr>
          </a:p>
          <a:p>
            <a:pPr eaLnBrk="1" hangingPunct="1"/>
            <a:r>
              <a:rPr lang="en-US" dirty="0">
                <a:latin typeface="Times New Roman" charset="0"/>
              </a:rPr>
              <a:t>Administrative items </a:t>
            </a:r>
            <a:endParaRPr lang="en-US" dirty="0" smtClean="0">
              <a:latin typeface="Times New Roman" charset="0"/>
            </a:endParaRPr>
          </a:p>
          <a:p>
            <a:pPr eaLnBrk="1" hangingPunct="1"/>
            <a:r>
              <a:rPr lang="en-US" dirty="0" smtClean="0">
                <a:latin typeface="Times New Roman" charset="0"/>
              </a:rPr>
              <a:t>Open items</a:t>
            </a:r>
          </a:p>
          <a:p>
            <a:pPr lvl="1" eaLnBrk="1" hangingPunct="1"/>
            <a:r>
              <a:rPr lang="en-US" dirty="0" smtClean="0">
                <a:latin typeface="Times New Roman" charset="0"/>
              </a:rPr>
              <a:t>FCC 3.5 GHz FNPRM – Reply Comments</a:t>
            </a:r>
          </a:p>
          <a:p>
            <a:pPr lvl="1" eaLnBrk="1" hangingPunct="1"/>
            <a:r>
              <a:rPr lang="en-US" dirty="0" smtClean="0">
                <a:latin typeface="Times New Roman" charset="0"/>
              </a:rPr>
              <a:t>WG SE24 5725-5925 MHz sharing studies</a:t>
            </a:r>
          </a:p>
          <a:p>
            <a:pPr lvl="1" eaLnBrk="1" hangingPunct="1"/>
            <a:r>
              <a:rPr lang="en-US" dirty="0" smtClean="0">
                <a:latin typeface="Times New Roman" charset="0"/>
              </a:rPr>
              <a:t>Ofcom LTE in 2.3 GHz band </a:t>
            </a:r>
            <a:r>
              <a:rPr lang="en-US" dirty="0" smtClean="0">
                <a:latin typeface="Times New Roman" charset="0"/>
              </a:rPr>
              <a:t>questions</a:t>
            </a:r>
          </a:p>
          <a:p>
            <a:pPr lvl="1" eaLnBrk="1" hangingPunct="1"/>
            <a:r>
              <a:rPr lang="en-US" dirty="0" smtClean="0">
                <a:latin typeface="Times New Roman" charset="0"/>
              </a:rPr>
              <a:t>Petitions for reconsideration in ET Docket 13-49</a:t>
            </a:r>
            <a:endParaRPr lang="en-US" dirty="0" smtClean="0">
              <a:latin typeface="Times New Roman" charset="0"/>
            </a:endParaRPr>
          </a:p>
          <a:p>
            <a:pPr eaLnBrk="1" hangingPunct="1"/>
            <a:r>
              <a:rPr lang="en-US" dirty="0" smtClean="0">
                <a:latin typeface="Times New Roman" charset="0"/>
              </a:rPr>
              <a:t>Other </a:t>
            </a:r>
            <a:r>
              <a:rPr lang="en-US" dirty="0">
                <a:latin typeface="Times New Roman" charset="0"/>
              </a:rPr>
              <a:t>regulatory </a:t>
            </a:r>
            <a:r>
              <a:rPr lang="en-US" dirty="0" smtClean="0">
                <a:latin typeface="Times New Roman" charset="0"/>
              </a:rPr>
              <a:t>updates</a:t>
            </a:r>
          </a:p>
          <a:p>
            <a:pPr lvl="1" eaLnBrk="1" hangingPunct="1"/>
            <a:r>
              <a:rPr lang="en-US" dirty="0" smtClean="0">
                <a:latin typeface="Times New Roman" charset="0"/>
              </a:rPr>
              <a:t>China 5.8 GHz status?</a:t>
            </a:r>
            <a:endParaRPr lang="en-US" dirty="0">
              <a:latin typeface="Times New Roman" charset="0"/>
            </a:endParaRPr>
          </a:p>
          <a:p>
            <a:pPr eaLnBrk="1" hangingPunct="1"/>
            <a:r>
              <a:rPr lang="en-US" dirty="0" smtClean="0">
                <a:latin typeface="Times New Roman" charset="0"/>
              </a:rPr>
              <a:t>AOB</a:t>
            </a:r>
            <a:endParaRPr lang="en-US" dirty="0">
              <a:latin typeface="Times New Roman" charset="0"/>
            </a:endParaRPr>
          </a:p>
        </p:txBody>
      </p:sp>
      <p:sp>
        <p:nvSpPr>
          <p:cNvPr id="5126"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a:latin typeface="Times New Roman" charset="0"/>
              </a:rPr>
              <a:t>Administrative Items</a:t>
            </a:r>
          </a:p>
        </p:txBody>
      </p:sp>
      <p:sp>
        <p:nvSpPr>
          <p:cNvPr id="5123" name="Content Placeholder 2"/>
          <p:cNvSpPr>
            <a:spLocks noGrp="1"/>
          </p:cNvSpPr>
          <p:nvPr>
            <p:ph idx="1"/>
          </p:nvPr>
        </p:nvSpPr>
        <p:spPr>
          <a:xfrm>
            <a:off x="685800" y="1600200"/>
            <a:ext cx="7772400" cy="44958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802.11 Working Group Policies and Procedures - </a:t>
            </a:r>
            <a:r>
              <a:rPr lang="en-US" sz="1800" u="sng" kern="1600" spc="-100" dirty="0" smtClean="0">
                <a:hlinkClick r:id="rId5"/>
              </a:rPr>
              <a:t>https://mentor.ieee.org/802.11/public-file/07/11-07-0360-04-0000-802-11-policies-and-procedures.doc</a:t>
            </a:r>
            <a:endParaRPr lang="en-US" sz="1800" b="1" spc="-100" dirty="0" smtClean="0"/>
          </a:p>
          <a:p>
            <a:pPr eaLnBrk="1" hangingPunct="1">
              <a:defRPr/>
            </a:pPr>
            <a:r>
              <a:rPr lang="en-US" sz="2000" dirty="0" smtClean="0">
                <a:ea typeface="+mn-ea"/>
                <a:cs typeface="+mn-cs"/>
              </a:rPr>
              <a:t>Chair and Secretary</a:t>
            </a:r>
          </a:p>
          <a:p>
            <a:pPr lvl="1" eaLnBrk="1" hangingPunct="1">
              <a:defRPr/>
            </a:pPr>
            <a:r>
              <a:rPr lang="en-US" sz="1800" dirty="0" smtClean="0"/>
              <a:t>Chair is Rich Kennedy (</a:t>
            </a:r>
            <a:r>
              <a:rPr lang="en-US" sz="1800" dirty="0" err="1" smtClean="0"/>
              <a:t>MediaTek</a:t>
            </a:r>
            <a:r>
              <a:rPr lang="en-US" sz="1800" dirty="0" smtClean="0"/>
              <a:t>)</a:t>
            </a:r>
          </a:p>
          <a:p>
            <a:pPr lvl="1" eaLnBrk="1" hangingPunct="1">
              <a:defRPr/>
            </a:pPr>
            <a:r>
              <a:rPr lang="en-US" sz="1800" dirty="0" smtClean="0"/>
              <a:t>Peter will act as Recording Secretary</a:t>
            </a:r>
          </a:p>
          <a:p>
            <a:pPr eaLnBrk="1" hangingPunct="1">
              <a:defRPr/>
            </a:pPr>
            <a:r>
              <a:rPr lang="en-US" sz="2000" dirty="0" smtClean="0">
                <a:ea typeface="+mn-ea"/>
                <a:cs typeface="+mn-cs"/>
              </a:rPr>
              <a:t>Please send an email to the addresses below to have your attendance recorded</a:t>
            </a:r>
          </a:p>
          <a:p>
            <a:pPr lvl="1" eaLnBrk="1" hangingPunct="1">
              <a:defRPr/>
            </a:pPr>
            <a:r>
              <a:rPr lang="en-US" sz="1600" dirty="0" smtClean="0"/>
              <a:t>rkennedy1000@gmail.com</a:t>
            </a:r>
          </a:p>
          <a:p>
            <a:pPr lvl="1" eaLnBrk="1" hangingPunct="1">
              <a:defRPr/>
            </a:pPr>
            <a:r>
              <a:rPr lang="en-US" sz="1600" dirty="0" smtClean="0">
                <a:hlinkClick r:id="rId6"/>
              </a:rPr>
              <a:t>pecclesi@cisco.com</a:t>
            </a:r>
            <a:r>
              <a:rPr lang="en-US" sz="1600" dirty="0" smtClean="0"/>
              <a:t> </a:t>
            </a:r>
          </a:p>
        </p:txBody>
      </p:sp>
      <p:sp>
        <p:nvSpPr>
          <p:cNvPr id="6150"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2014</a:t>
            </a:r>
            <a:endParaRPr lang="en-GB"/>
          </a:p>
        </p:txBody>
      </p:sp>
      <p:sp>
        <p:nvSpPr>
          <p:cNvPr id="5" name="Footer Placeholder 4"/>
          <p:cNvSpPr>
            <a:spLocks noGrp="1"/>
          </p:cNvSpPr>
          <p:nvPr>
            <p:ph type="ftr" sz="quarter" idx="11"/>
          </p:nvPr>
        </p:nvSpPr>
        <p:spPr/>
        <p:txBody>
          <a:bodyPr/>
          <a:lstStyle/>
          <a:p>
            <a:pPr>
              <a:defRPr/>
            </a:pPr>
            <a:r>
              <a:rPr lang="en-US" smtClean="0"/>
              <a:t>Rich Kennedy, MediaTek</a:t>
            </a:r>
            <a:endParaRPr lang="en-GB"/>
          </a:p>
        </p:txBody>
      </p:sp>
      <p:sp>
        <p:nvSpPr>
          <p:cNvPr id="33795" name="Rectangle 2"/>
          <p:cNvSpPr>
            <a:spLocks noGrp="1" noChangeArrowheads="1"/>
          </p:cNvSpPr>
          <p:nvPr>
            <p:ph type="title"/>
          </p:nvPr>
        </p:nvSpPr>
        <p:spPr/>
        <p:txBody>
          <a:bodyPr/>
          <a:lstStyle/>
          <a:p>
            <a:r>
              <a:rPr lang="en-US">
                <a:latin typeface="Times New Roman" charset="0"/>
              </a:rPr>
              <a:t>SC Operating Rules</a:t>
            </a:r>
          </a:p>
        </p:txBody>
      </p:sp>
      <p:sp>
        <p:nvSpPr>
          <p:cNvPr id="33796" name="Rectangle 3"/>
          <p:cNvSpPr>
            <a:spLocks noGrp="1" noChangeArrowheads="1"/>
          </p:cNvSpPr>
          <p:nvPr>
            <p:ph type="body" idx="1"/>
          </p:nvPr>
        </p:nvSpPr>
        <p:spPr/>
        <p:txBody>
          <a:bodyPr/>
          <a:lstStyle/>
          <a:p>
            <a:r>
              <a:rPr lang="en-US" sz="2100" dirty="0">
                <a:latin typeface="Times New Roman" charset="0"/>
              </a:rPr>
              <a:t>Anybody can vote, present, and make motions</a:t>
            </a:r>
          </a:p>
          <a:p>
            <a:r>
              <a:rPr lang="en-US" sz="2100" dirty="0">
                <a:latin typeface="Times New Roman" charset="0"/>
              </a:rPr>
              <a:t>Participation in SC during </a:t>
            </a:r>
            <a:r>
              <a:rPr lang="en-US" sz="2100" dirty="0" smtClean="0">
                <a:latin typeface="Times New Roman" charset="0"/>
              </a:rPr>
              <a:t>802.11/15 </a:t>
            </a:r>
            <a:r>
              <a:rPr lang="en-US" sz="2100" dirty="0">
                <a:latin typeface="Times New Roman" charset="0"/>
              </a:rPr>
              <a:t>WG Plenary or Interim counts towards </a:t>
            </a:r>
            <a:r>
              <a:rPr lang="en-US" sz="2100" dirty="0" smtClean="0">
                <a:latin typeface="Times New Roman" charset="0"/>
              </a:rPr>
              <a:t>802.11 or 802.15 </a:t>
            </a:r>
            <a:r>
              <a:rPr lang="en-US" sz="2100" dirty="0">
                <a:latin typeface="Times New Roman" charset="0"/>
              </a:rPr>
              <a:t>voting rights</a:t>
            </a:r>
          </a:p>
          <a:p>
            <a:r>
              <a:rPr lang="en-US" sz="2100" dirty="0">
                <a:latin typeface="Times New Roman" charset="0"/>
              </a:rPr>
              <a:t>All motions must pass by a 75% majority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57200" y="1371600"/>
            <a:ext cx="82296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800" b="1" dirty="0">
                <a:solidFill>
                  <a:srgbClr val="000099"/>
                </a:solidFill>
                <a:latin typeface="Arial" charset="0"/>
              </a:rPr>
              <a:t>All IEEE-SA standards meetings shall be conducted in compliance with all </a:t>
            </a:r>
            <a:r>
              <a:rPr lang="en-US" sz="1800" b="1" dirty="0" smtClean="0">
                <a:solidFill>
                  <a:srgbClr val="000099"/>
                </a:solidFill>
                <a:latin typeface="Arial" charset="0"/>
              </a:rPr>
              <a:t>applicable </a:t>
            </a:r>
            <a:r>
              <a:rPr lang="en-US" sz="18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Relative </a:t>
            </a:r>
            <a:r>
              <a:rPr lang="en-US" sz="1400" b="1" dirty="0">
                <a:solidFill>
                  <a:srgbClr val="000099"/>
                </a:solidFill>
                <a:latin typeface="Arial" charset="0"/>
              </a:rPr>
              <a:t>costs, including licensing costs of essential patent claims, of different technical approaches </a:t>
            </a:r>
            <a:r>
              <a:rPr lang="en-US" sz="1400" b="1" dirty="0" smtClean="0">
                <a:solidFill>
                  <a:srgbClr val="000099"/>
                </a:solidFill>
                <a:latin typeface="Arial" charset="0"/>
              </a:rPr>
              <a:t>may </a:t>
            </a:r>
            <a:r>
              <a:rPr lang="en-US" sz="14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Technical </a:t>
            </a:r>
            <a:r>
              <a:rPr lang="en-US" sz="14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or engage in the fixing of product prices, allocation of customers, </a:t>
            </a:r>
            <a:r>
              <a:rPr lang="en-US" sz="1600" b="1" dirty="0" smtClean="0">
                <a:solidFill>
                  <a:srgbClr val="000099"/>
                </a:solidFill>
                <a:latin typeface="Arial" charset="0"/>
              </a:rPr>
              <a:t>or </a:t>
            </a:r>
            <a:r>
              <a:rPr lang="en-US" sz="16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8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b="1" dirty="0">
                <a:solidFill>
                  <a:srgbClr val="000099"/>
                </a:solidFill>
                <a:latin typeface="Arial" charset="0"/>
              </a:rPr>
              <a:t>If you have questions, contact the IEEE-SA Standards Board Patent Committee Administrator at </a:t>
            </a:r>
            <a:r>
              <a:rPr lang="en-US" b="1" dirty="0" smtClean="0">
                <a:solidFill>
                  <a:srgbClr val="000099"/>
                </a:solidFill>
                <a:latin typeface="Arial" charset="0"/>
              </a:rPr>
              <a:t>patcom@ieee.org </a:t>
            </a:r>
            <a:r>
              <a:rPr lang="en-US"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See IEEE-SA Standards Board Operations Manual, clause 5.3.10 and “Promoting Competition and Innovation: </a:t>
            </a:r>
            <a:r>
              <a:rPr lang="en-US" b="1" dirty="0" smtClean="0">
                <a:solidFill>
                  <a:srgbClr val="000099"/>
                </a:solidFill>
                <a:latin typeface="Arial" charset="0"/>
              </a:rPr>
              <a:t>What </a:t>
            </a:r>
            <a:r>
              <a:rPr lang="en-US" b="1" dirty="0">
                <a:solidFill>
                  <a:srgbClr val="000099"/>
                </a:solidFill>
                <a:latin typeface="Arial" charset="0"/>
              </a:rPr>
              <a:t>You Need to Know about the IEEE Standards Association's Antitrust and Competition Policy” for </a:t>
            </a:r>
            <a:r>
              <a:rPr lang="en-US" b="1" dirty="0" smtClean="0">
                <a:solidFill>
                  <a:srgbClr val="000099"/>
                </a:solidFill>
                <a:latin typeface="Arial" charset="0"/>
              </a:rPr>
              <a:t>more </a:t>
            </a:r>
            <a:r>
              <a:rPr lang="en-US"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This slide set is available </a:t>
            </a:r>
            <a:r>
              <a:rPr lang="en-US" b="1" dirty="0" smtClean="0">
                <a:solidFill>
                  <a:srgbClr val="000099"/>
                </a:solidFill>
                <a:latin typeface="Arial" charset="0"/>
              </a:rPr>
              <a:t>at </a:t>
            </a:r>
            <a:r>
              <a:rPr lang="en-US" b="1" dirty="0">
                <a:solidFill>
                  <a:srgbClr val="000099"/>
                </a:solidFill>
                <a:latin typeface="Arial" charset="0"/>
              </a:rPr>
              <a:t>https://development.standards.ieee.org/myproject/Public/mytools/mob/slideset.ppt</a:t>
            </a:r>
            <a:endParaRPr lang="en-US" sz="1000" b="1" dirty="0">
              <a:solidFill>
                <a:srgbClr val="000099"/>
              </a:solidFill>
              <a:latin typeface="Arial" charset="0"/>
            </a:endParaRPr>
          </a:p>
        </p:txBody>
      </p:sp>
      <p:sp>
        <p:nvSpPr>
          <p:cNvPr id="7175" name="Footer Placeholder 6"/>
          <p:cNvSpPr>
            <a:spLocks noGrp="1"/>
          </p:cNvSpPr>
          <p:nvPr>
            <p:ph type="ftr" sz="quarter" idx="11"/>
          </p:nvPr>
        </p:nvSpPr>
        <p:spPr/>
        <p:txBody>
          <a:bodyPr/>
          <a:lstStyle/>
          <a:p>
            <a:pPr>
              <a:defRPr/>
            </a:pPr>
            <a:r>
              <a:rPr lang="en-US" smtClean="0"/>
              <a:t>Rich Kennedy, MediaTek</a:t>
            </a:r>
            <a:endParaRPr lang="en-US"/>
          </a:p>
        </p:txBody>
      </p:sp>
      <p:sp>
        <p:nvSpPr>
          <p:cNvPr id="8" name="Date Placeholder 7"/>
          <p:cNvSpPr>
            <a:spLocks noGrp="1"/>
          </p:cNvSpPr>
          <p:nvPr>
            <p:ph type="dt" sz="quarter" idx="10"/>
          </p:nvPr>
        </p:nvSpPr>
        <p:spPr/>
        <p:txBody>
          <a:bodyPr/>
          <a:lstStyle/>
          <a:p>
            <a:pPr>
              <a:defRPr/>
            </a:pPr>
            <a:r>
              <a:rPr lang="en-US" smtClean="0"/>
              <a:t>July 2014</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z="4000" dirty="0" smtClean="0">
                <a:latin typeface="Times New Roman" charset="0"/>
              </a:rPr>
              <a:t>Introduction</a:t>
            </a:r>
            <a:endParaRPr lang="en-US" sz="4000" dirty="0">
              <a:solidFill>
                <a:srgbClr val="FF0000"/>
              </a:solidFill>
              <a:latin typeface="Times New Roman" charset="0"/>
            </a:endParaRPr>
          </a:p>
        </p:txBody>
      </p:sp>
      <p:sp>
        <p:nvSpPr>
          <p:cNvPr id="37890" name="Content Placeholder 2"/>
          <p:cNvSpPr>
            <a:spLocks noGrp="1"/>
          </p:cNvSpPr>
          <p:nvPr>
            <p:ph idx="1"/>
          </p:nvPr>
        </p:nvSpPr>
        <p:spPr>
          <a:xfrm>
            <a:off x="685800" y="1981200"/>
            <a:ext cx="7772400" cy="4419600"/>
          </a:xfrm>
        </p:spPr>
        <p:txBody>
          <a:bodyPr/>
          <a:lstStyle/>
          <a:p>
            <a:pPr eaLnBrk="1" hangingPunct="1"/>
            <a:r>
              <a:rPr lang="en-US" sz="2000" dirty="0">
                <a:latin typeface="Times New Roman" charset="0"/>
              </a:rPr>
              <a:t>Purpose</a:t>
            </a:r>
          </a:p>
          <a:p>
            <a:pPr lvl="1" eaLnBrk="1" hangingPunct="1"/>
            <a:r>
              <a:rPr lang="en-US" sz="1800" dirty="0">
                <a:latin typeface="Times New Roman" charset="0"/>
              </a:rPr>
              <a:t>Improve the working relationship between the technical experts and the regulatory specialists, especially when it comes to critical technical issues</a:t>
            </a:r>
          </a:p>
          <a:p>
            <a:pPr eaLnBrk="1" hangingPunct="1"/>
            <a:r>
              <a:rPr lang="en-US" sz="2000" dirty="0" smtClean="0">
                <a:latin typeface="Times New Roman" charset="0"/>
              </a:rPr>
              <a:t>Scope</a:t>
            </a:r>
            <a:endParaRPr lang="en-US" sz="2000" dirty="0">
              <a:latin typeface="Times New Roman" charset="0"/>
            </a:endParaRPr>
          </a:p>
          <a:p>
            <a:pPr lvl="1" eaLnBrk="1" hangingPunct="1"/>
            <a:r>
              <a:rPr lang="en-US" sz="1800" dirty="0">
                <a:latin typeface="Times New Roman" charset="0"/>
              </a:rPr>
              <a:t>The group will review new regulatory changes or impending changes affecting </a:t>
            </a:r>
            <a:r>
              <a:rPr lang="en-US" sz="1800" dirty="0" smtClean="0">
                <a:latin typeface="Times New Roman" charset="0"/>
              </a:rPr>
              <a:t>802.11 and 802.15 </a:t>
            </a:r>
            <a:r>
              <a:rPr lang="en-US" sz="1800" dirty="0">
                <a:latin typeface="Times New Roman" charset="0"/>
              </a:rPr>
              <a:t>standards </a:t>
            </a:r>
          </a:p>
          <a:p>
            <a:pPr lvl="1" eaLnBrk="1" hangingPunct="1"/>
            <a:r>
              <a:rPr lang="en-US" sz="1800" dirty="0">
                <a:latin typeface="Times New Roman" charset="0"/>
              </a:rPr>
              <a:t>Each meeting will focus on the most critical issue at the time</a:t>
            </a:r>
          </a:p>
          <a:p>
            <a:pPr eaLnBrk="1" hangingPunct="1"/>
            <a:r>
              <a:rPr lang="en-US" sz="2000" dirty="0">
                <a:latin typeface="Times New Roman" charset="0"/>
              </a:rPr>
              <a:t>Critical Issue Focus</a:t>
            </a:r>
          </a:p>
          <a:p>
            <a:pPr lvl="1" eaLnBrk="1" hangingPunct="1"/>
            <a:r>
              <a:rPr lang="en-US" sz="1800" dirty="0">
                <a:latin typeface="Times New Roman" charset="0"/>
              </a:rPr>
              <a:t>Direct impact on IEEE </a:t>
            </a:r>
            <a:r>
              <a:rPr lang="en-US" sz="1800" dirty="0" smtClean="0">
                <a:latin typeface="Times New Roman" charset="0"/>
              </a:rPr>
              <a:t>802.11 and 802.15 </a:t>
            </a:r>
            <a:r>
              <a:rPr lang="en-US" sz="1800" dirty="0">
                <a:latin typeface="Times New Roman" charset="0"/>
              </a:rPr>
              <a:t>current and future standards</a:t>
            </a:r>
          </a:p>
          <a:p>
            <a:pPr lvl="1" eaLnBrk="1" hangingPunct="1"/>
            <a:r>
              <a:rPr lang="en-US" sz="1800" dirty="0">
                <a:latin typeface="Times New Roman" charset="0"/>
              </a:rPr>
              <a:t>Response/Input deadlines</a:t>
            </a:r>
          </a:p>
          <a:p>
            <a:pPr lvl="1" eaLnBrk="1" hangingPunct="1"/>
            <a:r>
              <a:rPr lang="en-US" sz="1800" dirty="0">
                <a:latin typeface="Times New Roman" charset="0"/>
              </a:rPr>
              <a:t>Coordination with IEEE 802.18 (RR-TAG)</a:t>
            </a:r>
          </a:p>
          <a:p>
            <a:pPr lvl="1" eaLnBrk="1" hangingPunct="1"/>
            <a:r>
              <a:rPr lang="en-US" sz="1800" dirty="0">
                <a:latin typeface="Times New Roman" charset="0"/>
              </a:rPr>
              <a:t>Coordination with the Wi-Fi Alliance</a:t>
            </a:r>
          </a:p>
          <a:p>
            <a:pPr eaLnBrk="1" hangingPunct="1"/>
            <a:r>
              <a:rPr lang="en-US" sz="2200" dirty="0">
                <a:latin typeface="Times New Roman" charset="0"/>
              </a:rPr>
              <a:t>Outputs from this group must go through 802.18</a:t>
            </a:r>
          </a:p>
        </p:txBody>
      </p:sp>
      <p:sp>
        <p:nvSpPr>
          <p:cNvPr id="9222"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Currently Open Items</a:t>
            </a:r>
            <a:endParaRPr lang="en-US" dirty="0"/>
          </a:p>
        </p:txBody>
      </p:sp>
      <p:sp>
        <p:nvSpPr>
          <p:cNvPr id="3" name="Content Placeholder 2"/>
          <p:cNvSpPr>
            <a:spLocks noGrp="1"/>
          </p:cNvSpPr>
          <p:nvPr>
            <p:ph idx="1"/>
          </p:nvPr>
        </p:nvSpPr>
        <p:spPr>
          <a:xfrm>
            <a:off x="685800" y="1981200"/>
            <a:ext cx="7772400" cy="4343400"/>
          </a:xfrm>
        </p:spPr>
        <p:txBody>
          <a:bodyPr/>
          <a:lstStyle/>
          <a:p>
            <a:r>
              <a:rPr lang="en-US" sz="2000" dirty="0"/>
              <a:t>FNPRM FCC </a:t>
            </a:r>
            <a:r>
              <a:rPr lang="en-US" sz="2000" dirty="0" smtClean="0"/>
              <a:t>14-49: 3-tiered sharing in 3550-3700 MHz</a:t>
            </a:r>
          </a:p>
          <a:p>
            <a:pPr lvl="1"/>
            <a:r>
              <a:rPr lang="en-US" sz="1600" dirty="0"/>
              <a:t>Comment period </a:t>
            </a:r>
            <a:r>
              <a:rPr lang="en-US" sz="1600" dirty="0" smtClean="0"/>
              <a:t>closed </a:t>
            </a:r>
            <a:r>
              <a:rPr lang="en-US" sz="1600" dirty="0"/>
              <a:t>July 14</a:t>
            </a:r>
            <a:r>
              <a:rPr lang="en-US" sz="1600" baseline="30000" dirty="0"/>
              <a:t>th</a:t>
            </a:r>
            <a:r>
              <a:rPr lang="en-US" sz="1600" dirty="0"/>
              <a:t> </a:t>
            </a:r>
          </a:p>
          <a:p>
            <a:pPr lvl="1"/>
            <a:r>
              <a:rPr lang="en-US" sz="1600" dirty="0"/>
              <a:t>Reply Comment period closes August </a:t>
            </a:r>
            <a:r>
              <a:rPr lang="en-US" sz="1600" dirty="0" smtClean="0"/>
              <a:t>15</a:t>
            </a:r>
            <a:r>
              <a:rPr lang="en-US" sz="1600" baseline="30000" dirty="0" smtClean="0"/>
              <a:t>th</a:t>
            </a:r>
            <a:r>
              <a:rPr lang="en-US" sz="1600" dirty="0" smtClean="0"/>
              <a:t> (two week extension) </a:t>
            </a:r>
            <a:endParaRPr lang="en-US" sz="1600" dirty="0"/>
          </a:p>
          <a:p>
            <a:r>
              <a:rPr lang="en-US" sz="2000" dirty="0"/>
              <a:t>WG SE24 5 GHz Band Sharing </a:t>
            </a:r>
            <a:r>
              <a:rPr lang="en-US" sz="2000" dirty="0" smtClean="0"/>
              <a:t>Studies</a:t>
            </a:r>
          </a:p>
          <a:p>
            <a:pPr lvl="1"/>
            <a:r>
              <a:rPr lang="en-US" sz="1600" dirty="0"/>
              <a:t>WI 52 looking at 5725-5925 MHz band </a:t>
            </a:r>
            <a:r>
              <a:rPr lang="en-US" sz="1600" dirty="0" smtClean="0"/>
              <a:t>sharing</a:t>
            </a:r>
            <a:endParaRPr lang="en-US" sz="1600" dirty="0"/>
          </a:p>
          <a:p>
            <a:pPr lvl="1"/>
            <a:r>
              <a:rPr lang="en-US" sz="1600" dirty="0" smtClean="0"/>
              <a:t>August 25</a:t>
            </a:r>
            <a:r>
              <a:rPr lang="en-US" sz="1600" baseline="30000" dirty="0" smtClean="0"/>
              <a:t>th</a:t>
            </a:r>
            <a:r>
              <a:rPr lang="en-US" sz="1600" dirty="0" smtClean="0"/>
              <a:t> meeting preparation</a:t>
            </a:r>
          </a:p>
          <a:p>
            <a:pPr lvl="1"/>
            <a:r>
              <a:rPr lang="en-US" sz="1600" dirty="0" smtClean="0"/>
              <a:t>Wi-Fi Alliance providing input; needs sharing studies, IEEE 802.11 information</a:t>
            </a:r>
          </a:p>
          <a:p>
            <a:r>
              <a:rPr lang="en-US" sz="2000" dirty="0" smtClean="0"/>
              <a:t>Ofcom PSSR consultation closed</a:t>
            </a:r>
          </a:p>
          <a:p>
            <a:pPr lvl="1"/>
            <a:r>
              <a:rPr lang="en-US" sz="1600" dirty="0" smtClean="0"/>
              <a:t>Dialog continuing</a:t>
            </a:r>
          </a:p>
          <a:p>
            <a:pPr lvl="1"/>
            <a:r>
              <a:rPr lang="en-US" sz="1600" dirty="0" smtClean="0"/>
              <a:t>Concern with LTE at 2390 MHz interference into Wi-Fi and BT in 2400 MHz</a:t>
            </a:r>
          </a:p>
          <a:p>
            <a:pPr lvl="1"/>
            <a:r>
              <a:rPr lang="en-US" sz="1600" dirty="0" smtClean="0"/>
              <a:t>Looking for proof and/or studies showing interference</a:t>
            </a:r>
          </a:p>
          <a:p>
            <a:r>
              <a:rPr lang="en-US" sz="2000" dirty="0" smtClean="0"/>
              <a:t>Still waiting for FCC decision on Globalstar TLPS</a:t>
            </a:r>
          </a:p>
          <a:p>
            <a:pPr lvl="1"/>
            <a:r>
              <a:rPr lang="en-US" sz="1600" dirty="0" smtClean="0"/>
              <a:t>Early indications are FCC will allow</a:t>
            </a:r>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107437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Ofcom Questions</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a:t> Possible interference to Wi-Fi:</a:t>
            </a:r>
          </a:p>
          <a:p>
            <a:pPr lvl="1"/>
            <a:r>
              <a:rPr lang="en-US" dirty="0" smtClean="0"/>
              <a:t>Have </a:t>
            </a:r>
            <a:r>
              <a:rPr lang="en-US" dirty="0"/>
              <a:t>you experienced any impact on Wi-Fi as a result of LTE or WiMAX/</a:t>
            </a:r>
            <a:r>
              <a:rPr lang="en-US" dirty="0" err="1"/>
              <a:t>WiBRO</a:t>
            </a:r>
            <a:r>
              <a:rPr lang="en-US" dirty="0"/>
              <a:t> systems in the 2.3 GHz band (band 40 – BS or UE) or in fact from systems operating at the other end of the Wi-Fi band at 2.5 GHz (UEs in band 7 FDD or UEs and Base stations in band 41 TDD systems) </a:t>
            </a:r>
          </a:p>
          <a:p>
            <a:pPr lvl="1"/>
            <a:r>
              <a:rPr lang="en-US" dirty="0" smtClean="0"/>
              <a:t>If </a:t>
            </a:r>
            <a:r>
              <a:rPr lang="en-US" dirty="0"/>
              <a:t>so in which markets?</a:t>
            </a:r>
          </a:p>
          <a:p>
            <a:pPr lvl="1"/>
            <a:r>
              <a:rPr lang="en-US" dirty="0" smtClean="0"/>
              <a:t>If </a:t>
            </a:r>
            <a:r>
              <a:rPr lang="en-US" dirty="0"/>
              <a:t>so how did this manifest itself, did it appear as increased Wi-Fi congestion or some other problem?</a:t>
            </a:r>
          </a:p>
          <a:p>
            <a:pPr lvl="1"/>
            <a:r>
              <a:rPr lang="en-US" dirty="0" smtClean="0"/>
              <a:t>Do </a:t>
            </a:r>
            <a:r>
              <a:rPr lang="en-US" dirty="0"/>
              <a:t>you know if this was interference as a result of high power base stations, small cells, user devices or same device problems? And in what kind of operational scenarios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9483470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80988</TotalTime>
  <Words>1401</Words>
  <Application>Microsoft Office PowerPoint</Application>
  <PresentationFormat>On-screen Show (4:3)</PresentationFormat>
  <Paragraphs>152</Paragraphs>
  <Slides>15</Slides>
  <Notes>4</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5" baseType="lpstr">
      <vt:lpstr>ＭＳ Ｐゴシック</vt:lpstr>
      <vt:lpstr>Arial</vt:lpstr>
      <vt:lpstr>Calibri</vt:lpstr>
      <vt:lpstr>Helvetica</vt:lpstr>
      <vt:lpstr>Monotype Sorts</vt:lpstr>
      <vt:lpstr>Times New Roman</vt:lpstr>
      <vt:lpstr>Wingdings</vt:lpstr>
      <vt:lpstr>802-11-Submission</vt:lpstr>
      <vt:lpstr>Custom Design</vt:lpstr>
      <vt:lpstr>Document</vt:lpstr>
      <vt:lpstr>IEEE 802.11/15 Regulatory SC Teleconference Plan and Agenda</vt:lpstr>
      <vt:lpstr>Abstract</vt:lpstr>
      <vt:lpstr>Agenda</vt:lpstr>
      <vt:lpstr>Administrative Items</vt:lpstr>
      <vt:lpstr>SC Operating Rules</vt:lpstr>
      <vt:lpstr>Other Guidelines for IEEE WG Meetings</vt:lpstr>
      <vt:lpstr>Introduction</vt:lpstr>
      <vt:lpstr>Currently Open Items</vt:lpstr>
      <vt:lpstr>Ofcom Questions</vt:lpstr>
      <vt:lpstr>Ofcom Questions [2]</vt:lpstr>
      <vt:lpstr>Ofcom Questions [3]</vt:lpstr>
      <vt:lpstr>Ofcom Questions [4]</vt:lpstr>
      <vt:lpstr>5 GHz Petitions for Reconsideration </vt:lpstr>
      <vt:lpstr>Mimosa Petition Details</vt:lpstr>
      <vt:lpstr>Other Regulatory Updates</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rkennedy1000@gmail.com</cp:lastModifiedBy>
  <cp:revision>1596</cp:revision>
  <cp:lastPrinted>1998-02-10T13:28:06Z</cp:lastPrinted>
  <dcterms:created xsi:type="dcterms:W3CDTF">2009-04-21T18:18:19Z</dcterms:created>
  <dcterms:modified xsi:type="dcterms:W3CDTF">2014-07-31T17:10:53Z</dcterms:modified>
</cp:coreProperties>
</file>