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333" r:id="rId3"/>
    <p:sldId id="257" r:id="rId4"/>
    <p:sldId id="270" r:id="rId5"/>
    <p:sldId id="272" r:id="rId6"/>
    <p:sldId id="318" r:id="rId7"/>
    <p:sldId id="277" r:id="rId8"/>
    <p:sldId id="271" r:id="rId9"/>
    <p:sldId id="387" r:id="rId10"/>
    <p:sldId id="388" r:id="rId11"/>
    <p:sldId id="389" r:id="rId12"/>
    <p:sldId id="390" r:id="rId13"/>
    <p:sldId id="391" r:id="rId14"/>
    <p:sldId id="382" r:id="rId15"/>
    <p:sldId id="36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51" autoAdjust="0"/>
    <p:restoredTop sz="94660"/>
  </p:normalViewPr>
  <p:slideViewPr>
    <p:cSldViewPr>
      <p:cViewPr varScale="1">
        <p:scale>
          <a:sx n="86" d="100"/>
          <a:sy n="86" d="100"/>
        </p:scale>
        <p:origin x="1752" y="58"/>
      </p:cViewPr>
      <p:guideLst>
        <p:guide orient="horz" pos="2160"/>
        <p:guide pos="2880"/>
      </p:guideLst>
    </p:cSldViewPr>
  </p:slideViewPr>
  <p:outlineViewPr>
    <p:cViewPr>
      <p:scale>
        <a:sx n="33" d="100"/>
        <a:sy n="33" d="100"/>
      </p:scale>
      <p:origin x="30" y="7740"/>
    </p:cViewPr>
  </p:outlin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charset="0"/>
              </a:defRPr>
            </a:lvl1pPr>
          </a:lstStyle>
          <a:p>
            <a:pPr>
              <a:defRPr/>
            </a:pPr>
            <a:r>
              <a:rPr lang="en-US"/>
              <a:t>Page </a:t>
            </a:r>
            <a:fld id="{4D06A111-3D0A-8449-B2A4-454FA68988A9}"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970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38991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charset="0"/>
              </a:defRPr>
            </a:lvl1pPr>
          </a:lstStyle>
          <a:p>
            <a:pPr>
              <a:defRPr/>
            </a:pPr>
            <a:r>
              <a:rPr lang="en-US"/>
              <a:t>Page </a:t>
            </a:r>
            <a:fld id="{3ED03A58-9A32-7848-BBA2-4FDB97DE7748}" type="slidenum">
              <a:rPr lang="en-US"/>
              <a:pPr>
                <a:defRPr/>
              </a:pPr>
              <a:t>‹#›</a:t>
            </a:fld>
            <a:endParaRPr lang="en-US"/>
          </a:p>
        </p:txBody>
      </p:sp>
      <p:sp>
        <p:nvSpPr>
          <p:cNvPr id="2458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659551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p:txBody>
          <a:bodyPr/>
          <a:lstStyle/>
          <a:p>
            <a:pPr>
              <a:defRPr/>
            </a:pPr>
            <a:r>
              <a:rPr lang="en-US" smtClean="0"/>
              <a:t>doc.: IEEE 802.19-09/xxxxr0</a:t>
            </a:r>
          </a:p>
        </p:txBody>
      </p:sp>
      <p:sp>
        <p:nvSpPr>
          <p:cNvPr id="24579" name="Rectangle 3"/>
          <p:cNvSpPr>
            <a:spLocks noGrp="1" noChangeArrowheads="1"/>
          </p:cNvSpPr>
          <p:nvPr>
            <p:ph type="dt" sz="quarter" idx="1"/>
          </p:nvPr>
        </p:nvSpPr>
        <p:spPr/>
        <p:txBody>
          <a:bodyPr/>
          <a:lstStyle/>
          <a:p>
            <a:pPr>
              <a:defRPr/>
            </a:pPr>
            <a:r>
              <a:rPr lang="en-US" smtClean="0"/>
              <a:t>April 2009</a:t>
            </a:r>
          </a:p>
        </p:txBody>
      </p:sp>
      <p:sp>
        <p:nvSpPr>
          <p:cNvPr id="24580"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E9B7ABD-1264-BF48-A5A9-DF76AE77D733}"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70957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p:txBody>
          <a:bodyPr/>
          <a:lstStyle/>
          <a:p>
            <a:pPr>
              <a:defRPr/>
            </a:pPr>
            <a:r>
              <a:rPr lang="en-US" smtClean="0"/>
              <a:t>doc.: IEEE 802.19-09/xxxxr0</a:t>
            </a:r>
          </a:p>
        </p:txBody>
      </p:sp>
      <p:sp>
        <p:nvSpPr>
          <p:cNvPr id="16387" name="Rectangle 3"/>
          <p:cNvSpPr>
            <a:spLocks noGrp="1" noChangeArrowheads="1"/>
          </p:cNvSpPr>
          <p:nvPr>
            <p:ph type="dt" sz="quarter" idx="1"/>
          </p:nvPr>
        </p:nvSpPr>
        <p:spPr/>
        <p:txBody>
          <a:bodyPr/>
          <a:lstStyle/>
          <a:p>
            <a:pPr>
              <a:defRPr/>
            </a:pPr>
            <a:r>
              <a:rPr lang="en-US" smtClean="0"/>
              <a:t>April 2009</a:t>
            </a:r>
          </a:p>
        </p:txBody>
      </p:sp>
      <p:sp>
        <p:nvSpPr>
          <p:cNvPr id="16388" name="Rectangle 6"/>
          <p:cNvSpPr>
            <a:spLocks noGrp="1" noChangeArrowheads="1"/>
          </p:cNvSpPr>
          <p:nvPr>
            <p:ph type="ftr" sz="quarter" idx="4"/>
          </p:nvPr>
        </p:nvSpPr>
        <p:spPr/>
        <p:txBody>
          <a:bodyPr/>
          <a:lstStyle/>
          <a:p>
            <a:pPr lvl="4">
              <a:defRPr/>
            </a:pPr>
            <a:r>
              <a:rPr lang="en-US" smtClean="0"/>
              <a:t>Rich Kennedy, Research In Motion</a:t>
            </a:r>
          </a:p>
        </p:txBody>
      </p:sp>
      <p:sp>
        <p:nvSpPr>
          <p:cNvPr id="3072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2A5BEB01-4864-5A48-B4CA-4BDCFEA59173}" type="slidenum">
              <a:rPr lang="en-US"/>
              <a:pPr/>
              <a:t>2</a:t>
            </a:fld>
            <a:endParaRPr lang="en-US"/>
          </a:p>
        </p:txBody>
      </p:sp>
      <p:sp>
        <p:nvSpPr>
          <p:cNvPr id="30725" name="Rectangle 2"/>
          <p:cNvSpPr>
            <a:spLocks noGrp="1" noRot="1" noChangeAspect="1" noChangeArrowheads="1" noTextEdit="1"/>
          </p:cNvSpPr>
          <p:nvPr>
            <p:ph type="sldImg"/>
          </p:nvPr>
        </p:nvSpPr>
        <p:spPr>
          <a:xfrm>
            <a:off x="1154113" y="701675"/>
            <a:ext cx="4625975" cy="3468688"/>
          </a:xfrm>
          <a:ln cap="flat"/>
        </p:spPr>
      </p:sp>
      <p:sp>
        <p:nvSpPr>
          <p:cNvPr id="3072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250" rIns="95250"/>
          <a:lstStyle/>
          <a:p>
            <a:endParaRPr lang="en-US">
              <a:latin typeface="Times New Roman" charset="0"/>
            </a:endParaRPr>
          </a:p>
        </p:txBody>
      </p:sp>
    </p:spTree>
    <p:extLst>
      <p:ext uri="{BB962C8B-B14F-4D97-AF65-F5344CB8AC3E}">
        <p14:creationId xmlns:p14="http://schemas.microsoft.com/office/powerpoint/2010/main" val="4053008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86225" y="95250"/>
            <a:ext cx="2195513" cy="215900"/>
          </a:xfrm>
        </p:spPr>
        <p:txBody>
          <a:bodyPr/>
          <a:lstStyle/>
          <a:p>
            <a:pPr>
              <a:defRPr/>
            </a:pPr>
            <a:r>
              <a:rPr lang="en-GB"/>
              <a:t>doc.: IEEE 802.11-12/0675r0</a:t>
            </a:r>
          </a:p>
        </p:txBody>
      </p:sp>
      <p:sp>
        <p:nvSpPr>
          <p:cNvPr id="5" name="Rectangle 3"/>
          <p:cNvSpPr>
            <a:spLocks noGrp="1" noChangeArrowheads="1"/>
          </p:cNvSpPr>
          <p:nvPr>
            <p:ph type="dt" sz="quarter" idx="1"/>
          </p:nvPr>
        </p:nvSpPr>
        <p:spPr>
          <a:xfrm>
            <a:off x="654050" y="95250"/>
            <a:ext cx="754063" cy="215900"/>
          </a:xfrm>
        </p:spPr>
        <p:txBody>
          <a:bodyPr/>
          <a:lstStyle/>
          <a:p>
            <a:pPr>
              <a:defRPr/>
            </a:pPr>
            <a:r>
              <a:rPr lang="en-GB"/>
              <a:t>May 2012</a:t>
            </a:r>
          </a:p>
        </p:txBody>
      </p:sp>
      <p:sp>
        <p:nvSpPr>
          <p:cNvPr id="6" name="Rectangle 6"/>
          <p:cNvSpPr>
            <a:spLocks noGrp="1" noChangeArrowheads="1"/>
          </p:cNvSpPr>
          <p:nvPr>
            <p:ph type="ftr" sz="quarter" idx="4"/>
          </p:nvPr>
        </p:nvSpPr>
        <p:spPr>
          <a:xfrm>
            <a:off x="3857625" y="8985250"/>
            <a:ext cx="2424113" cy="184150"/>
          </a:xfrm>
        </p:spPr>
        <p:txBody>
          <a:bodyPr/>
          <a:lstStyle/>
          <a:p>
            <a:pPr lvl="4">
              <a:defRPr/>
            </a:pPr>
            <a:r>
              <a:rPr lang="en-GB"/>
              <a:t>Clint Chaplin, Chair (Samsung)</a:t>
            </a:r>
          </a:p>
        </p:txBody>
      </p:sp>
      <p:sp>
        <p:nvSpPr>
          <p:cNvPr id="34820" name="Rectangle 7"/>
          <p:cNvSpPr>
            <a:spLocks noGrp="1" noChangeArrowheads="1"/>
          </p:cNvSpPr>
          <p:nvPr>
            <p:ph type="sldNum" sz="quarter" idx="5"/>
          </p:nvPr>
        </p:nvSpPr>
        <p:spPr>
          <a:xfrm>
            <a:off x="3319463" y="8985250"/>
            <a:ext cx="415925"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77540FED-41C2-B745-9E94-7EC8C43C3DBC}" type="slidenum">
              <a:rPr lang="en-GB"/>
              <a:pPr/>
              <a:t>5</a:t>
            </a:fld>
            <a:endParaRPr lang="en-GB"/>
          </a:p>
        </p:txBody>
      </p:sp>
      <p:sp>
        <p:nvSpPr>
          <p:cNvPr id="34821" name="Rectangle 2"/>
          <p:cNvSpPr>
            <a:spLocks noGrp="1" noRot="1" noChangeAspect="1" noChangeArrowheads="1" noTextEdit="1"/>
          </p:cNvSpPr>
          <p:nvPr>
            <p:ph type="sldImg"/>
          </p:nvPr>
        </p:nvSpPr>
        <p:spPr>
          <a:xfrm>
            <a:off x="1154113" y="701675"/>
            <a:ext cx="4625975" cy="3468688"/>
          </a:xfrm>
          <a:ln/>
        </p:spPr>
      </p:sp>
      <p:sp>
        <p:nvSpPr>
          <p:cNvPr id="34822"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4143562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xfrm>
            <a:off x="3659188" y="8985250"/>
            <a:ext cx="76200" cy="18415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C01AFAD5-CDC2-DB40-B20A-75D0C86F2D8D}" type="slidenum">
              <a:rPr lang="en-US"/>
              <a:pPr/>
              <a:t>6</a:t>
            </a:fld>
            <a:endParaRPr lang="en-US"/>
          </a:p>
        </p:txBody>
      </p:sp>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554677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B63CABB-AEB6-2843-89A9-165B7EA6D254}" type="slidenum">
              <a:rPr lang="en-US"/>
              <a:pPr>
                <a:defRPr/>
              </a:pPr>
              <a:t>‹#›</a:t>
            </a:fld>
            <a:endParaRPr lang="en-US"/>
          </a:p>
        </p:txBody>
      </p:sp>
    </p:spTree>
    <p:extLst>
      <p:ext uri="{BB962C8B-B14F-4D97-AF65-F5344CB8AC3E}">
        <p14:creationId xmlns:p14="http://schemas.microsoft.com/office/powerpoint/2010/main" val="32286068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D04233B-205D-2147-9689-0F1735FB8E96}" type="slidenum">
              <a:rPr lang="en-US"/>
              <a:pPr>
                <a:defRPr/>
              </a:pPr>
              <a:t>‹#›</a:t>
            </a:fld>
            <a:endParaRPr lang="en-US"/>
          </a:p>
        </p:txBody>
      </p:sp>
    </p:spTree>
    <p:extLst>
      <p:ext uri="{BB962C8B-B14F-4D97-AF65-F5344CB8AC3E}">
        <p14:creationId xmlns:p14="http://schemas.microsoft.com/office/powerpoint/2010/main" val="2334011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87C425D-5629-B14B-B274-E986E8AF1758}" type="slidenum">
              <a:rPr lang="en-US"/>
              <a:pPr>
                <a:defRPr/>
              </a:pPr>
              <a:t>‹#›</a:t>
            </a:fld>
            <a:endParaRPr lang="en-US"/>
          </a:p>
        </p:txBody>
      </p:sp>
    </p:spTree>
    <p:extLst>
      <p:ext uri="{BB962C8B-B14F-4D97-AF65-F5344CB8AC3E}">
        <p14:creationId xmlns:p14="http://schemas.microsoft.com/office/powerpoint/2010/main" val="2530707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DED67AC0-1C5B-C947-BF70-E7CDA4870F58}" type="slidenum">
              <a:rPr lang="en-US"/>
              <a:pPr>
                <a:defRPr/>
              </a:pPr>
              <a:t>‹#›</a:t>
            </a:fld>
            <a:endParaRPr lang="en-US"/>
          </a:p>
        </p:txBody>
      </p:sp>
    </p:spTree>
    <p:extLst>
      <p:ext uri="{BB962C8B-B14F-4D97-AF65-F5344CB8AC3E}">
        <p14:creationId xmlns:p14="http://schemas.microsoft.com/office/powerpoint/2010/main" val="39775075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4B94B9B-010D-7B47-A253-D3BC948DC637}" type="slidenum">
              <a:rPr lang="en-US"/>
              <a:pPr>
                <a:defRPr/>
              </a:pPr>
              <a:t>‹#›</a:t>
            </a:fld>
            <a:endParaRPr lang="en-US"/>
          </a:p>
        </p:txBody>
      </p:sp>
    </p:spTree>
    <p:extLst>
      <p:ext uri="{BB962C8B-B14F-4D97-AF65-F5344CB8AC3E}">
        <p14:creationId xmlns:p14="http://schemas.microsoft.com/office/powerpoint/2010/main" val="3912738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B6F13394-6018-BB4E-82BB-E505EA13AB3F}" type="slidenum">
              <a:rPr lang="en-US"/>
              <a:pPr>
                <a:defRPr/>
              </a:pPr>
              <a:t>‹#›</a:t>
            </a:fld>
            <a:endParaRPr lang="en-US"/>
          </a:p>
        </p:txBody>
      </p:sp>
    </p:spTree>
    <p:extLst>
      <p:ext uri="{BB962C8B-B14F-4D97-AF65-F5344CB8AC3E}">
        <p14:creationId xmlns:p14="http://schemas.microsoft.com/office/powerpoint/2010/main" val="40295163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116D419E-3D71-E145-B1BB-7C2F202DA0C8}" type="slidenum">
              <a:rPr lang="en-US"/>
              <a:pPr>
                <a:defRPr/>
              </a:pPr>
              <a:t>‹#›</a:t>
            </a:fld>
            <a:endParaRPr lang="en-US"/>
          </a:p>
        </p:txBody>
      </p:sp>
    </p:spTree>
    <p:extLst>
      <p:ext uri="{BB962C8B-B14F-4D97-AF65-F5344CB8AC3E}">
        <p14:creationId xmlns:p14="http://schemas.microsoft.com/office/powerpoint/2010/main" val="29991970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9" name="Slide Number Placeholder 5"/>
          <p:cNvSpPr>
            <a:spLocks noGrp="1"/>
          </p:cNvSpPr>
          <p:nvPr>
            <p:ph type="sldNum" sz="quarter" idx="12"/>
          </p:nvPr>
        </p:nvSpPr>
        <p:spPr/>
        <p:txBody>
          <a:bodyPr/>
          <a:lstStyle>
            <a:lvl1pPr>
              <a:defRPr/>
            </a:lvl1pPr>
          </a:lstStyle>
          <a:p>
            <a:pPr>
              <a:defRPr/>
            </a:pPr>
            <a:fld id="{95F003FB-1C5C-0C4E-ACFE-3CBCFC3177CA}" type="slidenum">
              <a:rPr lang="en-US"/>
              <a:pPr>
                <a:defRPr/>
              </a:pPr>
              <a:t>‹#›</a:t>
            </a:fld>
            <a:endParaRPr lang="en-US"/>
          </a:p>
        </p:txBody>
      </p:sp>
    </p:spTree>
    <p:extLst>
      <p:ext uri="{BB962C8B-B14F-4D97-AF65-F5344CB8AC3E}">
        <p14:creationId xmlns:p14="http://schemas.microsoft.com/office/powerpoint/2010/main" val="37590747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5" name="Slide Number Placeholder 5"/>
          <p:cNvSpPr>
            <a:spLocks noGrp="1"/>
          </p:cNvSpPr>
          <p:nvPr>
            <p:ph type="sldNum" sz="quarter" idx="12"/>
          </p:nvPr>
        </p:nvSpPr>
        <p:spPr/>
        <p:txBody>
          <a:bodyPr/>
          <a:lstStyle>
            <a:lvl1pPr>
              <a:defRPr/>
            </a:lvl1pPr>
          </a:lstStyle>
          <a:p>
            <a:pPr>
              <a:defRPr/>
            </a:pPr>
            <a:fld id="{722C3B44-FF9E-6C43-A2CC-36B902F295C4}" type="slidenum">
              <a:rPr lang="en-US"/>
              <a:pPr>
                <a:defRPr/>
              </a:pPr>
              <a:t>‹#›</a:t>
            </a:fld>
            <a:endParaRPr lang="en-US"/>
          </a:p>
        </p:txBody>
      </p:sp>
    </p:spTree>
    <p:extLst>
      <p:ext uri="{BB962C8B-B14F-4D97-AF65-F5344CB8AC3E}">
        <p14:creationId xmlns:p14="http://schemas.microsoft.com/office/powerpoint/2010/main" val="3025817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4" name="Slide Number Placeholder 5"/>
          <p:cNvSpPr>
            <a:spLocks noGrp="1"/>
          </p:cNvSpPr>
          <p:nvPr>
            <p:ph type="sldNum" sz="quarter" idx="12"/>
          </p:nvPr>
        </p:nvSpPr>
        <p:spPr/>
        <p:txBody>
          <a:bodyPr/>
          <a:lstStyle>
            <a:lvl1pPr>
              <a:defRPr/>
            </a:lvl1pPr>
          </a:lstStyle>
          <a:p>
            <a:pPr>
              <a:defRPr/>
            </a:pPr>
            <a:fld id="{8F4BABA0-A9BD-3643-A866-6D6F2A816FCF}" type="slidenum">
              <a:rPr lang="en-US"/>
              <a:pPr>
                <a:defRPr/>
              </a:pPr>
              <a:t>‹#›</a:t>
            </a:fld>
            <a:endParaRPr lang="en-US"/>
          </a:p>
        </p:txBody>
      </p:sp>
    </p:spTree>
    <p:extLst>
      <p:ext uri="{BB962C8B-B14F-4D97-AF65-F5344CB8AC3E}">
        <p14:creationId xmlns:p14="http://schemas.microsoft.com/office/powerpoint/2010/main" val="1503840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B70FEE24-7071-4149-B42D-D015CB6C907B}" type="slidenum">
              <a:rPr lang="en-US"/>
              <a:pPr>
                <a:defRPr/>
              </a:pPr>
              <a:t>‹#›</a:t>
            </a:fld>
            <a:endParaRPr lang="en-US"/>
          </a:p>
        </p:txBody>
      </p:sp>
    </p:spTree>
    <p:extLst>
      <p:ext uri="{BB962C8B-B14F-4D97-AF65-F5344CB8AC3E}">
        <p14:creationId xmlns:p14="http://schemas.microsoft.com/office/powerpoint/2010/main" val="1444372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D63A97-F084-7E4F-8ACE-C1C5A3479048}" type="slidenum">
              <a:rPr lang="en-US"/>
              <a:pPr>
                <a:defRPr/>
              </a:pPr>
              <a:t>‹#›</a:t>
            </a:fld>
            <a:endParaRPr lang="en-US"/>
          </a:p>
        </p:txBody>
      </p:sp>
    </p:spTree>
    <p:extLst>
      <p:ext uri="{BB962C8B-B14F-4D97-AF65-F5344CB8AC3E}">
        <p14:creationId xmlns:p14="http://schemas.microsoft.com/office/powerpoint/2010/main" val="314576265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7" name="Slide Number Placeholder 5"/>
          <p:cNvSpPr>
            <a:spLocks noGrp="1"/>
          </p:cNvSpPr>
          <p:nvPr>
            <p:ph type="sldNum" sz="quarter" idx="12"/>
          </p:nvPr>
        </p:nvSpPr>
        <p:spPr/>
        <p:txBody>
          <a:bodyPr/>
          <a:lstStyle>
            <a:lvl1pPr>
              <a:defRPr/>
            </a:lvl1pPr>
          </a:lstStyle>
          <a:p>
            <a:pPr>
              <a:defRPr/>
            </a:pPr>
            <a:fld id="{FC95952E-BC7F-454B-A78F-5CF738186992}" type="slidenum">
              <a:rPr lang="en-US"/>
              <a:pPr>
                <a:defRPr/>
              </a:pPr>
              <a:t>‹#›</a:t>
            </a:fld>
            <a:endParaRPr lang="en-US"/>
          </a:p>
        </p:txBody>
      </p:sp>
    </p:spTree>
    <p:extLst>
      <p:ext uri="{BB962C8B-B14F-4D97-AF65-F5344CB8AC3E}">
        <p14:creationId xmlns:p14="http://schemas.microsoft.com/office/powerpoint/2010/main" val="1174061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999D9BD5-8EAF-D04E-B08A-279D9B16B2CF}" type="slidenum">
              <a:rPr lang="en-US"/>
              <a:pPr>
                <a:defRPr/>
              </a:pPr>
              <a:t>‹#›</a:t>
            </a:fld>
            <a:endParaRPr lang="en-US"/>
          </a:p>
        </p:txBody>
      </p:sp>
    </p:spTree>
    <p:extLst>
      <p:ext uri="{BB962C8B-B14F-4D97-AF65-F5344CB8AC3E}">
        <p14:creationId xmlns:p14="http://schemas.microsoft.com/office/powerpoint/2010/main" val="1095510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MediaTek</a:t>
            </a:r>
            <a:endParaRPr lang="en-US"/>
          </a:p>
        </p:txBody>
      </p:sp>
      <p:sp>
        <p:nvSpPr>
          <p:cNvPr id="6" name="Slide Number Placeholder 5"/>
          <p:cNvSpPr>
            <a:spLocks noGrp="1"/>
          </p:cNvSpPr>
          <p:nvPr>
            <p:ph type="sldNum" sz="quarter" idx="12"/>
          </p:nvPr>
        </p:nvSpPr>
        <p:spPr/>
        <p:txBody>
          <a:bodyPr/>
          <a:lstStyle>
            <a:lvl1pPr>
              <a:defRPr/>
            </a:lvl1pPr>
          </a:lstStyle>
          <a:p>
            <a:pPr>
              <a:defRPr/>
            </a:pPr>
            <a:fld id="{6ED334B3-AEF7-844A-B544-03624F7485E7}" type="slidenum">
              <a:rPr lang="en-US"/>
              <a:pPr>
                <a:defRPr/>
              </a:pPr>
              <a:t>‹#›</a:t>
            </a:fld>
            <a:endParaRPr lang="en-US"/>
          </a:p>
        </p:txBody>
      </p:sp>
    </p:spTree>
    <p:extLst>
      <p:ext uri="{BB962C8B-B14F-4D97-AF65-F5344CB8AC3E}">
        <p14:creationId xmlns:p14="http://schemas.microsoft.com/office/powerpoint/2010/main" val="4032207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5753CD-D494-5B47-86E7-8892F3D67235}" type="slidenum">
              <a:rPr lang="en-US"/>
              <a:pPr>
                <a:defRPr/>
              </a:pPr>
              <a:t>‹#›</a:t>
            </a:fld>
            <a:endParaRPr lang="en-US"/>
          </a:p>
        </p:txBody>
      </p:sp>
    </p:spTree>
    <p:extLst>
      <p:ext uri="{BB962C8B-B14F-4D97-AF65-F5344CB8AC3E}">
        <p14:creationId xmlns:p14="http://schemas.microsoft.com/office/powerpoint/2010/main" val="397630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5093DB8-367A-D44F-B5E3-9DE8FCFBA589}" type="slidenum">
              <a:rPr lang="en-US"/>
              <a:pPr>
                <a:defRPr/>
              </a:pPr>
              <a:t>‹#›</a:t>
            </a:fld>
            <a:endParaRPr lang="en-US"/>
          </a:p>
        </p:txBody>
      </p:sp>
    </p:spTree>
    <p:extLst>
      <p:ext uri="{BB962C8B-B14F-4D97-AF65-F5344CB8AC3E}">
        <p14:creationId xmlns:p14="http://schemas.microsoft.com/office/powerpoint/2010/main" val="1798168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15FF9CB-E333-7147-A9E1-25D3DA757E56}" type="slidenum">
              <a:rPr lang="en-US"/>
              <a:pPr>
                <a:defRPr/>
              </a:pPr>
              <a:t>‹#›</a:t>
            </a:fld>
            <a:endParaRPr lang="en-US"/>
          </a:p>
        </p:txBody>
      </p:sp>
    </p:spTree>
    <p:extLst>
      <p:ext uri="{BB962C8B-B14F-4D97-AF65-F5344CB8AC3E}">
        <p14:creationId xmlns:p14="http://schemas.microsoft.com/office/powerpoint/2010/main" val="2870331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56C5EA0C-B51E-BD44-8CBC-D032798286CB}" type="slidenum">
              <a:rPr lang="en-US"/>
              <a:pPr>
                <a:defRPr/>
              </a:pPr>
              <a:t>‹#›</a:t>
            </a:fld>
            <a:endParaRPr lang="en-US"/>
          </a:p>
        </p:txBody>
      </p:sp>
    </p:spTree>
    <p:extLst>
      <p:ext uri="{BB962C8B-B14F-4D97-AF65-F5344CB8AC3E}">
        <p14:creationId xmlns:p14="http://schemas.microsoft.com/office/powerpoint/2010/main" val="276247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3DC355B-44DF-6C43-94AD-0B374DD75B3D}" type="slidenum">
              <a:rPr lang="en-US"/>
              <a:pPr>
                <a:defRPr/>
              </a:pPr>
              <a:t>‹#›</a:t>
            </a:fld>
            <a:endParaRPr lang="en-US"/>
          </a:p>
        </p:txBody>
      </p:sp>
    </p:spTree>
    <p:extLst>
      <p:ext uri="{BB962C8B-B14F-4D97-AF65-F5344CB8AC3E}">
        <p14:creationId xmlns:p14="http://schemas.microsoft.com/office/powerpoint/2010/main" val="3251246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F987F1-C88E-A248-919F-24B44E585634}" type="slidenum">
              <a:rPr lang="en-US"/>
              <a:pPr>
                <a:defRPr/>
              </a:pPr>
              <a:t>‹#›</a:t>
            </a:fld>
            <a:endParaRPr lang="en-US"/>
          </a:p>
        </p:txBody>
      </p:sp>
    </p:spTree>
    <p:extLst>
      <p:ext uri="{BB962C8B-B14F-4D97-AF65-F5344CB8AC3E}">
        <p14:creationId xmlns:p14="http://schemas.microsoft.com/office/powerpoint/2010/main" val="358258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MediaTek</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8B903F2-9BD4-834A-9746-5CF90C99E2A9}" type="slidenum">
              <a:rPr lang="en-US"/>
              <a:pPr>
                <a:defRPr/>
              </a:pPr>
              <a:t>‹#›</a:t>
            </a:fld>
            <a:endParaRPr lang="en-US"/>
          </a:p>
        </p:txBody>
      </p:sp>
    </p:spTree>
    <p:extLst>
      <p:ext uri="{BB962C8B-B14F-4D97-AF65-F5344CB8AC3E}">
        <p14:creationId xmlns:p14="http://schemas.microsoft.com/office/powerpoint/2010/main" val="2387610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Rich Kennedy, MediaTek</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charset="0"/>
              </a:defRPr>
            </a:lvl1pPr>
          </a:lstStyle>
          <a:p>
            <a:pPr>
              <a:defRPr/>
            </a:pPr>
            <a:r>
              <a:rPr lang="en-US"/>
              <a:t>Slide </a:t>
            </a:r>
            <a:fld id="{029C350E-6DA4-1948-AEA6-37283C0D1E1C}" type="slidenum">
              <a:rPr lang="en-US"/>
              <a:pPr>
                <a:defRPr/>
              </a:pPr>
              <a:t>‹#›</a:t>
            </a:fld>
            <a:endParaRPr lang="en-US"/>
          </a:p>
        </p:txBody>
      </p:sp>
      <p:sp>
        <p:nvSpPr>
          <p:cNvPr id="1031" name="Rectangle 7"/>
          <p:cNvSpPr>
            <a:spLocks noChangeArrowheads="1"/>
          </p:cNvSpPr>
          <p:nvPr/>
        </p:nvSpPr>
        <p:spPr bwMode="auto">
          <a:xfrm>
            <a:off x="5624513" y="333375"/>
            <a:ext cx="3290887"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802.11-14/1001r0</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New Roman" pitchFamily="18" charset="0"/>
                <a:ea typeface="+mn-ea"/>
                <a:cs typeface="+mn-cs"/>
              </a:defRPr>
            </a:lvl1pPr>
          </a:lstStyle>
          <a:p>
            <a:pPr>
              <a:defRPr/>
            </a:pPr>
            <a:r>
              <a:rPr lang="en-US" smtClean="0"/>
              <a:t>July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itchFamily="18" charset="0"/>
                <a:ea typeface="+mn-ea"/>
                <a:cs typeface="+mn-cs"/>
              </a:defRPr>
            </a:lvl1pPr>
          </a:lstStyle>
          <a:p>
            <a:pPr>
              <a:defRPr/>
            </a:pPr>
            <a:r>
              <a:rPr lang="en-US" smtClean="0"/>
              <a:t>Rich Kennedy, MediaTek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cs typeface="Arial" charset="0"/>
              </a:defRPr>
            </a:lvl1pPr>
          </a:lstStyle>
          <a:p>
            <a:pPr>
              <a:defRPr/>
            </a:pPr>
            <a:fld id="{0788082D-04D4-174A-A8C0-F746EAC2113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sldNum="0"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mailto:pecclesi@cisco.com" TargetMode="External"/><Relationship Id="rId5" Type="http://schemas.openxmlformats.org/officeDocument/2006/relationships/hyperlink" Target="https://mentor.ieee.org/802.11/public-file/07/11-07-0360-04-0000-802-11-policies-and-procedures.doc" TargetMode="Externa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July 2014</a:t>
            </a:r>
            <a:endParaRPr lang="en-US"/>
          </a:p>
        </p:txBody>
      </p:sp>
      <p:sp>
        <p:nvSpPr>
          <p:cNvPr id="1028" name="Footer Placeholder 4"/>
          <p:cNvSpPr>
            <a:spLocks noGrp="1"/>
          </p:cNvSpPr>
          <p:nvPr>
            <p:ph type="ftr" sz="quarter" idx="11"/>
          </p:nvPr>
        </p:nvSpPr>
        <p:spPr/>
        <p:txBody>
          <a:bodyPr/>
          <a:lstStyle/>
          <a:p>
            <a:pPr>
              <a:defRPr/>
            </a:pPr>
            <a:r>
              <a:rPr lang="en-US" dirty="0" smtClean="0"/>
              <a:t>Rich Kennedy, </a:t>
            </a:r>
            <a:r>
              <a:rPr lang="en-US" dirty="0" err="1" smtClean="0"/>
              <a:t>MediaTek</a:t>
            </a:r>
            <a:endParaRPr lang="en-US" dirty="0"/>
          </a:p>
        </p:txBody>
      </p:sp>
      <p:sp>
        <p:nvSpPr>
          <p:cNvPr id="27651" name="Rectangle 2"/>
          <p:cNvSpPr>
            <a:spLocks noGrp="1" noChangeArrowheads="1"/>
          </p:cNvSpPr>
          <p:nvPr>
            <p:ph type="title"/>
          </p:nvPr>
        </p:nvSpPr>
        <p:spPr>
          <a:xfrm>
            <a:off x="685800" y="838200"/>
            <a:ext cx="7772400" cy="1066800"/>
          </a:xfrm>
        </p:spPr>
        <p:txBody>
          <a:bodyPr/>
          <a:lstStyle/>
          <a:p>
            <a:r>
              <a:rPr lang="en-US" dirty="0">
                <a:latin typeface="Times New Roman" charset="0"/>
              </a:rPr>
              <a:t>IEEE </a:t>
            </a:r>
            <a:r>
              <a:rPr lang="en-US" dirty="0" smtClean="0">
                <a:latin typeface="Times New Roman" charset="0"/>
              </a:rPr>
              <a:t>802.11/15 </a:t>
            </a:r>
            <a:r>
              <a:rPr lang="en-US" dirty="0">
                <a:latin typeface="Times New Roman" charset="0"/>
              </a:rPr>
              <a:t>Regulatory SC</a:t>
            </a:r>
            <a:br>
              <a:rPr lang="en-US" dirty="0">
                <a:latin typeface="Times New Roman" charset="0"/>
              </a:rPr>
            </a:br>
            <a:r>
              <a:rPr lang="en-US" i="1" dirty="0" smtClean="0">
                <a:latin typeface="Times New Roman" charset="0"/>
              </a:rPr>
              <a:t>DRAFT</a:t>
            </a:r>
            <a:r>
              <a:rPr lang="en-US" dirty="0" smtClean="0">
                <a:latin typeface="Times New Roman" charset="0"/>
              </a:rPr>
              <a:t> Teleconference </a:t>
            </a:r>
            <a:r>
              <a:rPr lang="en-US" dirty="0">
                <a:latin typeface="Times New Roman" charset="0"/>
              </a:rPr>
              <a:t>Plan and Agenda</a:t>
            </a:r>
          </a:p>
        </p:txBody>
      </p:sp>
      <p:sp>
        <p:nvSpPr>
          <p:cNvPr id="27652"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2014-07-31</a:t>
            </a:r>
            <a:endParaRPr lang="en-US" sz="2000" b="0" dirty="0">
              <a:latin typeface="Times New Roman" charset="0"/>
            </a:endParaRPr>
          </a:p>
        </p:txBody>
      </p:sp>
      <p:graphicFrame>
        <p:nvGraphicFramePr>
          <p:cNvPr id="27653" name="Object 11"/>
          <p:cNvGraphicFramePr>
            <a:graphicFrameLocks noChangeAspect="1"/>
          </p:cNvGraphicFramePr>
          <p:nvPr>
            <p:extLst>
              <p:ext uri="{D42A27DB-BD31-4B8C-83A1-F6EECF244321}">
                <p14:modId xmlns:p14="http://schemas.microsoft.com/office/powerpoint/2010/main" val="593162255"/>
              </p:ext>
            </p:extLst>
          </p:nvPr>
        </p:nvGraphicFramePr>
        <p:xfrm>
          <a:off x="533400" y="3292475"/>
          <a:ext cx="8181975" cy="2384425"/>
        </p:xfrm>
        <a:graphic>
          <a:graphicData uri="http://schemas.openxmlformats.org/presentationml/2006/ole">
            <mc:AlternateContent xmlns:mc="http://schemas.openxmlformats.org/markup-compatibility/2006">
              <mc:Choice xmlns:v="urn:schemas-microsoft-com:vml" Requires="v">
                <p:oleObj spid="_x0000_s27732" name="Document" r:id="rId4" imgW="8636000" imgH="2514600" progId="Word.Document.8">
                  <p:embed/>
                </p:oleObj>
              </mc:Choice>
              <mc:Fallback>
                <p:oleObj name="Document" r:id="rId4" imgW="8636000" imgH="2514600" progId="Word.Document.8">
                  <p:embed/>
                  <p:pic>
                    <p:nvPicPr>
                      <p:cNvPr id="0" name="Object 11"/>
                      <p:cNvPicPr>
                        <a:picLocks noChangeAspect="1" noChangeArrowheads="1"/>
                      </p:cNvPicPr>
                      <p:nvPr/>
                    </p:nvPicPr>
                    <p:blipFill>
                      <a:blip r:embed="rId5"/>
                      <a:srcRect/>
                      <a:stretch>
                        <a:fillRect/>
                      </a:stretch>
                    </p:blipFill>
                    <p:spPr bwMode="auto">
                      <a:xfrm>
                        <a:off x="533400" y="3292475"/>
                        <a:ext cx="8181975" cy="2384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4"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a:t>
            </a:r>
            <a:r>
              <a:rPr lang="en-US" dirty="0" smtClean="0"/>
              <a:t>Questions [2]</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a:t>Possible mitigations:</a:t>
            </a:r>
          </a:p>
          <a:p>
            <a:pPr lvl="1"/>
            <a:r>
              <a:rPr lang="en-US" dirty="0" smtClean="0"/>
              <a:t>We </a:t>
            </a:r>
            <a:r>
              <a:rPr lang="en-US" dirty="0"/>
              <a:t>know that there are some small band pass filters available for Wi-Fi devices from a few manufacturers. Is this something that you use, or are considering using in your products?</a:t>
            </a:r>
          </a:p>
          <a:p>
            <a:pPr lvl="1"/>
            <a:r>
              <a:rPr lang="en-US" dirty="0" smtClean="0"/>
              <a:t>If </a:t>
            </a:r>
            <a:r>
              <a:rPr lang="en-US" dirty="0"/>
              <a:t>so will this be universal across your range of products or just in certain ones, if so does this relate to enterprise grade versus consumer grade equipment?.</a:t>
            </a:r>
          </a:p>
          <a:p>
            <a:pPr lvl="1"/>
            <a:r>
              <a:rPr lang="en-US" dirty="0" smtClean="0"/>
              <a:t>We </a:t>
            </a:r>
            <a:r>
              <a:rPr lang="en-US" dirty="0"/>
              <a:t>have also considered that if in some cases interference was to occur then making increase use of the 5 GHz Wi-Fi band may provide some benefit. Do you have device / component solutions that are 2.4 GHz only or are all your current product range dual band</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102055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a:t>
            </a:r>
            <a:r>
              <a:rPr lang="en-US" dirty="0" smtClean="0"/>
              <a:t>Questions [3]</a:t>
            </a:r>
            <a:endParaRPr lang="en-US" dirty="0"/>
          </a:p>
        </p:txBody>
      </p:sp>
      <p:sp>
        <p:nvSpPr>
          <p:cNvPr id="3" name="Content Placeholder 2"/>
          <p:cNvSpPr>
            <a:spLocks noGrp="1"/>
          </p:cNvSpPr>
          <p:nvPr>
            <p:ph idx="1"/>
          </p:nvPr>
        </p:nvSpPr>
        <p:spPr>
          <a:xfrm>
            <a:off x="685800" y="1752600"/>
            <a:ext cx="7772400" cy="4648200"/>
          </a:xfrm>
        </p:spPr>
        <p:txBody>
          <a:bodyPr/>
          <a:lstStyle/>
          <a:p>
            <a:r>
              <a:rPr lang="en-US" dirty="0"/>
              <a:t>Possible </a:t>
            </a:r>
            <a:r>
              <a:rPr lang="en-US" dirty="0" smtClean="0"/>
              <a:t>mitigations (cont’d):</a:t>
            </a:r>
          </a:p>
          <a:p>
            <a:pPr lvl="1"/>
            <a:r>
              <a:rPr lang="en-US" dirty="0" smtClean="0"/>
              <a:t>Can </a:t>
            </a:r>
            <a:r>
              <a:rPr lang="en-US" dirty="0"/>
              <a:t>you provide us some ideas as to the replacement cycle of your devices so we can understand at what point the legacy devices may been replaced out of the market?</a:t>
            </a:r>
          </a:p>
          <a:p>
            <a:pPr lvl="1"/>
            <a:r>
              <a:rPr lang="en-US" dirty="0"/>
              <a:t>Are there other mitigations that you think are possible other than improved filtering on the Wi-Fi input such as increased dynamic range or different scheduling and packet retry techniques?</a:t>
            </a:r>
          </a:p>
          <a:p>
            <a:pPr lvl="1"/>
            <a:r>
              <a:rPr lang="en-US" dirty="0" smtClean="0"/>
              <a:t>If </a:t>
            </a:r>
            <a:r>
              <a:rPr lang="en-US" dirty="0"/>
              <a:t>different retry algorithms did improve performance in the presence of mobile communications signals, is this something that can be applied to legacy devices via new firmware uploads or would it be for new devices only?</a:t>
            </a:r>
          </a:p>
          <a:p>
            <a:pPr lvl="1"/>
            <a:r>
              <a:rPr lang="en-US" dirty="0" smtClean="0"/>
              <a:t>Please </a:t>
            </a:r>
            <a:r>
              <a:rPr lang="en-US" dirty="0"/>
              <a:t>will you provide us with some details on the unit cost of additional filters or other mitigations so we can estimate the scale of the impact?</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210539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Ofcom </a:t>
            </a:r>
            <a:r>
              <a:rPr lang="en-US" dirty="0" smtClean="0"/>
              <a:t>Questions [4]</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a:t>Dual system devices:</a:t>
            </a:r>
          </a:p>
          <a:p>
            <a:pPr lvl="1"/>
            <a:r>
              <a:rPr lang="en-US" dirty="0" smtClean="0"/>
              <a:t>If </a:t>
            </a:r>
            <a:r>
              <a:rPr lang="en-US" dirty="0"/>
              <a:t>you make devices that have or will have 2.3 GHz TD-LTE and Wi-Fi radios within them, how will you ensure coexistence between these two systems in the same device? Will this be based on scheduling between them or on improved receiver performance or some other mechanism?</a:t>
            </a:r>
          </a:p>
          <a:p>
            <a:r>
              <a:rPr lang="en-US" dirty="0"/>
              <a:t>Finally, is there anything else that Ofcom as a regulator should do to reduce the risk of coexistence problems between LTE and Wi-Fi?</a:t>
            </a:r>
          </a:p>
          <a:p>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9461645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a:latin typeface="Times New Roman" charset="0"/>
              </a:rPr>
              <a:t>Other Regulatory Updates</a:t>
            </a:r>
          </a:p>
        </p:txBody>
      </p:sp>
      <p:sp>
        <p:nvSpPr>
          <p:cNvPr id="43010" name="Content Placeholder 2"/>
          <p:cNvSpPr>
            <a:spLocks noGrp="1"/>
          </p:cNvSpPr>
          <p:nvPr>
            <p:ph idx="1"/>
          </p:nvPr>
        </p:nvSpPr>
        <p:spPr>
          <a:xfrm>
            <a:off x="685800" y="1981200"/>
            <a:ext cx="7772400" cy="4419600"/>
          </a:xfrm>
        </p:spPr>
        <p:txBody>
          <a:bodyPr/>
          <a:lstStyle/>
          <a:p>
            <a:r>
              <a:rPr lang="en-US" dirty="0">
                <a:latin typeface="Times New Roman" charset="0"/>
              </a:rPr>
              <a:t>EN 300 328 v1.9.1 </a:t>
            </a:r>
            <a:r>
              <a:rPr lang="en-US" i="1" dirty="0" smtClean="0">
                <a:latin typeface="Times New Roman" charset="0"/>
              </a:rPr>
              <a:t>will not </a:t>
            </a:r>
            <a:r>
              <a:rPr lang="en-US" dirty="0" smtClean="0">
                <a:latin typeface="Times New Roman" charset="0"/>
              </a:rPr>
              <a:t>be ready for January 1, 2015</a:t>
            </a:r>
          </a:p>
          <a:p>
            <a:pPr lvl="1"/>
            <a:r>
              <a:rPr lang="en-US" dirty="0" smtClean="0">
                <a:latin typeface="Times New Roman" charset="0"/>
              </a:rPr>
              <a:t>Industry will have to deal with test complexities, at least until March 2015</a:t>
            </a:r>
          </a:p>
          <a:p>
            <a:pPr lvl="1"/>
            <a:r>
              <a:rPr lang="en-US" dirty="0" smtClean="0">
                <a:latin typeface="Times New Roman" charset="0"/>
              </a:rPr>
              <a:t>May ask okay to use test process from v1.8.2 (preview of v1.9.1)</a:t>
            </a:r>
            <a:endParaRPr lang="en-US" dirty="0">
              <a:latin typeface="Times New Roman" charset="0"/>
            </a:endParaRPr>
          </a:p>
          <a:p>
            <a:endParaRPr lang="en-US" dirty="0" smtClean="0">
              <a:latin typeface="Times New Roman" charset="0"/>
            </a:endParaRPr>
          </a:p>
        </p:txBody>
      </p:sp>
      <p:sp>
        <p:nvSpPr>
          <p:cNvPr id="4" name="Date Placeholder 3"/>
          <p:cNvSpPr>
            <a:spLocks noGrp="1"/>
          </p:cNvSpPr>
          <p:nvPr>
            <p:ph type="dt" sz="quarter"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p:txBody>
          <a:bodyPr/>
          <a:lstStyle/>
          <a:p>
            <a:r>
              <a:rPr lang="en-US" dirty="0">
                <a:latin typeface="Times New Roman" charset="0"/>
              </a:rPr>
              <a:t>Any Other Actual Business</a:t>
            </a:r>
          </a:p>
        </p:txBody>
      </p:sp>
      <p:sp>
        <p:nvSpPr>
          <p:cNvPr id="44034" name="Content Placeholder 2"/>
          <p:cNvSpPr>
            <a:spLocks noGrp="1"/>
          </p:cNvSpPr>
          <p:nvPr>
            <p:ph idx="1"/>
          </p:nvPr>
        </p:nvSpPr>
        <p:spPr/>
        <p:txBody>
          <a:bodyPr/>
          <a:lstStyle/>
          <a:p>
            <a:endParaRPr lang="en-US" dirty="0">
              <a:latin typeface="Times New Roman" charset="0"/>
            </a:endParaRPr>
          </a:p>
        </p:txBody>
      </p:sp>
      <p:sp>
        <p:nvSpPr>
          <p:cNvPr id="4" name="Date Placeholder 3"/>
          <p:cNvSpPr>
            <a:spLocks noGrp="1"/>
          </p:cNvSpPr>
          <p:nvPr>
            <p:ph type="dt" sz="quarter"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smtClean="0"/>
              <a:t>Rich Kennedy, MediaTek</a:t>
            </a:r>
            <a:endParaRPr lang="en-US"/>
          </a:p>
        </p:txBody>
      </p:sp>
      <p:sp>
        <p:nvSpPr>
          <p:cNvPr id="29698" name="Rectangle 2"/>
          <p:cNvSpPr>
            <a:spLocks noGrp="1" noChangeArrowheads="1"/>
          </p:cNvSpPr>
          <p:nvPr>
            <p:ph type="title"/>
          </p:nvPr>
        </p:nvSpPr>
        <p:spPr/>
        <p:txBody>
          <a:bodyPr/>
          <a:lstStyle/>
          <a:p>
            <a:r>
              <a:rPr lang="en-US" sz="4000">
                <a:latin typeface="Times New Roman" charset="0"/>
              </a:rPr>
              <a:t>Abstract</a:t>
            </a:r>
          </a:p>
        </p:txBody>
      </p:sp>
      <p:sp>
        <p:nvSpPr>
          <p:cNvPr id="29699" name="Rectangle 3"/>
          <p:cNvSpPr>
            <a:spLocks noGrp="1" noChangeArrowheads="1"/>
          </p:cNvSpPr>
          <p:nvPr>
            <p:ph type="body" idx="1"/>
          </p:nvPr>
        </p:nvSpPr>
        <p:spPr>
          <a:xfrm>
            <a:off x="685800" y="1752600"/>
            <a:ext cx="7772400" cy="4114800"/>
          </a:xfrm>
        </p:spPr>
        <p:txBody>
          <a:bodyPr/>
          <a:lstStyle/>
          <a:p>
            <a:pPr>
              <a:buFontTx/>
              <a:buNone/>
            </a:pPr>
            <a:r>
              <a:rPr lang="en-US" dirty="0">
                <a:latin typeface="Times New Roman" charset="0"/>
              </a:rPr>
              <a:t>This presentation is the plan for the </a:t>
            </a:r>
            <a:r>
              <a:rPr lang="en-US" dirty="0" smtClean="0">
                <a:latin typeface="Times New Roman" charset="0"/>
              </a:rPr>
              <a:t>July </a:t>
            </a:r>
            <a:r>
              <a:rPr lang="en-US" dirty="0" smtClean="0">
                <a:latin typeface="Times New Roman" charset="0"/>
              </a:rPr>
              <a:t>31, </a:t>
            </a:r>
            <a:r>
              <a:rPr lang="en-US" dirty="0">
                <a:latin typeface="Times New Roman" charset="0"/>
              </a:rPr>
              <a:t>2014 IEEE </a:t>
            </a:r>
            <a:r>
              <a:rPr lang="en-US" dirty="0" smtClean="0">
                <a:latin typeface="Times New Roman" charset="0"/>
              </a:rPr>
              <a:t>802.11/15 </a:t>
            </a:r>
            <a:r>
              <a:rPr lang="en-US" dirty="0">
                <a:latin typeface="Times New Roman" charset="0"/>
              </a:rPr>
              <a:t>Regulatory Standing Committee teleconference.</a:t>
            </a:r>
          </a:p>
        </p:txBody>
      </p:sp>
      <p:sp>
        <p:nvSpPr>
          <p:cNvPr id="7" name="Date Placeholder 6"/>
          <p:cNvSpPr>
            <a:spLocks noGrp="1"/>
          </p:cNvSpPr>
          <p:nvPr>
            <p:ph type="dt" sz="quarter" idx="10"/>
          </p:nvPr>
        </p:nvSpPr>
        <p:spPr/>
        <p:txBody>
          <a:body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a:latin typeface="Times New Roman" charset="0"/>
              </a:rPr>
              <a:t>Agenda</a:t>
            </a:r>
          </a:p>
        </p:txBody>
      </p:sp>
      <p:sp>
        <p:nvSpPr>
          <p:cNvPr id="31746" name="Content Placeholder 2"/>
          <p:cNvSpPr>
            <a:spLocks noGrp="1"/>
          </p:cNvSpPr>
          <p:nvPr>
            <p:ph idx="1"/>
          </p:nvPr>
        </p:nvSpPr>
        <p:spPr>
          <a:xfrm>
            <a:off x="685800" y="1752600"/>
            <a:ext cx="7772400" cy="4648200"/>
          </a:xfrm>
        </p:spPr>
        <p:txBody>
          <a:bodyPr/>
          <a:lstStyle/>
          <a:p>
            <a:pPr eaLnBrk="1" hangingPunct="1"/>
            <a:r>
              <a:rPr lang="en-US" dirty="0">
                <a:latin typeface="Times New Roman" charset="0"/>
              </a:rPr>
              <a:t>Assign a recording secretary</a:t>
            </a:r>
            <a:endParaRPr lang="en-US" sz="2000" dirty="0">
              <a:latin typeface="Times New Roman" charset="0"/>
            </a:endParaRPr>
          </a:p>
          <a:p>
            <a:pPr eaLnBrk="1" hangingPunct="1"/>
            <a:r>
              <a:rPr lang="en-US" dirty="0">
                <a:latin typeface="Times New Roman" charset="0"/>
              </a:rPr>
              <a:t>Administrative items </a:t>
            </a:r>
            <a:endParaRPr lang="en-US" dirty="0" smtClean="0">
              <a:latin typeface="Times New Roman" charset="0"/>
            </a:endParaRPr>
          </a:p>
          <a:p>
            <a:pPr eaLnBrk="1" hangingPunct="1"/>
            <a:r>
              <a:rPr lang="en-US" dirty="0" smtClean="0">
                <a:latin typeface="Times New Roman" charset="0"/>
              </a:rPr>
              <a:t>Open items</a:t>
            </a:r>
          </a:p>
          <a:p>
            <a:pPr lvl="1" eaLnBrk="1" hangingPunct="1"/>
            <a:r>
              <a:rPr lang="en-US" dirty="0" smtClean="0">
                <a:latin typeface="Times New Roman" charset="0"/>
              </a:rPr>
              <a:t>FCC 3.5 GHz </a:t>
            </a:r>
            <a:r>
              <a:rPr lang="en-US" dirty="0" smtClean="0">
                <a:latin typeface="Times New Roman" charset="0"/>
              </a:rPr>
              <a:t>FNPRM – Reply Comments</a:t>
            </a:r>
            <a:endParaRPr lang="en-US" dirty="0" smtClean="0">
              <a:latin typeface="Times New Roman" charset="0"/>
            </a:endParaRPr>
          </a:p>
          <a:p>
            <a:pPr lvl="1" eaLnBrk="1" hangingPunct="1"/>
            <a:r>
              <a:rPr lang="en-US" dirty="0" smtClean="0">
                <a:latin typeface="Times New Roman" charset="0"/>
              </a:rPr>
              <a:t>WG SE24 5725-5925 MHz sharing studies</a:t>
            </a:r>
          </a:p>
          <a:p>
            <a:pPr lvl="1" eaLnBrk="1" hangingPunct="1"/>
            <a:r>
              <a:rPr lang="en-US" dirty="0" smtClean="0">
                <a:latin typeface="Times New Roman" charset="0"/>
              </a:rPr>
              <a:t>Ofcom LTE in 2.3 GHz band questions</a:t>
            </a:r>
          </a:p>
          <a:p>
            <a:pPr eaLnBrk="1" hangingPunct="1"/>
            <a:r>
              <a:rPr lang="en-US" dirty="0" smtClean="0">
                <a:latin typeface="Times New Roman" charset="0"/>
              </a:rPr>
              <a:t>Other </a:t>
            </a:r>
            <a:r>
              <a:rPr lang="en-US" dirty="0">
                <a:latin typeface="Times New Roman" charset="0"/>
              </a:rPr>
              <a:t>regulatory updates</a:t>
            </a:r>
          </a:p>
          <a:p>
            <a:pPr eaLnBrk="1" hangingPunct="1"/>
            <a:r>
              <a:rPr lang="en-US" dirty="0" smtClean="0">
                <a:latin typeface="Times New Roman" charset="0"/>
              </a:rPr>
              <a:t>AOB</a:t>
            </a:r>
            <a:endParaRPr lang="en-US" dirty="0">
              <a:latin typeface="Times New Roman" charset="0"/>
            </a:endParaRPr>
          </a:p>
        </p:txBody>
      </p:sp>
      <p:sp>
        <p:nvSpPr>
          <p:cNvPr id="5126"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a:latin typeface="Times New Roman" charset="0"/>
              </a:rPr>
              <a:t>Administrative Items</a:t>
            </a:r>
          </a:p>
        </p:txBody>
      </p:sp>
      <p:sp>
        <p:nvSpPr>
          <p:cNvPr id="5123" name="Content Placeholder 2"/>
          <p:cNvSpPr>
            <a:spLocks noGrp="1"/>
          </p:cNvSpPr>
          <p:nvPr>
            <p:ph idx="1"/>
          </p:nvPr>
        </p:nvSpPr>
        <p:spPr>
          <a:xfrm>
            <a:off x="685800" y="1600200"/>
            <a:ext cx="7772400" cy="4495800"/>
          </a:xfrm>
        </p:spPr>
        <p:txBody>
          <a:bodyPr/>
          <a:lstStyle/>
          <a:p>
            <a:pPr eaLnBrk="1" hangingPunct="1">
              <a:defRPr/>
            </a:pPr>
            <a:r>
              <a:rPr lang="en-US" sz="2000" dirty="0" smtClean="0">
                <a:ea typeface="+mn-ea"/>
                <a:cs typeface="+mn-cs"/>
              </a:rPr>
              <a:t>Required notices</a:t>
            </a:r>
          </a:p>
          <a:p>
            <a:pPr lvl="1">
              <a:defRPr/>
            </a:pPr>
            <a:r>
              <a:rPr lang="en-US" sz="1800" kern="1600" spc="-100" dirty="0" smtClean="0"/>
              <a:t>Affiliation FAQ - </a:t>
            </a:r>
            <a:r>
              <a:rPr lang="en-US" sz="1800" u="sng" kern="1600" spc="-100" dirty="0" smtClean="0">
                <a:hlinkClick r:id="rId2"/>
              </a:rPr>
              <a:t>http://standards.ieee.org/faqs/affiliationFAQ.html</a:t>
            </a:r>
            <a:endParaRPr lang="en-US" sz="1800" kern="1600" spc="-100" dirty="0" smtClean="0"/>
          </a:p>
          <a:p>
            <a:pPr lvl="1">
              <a:defRPr/>
            </a:pPr>
            <a:r>
              <a:rPr lang="en-US" sz="1800" kern="1600" spc="-100" dirty="0" smtClean="0"/>
              <a:t>Anti-Trust FAQ - </a:t>
            </a:r>
            <a:r>
              <a:rPr lang="en-US" sz="1800" u="sng" kern="1600" spc="-100" dirty="0" smtClean="0">
                <a:hlinkClick r:id="rId3"/>
              </a:rPr>
              <a:t>http://standards.ieee.org/resources/antitrust-guidelines.pdf</a:t>
            </a:r>
            <a:endParaRPr lang="en-US" sz="1800" kern="1600" spc="-100" dirty="0" smtClean="0"/>
          </a:p>
          <a:p>
            <a:pPr lvl="1">
              <a:defRPr/>
            </a:pPr>
            <a:r>
              <a:rPr lang="en-US" sz="1800" kern="1600" spc="-100" dirty="0" smtClean="0"/>
              <a:t>Ethics - </a:t>
            </a:r>
            <a:r>
              <a:rPr lang="en-US" sz="1800" u="sng" kern="1600" spc="-100" dirty="0" smtClean="0">
                <a:hlinkClick r:id="rId4"/>
              </a:rPr>
              <a:t>http://www.ieee.org/portal/cms_docs/about/CoE_poster.pdf</a:t>
            </a:r>
            <a:endParaRPr lang="en-US" sz="1800" kern="1600" spc="-100" dirty="0" smtClean="0"/>
          </a:p>
          <a:p>
            <a:pPr lvl="1">
              <a:defRPr/>
            </a:pPr>
            <a:r>
              <a:rPr lang="en-US" sz="1800" kern="1600" spc="-100" dirty="0" smtClean="0"/>
              <a:t>IEEE 802.11 Working Group Policies and Procedures - </a:t>
            </a:r>
            <a:r>
              <a:rPr lang="en-US" sz="1800" u="sng" kern="1600" spc="-100" dirty="0" smtClean="0">
                <a:hlinkClick r:id="rId5"/>
              </a:rPr>
              <a:t>https://mentor.ieee.org/802.11/public-file/07/11-07-0360-04-0000-802-11-policies-and-procedures.doc</a:t>
            </a:r>
            <a:endParaRPr lang="en-US" sz="1800" b="1" spc="-100" dirty="0" smtClean="0"/>
          </a:p>
          <a:p>
            <a:pPr eaLnBrk="1" hangingPunct="1">
              <a:defRPr/>
            </a:pPr>
            <a:r>
              <a:rPr lang="en-US" sz="2000" dirty="0" smtClean="0">
                <a:ea typeface="+mn-ea"/>
                <a:cs typeface="+mn-cs"/>
              </a:rPr>
              <a:t>Chair and Secretary</a:t>
            </a:r>
          </a:p>
          <a:p>
            <a:pPr lvl="1" eaLnBrk="1" hangingPunct="1">
              <a:defRPr/>
            </a:pPr>
            <a:r>
              <a:rPr lang="en-US" sz="1800" dirty="0" smtClean="0"/>
              <a:t>Chair is Rich Kennedy (</a:t>
            </a:r>
            <a:r>
              <a:rPr lang="en-US" sz="1800" dirty="0" err="1" smtClean="0"/>
              <a:t>MediaTek</a:t>
            </a:r>
            <a:r>
              <a:rPr lang="en-US" sz="1800" dirty="0" smtClean="0"/>
              <a:t>)</a:t>
            </a:r>
          </a:p>
          <a:p>
            <a:pPr lvl="1" eaLnBrk="1" hangingPunct="1">
              <a:defRPr/>
            </a:pPr>
            <a:r>
              <a:rPr lang="en-US" sz="1800" dirty="0" smtClean="0"/>
              <a:t>Peter will act as Recording Secretary</a:t>
            </a:r>
          </a:p>
          <a:p>
            <a:pPr eaLnBrk="1" hangingPunct="1">
              <a:defRPr/>
            </a:pPr>
            <a:r>
              <a:rPr lang="en-US" sz="2000" dirty="0" smtClean="0">
                <a:ea typeface="+mn-ea"/>
                <a:cs typeface="+mn-cs"/>
              </a:rPr>
              <a:t>Please send an email to the addresses below to have your attendance recorded</a:t>
            </a:r>
          </a:p>
          <a:p>
            <a:pPr lvl="1" eaLnBrk="1" hangingPunct="1">
              <a:defRPr/>
            </a:pPr>
            <a:r>
              <a:rPr lang="en-US" sz="1600" dirty="0" smtClean="0"/>
              <a:t>rkennedy1000@gmail.com</a:t>
            </a:r>
          </a:p>
          <a:p>
            <a:pPr lvl="1" eaLnBrk="1" hangingPunct="1">
              <a:defRPr/>
            </a:pPr>
            <a:r>
              <a:rPr lang="en-US" sz="1600" dirty="0" smtClean="0">
                <a:hlinkClick r:id="rId6"/>
              </a:rPr>
              <a:t>pecclesi@cisco.com</a:t>
            </a:r>
            <a:r>
              <a:rPr lang="en-US" sz="1600" dirty="0" smtClean="0"/>
              <a:t> </a:t>
            </a:r>
          </a:p>
        </p:txBody>
      </p:sp>
      <p:sp>
        <p:nvSpPr>
          <p:cNvPr id="6150"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2014</a:t>
            </a:r>
            <a:endParaRPr lang="en-GB"/>
          </a:p>
        </p:txBody>
      </p:sp>
      <p:sp>
        <p:nvSpPr>
          <p:cNvPr id="5" name="Footer Placeholder 4"/>
          <p:cNvSpPr>
            <a:spLocks noGrp="1"/>
          </p:cNvSpPr>
          <p:nvPr>
            <p:ph type="ftr" sz="quarter" idx="11"/>
          </p:nvPr>
        </p:nvSpPr>
        <p:spPr/>
        <p:txBody>
          <a:bodyPr/>
          <a:lstStyle/>
          <a:p>
            <a:pPr>
              <a:defRPr/>
            </a:pPr>
            <a:r>
              <a:rPr lang="en-US" smtClean="0"/>
              <a:t>Rich Kennedy, MediaTek</a:t>
            </a:r>
            <a:endParaRPr lang="en-GB"/>
          </a:p>
        </p:txBody>
      </p:sp>
      <p:sp>
        <p:nvSpPr>
          <p:cNvPr id="33795" name="Rectangle 2"/>
          <p:cNvSpPr>
            <a:spLocks noGrp="1" noChangeArrowheads="1"/>
          </p:cNvSpPr>
          <p:nvPr>
            <p:ph type="title"/>
          </p:nvPr>
        </p:nvSpPr>
        <p:spPr/>
        <p:txBody>
          <a:bodyPr/>
          <a:lstStyle/>
          <a:p>
            <a:r>
              <a:rPr lang="en-US">
                <a:latin typeface="Times New Roman" charset="0"/>
              </a:rPr>
              <a:t>SC Operating Rules</a:t>
            </a:r>
          </a:p>
        </p:txBody>
      </p:sp>
      <p:sp>
        <p:nvSpPr>
          <p:cNvPr id="33796" name="Rectangle 3"/>
          <p:cNvSpPr>
            <a:spLocks noGrp="1" noChangeArrowheads="1"/>
          </p:cNvSpPr>
          <p:nvPr>
            <p:ph type="body" idx="1"/>
          </p:nvPr>
        </p:nvSpPr>
        <p:spPr/>
        <p:txBody>
          <a:bodyPr/>
          <a:lstStyle/>
          <a:p>
            <a:r>
              <a:rPr lang="en-US" sz="2100" dirty="0">
                <a:latin typeface="Times New Roman" charset="0"/>
              </a:rPr>
              <a:t>Anybody can vote, present, and make motions</a:t>
            </a:r>
          </a:p>
          <a:p>
            <a:r>
              <a:rPr lang="en-US" sz="2100" dirty="0">
                <a:latin typeface="Times New Roman" charset="0"/>
              </a:rPr>
              <a:t>Participation in SC during </a:t>
            </a:r>
            <a:r>
              <a:rPr lang="en-US" sz="2100" dirty="0" smtClean="0">
                <a:latin typeface="Times New Roman" charset="0"/>
              </a:rPr>
              <a:t>802.11/15 </a:t>
            </a:r>
            <a:r>
              <a:rPr lang="en-US" sz="2100" dirty="0">
                <a:latin typeface="Times New Roman" charset="0"/>
              </a:rPr>
              <a:t>WG Plenary or Interim counts towards </a:t>
            </a:r>
            <a:r>
              <a:rPr lang="en-US" sz="2100" dirty="0" smtClean="0">
                <a:latin typeface="Times New Roman" charset="0"/>
              </a:rPr>
              <a:t>802.11 or 802.15 </a:t>
            </a:r>
            <a:r>
              <a:rPr lang="en-US" sz="2100" dirty="0">
                <a:latin typeface="Times New Roman" charset="0"/>
              </a:rPr>
              <a:t>voting rights</a:t>
            </a:r>
          </a:p>
          <a:p>
            <a:r>
              <a:rPr lang="en-US" sz="2100" dirty="0">
                <a:latin typeface="Times New Roman" charset="0"/>
              </a:rPr>
              <a:t>All motions must pass by a 75% majority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365125" y="609600"/>
            <a:ext cx="8458200" cy="990600"/>
          </a:xfrm>
        </p:spPr>
        <p:txBody>
          <a:bodyPr/>
          <a:lstStyle/>
          <a:p>
            <a:r>
              <a:rPr lang="en-US" sz="3600" dirty="0">
                <a:latin typeface="Times New Roman" charset="0"/>
              </a:rPr>
              <a:t>Other Guidelines for IEEE WG Meetings</a:t>
            </a:r>
          </a:p>
        </p:txBody>
      </p:sp>
      <p:sp>
        <p:nvSpPr>
          <p:cNvPr id="3584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35843" name="Rectangle 4"/>
          <p:cNvSpPr>
            <a:spLocks noChangeArrowheads="1"/>
          </p:cNvSpPr>
          <p:nvPr/>
        </p:nvSpPr>
        <p:spPr bwMode="auto">
          <a:xfrm>
            <a:off x="457200" y="1371600"/>
            <a:ext cx="8229600" cy="4343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smtClean="0">
              <a:solidFill>
                <a:srgbClr val="FF0000"/>
              </a:solidFill>
              <a:latin typeface="Arial" charset="0"/>
            </a:endParaRP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q"/>
            </a:pPr>
            <a:r>
              <a:rPr lang="en-US" sz="1800" b="1" dirty="0">
                <a:solidFill>
                  <a:srgbClr val="000099"/>
                </a:solidFill>
                <a:latin typeface="Arial" charset="0"/>
              </a:rPr>
              <a:t>All IEEE-SA standards meetings shall be conducted in compliance with all </a:t>
            </a:r>
            <a:r>
              <a:rPr lang="en-US" sz="1800" b="1" dirty="0" smtClean="0">
                <a:solidFill>
                  <a:srgbClr val="000099"/>
                </a:solidFill>
                <a:latin typeface="Arial" charset="0"/>
              </a:rPr>
              <a:t>applicable </a:t>
            </a:r>
            <a:r>
              <a:rPr lang="en-US" sz="1800" b="1" dirty="0">
                <a:solidFill>
                  <a:srgbClr val="000099"/>
                </a:solidFill>
                <a:latin typeface="Arial" charset="0"/>
              </a:rPr>
              <a:t>laws, including antitrust and competition laws.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the interpretation, validity, or essentiality of patents/patent claims. </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discuss specific license rates, terms, or conditions.</a:t>
            </a:r>
          </a:p>
          <a:p>
            <a:pPr marL="742950" lvl="1"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Relative </a:t>
            </a:r>
            <a:r>
              <a:rPr lang="en-US" sz="1400" b="1" dirty="0">
                <a:solidFill>
                  <a:srgbClr val="000099"/>
                </a:solidFill>
                <a:latin typeface="Arial" charset="0"/>
              </a:rPr>
              <a:t>costs, including licensing costs of essential patent claims, of different technical approaches </a:t>
            </a:r>
            <a:r>
              <a:rPr lang="en-US" sz="1400" b="1" dirty="0" smtClean="0">
                <a:solidFill>
                  <a:srgbClr val="000099"/>
                </a:solidFill>
                <a:latin typeface="Arial" charset="0"/>
              </a:rPr>
              <a:t>may </a:t>
            </a:r>
            <a:r>
              <a:rPr lang="en-US" sz="1400" b="1" dirty="0">
                <a:solidFill>
                  <a:srgbClr val="000099"/>
                </a:solidFill>
                <a:latin typeface="Arial" charset="0"/>
              </a:rPr>
              <a:t>be discussed in standards development meetings. </a:t>
            </a:r>
          </a:p>
          <a:p>
            <a:pPr marL="1200150" lvl="2"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400" b="1" dirty="0" smtClean="0">
                <a:solidFill>
                  <a:srgbClr val="000099"/>
                </a:solidFill>
                <a:latin typeface="Arial" charset="0"/>
              </a:rPr>
              <a:t>Technical </a:t>
            </a:r>
            <a:r>
              <a:rPr lang="en-US" sz="1400" b="1" dirty="0">
                <a:solidFill>
                  <a:srgbClr val="000099"/>
                </a:solidFill>
                <a:latin typeface="Arial" charset="0"/>
              </a:rPr>
              <a:t>considerations remain primary focus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or engage in the fixing of product prices, allocation of customers, </a:t>
            </a:r>
            <a:r>
              <a:rPr lang="en-US" sz="1600" b="1" dirty="0" smtClean="0">
                <a:solidFill>
                  <a:srgbClr val="000099"/>
                </a:solidFill>
                <a:latin typeface="Arial" charset="0"/>
              </a:rPr>
              <a:t>or </a:t>
            </a:r>
            <a:r>
              <a:rPr lang="en-US" sz="1600" b="1" dirty="0">
                <a:solidFill>
                  <a:srgbClr val="000099"/>
                </a:solidFill>
                <a:latin typeface="Arial" charset="0"/>
              </a:rPr>
              <a:t>division of sales markets.</a:t>
            </a:r>
          </a:p>
          <a:p>
            <a:pPr marL="285750" indent="-285750" eaLnBrk="0" hangingPunct="0">
              <a:lnSpc>
                <a:spcPct val="80000"/>
              </a:lnSpc>
              <a:spcBef>
                <a:spcPts val="400"/>
              </a:spcBef>
              <a:spcAft>
                <a:spcPct val="400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discuss the status or substance of ongoing or threatened litigation.</a:t>
            </a:r>
          </a:p>
          <a:p>
            <a:pPr marL="285750" indent="-285750" eaLnBrk="0" hangingPunct="0">
              <a:lnSpc>
                <a:spcPct val="80000"/>
              </a:lnSpc>
              <a:spcBef>
                <a:spcPts val="400"/>
              </a:spcBef>
              <a:spcAft>
                <a:spcPts val="600"/>
              </a:spcAft>
              <a:buClr>
                <a:srgbClr val="CC3300"/>
              </a:buClr>
              <a:buSzPct val="50000"/>
              <a:buFont typeface="Wingdings" panose="05000000000000000000" pitchFamily="2" charset="2"/>
              <a:buChar char="§"/>
            </a:pPr>
            <a:r>
              <a:rPr lang="en-US" sz="1600" b="1" dirty="0" smtClean="0">
                <a:solidFill>
                  <a:srgbClr val="000099"/>
                </a:solidFill>
                <a:latin typeface="Arial" charset="0"/>
              </a:rPr>
              <a:t>Don’t </a:t>
            </a:r>
            <a:r>
              <a:rPr lang="en-US" sz="1600" b="1" dirty="0">
                <a:solidFill>
                  <a:srgbClr val="000099"/>
                </a:solidFill>
                <a:latin typeface="Arial" charset="0"/>
              </a:rPr>
              <a:t>be silent if inappropriate topics are discussed… do formally object.</a:t>
            </a:r>
          </a:p>
          <a:p>
            <a:pPr algn="ctr" eaLnBrk="0" hangingPunct="0">
              <a:lnSpc>
                <a:spcPct val="80000"/>
              </a:lnSpc>
              <a:spcBef>
                <a:spcPts val="400"/>
              </a:spcBef>
              <a:spcAft>
                <a:spcPts val="600"/>
              </a:spcAft>
              <a:buClr>
                <a:srgbClr val="CC3300"/>
              </a:buClr>
              <a:buSzPct val="50000"/>
            </a:pPr>
            <a:r>
              <a:rPr lang="en-US" sz="1800" b="1" dirty="0">
                <a:solidFill>
                  <a:srgbClr val="000099"/>
                </a:solidFill>
                <a:latin typeface="Arial" charset="0"/>
              </a:rPr>
              <a:t>--------------------------------------------------------------- </a:t>
            </a:r>
          </a:p>
          <a:p>
            <a:pPr algn="ctr" eaLnBrk="0" hangingPunct="0">
              <a:lnSpc>
                <a:spcPct val="80000"/>
              </a:lnSpc>
              <a:spcBef>
                <a:spcPts val="400"/>
              </a:spcBef>
              <a:spcAft>
                <a:spcPct val="40000"/>
              </a:spcAft>
              <a:buClr>
                <a:srgbClr val="CC3300"/>
              </a:buClr>
              <a:buSzPct val="50000"/>
            </a:pPr>
            <a:r>
              <a:rPr lang="en-US" b="1" dirty="0">
                <a:solidFill>
                  <a:srgbClr val="000099"/>
                </a:solidFill>
                <a:latin typeface="Arial" charset="0"/>
              </a:rPr>
              <a:t>If you have questions, contact the IEEE-SA Standards Board Patent Committee Administrator at </a:t>
            </a:r>
            <a:r>
              <a:rPr lang="en-US" b="1" dirty="0" smtClean="0">
                <a:solidFill>
                  <a:srgbClr val="000099"/>
                </a:solidFill>
                <a:latin typeface="Arial" charset="0"/>
              </a:rPr>
              <a:t>patcom@ieee.org </a:t>
            </a:r>
            <a:r>
              <a:rPr lang="en-US" b="1" dirty="0">
                <a:solidFill>
                  <a:srgbClr val="000099"/>
                </a:solidFill>
                <a:latin typeface="Arial" charset="0"/>
              </a:rPr>
              <a:t>or visit http://standards.ieee.org/about/sasb/patcom/index.html </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See IEEE-SA Standards Board Operations Manual, clause 5.3.10 and “Promoting Competition and Innovation: </a:t>
            </a:r>
            <a:r>
              <a:rPr lang="en-US" b="1" dirty="0" smtClean="0">
                <a:solidFill>
                  <a:srgbClr val="000099"/>
                </a:solidFill>
                <a:latin typeface="Arial" charset="0"/>
              </a:rPr>
              <a:t>What </a:t>
            </a:r>
            <a:r>
              <a:rPr lang="en-US" b="1" dirty="0">
                <a:solidFill>
                  <a:srgbClr val="000099"/>
                </a:solidFill>
                <a:latin typeface="Arial" charset="0"/>
              </a:rPr>
              <a:t>You Need to Know about the IEEE Standards Association's Antitrust and Competition Policy” for </a:t>
            </a:r>
            <a:r>
              <a:rPr lang="en-US" b="1" dirty="0" smtClean="0">
                <a:solidFill>
                  <a:srgbClr val="000099"/>
                </a:solidFill>
                <a:latin typeface="Arial" charset="0"/>
              </a:rPr>
              <a:t>more </a:t>
            </a:r>
            <a:r>
              <a:rPr lang="en-US" b="1" dirty="0">
                <a:solidFill>
                  <a:srgbClr val="000099"/>
                </a:solidFill>
                <a:latin typeface="Arial" charset="0"/>
              </a:rPr>
              <a:t>details.</a:t>
            </a:r>
          </a:p>
          <a:p>
            <a:pPr algn="ctr" eaLnBrk="0" hangingPunct="0">
              <a:lnSpc>
                <a:spcPct val="80000"/>
              </a:lnSpc>
              <a:spcBef>
                <a:spcPct val="20000"/>
              </a:spcBef>
              <a:spcAft>
                <a:spcPct val="40000"/>
              </a:spcAft>
              <a:buClr>
                <a:srgbClr val="CC3300"/>
              </a:buClr>
              <a:buSzPct val="50000"/>
            </a:pPr>
            <a:r>
              <a:rPr lang="en-US" b="1" dirty="0">
                <a:solidFill>
                  <a:srgbClr val="000099"/>
                </a:solidFill>
                <a:latin typeface="Arial" charset="0"/>
              </a:rPr>
              <a:t>This slide set is available </a:t>
            </a:r>
            <a:r>
              <a:rPr lang="en-US" b="1" dirty="0" smtClean="0">
                <a:solidFill>
                  <a:srgbClr val="000099"/>
                </a:solidFill>
                <a:latin typeface="Arial" charset="0"/>
              </a:rPr>
              <a:t>at </a:t>
            </a:r>
            <a:r>
              <a:rPr lang="en-US" b="1" dirty="0">
                <a:solidFill>
                  <a:srgbClr val="000099"/>
                </a:solidFill>
                <a:latin typeface="Arial" charset="0"/>
              </a:rPr>
              <a:t>https://development.standards.ieee.org/myproject/Public/mytools/mob/slideset.ppt</a:t>
            </a:r>
            <a:endParaRPr lang="en-US" sz="1000" b="1" dirty="0">
              <a:solidFill>
                <a:srgbClr val="000099"/>
              </a:solidFill>
              <a:latin typeface="Arial" charset="0"/>
            </a:endParaRPr>
          </a:p>
        </p:txBody>
      </p:sp>
      <p:sp>
        <p:nvSpPr>
          <p:cNvPr id="7175" name="Footer Placeholder 6"/>
          <p:cNvSpPr>
            <a:spLocks noGrp="1"/>
          </p:cNvSpPr>
          <p:nvPr>
            <p:ph type="ftr" sz="quarter" idx="11"/>
          </p:nvPr>
        </p:nvSpPr>
        <p:spPr/>
        <p:txBody>
          <a:bodyPr/>
          <a:lstStyle/>
          <a:p>
            <a:pPr>
              <a:defRPr/>
            </a:pPr>
            <a:r>
              <a:rPr lang="en-US" smtClean="0"/>
              <a:t>Rich Kennedy, MediaTek</a:t>
            </a:r>
            <a:endParaRPr lang="en-US"/>
          </a:p>
        </p:txBody>
      </p:sp>
      <p:sp>
        <p:nvSpPr>
          <p:cNvPr id="8" name="Date Placeholder 7"/>
          <p:cNvSpPr>
            <a:spLocks noGrp="1"/>
          </p:cNvSpPr>
          <p:nvPr>
            <p:ph type="dt" sz="quarter" idx="10"/>
          </p:nvPr>
        </p:nvSpPr>
        <p:spPr/>
        <p:txBody>
          <a:bodyPr/>
          <a:lstStyle/>
          <a:p>
            <a:pPr>
              <a:defRPr/>
            </a:pPr>
            <a:r>
              <a:rPr lang="en-US" smtClean="0"/>
              <a:t>July 2014</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p:txBody>
          <a:bodyPr/>
          <a:lstStyle/>
          <a:p>
            <a:pPr eaLnBrk="1" hangingPunct="1"/>
            <a:r>
              <a:rPr lang="en-US" sz="4000" dirty="0" smtClean="0">
                <a:latin typeface="Times New Roman" charset="0"/>
              </a:rPr>
              <a:t>Introduction</a:t>
            </a:r>
            <a:endParaRPr lang="en-US" sz="4000" dirty="0">
              <a:solidFill>
                <a:srgbClr val="FF0000"/>
              </a:solidFill>
              <a:latin typeface="Times New Roman" charset="0"/>
            </a:endParaRPr>
          </a:p>
        </p:txBody>
      </p:sp>
      <p:sp>
        <p:nvSpPr>
          <p:cNvPr id="37890" name="Content Placeholder 2"/>
          <p:cNvSpPr>
            <a:spLocks noGrp="1"/>
          </p:cNvSpPr>
          <p:nvPr>
            <p:ph idx="1"/>
          </p:nvPr>
        </p:nvSpPr>
        <p:spPr>
          <a:xfrm>
            <a:off x="685800" y="1981200"/>
            <a:ext cx="7772400" cy="4419600"/>
          </a:xfrm>
        </p:spPr>
        <p:txBody>
          <a:bodyPr/>
          <a:lstStyle/>
          <a:p>
            <a:pPr eaLnBrk="1" hangingPunct="1"/>
            <a:r>
              <a:rPr lang="en-US" sz="2000" dirty="0">
                <a:latin typeface="Times New Roman" charset="0"/>
              </a:rPr>
              <a:t>Purpose</a:t>
            </a:r>
          </a:p>
          <a:p>
            <a:pPr lvl="1" eaLnBrk="1" hangingPunct="1"/>
            <a:r>
              <a:rPr lang="en-US" sz="1800" dirty="0">
                <a:latin typeface="Times New Roman" charset="0"/>
              </a:rPr>
              <a:t>Improve the working relationship between the technical experts and the regulatory specialists, especially when it comes to critical technical issues</a:t>
            </a:r>
          </a:p>
          <a:p>
            <a:pPr eaLnBrk="1" hangingPunct="1"/>
            <a:r>
              <a:rPr lang="en-US" sz="2000" dirty="0" smtClean="0">
                <a:latin typeface="Times New Roman" charset="0"/>
              </a:rPr>
              <a:t>Scope</a:t>
            </a:r>
            <a:endParaRPr lang="en-US" sz="2000" dirty="0">
              <a:latin typeface="Times New Roman" charset="0"/>
            </a:endParaRPr>
          </a:p>
          <a:p>
            <a:pPr lvl="1" eaLnBrk="1" hangingPunct="1"/>
            <a:r>
              <a:rPr lang="en-US" sz="1800" dirty="0">
                <a:latin typeface="Times New Roman" charset="0"/>
              </a:rPr>
              <a:t>The group will review new regulatory changes or impending changes affecting </a:t>
            </a:r>
            <a:r>
              <a:rPr lang="en-US" sz="1800" dirty="0" smtClean="0">
                <a:latin typeface="Times New Roman" charset="0"/>
              </a:rPr>
              <a:t>802.11 and 802.15 </a:t>
            </a:r>
            <a:r>
              <a:rPr lang="en-US" sz="1800" dirty="0">
                <a:latin typeface="Times New Roman" charset="0"/>
              </a:rPr>
              <a:t>standards </a:t>
            </a:r>
          </a:p>
          <a:p>
            <a:pPr lvl="1" eaLnBrk="1" hangingPunct="1"/>
            <a:r>
              <a:rPr lang="en-US" sz="1800" dirty="0">
                <a:latin typeface="Times New Roman" charset="0"/>
              </a:rPr>
              <a:t>Each meeting will focus on the most critical issue at the time</a:t>
            </a:r>
          </a:p>
          <a:p>
            <a:pPr eaLnBrk="1" hangingPunct="1"/>
            <a:r>
              <a:rPr lang="en-US" sz="2000" dirty="0">
                <a:latin typeface="Times New Roman" charset="0"/>
              </a:rPr>
              <a:t>Critical Issue Focus</a:t>
            </a:r>
          </a:p>
          <a:p>
            <a:pPr lvl="1" eaLnBrk="1" hangingPunct="1"/>
            <a:r>
              <a:rPr lang="en-US" sz="1800" dirty="0">
                <a:latin typeface="Times New Roman" charset="0"/>
              </a:rPr>
              <a:t>Direct impact on IEEE </a:t>
            </a:r>
            <a:r>
              <a:rPr lang="en-US" sz="1800" dirty="0" smtClean="0">
                <a:latin typeface="Times New Roman" charset="0"/>
              </a:rPr>
              <a:t>802.11 and 802.15 </a:t>
            </a:r>
            <a:r>
              <a:rPr lang="en-US" sz="1800" dirty="0">
                <a:latin typeface="Times New Roman" charset="0"/>
              </a:rPr>
              <a:t>current and future standards</a:t>
            </a:r>
          </a:p>
          <a:p>
            <a:pPr lvl="1" eaLnBrk="1" hangingPunct="1"/>
            <a:r>
              <a:rPr lang="en-US" sz="1800" dirty="0">
                <a:latin typeface="Times New Roman" charset="0"/>
              </a:rPr>
              <a:t>Response/Input deadlines</a:t>
            </a:r>
          </a:p>
          <a:p>
            <a:pPr lvl="1" eaLnBrk="1" hangingPunct="1"/>
            <a:r>
              <a:rPr lang="en-US" sz="1800" dirty="0">
                <a:latin typeface="Times New Roman" charset="0"/>
              </a:rPr>
              <a:t>Coordination with IEEE 802.18 (RR-TAG)</a:t>
            </a:r>
          </a:p>
          <a:p>
            <a:pPr lvl="1" eaLnBrk="1" hangingPunct="1"/>
            <a:r>
              <a:rPr lang="en-US" sz="1800" dirty="0">
                <a:latin typeface="Times New Roman" charset="0"/>
              </a:rPr>
              <a:t>Coordination with the Wi-Fi Alliance</a:t>
            </a:r>
          </a:p>
          <a:p>
            <a:pPr eaLnBrk="1" hangingPunct="1"/>
            <a:r>
              <a:rPr lang="en-US" sz="2200" dirty="0">
                <a:latin typeface="Times New Roman" charset="0"/>
              </a:rPr>
              <a:t>Outputs from this group must go through 802.18</a:t>
            </a:r>
          </a:p>
        </p:txBody>
      </p:sp>
      <p:sp>
        <p:nvSpPr>
          <p:cNvPr id="9222" name="Footer Placeholder 5"/>
          <p:cNvSpPr>
            <a:spLocks noGrp="1"/>
          </p:cNvSpPr>
          <p:nvPr>
            <p:ph type="ftr" sz="quarter" idx="11"/>
          </p:nvPr>
        </p:nvSpPr>
        <p:spPr/>
        <p:txBody>
          <a:bodyPr/>
          <a:lstStyle/>
          <a:p>
            <a:pPr>
              <a:defRPr/>
            </a:pPr>
            <a:r>
              <a:rPr lang="en-US" smtClean="0"/>
              <a:t>Rich Kennedy, MediaTek</a:t>
            </a:r>
            <a:endParaRPr lang="en-US"/>
          </a:p>
        </p:txBody>
      </p:sp>
      <p:sp>
        <p:nvSpPr>
          <p:cNvPr id="7" name="Date Placeholder 6"/>
          <p:cNvSpPr>
            <a:spLocks noGrp="1"/>
          </p:cNvSpPr>
          <p:nvPr>
            <p:ph type="dt" sz="quarter" idx="10"/>
          </p:nvPr>
        </p:nvSpPr>
        <p:spPr/>
        <p:txBody>
          <a:bodyPr/>
          <a:lstStyle/>
          <a:p>
            <a:pPr>
              <a:defRPr/>
            </a:pPr>
            <a:r>
              <a:rPr lang="en-US" smtClean="0"/>
              <a:t>July 2014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Currently Open Items</a:t>
            </a:r>
            <a:endParaRPr lang="en-US" dirty="0"/>
          </a:p>
        </p:txBody>
      </p:sp>
      <p:sp>
        <p:nvSpPr>
          <p:cNvPr id="3" name="Content Placeholder 2"/>
          <p:cNvSpPr>
            <a:spLocks noGrp="1"/>
          </p:cNvSpPr>
          <p:nvPr>
            <p:ph idx="1"/>
          </p:nvPr>
        </p:nvSpPr>
        <p:spPr>
          <a:xfrm>
            <a:off x="685800" y="1981200"/>
            <a:ext cx="7772400" cy="4343400"/>
          </a:xfrm>
        </p:spPr>
        <p:txBody>
          <a:bodyPr/>
          <a:lstStyle/>
          <a:p>
            <a:r>
              <a:rPr lang="en-US" sz="2000" dirty="0"/>
              <a:t>FNPRM FCC </a:t>
            </a:r>
            <a:r>
              <a:rPr lang="en-US" sz="2000" dirty="0" smtClean="0"/>
              <a:t>14-49: 3-tiered sharing in 3550-3700 MHz</a:t>
            </a:r>
          </a:p>
          <a:p>
            <a:pPr lvl="1"/>
            <a:r>
              <a:rPr lang="en-US" sz="1600" dirty="0"/>
              <a:t>Comment period closes July 14</a:t>
            </a:r>
            <a:r>
              <a:rPr lang="en-US" sz="1600" baseline="30000" dirty="0"/>
              <a:t>th</a:t>
            </a:r>
            <a:r>
              <a:rPr lang="en-US" sz="1600" dirty="0"/>
              <a:t> </a:t>
            </a:r>
          </a:p>
          <a:p>
            <a:pPr lvl="1"/>
            <a:r>
              <a:rPr lang="en-US" sz="1600" dirty="0"/>
              <a:t>Reply Comment period closes August </a:t>
            </a:r>
            <a:r>
              <a:rPr lang="en-US" sz="1600" dirty="0" smtClean="0"/>
              <a:t>15</a:t>
            </a:r>
            <a:r>
              <a:rPr lang="en-US" sz="1600" baseline="30000" dirty="0" smtClean="0"/>
              <a:t>th</a:t>
            </a:r>
            <a:r>
              <a:rPr lang="en-US" sz="1600" dirty="0" smtClean="0"/>
              <a:t> (two week extension) </a:t>
            </a:r>
            <a:endParaRPr lang="en-US" sz="1600" dirty="0"/>
          </a:p>
          <a:p>
            <a:r>
              <a:rPr lang="en-US" sz="2000" dirty="0"/>
              <a:t>WG SE24 5 GHz Band Sharing </a:t>
            </a:r>
            <a:r>
              <a:rPr lang="en-US" sz="2000" dirty="0" smtClean="0"/>
              <a:t>Studies</a:t>
            </a:r>
          </a:p>
          <a:p>
            <a:pPr lvl="1"/>
            <a:r>
              <a:rPr lang="en-US" sz="1600" dirty="0"/>
              <a:t>WI 52 looking at 5725-5925 MHz band </a:t>
            </a:r>
            <a:r>
              <a:rPr lang="en-US" sz="1600" dirty="0" smtClean="0"/>
              <a:t>sharing</a:t>
            </a:r>
            <a:endParaRPr lang="en-US" sz="1600" dirty="0"/>
          </a:p>
          <a:p>
            <a:pPr lvl="1"/>
            <a:r>
              <a:rPr lang="en-US" sz="1600" dirty="0" smtClean="0"/>
              <a:t>August 25</a:t>
            </a:r>
            <a:r>
              <a:rPr lang="en-US" sz="1600" baseline="30000" dirty="0" smtClean="0"/>
              <a:t>th</a:t>
            </a:r>
            <a:r>
              <a:rPr lang="en-US" sz="1600" dirty="0" smtClean="0"/>
              <a:t> meeting </a:t>
            </a:r>
            <a:r>
              <a:rPr lang="en-US" sz="1600" dirty="0" smtClean="0"/>
              <a:t>preparation</a:t>
            </a:r>
          </a:p>
          <a:p>
            <a:pPr lvl="1"/>
            <a:r>
              <a:rPr lang="en-US" sz="1600" dirty="0" smtClean="0"/>
              <a:t>Wi-Fi Alliance providing input; needs sharing studies, IEEE 802.11 information</a:t>
            </a:r>
            <a:endParaRPr lang="en-US" sz="1600" dirty="0" smtClean="0"/>
          </a:p>
          <a:p>
            <a:r>
              <a:rPr lang="en-US" sz="2000" dirty="0" smtClean="0"/>
              <a:t>Ofcom PSSR consultation closed</a:t>
            </a:r>
          </a:p>
          <a:p>
            <a:pPr lvl="1"/>
            <a:r>
              <a:rPr lang="en-US" sz="1600" dirty="0" smtClean="0"/>
              <a:t>Dialog continuing</a:t>
            </a:r>
          </a:p>
          <a:p>
            <a:pPr lvl="1"/>
            <a:r>
              <a:rPr lang="en-US" sz="1600" dirty="0" smtClean="0"/>
              <a:t>Concern with LTE at 2390 MHz interference into Wi-Fi and BT in 2400 MHz</a:t>
            </a:r>
          </a:p>
          <a:p>
            <a:pPr lvl="1"/>
            <a:r>
              <a:rPr lang="en-US" sz="1600" dirty="0" smtClean="0"/>
              <a:t>Looking for proof and/or studies showing interference</a:t>
            </a:r>
          </a:p>
          <a:p>
            <a:r>
              <a:rPr lang="en-US" sz="2000" dirty="0" smtClean="0"/>
              <a:t>Still waiting </a:t>
            </a:r>
            <a:r>
              <a:rPr lang="en-US" sz="2000" dirty="0" smtClean="0"/>
              <a:t>for FCC decision on Globalstar TLPS</a:t>
            </a:r>
          </a:p>
          <a:p>
            <a:pPr lvl="1"/>
            <a:r>
              <a:rPr lang="en-US" sz="1600" dirty="0" smtClean="0"/>
              <a:t>Early indications are FCC will allow</a:t>
            </a:r>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1107437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Ofcom Questions</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a:t> Possible interference to Wi-Fi:</a:t>
            </a:r>
          </a:p>
          <a:p>
            <a:pPr lvl="1"/>
            <a:r>
              <a:rPr lang="en-US" dirty="0" smtClean="0"/>
              <a:t>Have </a:t>
            </a:r>
            <a:r>
              <a:rPr lang="en-US" dirty="0"/>
              <a:t>you experienced any impact on Wi-Fi as a result of LTE or WiMAX/</a:t>
            </a:r>
            <a:r>
              <a:rPr lang="en-US" dirty="0" err="1"/>
              <a:t>WiBRO</a:t>
            </a:r>
            <a:r>
              <a:rPr lang="en-US" dirty="0"/>
              <a:t> systems in the 2.3 GHz band (band 40 – BS or UE) or in fact from systems operating at the other end of the Wi-Fi band at 2.5 GHz (UEs in band 7 FDD or UEs and Base stations in band 41 TDD systems) </a:t>
            </a:r>
          </a:p>
          <a:p>
            <a:pPr lvl="1"/>
            <a:r>
              <a:rPr lang="en-US" dirty="0" smtClean="0"/>
              <a:t>If </a:t>
            </a:r>
            <a:r>
              <a:rPr lang="en-US" dirty="0"/>
              <a:t>so in which markets?</a:t>
            </a:r>
          </a:p>
          <a:p>
            <a:pPr lvl="1"/>
            <a:r>
              <a:rPr lang="en-US" dirty="0" smtClean="0"/>
              <a:t>If </a:t>
            </a:r>
            <a:r>
              <a:rPr lang="en-US" dirty="0"/>
              <a:t>so how did this manifest itself, did it appear as increased Wi-Fi congestion or some other problem?</a:t>
            </a:r>
          </a:p>
          <a:p>
            <a:pPr lvl="1"/>
            <a:r>
              <a:rPr lang="en-US" dirty="0" smtClean="0"/>
              <a:t>Do </a:t>
            </a:r>
            <a:r>
              <a:rPr lang="en-US" dirty="0"/>
              <a:t>you know if this was interference as a result of high power base stations, small cells, user devices or same device problems? And in what kind of operational scenarios</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July 2014</a:t>
            </a:r>
            <a:endParaRPr lang="en-US" dirty="0"/>
          </a:p>
        </p:txBody>
      </p:sp>
      <p:sp>
        <p:nvSpPr>
          <p:cNvPr id="5" name="Footer Placeholder 4"/>
          <p:cNvSpPr>
            <a:spLocks noGrp="1"/>
          </p:cNvSpPr>
          <p:nvPr>
            <p:ph type="ftr" sz="quarter" idx="11"/>
          </p:nvPr>
        </p:nvSpPr>
        <p:spPr/>
        <p:txBody>
          <a:bodyPr/>
          <a:lstStyle/>
          <a:p>
            <a:pPr>
              <a:defRPr/>
            </a:pPr>
            <a:r>
              <a:rPr lang="en-US" smtClean="0"/>
              <a:t>Rich Kennedy, MediaTek</a:t>
            </a:r>
            <a:endParaRPr lang="en-US"/>
          </a:p>
        </p:txBody>
      </p:sp>
    </p:spTree>
    <p:extLst>
      <p:ext uri="{BB962C8B-B14F-4D97-AF65-F5344CB8AC3E}">
        <p14:creationId xmlns:p14="http://schemas.microsoft.com/office/powerpoint/2010/main" val="29483470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79997</TotalTime>
  <Words>1187</Words>
  <Application>Microsoft Office PowerPoint</Application>
  <PresentationFormat>On-screen Show (4:3)</PresentationFormat>
  <Paragraphs>137</Paragraphs>
  <Slides>14</Slides>
  <Notes>4</Notes>
  <HiddenSlides>0</HiddenSlides>
  <MMClips>0</MMClips>
  <ScaleCrop>false</ScaleCrop>
  <HeadingPairs>
    <vt:vector size="8" baseType="variant">
      <vt:variant>
        <vt:lpstr>Fonts Used</vt:lpstr>
      </vt:variant>
      <vt:variant>
        <vt:i4>7</vt:i4>
      </vt: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24" baseType="lpstr">
      <vt:lpstr>ＭＳ Ｐゴシック</vt:lpstr>
      <vt:lpstr>Arial</vt:lpstr>
      <vt:lpstr>Calibri</vt:lpstr>
      <vt:lpstr>Helvetica</vt:lpstr>
      <vt:lpstr>Monotype Sorts</vt:lpstr>
      <vt:lpstr>Times New Roman</vt:lpstr>
      <vt:lpstr>Wingdings</vt:lpstr>
      <vt:lpstr>802-11-Submission</vt:lpstr>
      <vt:lpstr>Custom Design</vt:lpstr>
      <vt:lpstr>Document</vt:lpstr>
      <vt:lpstr>IEEE 802.11/15 Regulatory SC DRAFT Teleconference Plan and Agenda</vt:lpstr>
      <vt:lpstr>Abstract</vt:lpstr>
      <vt:lpstr>Agenda</vt:lpstr>
      <vt:lpstr>Administrative Items</vt:lpstr>
      <vt:lpstr>SC Operating Rules</vt:lpstr>
      <vt:lpstr>Other Guidelines for IEEE WG Meetings</vt:lpstr>
      <vt:lpstr>Introduction</vt:lpstr>
      <vt:lpstr>Currently Open Items</vt:lpstr>
      <vt:lpstr>Ofcom Questions</vt:lpstr>
      <vt:lpstr>Ofcom Questions [2]</vt:lpstr>
      <vt:lpstr>Ofcom Questions [3]</vt:lpstr>
      <vt:lpstr>Ofcom Questions [4]</vt:lpstr>
      <vt:lpstr>Other Regulatory Updates</vt:lpstr>
      <vt:lpstr>Any Other Actual Business</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rkennedy1000@gmail.com</cp:lastModifiedBy>
  <cp:revision>1590</cp:revision>
  <cp:lastPrinted>1998-02-10T13:28:06Z</cp:lastPrinted>
  <dcterms:created xsi:type="dcterms:W3CDTF">2009-04-21T18:18:19Z</dcterms:created>
  <dcterms:modified xsi:type="dcterms:W3CDTF">2014-07-29T19:22:17Z</dcterms:modified>
</cp:coreProperties>
</file>