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3"/>
  </p:notesMasterIdLst>
  <p:handoutMasterIdLst>
    <p:handoutMasterId r:id="rId24"/>
  </p:handoutMasterIdLst>
  <p:sldIdLst>
    <p:sldId id="269" r:id="rId3"/>
    <p:sldId id="370" r:id="rId4"/>
    <p:sldId id="371" r:id="rId5"/>
    <p:sldId id="372" r:id="rId6"/>
    <p:sldId id="373" r:id="rId7"/>
    <p:sldId id="378" r:id="rId8"/>
    <p:sldId id="374" r:id="rId9"/>
    <p:sldId id="375" r:id="rId10"/>
    <p:sldId id="399" r:id="rId11"/>
    <p:sldId id="396" r:id="rId12"/>
    <p:sldId id="397" r:id="rId13"/>
    <p:sldId id="398" r:id="rId14"/>
    <p:sldId id="379" r:id="rId15"/>
    <p:sldId id="383" r:id="rId16"/>
    <p:sldId id="384" r:id="rId17"/>
    <p:sldId id="381" r:id="rId18"/>
    <p:sldId id="382" r:id="rId19"/>
    <p:sldId id="395" r:id="rId20"/>
    <p:sldId id="393" r:id="rId21"/>
    <p:sldId id="394" r:id="rId22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7DA"/>
    <a:srgbClr val="99FF66"/>
    <a:srgbClr val="99CCFF"/>
    <a:srgbClr val="85FFE0"/>
    <a:srgbClr val="00CC99"/>
    <a:srgbClr val="FFCC00"/>
    <a:srgbClr val="86AF83"/>
    <a:srgbClr val="FF33CC"/>
    <a:srgbClr val="66FF99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467" autoAdjust="0"/>
  </p:normalViewPr>
  <p:slideViewPr>
    <p:cSldViewPr>
      <p:cViewPr varScale="1">
        <p:scale>
          <a:sx n="58" d="100"/>
          <a:sy n="58" d="100"/>
        </p:scale>
        <p:origin x="258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296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</a:t>
            </a:r>
            <a:r>
              <a:rPr lang="en-US" smtClean="0"/>
              <a:t>802.11-12/0038r6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Nov 2012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133829E-1379-4F30-BA93-BFA527872E12}" type="slidenum">
              <a:rPr lang="en-US" sz="1200" b="0" smtClean="0"/>
              <a:pPr/>
              <a:t>16</a:t>
            </a:fld>
            <a:endParaRPr lang="en-US" sz="1200" b="0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48054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5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56424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8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9811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9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667520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10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635761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11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89990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12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802.11-11/0051r2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14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55675" cy="2762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30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</a:t>
            </a:r>
            <a:r>
              <a:rPr lang="en-US" sz="1800" dirty="0" smtClean="0"/>
              <a:t>802.11-14/0998r2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Binary_Worksheet1.xlsb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1-14-1006" TargetMode="External"/><Relationship Id="rId3" Type="http://schemas.openxmlformats.org/officeDocument/2006/relationships/hyperlink" Target="https://mentor.ieee.org/802.11/dcn/11-14-0998" TargetMode="External"/><Relationship Id="rId7" Type="http://schemas.openxmlformats.org/officeDocument/2006/relationships/hyperlink" Target="https://mentor.ieee.org/802.11/dcn/11-14-1038" TargetMode="External"/><Relationship Id="rId2" Type="http://schemas.openxmlformats.org/officeDocument/2006/relationships/hyperlink" Target="https://mentor.ieee.org/802.11/dcn/11-14-099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14-1039" TargetMode="External"/><Relationship Id="rId5" Type="http://schemas.openxmlformats.org/officeDocument/2006/relationships/hyperlink" Target="https://mentor.ieee.org/802.11/dcn/11-14-0999" TargetMode="External"/><Relationship Id="rId4" Type="http://schemas.openxmlformats.org/officeDocument/2006/relationships/hyperlink" Target="https://mentor.ieee.org/802.11/dcn/11-14-1037" TargetMode="External"/><Relationship Id="rId9" Type="http://schemas.openxmlformats.org/officeDocument/2006/relationships/hyperlink" Target="https://mentor.ieee.org/802.11/dcn/11-14-1005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Sept 2014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2014-09-17</a:t>
            </a:r>
            <a:endParaRPr lang="en-US" sz="2000" b="0" dirty="0" smtClean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7" name="Document" r:id="rId4" imgW="8268188" imgH="2779267" progId="Word.Document.8">
                  <p:embed/>
                </p:oleObj>
              </mc:Choice>
              <mc:Fallback>
                <p:oleObj name="Document" r:id="rId4" imgW="8268188" imgH="277926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162050" y="0"/>
            <a:ext cx="4984440" cy="381000"/>
          </a:xfrm>
        </p:spPr>
        <p:txBody>
          <a:bodyPr/>
          <a:lstStyle/>
          <a:p>
            <a:r>
              <a:rPr lang="en-US" sz="2800" dirty="0" smtClean="0"/>
              <a:t>M4.1.3 Officers (this session)</a:t>
            </a:r>
          </a:p>
        </p:txBody>
      </p:sp>
      <p:sp>
        <p:nvSpPr>
          <p:cNvPr id="15364" name="Text Box 138"/>
          <p:cNvSpPr txBox="1">
            <a:spLocks noChangeArrowheads="1"/>
          </p:cNvSpPr>
          <p:nvPr/>
        </p:nvSpPr>
        <p:spPr bwMode="auto">
          <a:xfrm>
            <a:off x="1162050" y="6519986"/>
            <a:ext cx="1046633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 smtClean="0"/>
              <a:t>Temporary</a:t>
            </a:r>
            <a:endParaRPr lang="en-US" sz="1400" dirty="0"/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9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4370839"/>
              </p:ext>
            </p:extLst>
          </p:nvPr>
        </p:nvGraphicFramePr>
        <p:xfrm>
          <a:off x="0" y="679209"/>
          <a:ext cx="8991600" cy="5682022"/>
        </p:xfrm>
        <a:graphic>
          <a:graphicData uri="http://schemas.openxmlformats.org/drawingml/2006/table">
            <a:tbl>
              <a:tblPr/>
              <a:tblGrid>
                <a:gridCol w="514350"/>
                <a:gridCol w="685800"/>
                <a:gridCol w="1828800"/>
                <a:gridCol w="2600325"/>
                <a:gridCol w="1905000"/>
                <a:gridCol w="1457325"/>
              </a:tblGrid>
              <a:tr h="33521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4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PUB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Clint CHAPLIN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Sub-editors Emily Qi and Edward Au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 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Ping FANG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Xiaoming PENG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Eldad PERAHIA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HAO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Peng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Filip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MESTANOV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43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Dan GAL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Dapeng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LIU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Aboul-Magd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NG60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Cordeiro (pro tem)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32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0" y="3200400"/>
            <a:ext cx="9144000" cy="1635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AutoShape 11"/>
          <p:cNvSpPr>
            <a:spLocks noChangeArrowheads="1"/>
          </p:cNvSpPr>
          <p:nvPr/>
        </p:nvSpPr>
        <p:spPr bwMode="auto">
          <a:xfrm>
            <a:off x="1180690" y="739083"/>
            <a:ext cx="1164003" cy="518555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-2003</a:t>
            </a:r>
          </a:p>
        </p:txBody>
      </p:sp>
      <p:sp>
        <p:nvSpPr>
          <p:cNvPr id="32791" name="AutoShape 11"/>
          <p:cNvSpPr>
            <a:spLocks noChangeArrowheads="1"/>
          </p:cNvSpPr>
          <p:nvPr/>
        </p:nvSpPr>
        <p:spPr bwMode="auto">
          <a:xfrm>
            <a:off x="4419600" y="706218"/>
            <a:ext cx="2797854" cy="5211982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80690" y="140672"/>
            <a:ext cx="4712887" cy="457200"/>
          </a:xfrm>
        </p:spPr>
        <p:txBody>
          <a:bodyPr/>
          <a:lstStyle/>
          <a:p>
            <a:pPr algn="ctr"/>
            <a:r>
              <a:rPr lang="en-US" sz="2800" smtClean="0"/>
              <a:t>IEEE 802.11 Revisions</a:t>
            </a:r>
            <a:endParaRPr lang="en-US" sz="2800" dirty="0" smtClean="0"/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5933769" y="2362200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11w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Frame 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188408" y="14478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-1999</a:t>
            </a: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222227" y="5488763"/>
            <a:ext cx="58862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</a:p>
          <a:p>
            <a:pPr algn="ctr"/>
            <a:r>
              <a:rPr lang="en-US" sz="14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&amp;</a:t>
            </a:r>
            <a:endParaRPr lang="en-US" sz="14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201315" y="956225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90845" y="97155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11k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90845" y="2758931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11r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1335530" y="4015172"/>
            <a:ext cx="833438" cy="53657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 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54 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1316503" y="4905622"/>
            <a:ext cx="838200" cy="606426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11b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11 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1334038" y="2118109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11d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Intl roaming</a:t>
            </a:r>
            <a:r>
              <a:rPr lang="en-US" sz="1000" b="1" dirty="0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951231" y="1526951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11v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Network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942500" y="971056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11s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4490845" y="1521618"/>
            <a:ext cx="975544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11u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5933769" y="4881563"/>
            <a:ext cx="999331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11y</a:t>
            </a:r>
            <a:endParaRPr lang="en-US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Contention</a:t>
            </a: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Based</a:t>
            </a: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Protocol</a:t>
            </a:r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5264551" y="3843133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11n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High 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(&gt;100 Mbps)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508865" y="2160984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11z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90839" y="4890112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11p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WAVE</a:t>
            </a: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7391400" y="706218"/>
            <a:ext cx="1676400" cy="5218420"/>
          </a:xfrm>
          <a:prstGeom prst="cube">
            <a:avLst>
              <a:gd name="adj" fmla="val 448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2016 (TBC)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99" name="AutoShape 11"/>
          <p:cNvSpPr>
            <a:spLocks noChangeArrowheads="1"/>
          </p:cNvSpPr>
          <p:nvPr/>
        </p:nvSpPr>
        <p:spPr bwMode="auto">
          <a:xfrm>
            <a:off x="2717240" y="739083"/>
            <a:ext cx="1463004" cy="518555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2007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800" name="AutoShape 15"/>
          <p:cNvSpPr>
            <a:spLocks noChangeArrowheads="1"/>
          </p:cNvSpPr>
          <p:nvPr/>
        </p:nvSpPr>
        <p:spPr bwMode="auto">
          <a:xfrm>
            <a:off x="2896746" y="4954486"/>
            <a:ext cx="990897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11g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801" name="AutoShape 16"/>
          <p:cNvSpPr>
            <a:spLocks noChangeArrowheads="1"/>
          </p:cNvSpPr>
          <p:nvPr/>
        </p:nvSpPr>
        <p:spPr bwMode="auto">
          <a:xfrm>
            <a:off x="2936107" y="1066800"/>
            <a:ext cx="990896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11e</a:t>
            </a:r>
          </a:p>
          <a:p>
            <a:pPr algn="ctr"/>
            <a:r>
              <a:rPr lang="en-US" sz="1000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802" name="AutoShape 17"/>
          <p:cNvSpPr>
            <a:spLocks noChangeArrowheads="1"/>
          </p:cNvSpPr>
          <p:nvPr/>
        </p:nvSpPr>
        <p:spPr bwMode="auto">
          <a:xfrm>
            <a:off x="2920265" y="2116931"/>
            <a:ext cx="969802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11i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803" name="AutoShape 19"/>
          <p:cNvSpPr>
            <a:spLocks noChangeArrowheads="1"/>
          </p:cNvSpPr>
          <p:nvPr/>
        </p:nvSpPr>
        <p:spPr bwMode="auto">
          <a:xfrm>
            <a:off x="2937449" y="1515293"/>
            <a:ext cx="989554" cy="522783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11h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DFS &amp; TPC</a:t>
            </a:r>
          </a:p>
        </p:txBody>
      </p:sp>
      <p:sp>
        <p:nvSpPr>
          <p:cNvPr id="32804" name="AutoShape 18"/>
          <p:cNvSpPr>
            <a:spLocks noChangeArrowheads="1"/>
          </p:cNvSpPr>
          <p:nvPr/>
        </p:nvSpPr>
        <p:spPr bwMode="auto">
          <a:xfrm>
            <a:off x="2917522" y="4092342"/>
            <a:ext cx="990896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11j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JP bands</a:t>
            </a:r>
            <a:r>
              <a:rPr lang="en-US" sz="1000" b="1" dirty="0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922200" y="2699543"/>
            <a:ext cx="998408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 dirty="0" smtClean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11f </a:t>
            </a:r>
            <a:endParaRPr lang="en-US" sz="1000" b="1" dirty="0">
              <a:solidFill>
                <a:schemeClr val="bg2">
                  <a:lumMod val="75000"/>
                </a:schemeClr>
              </a:solidFill>
              <a:latin typeface="Tahoma" pitchFamily="34" charset="0"/>
              <a:ea typeface="ＭＳ Ｐゴシック" charset="-128"/>
              <a:cs typeface="Arial" charset="0"/>
            </a:endParaRPr>
          </a:p>
          <a:p>
            <a:pPr algn="ctr">
              <a:defRPr/>
            </a:pPr>
            <a:r>
              <a:rPr lang="en-US" sz="10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792" name="AutoShape 9"/>
          <p:cNvSpPr>
            <a:spLocks noChangeArrowheads="1"/>
          </p:cNvSpPr>
          <p:nvPr/>
        </p:nvSpPr>
        <p:spPr bwMode="auto">
          <a:xfrm>
            <a:off x="7530420" y="887490"/>
            <a:ext cx="1295400" cy="52379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11aa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32793" name="AutoShape 10"/>
          <p:cNvSpPr>
            <a:spLocks noChangeArrowheads="1"/>
          </p:cNvSpPr>
          <p:nvPr/>
        </p:nvSpPr>
        <p:spPr bwMode="auto">
          <a:xfrm>
            <a:off x="7530420" y="1740054"/>
            <a:ext cx="1295400" cy="52379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11ae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Mgt Frames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517720" y="4523791"/>
            <a:ext cx="1308100" cy="4511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5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11ac -VHT</a:t>
            </a:r>
          </a:p>
          <a:p>
            <a:pPr algn="ctr"/>
            <a:r>
              <a:rPr lang="en-US" sz="105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&gt;1 </a:t>
            </a:r>
            <a:r>
              <a:rPr lang="en-US" sz="105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Gbps</a:t>
            </a:r>
            <a:r>
              <a:rPr lang="en-US" sz="105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@ 5GHz</a:t>
            </a:r>
            <a:endParaRPr lang="en-US" sz="105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97" name="AutoShape 41"/>
          <p:cNvSpPr>
            <a:spLocks noChangeArrowheads="1"/>
          </p:cNvSpPr>
          <p:nvPr/>
        </p:nvSpPr>
        <p:spPr bwMode="auto">
          <a:xfrm>
            <a:off x="7524070" y="5098509"/>
            <a:ext cx="1295400" cy="436602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11ad - VHT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&gt;1 </a:t>
            </a:r>
            <a:r>
              <a:rPr lang="en-US" sz="100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Gbps</a:t>
            </a: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@ 60GHz</a:t>
            </a:r>
          </a:p>
        </p:txBody>
      </p:sp>
      <p:sp>
        <p:nvSpPr>
          <p:cNvPr id="32798" name="AutoShape 9"/>
          <p:cNvSpPr>
            <a:spLocks noChangeArrowheads="1"/>
          </p:cNvSpPr>
          <p:nvPr/>
        </p:nvSpPr>
        <p:spPr bwMode="auto">
          <a:xfrm>
            <a:off x="7510463" y="396000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11af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TV Whitespace</a:t>
            </a:r>
          </a:p>
        </p:txBody>
      </p:sp>
      <p:sp>
        <p:nvSpPr>
          <p:cNvPr id="5" name="Right Arrow 4"/>
          <p:cNvSpPr/>
          <p:nvPr/>
        </p:nvSpPr>
        <p:spPr bwMode="auto">
          <a:xfrm>
            <a:off x="4108040" y="3194469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ight Arrow 49"/>
          <p:cNvSpPr/>
          <p:nvPr/>
        </p:nvSpPr>
        <p:spPr bwMode="auto">
          <a:xfrm>
            <a:off x="2286032" y="31736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ight Arrow 53"/>
          <p:cNvSpPr/>
          <p:nvPr/>
        </p:nvSpPr>
        <p:spPr bwMode="auto">
          <a:xfrm>
            <a:off x="847060" y="313977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ight Arrow 54"/>
          <p:cNvSpPr/>
          <p:nvPr/>
        </p:nvSpPr>
        <p:spPr bwMode="auto">
          <a:xfrm>
            <a:off x="7076313" y="3169460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 bwMode="auto">
          <a:xfrm>
            <a:off x="6019800" y="1419225"/>
            <a:ext cx="1789093" cy="4448175"/>
          </a:xfrm>
          <a:prstGeom prst="ellipse">
            <a:avLst/>
          </a:prstGeom>
          <a:solidFill>
            <a:srgbClr val="99FF66">
              <a:alpha val="76000"/>
            </a:srgbClr>
          </a:solidFill>
          <a:ln w="12700" cap="flat" cmpd="sng" algn="ctr">
            <a:solidFill>
              <a:schemeClr val="tx1">
                <a:alpha val="43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AutoShape 11"/>
          <p:cNvSpPr>
            <a:spLocks noChangeArrowheads="1"/>
          </p:cNvSpPr>
          <p:nvPr/>
        </p:nvSpPr>
        <p:spPr bwMode="auto">
          <a:xfrm>
            <a:off x="3775073" y="1419225"/>
            <a:ext cx="1025528" cy="565129"/>
          </a:xfrm>
          <a:prstGeom prst="cube">
            <a:avLst>
              <a:gd name="adj" fmla="val 448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</a:t>
            </a:r>
          </a:p>
          <a:p>
            <a:pPr algn="ctr"/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-2016</a:t>
            </a:r>
            <a:endParaRPr lang="en-US" sz="14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49287"/>
          </a:xfrm>
        </p:spPr>
        <p:txBody>
          <a:bodyPr/>
          <a:lstStyle/>
          <a:p>
            <a:r>
              <a:rPr lang="en-US" dirty="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01260" y="5182745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145491" y="5965581"/>
            <a:ext cx="811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466724" y="152603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479550" y="6004360"/>
            <a:ext cx="982663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01000" y="5939135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808135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03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6382796" y="4203414"/>
            <a:ext cx="1085850" cy="42545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8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84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84170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5319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556337" y="595947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6401846" y="3706504"/>
            <a:ext cx="1085850" cy="4349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  <a:endParaRPr lang="en-US" sz="10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3810000" y="2895600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243" name="AutoShape 49"/>
          <p:cNvSpPr>
            <a:spLocks noChangeArrowheads="1"/>
          </p:cNvSpPr>
          <p:nvPr/>
        </p:nvSpPr>
        <p:spPr bwMode="auto">
          <a:xfrm>
            <a:off x="3810000" y="3765550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802.11 </a:t>
            </a: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ah</a:t>
            </a:r>
          </a:p>
          <a:p>
            <a:pPr algn="ctr">
              <a:defRPr/>
            </a:pP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&lt; 1Ghz</a:t>
            </a:r>
            <a:endParaRPr lang="en-US" sz="12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78606" y="3332161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6410325" y="2786063"/>
            <a:ext cx="1085850" cy="46672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Mgt Frames</a:t>
            </a:r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6382796" y="4724400"/>
            <a:ext cx="1085850" cy="5334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2657474" y="2227262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2681722" y="4754960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  <a:p>
            <a:pPr algn="ctr"/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7772401" y="1419225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2632074" y="1479550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2680912" y="3765550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1555090" y="4756586"/>
            <a:ext cx="9144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9" name="AutoShape 31"/>
          <p:cNvSpPr>
            <a:spLocks noChangeArrowheads="1"/>
          </p:cNvSpPr>
          <p:nvPr/>
        </p:nvSpPr>
        <p:spPr bwMode="auto">
          <a:xfrm>
            <a:off x="6419850" y="2133600"/>
            <a:ext cx="1085850" cy="46672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8001000" y="1436914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-2012</a:t>
            </a: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8458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B06DC2-A86B-4567-B1B6-4A779827CDB5}" type="slidenum">
              <a:rPr lang="en-US" sz="800" b="1">
                <a:latin typeface="+mj-lt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lang="en-US" sz="800" b="1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 bwMode="auto">
          <a:xfrm>
            <a:off x="4800600" y="1531081"/>
            <a:ext cx="1676400" cy="602519"/>
          </a:xfrm>
          <a:custGeom>
            <a:avLst/>
            <a:gdLst>
              <a:gd name="connsiteX0" fmla="*/ 1597688 w 1597688"/>
              <a:gd name="connsiteY0" fmla="*/ 358059 h 602519"/>
              <a:gd name="connsiteX1" fmla="*/ 894304 w 1597688"/>
              <a:gd name="connsiteY1" fmla="*/ 589171 h 602519"/>
              <a:gd name="connsiteX2" fmla="*/ 723482 w 1597688"/>
              <a:gd name="connsiteY2" fmla="*/ 6367 h 602519"/>
              <a:gd name="connsiteX3" fmla="*/ 271306 w 1597688"/>
              <a:gd name="connsiteY3" fmla="*/ 277672 h 602519"/>
              <a:gd name="connsiteX4" fmla="*/ 0 w 1597688"/>
              <a:gd name="connsiteY4" fmla="*/ 257575 h 602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688" h="602519">
                <a:moveTo>
                  <a:pt x="1597688" y="358059"/>
                </a:moveTo>
                <a:cubicBezTo>
                  <a:pt x="1318846" y="502922"/>
                  <a:pt x="1040005" y="647786"/>
                  <a:pt x="894304" y="589171"/>
                </a:cubicBezTo>
                <a:cubicBezTo>
                  <a:pt x="748603" y="530556"/>
                  <a:pt x="827315" y="58283"/>
                  <a:pt x="723482" y="6367"/>
                </a:cubicBezTo>
                <a:cubicBezTo>
                  <a:pt x="619649" y="-45550"/>
                  <a:pt x="391886" y="235804"/>
                  <a:pt x="271306" y="277672"/>
                </a:cubicBezTo>
                <a:cubicBezTo>
                  <a:pt x="150726" y="319540"/>
                  <a:pt x="15072" y="230779"/>
                  <a:pt x="0" y="257575"/>
                </a:cubicBezTo>
              </a:path>
            </a:pathLst>
          </a:custGeom>
          <a:noFill/>
          <a:ln w="60325" cap="flat" cmpd="sng" algn="ctr">
            <a:solidFill>
              <a:srgbClr val="99FF66">
                <a:alpha val="77000"/>
              </a:srgbClr>
            </a:solidFill>
            <a:prstDash val="solid"/>
            <a:round/>
            <a:headEnd type="none" w="sm" len="sm"/>
            <a:tailEnd type="stealth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M4.1.5 Summary of ballots and comment collections</a:t>
            </a:r>
            <a:endParaRPr lang="en-GB" dirty="0" smtClean="0"/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1877837"/>
              </p:ext>
            </p:extLst>
          </p:nvPr>
        </p:nvGraphicFramePr>
        <p:xfrm>
          <a:off x="40574" y="2133600"/>
          <a:ext cx="9103425" cy="35875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7763"/>
                <a:gridCol w="917992"/>
                <a:gridCol w="994492"/>
                <a:gridCol w="917992"/>
                <a:gridCol w="519787"/>
                <a:gridCol w="838200"/>
                <a:gridCol w="622300"/>
                <a:gridCol w="622300"/>
                <a:gridCol w="622300"/>
                <a:gridCol w="622300"/>
                <a:gridCol w="622300"/>
                <a:gridCol w="622300"/>
                <a:gridCol w="533399"/>
              </a:tblGrid>
              <a:tr h="14627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Opened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Dur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Pool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Disapprove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CC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TGaj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2014-07-25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789895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771525" y="6199188"/>
            <a:ext cx="7772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2014-05-16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625475" y="3849688"/>
            <a:ext cx="77724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/>
              <a:t>Definitions: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</a:t>
            </a:r>
            <a:r>
              <a:rPr lang="en-GB" sz="1800" b="0" dirty="0" smtClean="0"/>
              <a:t>802.11</a:t>
            </a:r>
            <a:endParaRPr lang="en-GB" sz="1800" b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0340219"/>
              </p:ext>
            </p:extLst>
          </p:nvPr>
        </p:nvGraphicFramePr>
        <p:xfrm>
          <a:off x="627063" y="1524000"/>
          <a:ext cx="7772400" cy="228600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Number</a:t>
                      </a:r>
                      <a:endParaRPr lang="en-GB" sz="400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Aspirant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148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Potential Voter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 smtClean="0">
                          <a:effectLst/>
                        </a:rPr>
                        <a:t>51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329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M4.1.6 “Ex Officio” voting members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641350" y="2438400"/>
            <a:ext cx="7772400" cy="3886200"/>
          </a:xfrm>
        </p:spPr>
        <p:txBody>
          <a:bodyPr/>
          <a:lstStyle/>
          <a:p>
            <a:r>
              <a:rPr lang="en-GB" smtClean="0"/>
              <a:t>According to the 802 P&amp;P, 802 voting EC members have the right to vote in 802.11.</a:t>
            </a:r>
          </a:p>
          <a:p>
            <a:r>
              <a:rPr lang="en-GB" smtClean="0"/>
              <a:t>The EC members have been asked to indicate if they are interested in exercising this right.   Those interested are recorded as “Ex Officio” voters in 802.11.</a:t>
            </a:r>
          </a:p>
          <a:p>
            <a:r>
              <a:rPr lang="en-GB" smtClean="0"/>
              <a:t>Ex Officio voters will appear in WG ballot pools. </a:t>
            </a:r>
          </a:p>
        </p:txBody>
      </p:sp>
      <p:sp>
        <p:nvSpPr>
          <p:cNvPr id="2458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538163" y="631825"/>
            <a:ext cx="7772400" cy="533400"/>
          </a:xfrm>
        </p:spPr>
        <p:txBody>
          <a:bodyPr/>
          <a:lstStyle/>
          <a:p>
            <a:r>
              <a:rPr lang="en-GB" sz="2400" dirty="0" smtClean="0"/>
              <a:t>M4.1.6 Recent voting member history</a:t>
            </a:r>
          </a:p>
        </p:txBody>
      </p:sp>
      <p:graphicFrame>
        <p:nvGraphicFramePr>
          <p:cNvPr id="2560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9793312"/>
              </p:ext>
            </p:extLst>
          </p:nvPr>
        </p:nvGraphicFramePr>
        <p:xfrm>
          <a:off x="1452563" y="1111291"/>
          <a:ext cx="5710237" cy="53657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4" name="Binary Worksheet" r:id="rId4" imgW="8134243" imgH="7610543" progId="Excel.SheetBinaryMacroEnabled.12">
                  <p:embed/>
                </p:oleObj>
              </mc:Choice>
              <mc:Fallback>
                <p:oleObj name="Binary Worksheet" r:id="rId4" imgW="8134243" imgH="7610543" progId="Excel.SheetBinaryMacroEnabled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2563" y="1111291"/>
                        <a:ext cx="5710237" cy="53657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GB" smtClean="0"/>
              <a:t>M4.1.7 ANA Status</a:t>
            </a:r>
            <a:endParaRPr lang="en-US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The latest database is 11-11/0270r24  (Sept 2014)</a:t>
            </a:r>
          </a:p>
          <a:p>
            <a:pPr>
              <a:defRPr/>
            </a:pPr>
            <a:r>
              <a:rPr lang="en-GB" dirty="0" smtClean="0"/>
              <a:t>Changes since last meeting:</a:t>
            </a:r>
          </a:p>
          <a:p>
            <a:pPr lvl="1">
              <a:defRPr/>
            </a:pPr>
            <a:r>
              <a:rPr lang="en-GB" dirty="0" smtClean="0"/>
              <a:t>Allocations for &lt;ANA&gt; flags in </a:t>
            </a:r>
            <a:r>
              <a:rPr lang="en-GB" dirty="0" err="1" smtClean="0"/>
              <a:t>REVmc</a:t>
            </a:r>
            <a:endParaRPr lang="en-GB" dirty="0" smtClean="0"/>
          </a:p>
          <a:p>
            <a:pPr>
              <a:defRPr/>
            </a:pPr>
            <a:endParaRPr lang="en-GB" dirty="0" smtClean="0"/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background data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71488"/>
          </a:xfrm>
        </p:spPr>
        <p:txBody>
          <a:bodyPr/>
          <a:lstStyle/>
          <a:p>
            <a:r>
              <a:rPr lang="en-GB" dirty="0" smtClean="0"/>
              <a:t>Membership by Country and Region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pic>
        <p:nvPicPr>
          <p:cNvPr id="2970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63" y="1219200"/>
            <a:ext cx="3929062" cy="472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3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173163"/>
            <a:ext cx="4191000" cy="5227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GB" sz="2800" b="0" dirty="0" smtClean="0"/>
              <a:t>This presentation, together with the topic reports cited on the next slide, forms the opening report of the IEEE 802.11 Working Group for Sept 2014.</a:t>
            </a:r>
          </a:p>
          <a:p>
            <a:r>
              <a:rPr lang="en-GB" sz="2800" b="0" dirty="0" smtClean="0"/>
              <a:t>Subgroup status is reported in the “Snapshots” submission (see next slide for link).  This is incorporated by reference into this opening report.</a:t>
            </a:r>
          </a:p>
          <a:p>
            <a:r>
              <a:rPr lang="en-GB" sz="2800" b="0" dirty="0" smtClean="0"/>
              <a:t>“</a:t>
            </a:r>
            <a:r>
              <a:rPr lang="en-GB" sz="2800" b="0" i="1" dirty="0" err="1" smtClean="0"/>
              <a:t>Mx.y.z</a:t>
            </a:r>
            <a:r>
              <a:rPr lang="en-GB" sz="2800" b="0" dirty="0" smtClean="0"/>
              <a:t>” terminology indicates that the item was on the tentative agenda for the </a:t>
            </a:r>
            <a:r>
              <a:rPr lang="en-GB" sz="2800" b="0" i="1" dirty="0" smtClean="0"/>
              <a:t>M</a:t>
            </a:r>
            <a:r>
              <a:rPr lang="en-GB" sz="2800" b="0" dirty="0" smtClean="0"/>
              <a:t>onday 802.11 plenary, and was agenda item </a:t>
            </a:r>
            <a:r>
              <a:rPr lang="en-GB" sz="2800" b="0" i="1" dirty="0" err="1" smtClean="0"/>
              <a:t>x.y.z</a:t>
            </a:r>
            <a:r>
              <a:rPr lang="en-GB" sz="2800" b="0" dirty="0" smtClean="0"/>
              <a:t>.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85800"/>
          </a:xfrm>
        </p:spPr>
        <p:txBody>
          <a:bodyPr/>
          <a:lstStyle/>
          <a:p>
            <a:r>
              <a:rPr lang="en-GB" dirty="0" smtClean="0"/>
              <a:t>Membership – Historic Data</a:t>
            </a:r>
            <a:endParaRPr lang="en-US" dirty="0" smtClean="0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307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2426986"/>
              </p:ext>
            </p:extLst>
          </p:nvPr>
        </p:nvGraphicFramePr>
        <p:xfrm>
          <a:off x="533400" y="1250950"/>
          <a:ext cx="8151813" cy="489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2" name="Worksheet" r:id="rId3" imgW="7934345" imgH="4771957" progId="Excel.Sheet.12">
                  <p:embed/>
                </p:oleObj>
              </mc:Choice>
              <mc:Fallback>
                <p:oleObj name="Worksheet" r:id="rId3" imgW="7934345" imgH="4771957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250950"/>
                        <a:ext cx="8151813" cy="4899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433741"/>
              </p:ext>
            </p:extLst>
          </p:nvPr>
        </p:nvGraphicFramePr>
        <p:xfrm>
          <a:off x="152400" y="2057400"/>
          <a:ext cx="8863724" cy="3352800"/>
        </p:xfrm>
        <a:graphic>
          <a:graphicData uri="http://schemas.openxmlformats.org/drawingml/2006/table">
            <a:tbl>
              <a:tblPr/>
              <a:tblGrid>
                <a:gridCol w="3046495"/>
                <a:gridCol w="5817229"/>
              </a:tblGrid>
              <a:tr h="223345"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1" i="0" u="none" strike="noStrike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23345"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https://mentor.ieee.org/802.11/dcn/11-14-0997</a:t>
                      </a:r>
                      <a:endParaRPr lang="en-GB" sz="22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23345"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https://mentor.ieee.org/802.11/dcn/11-14-0998</a:t>
                      </a:r>
                      <a:endParaRPr lang="en-GB" sz="22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23345"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https://mentor.ieee.org/802.11/dcn/11-14-1037</a:t>
                      </a:r>
                      <a:endParaRPr lang="en-GB" sz="22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23345"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https://mentor.ieee.org/802.11/dcn/11-14-0999</a:t>
                      </a:r>
                      <a:endParaRPr lang="en-GB" sz="22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23345"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https://mentor.ieee.org/802.11/dcn/11-14-1039</a:t>
                      </a:r>
                      <a:endParaRPr lang="en-GB" sz="22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23345"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Closing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https://mentor.ieee.org/802.11/dcn/11-14-1038</a:t>
                      </a:r>
                      <a:endParaRPr lang="en-GB" sz="22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49621"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22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2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https://mentor.ieee.org/802.11/dcn/11-14-1006</a:t>
                      </a:r>
                      <a:endParaRPr lang="en-GB" sz="22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23345"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https://mentor.ieee.org/802.11/dcn/11-14-1005</a:t>
                      </a:r>
                      <a:endParaRPr lang="en-GB" sz="22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49621"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22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2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https://mentor.ieee.org/802.11/dcn/11-14-1038</a:t>
                      </a:r>
                      <a:endParaRPr lang="en-GB" sz="22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066800" y="1828800"/>
          <a:ext cx="7391400" cy="3311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Working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SC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Task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Study Group</a:t>
                      </a:r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086600" cy="457200"/>
          </a:xfrm>
        </p:spPr>
        <p:txBody>
          <a:bodyPr/>
          <a:lstStyle/>
          <a:p>
            <a:r>
              <a:rPr lang="en-GB" dirty="0" smtClean="0"/>
              <a:t>M4.1.1 Groups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0260457"/>
              </p:ext>
            </p:extLst>
          </p:nvPr>
        </p:nvGraphicFramePr>
        <p:xfrm>
          <a:off x="304800" y="609600"/>
          <a:ext cx="8534400" cy="5595798"/>
        </p:xfrm>
        <a:graphic>
          <a:graphicData uri="http://schemas.openxmlformats.org/drawingml/2006/table">
            <a:tbl>
              <a:tblPr/>
              <a:tblGrid>
                <a:gridCol w="1003764"/>
                <a:gridCol w="2303316"/>
                <a:gridCol w="5227320"/>
              </a:tblGrid>
              <a:tr h="40789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43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Publicity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mc 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REVmc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6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5" marB="274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 (S1G)</a:t>
                      </a:r>
                    </a:p>
                  </a:txBody>
                  <a:tcPr marT="27435" marB="274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 (FILS)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Milli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-Meter Wave (CMMW)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 (PAD)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 (GLK)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NG60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30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</p:nvPr>
        </p:nvGraphicFramePr>
        <p:xfrm>
          <a:off x="304800" y="1728788"/>
          <a:ext cx="5384800" cy="4084640"/>
        </p:xfrm>
        <a:graphic>
          <a:graphicData uri="http://schemas.openxmlformats.org/drawingml/2006/table">
            <a:tbl>
              <a:tblPr/>
              <a:tblGrid>
                <a:gridCol w="2209800"/>
                <a:gridCol w="3175000"/>
              </a:tblGrid>
              <a:tr h="45723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819150" y="5943600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>
                <a:hlinkClick r:id="rId2"/>
              </a:rPr>
              <a:t>http://www.ieee802.org/11/PARs/index.html</a:t>
            </a:r>
            <a:endParaRPr lang="en-US" sz="180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13348" name="Left Arrow 8"/>
          <p:cNvSpPr>
            <a:spLocks noChangeArrowheads="1"/>
          </p:cNvSpPr>
          <p:nvPr/>
        </p:nvSpPr>
        <p:spPr bwMode="auto">
          <a:xfrm>
            <a:off x="5867400" y="2819400"/>
            <a:ext cx="838200" cy="381000"/>
          </a:xfrm>
          <a:prstGeom prst="leftArrow">
            <a:avLst>
              <a:gd name="adj1" fmla="val 50000"/>
              <a:gd name="adj2" fmla="val 49999"/>
            </a:avLst>
          </a:prstGeom>
          <a:solidFill>
            <a:srgbClr val="FFC0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800" b="0"/>
          </a:p>
        </p:txBody>
      </p:sp>
      <p:sp>
        <p:nvSpPr>
          <p:cNvPr id="13349" name="Left Arrow 9"/>
          <p:cNvSpPr>
            <a:spLocks noChangeArrowheads="1"/>
          </p:cNvSpPr>
          <p:nvPr/>
        </p:nvSpPr>
        <p:spPr bwMode="auto">
          <a:xfrm>
            <a:off x="5867400" y="2209800"/>
            <a:ext cx="838200" cy="381000"/>
          </a:xfrm>
          <a:prstGeom prst="leftArrow">
            <a:avLst>
              <a:gd name="adj1" fmla="val 50000"/>
              <a:gd name="adj2" fmla="val 49999"/>
            </a:avLst>
          </a:prstGeom>
          <a:solidFill>
            <a:srgbClr val="FFC0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800" b="0"/>
          </a:p>
        </p:txBody>
      </p:sp>
      <p:sp>
        <p:nvSpPr>
          <p:cNvPr id="13350" name="TextBox 3"/>
          <p:cNvSpPr txBox="1">
            <a:spLocks noChangeArrowheads="1"/>
          </p:cNvSpPr>
          <p:nvPr/>
        </p:nvSpPr>
        <p:spPr bwMode="auto">
          <a:xfrm>
            <a:off x="7002463" y="2127250"/>
            <a:ext cx="16859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dirty="0" smtClean="0"/>
              <a:t>On </a:t>
            </a:r>
            <a:r>
              <a:rPr lang="en-US" dirty="0" err="1" smtClean="0"/>
              <a:t>NesCom</a:t>
            </a:r>
            <a:r>
              <a:rPr lang="en-US" dirty="0" smtClean="0"/>
              <a:t> agenda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30275"/>
            <a:ext cx="7772400" cy="822325"/>
          </a:xfrm>
        </p:spPr>
        <p:txBody>
          <a:bodyPr/>
          <a:lstStyle/>
          <a:p>
            <a:r>
              <a:rPr lang="en-US" dirty="0" smtClean="0"/>
              <a:t>M4.1.3 802.11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225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WG Secretary – Stephen McCann</a:t>
            </a:r>
          </a:p>
          <a:p>
            <a:pPr>
              <a:defRPr/>
            </a:pPr>
            <a:r>
              <a:rPr lang="en-US" sz="2600" dirty="0" smtClean="0"/>
              <a:t>Treasurer – Jon Rosdahl</a:t>
            </a:r>
          </a:p>
          <a:p>
            <a:pPr>
              <a:defRPr/>
            </a:pPr>
            <a:r>
              <a:rPr lang="en-US" sz="2600" dirty="0" smtClean="0"/>
              <a:t>Publicity – Stephen McCann</a:t>
            </a:r>
          </a:p>
          <a:p>
            <a:pPr>
              <a:defRPr/>
            </a:pPr>
            <a:r>
              <a:rPr lang="en-US" sz="2600" dirty="0" smtClean="0"/>
              <a:t>ANA Authority – Adrian Stephens</a:t>
            </a:r>
          </a:p>
          <a:p>
            <a:pPr>
              <a:defRPr/>
            </a:pPr>
            <a:r>
              <a:rPr lang="en-US" sz="2600" dirty="0" smtClean="0"/>
              <a:t>WG Technical Editors – Adrian Stephens, Peter Ecclesine</a:t>
            </a:r>
            <a:endParaRPr lang="en-US" sz="2600" dirty="0"/>
          </a:p>
          <a:p>
            <a:pPr marL="0" indent="0">
              <a:buFontTx/>
              <a:buNone/>
              <a:defRPr/>
            </a:pPr>
            <a:endParaRPr lang="en-US" sz="2600" dirty="0" smtClean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63389"/>
            <a:ext cx="3962400" cy="381000"/>
          </a:xfrm>
        </p:spPr>
        <p:txBody>
          <a:bodyPr/>
          <a:lstStyle/>
          <a:p>
            <a:r>
              <a:rPr lang="en-US" sz="2800" dirty="0" smtClean="0"/>
              <a:t>M4.1.3 Officers</a:t>
            </a:r>
          </a:p>
        </p:txBody>
      </p:sp>
      <p:sp>
        <p:nvSpPr>
          <p:cNvPr id="15364" name="Text Box 138"/>
          <p:cNvSpPr txBox="1">
            <a:spLocks noChangeArrowheads="1"/>
          </p:cNvSpPr>
          <p:nvPr/>
        </p:nvSpPr>
        <p:spPr bwMode="auto">
          <a:xfrm>
            <a:off x="1162050" y="6519986"/>
            <a:ext cx="3203575" cy="3079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/>
              <a:t>OPEN = Candidate Nominations are open</a:t>
            </a:r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9682546"/>
              </p:ext>
            </p:extLst>
          </p:nvPr>
        </p:nvGraphicFramePr>
        <p:xfrm>
          <a:off x="0" y="668890"/>
          <a:ext cx="8991600" cy="5682022"/>
        </p:xfrm>
        <a:graphic>
          <a:graphicData uri="http://schemas.openxmlformats.org/drawingml/2006/table">
            <a:tbl>
              <a:tblPr/>
              <a:tblGrid>
                <a:gridCol w="514350"/>
                <a:gridCol w="685800"/>
                <a:gridCol w="1828800"/>
                <a:gridCol w="2600325"/>
                <a:gridCol w="1905000"/>
                <a:gridCol w="1457325"/>
              </a:tblGrid>
              <a:tr h="33521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4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PUB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Clint CHAPLIN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Sub-editors Emily Qi and Edward Au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 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Ping FANG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Xiaoming PENG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Eldad PERAHIA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HAO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Peng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Filip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MESTANOV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43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Dan GAL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Dapeng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LIU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Aboul-Magd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NG60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Cordeiro (pro tem)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63389"/>
            <a:ext cx="3962400" cy="381000"/>
          </a:xfrm>
        </p:spPr>
        <p:txBody>
          <a:bodyPr/>
          <a:lstStyle/>
          <a:p>
            <a:r>
              <a:rPr lang="en-US" sz="2800" dirty="0" smtClean="0"/>
              <a:t>M4.1.3 Officers</a:t>
            </a:r>
          </a:p>
        </p:txBody>
      </p:sp>
      <p:sp>
        <p:nvSpPr>
          <p:cNvPr id="15364" name="Text Box 138"/>
          <p:cNvSpPr txBox="1">
            <a:spLocks noChangeArrowheads="1"/>
          </p:cNvSpPr>
          <p:nvPr/>
        </p:nvSpPr>
        <p:spPr bwMode="auto">
          <a:xfrm>
            <a:off x="1162050" y="6519986"/>
            <a:ext cx="1741182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 smtClean="0"/>
              <a:t>Updated this session</a:t>
            </a:r>
            <a:endParaRPr lang="en-US" sz="1400" dirty="0"/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6403431"/>
              </p:ext>
            </p:extLst>
          </p:nvPr>
        </p:nvGraphicFramePr>
        <p:xfrm>
          <a:off x="0" y="668890"/>
          <a:ext cx="8991600" cy="5468662"/>
        </p:xfrm>
        <a:graphic>
          <a:graphicData uri="http://schemas.openxmlformats.org/drawingml/2006/table">
            <a:tbl>
              <a:tblPr/>
              <a:tblGrid>
                <a:gridCol w="514350"/>
                <a:gridCol w="685800"/>
                <a:gridCol w="1828800"/>
                <a:gridCol w="2600325"/>
                <a:gridCol w="1905000"/>
                <a:gridCol w="1457325"/>
              </a:tblGrid>
              <a:tr h="33521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4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PUB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Clint CHAPLIN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Sub-editors Emily Qi and Edward Au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 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Ping FANG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Xiaoming PENG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Eldad PERAHIA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HAO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Peng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Filip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MESTANOV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43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Dan GAL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Dapeng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LIU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Aboul-Magd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NG60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Hurtarte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4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80024</TotalTime>
  <Words>1459</Words>
  <Application>Microsoft Office PowerPoint</Application>
  <PresentationFormat>On-screen Show (4:3)</PresentationFormat>
  <Paragraphs>617</Paragraphs>
  <Slides>20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ＭＳ Ｐゴシック</vt:lpstr>
      <vt:lpstr>Arial</vt:lpstr>
      <vt:lpstr>Arial Narrow</vt:lpstr>
      <vt:lpstr>Calibri</vt:lpstr>
      <vt:lpstr>Tahoma</vt:lpstr>
      <vt:lpstr>Times New Roman</vt:lpstr>
      <vt:lpstr>Default Design</vt:lpstr>
      <vt:lpstr>Custom Design</vt:lpstr>
      <vt:lpstr>Document</vt:lpstr>
      <vt:lpstr>Binary Worksheet</vt:lpstr>
      <vt:lpstr>Worksheet</vt:lpstr>
      <vt:lpstr>802.11 Working Group Opening Report Sept 2014</vt:lpstr>
      <vt:lpstr>Introduction</vt:lpstr>
      <vt:lpstr>M3.1 802.11 Working Group Session Documents</vt:lpstr>
      <vt:lpstr>M4.1.1 Type of Groups</vt:lpstr>
      <vt:lpstr>M4.1.1 Groups</vt:lpstr>
      <vt:lpstr>M4.1.2 PAR Expiration/Renewal Schedule</vt:lpstr>
      <vt:lpstr>M4.1.3 802.11 Appointed positions</vt:lpstr>
      <vt:lpstr>M4.1.3 Officers</vt:lpstr>
      <vt:lpstr>M4.1.3 Officers</vt:lpstr>
      <vt:lpstr>M4.1.3 Officers (this session)</vt:lpstr>
      <vt:lpstr>IEEE 802.11 Revisions</vt:lpstr>
      <vt:lpstr>IEEE 802.11 Standards Pipeline</vt:lpstr>
      <vt:lpstr>M4.1.5 Summary of ballots and comment collections</vt:lpstr>
      <vt:lpstr>M4.1.6 Current Membership Status</vt:lpstr>
      <vt:lpstr>M4.1.6 “Ex Officio” voting members</vt:lpstr>
      <vt:lpstr>M4.1.6 Recent voting member history</vt:lpstr>
      <vt:lpstr>M4.1.7 ANA Status</vt:lpstr>
      <vt:lpstr>background data</vt:lpstr>
      <vt:lpstr>Membership by Country and Region</vt:lpstr>
      <vt:lpstr>Membership – Historic Data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Vice Chair's Report 2012</dc:title>
  <dc:creator>Adrian Stephens</dc:creator>
  <cp:lastModifiedBy>Stephens, Adrian P</cp:lastModifiedBy>
  <cp:revision>1452</cp:revision>
  <cp:lastPrinted>1998-02-10T13:28:06Z</cp:lastPrinted>
  <dcterms:created xsi:type="dcterms:W3CDTF">1998-02-10T13:07:52Z</dcterms:created>
  <dcterms:modified xsi:type="dcterms:W3CDTF">2014-09-16T14:29:19Z</dcterms:modified>
</cp:coreProperties>
</file>