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b" ContentType="application/vnd.ms-excel.sheet.binary.macroEnabled.12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22"/>
  </p:notesMasterIdLst>
  <p:handoutMasterIdLst>
    <p:handoutMasterId r:id="rId23"/>
  </p:handoutMasterIdLst>
  <p:sldIdLst>
    <p:sldId id="269" r:id="rId3"/>
    <p:sldId id="370" r:id="rId4"/>
    <p:sldId id="371" r:id="rId5"/>
    <p:sldId id="372" r:id="rId6"/>
    <p:sldId id="373" r:id="rId7"/>
    <p:sldId id="378" r:id="rId8"/>
    <p:sldId id="374" r:id="rId9"/>
    <p:sldId id="375" r:id="rId10"/>
    <p:sldId id="396" r:id="rId11"/>
    <p:sldId id="397" r:id="rId12"/>
    <p:sldId id="398" r:id="rId13"/>
    <p:sldId id="379" r:id="rId14"/>
    <p:sldId id="383" r:id="rId15"/>
    <p:sldId id="384" r:id="rId16"/>
    <p:sldId id="381" r:id="rId17"/>
    <p:sldId id="382" r:id="rId18"/>
    <p:sldId id="395" r:id="rId19"/>
    <p:sldId id="393" r:id="rId20"/>
    <p:sldId id="394" r:id="rId2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7DA"/>
    <a:srgbClr val="99FF66"/>
    <a:srgbClr val="99CCFF"/>
    <a:srgbClr val="85FFE0"/>
    <a:srgbClr val="00CC99"/>
    <a:srgbClr val="FFCC00"/>
    <a:srgbClr val="86AF83"/>
    <a:srgbClr val="FF33CC"/>
    <a:srgbClr val="66FF99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467" autoAdjust="0"/>
  </p:normalViewPr>
  <p:slideViewPr>
    <p:cSldViewPr>
      <p:cViewPr varScale="1">
        <p:scale>
          <a:sx n="63" d="100"/>
          <a:sy n="63" d="100"/>
        </p:scale>
        <p:origin x="117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-1506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</a:t>
            </a:r>
            <a:r>
              <a:rPr lang="en-US" smtClean="0"/>
              <a:t>802.11-12/0038r6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Nov 2012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802.11-11/0051r2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May 2011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6CBAD885-81A5-421E-8FC3-B2D944C8FA29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996716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229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229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229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2295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56FFF4EB-5DB1-4C83-B02D-8AD5D978A35E}" type="slidenum">
              <a:rPr lang="en-US" sz="1200" b="0" smtClean="0"/>
              <a:pPr/>
              <a:t>5</a:t>
            </a:fld>
            <a:endParaRPr 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2564244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8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5981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802.11-14/0202r0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March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488" indent="-3444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500" y="68643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6125" indent="-28575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776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8138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68513" indent="-228600" defTabSz="9445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257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829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401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97313" indent="-228600" defTabSz="9445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4A194D4-8BFB-4484-915A-61D91B0287BE}" type="slidenum">
              <a:rPr lang="en-US" sz="1200" b="0" smtClean="0"/>
              <a:pPr/>
              <a:t>9</a:t>
            </a:fld>
            <a:endParaRPr lang="en-US" sz="1200" b="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63576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80088" y="885708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4ED28A0E-4BA3-4608-97B3-66B1DD630016}" type="slidenum">
              <a:rPr lang="en-US" sz="1200"/>
              <a:pPr algn="r" eaLnBrk="0" hangingPunct="0"/>
              <a:t>10</a:t>
            </a:fld>
            <a:endParaRPr lang="en-US" sz="1200" dirty="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1899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026814" y="88629"/>
            <a:ext cx="21859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 dirty="0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46754" y="88629"/>
            <a:ext cx="7435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173778" y="8857085"/>
            <a:ext cx="203902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 dirty="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280089" y="885708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 dirty="0"/>
              <a:t>Page </a:t>
            </a:r>
            <a:fld id="{FBF61866-3B38-4060-AC4E-03A654F60552}" type="slidenum">
              <a:rPr lang="en-US" sz="1200"/>
              <a:pPr algn="r" eaLnBrk="0" hangingPunct="0"/>
              <a:t>11</a:t>
            </a:fld>
            <a:endParaRPr lang="en-US" sz="1200" dirty="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8975"/>
            <a:ext cx="4568825" cy="3427413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340" y="4342783"/>
            <a:ext cx="5487326" cy="411355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953500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802.11-11/0051r2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0FE52186-36B6-4054-BEF3-62B8BA7A57C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963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F87FA4D-B203-4A7A-ABA8-34BFB8289880}" type="slidenum">
              <a:rPr lang="en-US" sz="1200" b="0" smtClean="0"/>
              <a:pPr/>
              <a:t>13</a:t>
            </a:fld>
            <a:endParaRPr lang="en-US" sz="1200" b="0" smtClean="0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103035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doc.: IEEE 802.11-11/0051r2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400" smtClean="0"/>
              <a:t>May 2011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sz="1200" b="0" smtClean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4133829E-1379-4F30-BA93-BFA527872E12}" type="slidenum">
              <a:rPr lang="en-US" sz="1200" b="0" smtClean="0"/>
              <a:pPr/>
              <a:t>15</a:t>
            </a:fld>
            <a:endParaRPr lang="en-US" sz="1200" b="0" smtClean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648054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BE4280C-3A59-4198-A7DE-FA7B3A6AA5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6B9EB7-CFDB-421C-9291-7404600A2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74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2966A0-9A2D-41E1-9C0A-3CC67CD80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1847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38FAED2-464C-4508-9182-2C89713D06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96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753E77-0536-4BA7-8BC7-B6C83BF0A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695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B694-6003-476A-AD0A-04ECA0BF6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493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433C4-EA37-4FEE-ABBA-AD5AF8A8BA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7695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5B195-1E86-4412-872A-C335EA4EB2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542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15CCF-C7C8-48B4-965B-D0A9EA5F4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8656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533D3-F4C0-4433-AACB-27CD43B5A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10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295BF-24A0-4B2C-8AF1-9E6D68A2E1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181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955675" cy="2762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BC98B1-8847-456F-A590-69DC1C4B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3A6AD-89E4-46DF-BC99-139DEED0FA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612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2CCF3E-69AC-4C3A-9E89-B6DE6D2FC4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1830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D4CA1-87EA-4327-97D7-AF7D29D98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119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5BCA0-18D3-4AF6-9970-92B477AEE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8002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C5195-963D-48D7-A6D0-9055F0969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8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366C23-4538-4CEB-9158-0679D70D39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246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A65C0B-5E3D-4C40-AD73-3536A14CC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584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07CA113-D3E1-4D93-9585-B8CFAFF54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FBD1F51-5136-477F-A21E-BB3B46CB0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64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9537A71-55E9-47A7-9FE1-4FF47A259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0304A0-4CD5-4ECE-A0A5-AD40B25F94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8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B007BB-E901-4378-AA7C-98707073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64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9302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 smtClean="0"/>
              <a:t>doc.: IEEE 802.11-14/0998r0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20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smtClean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  <p:sldLayoutId id="2147485532" r:id="rId9"/>
    <p:sldLayoutId id="2147485533" r:id="rId10"/>
    <p:sldLayoutId id="2147485534" r:id="rId11"/>
    <p:sldLayoutId id="2147485535" r:id="rId12"/>
    <p:sldLayoutId id="2147485536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23A8551-48C1-4729-80EE-98522A3CE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37" r:id="rId1"/>
    <p:sldLayoutId id="2147485538" r:id="rId2"/>
    <p:sldLayoutId id="2147485539" r:id="rId3"/>
    <p:sldLayoutId id="2147485540" r:id="rId4"/>
    <p:sldLayoutId id="2147485541" r:id="rId5"/>
    <p:sldLayoutId id="2147485542" r:id="rId6"/>
    <p:sldLayoutId id="2147485543" r:id="rId7"/>
    <p:sldLayoutId id="2147485544" r:id="rId8"/>
    <p:sldLayoutId id="2147485545" r:id="rId9"/>
    <p:sldLayoutId id="2147485546" r:id="rId10"/>
    <p:sldLayoutId id="2147485547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Binary_Worksheet1.xlsb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-14-0998" TargetMode="External"/><Relationship Id="rId2" Type="http://schemas.openxmlformats.org/officeDocument/2006/relationships/hyperlink" Target="https://mentor.ieee.org/802.11/dcn/11-14-099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1-14-1038" TargetMode="External"/><Relationship Id="rId5" Type="http://schemas.openxmlformats.org/officeDocument/2006/relationships/hyperlink" Target="https://mentor.ieee.org/802.11/dcn/11-14-1039" TargetMode="External"/><Relationship Id="rId4" Type="http://schemas.openxmlformats.org/officeDocument/2006/relationships/hyperlink" Target="https://mentor.ieee.org/802.11/dcn/11-14-0999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PARs/index.html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Working Group Opening Report</a:t>
            </a:r>
            <a:br>
              <a:rPr lang="en-US" dirty="0" smtClean="0"/>
            </a:br>
            <a:r>
              <a:rPr lang="en-US" dirty="0" smtClean="0"/>
              <a:t>Sept 2014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2014-09-08</a:t>
            </a:r>
            <a:endParaRPr lang="en-US" sz="2000" b="0" dirty="0" smtClean="0"/>
          </a:p>
        </p:txBody>
      </p:sp>
      <p:graphicFrame>
        <p:nvGraphicFramePr>
          <p:cNvPr id="6151" name="Object 11"/>
          <p:cNvGraphicFramePr>
            <a:graphicFrameLocks noChangeAspect="1"/>
          </p:cNvGraphicFramePr>
          <p:nvPr/>
        </p:nvGraphicFramePr>
        <p:xfrm>
          <a:off x="523875" y="2276475"/>
          <a:ext cx="7772400" cy="260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9" name="Document" r:id="rId4" imgW="8268188" imgH="2779267" progId="Word.Document.8">
                  <p:embed/>
                </p:oleObj>
              </mc:Choice>
              <mc:Fallback>
                <p:oleObj name="Document" r:id="rId4" imgW="8268188" imgH="277926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76475"/>
                        <a:ext cx="7772400" cy="260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0" y="3200400"/>
            <a:ext cx="9144000" cy="1635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AutoShape 11"/>
          <p:cNvSpPr>
            <a:spLocks noChangeArrowheads="1"/>
          </p:cNvSpPr>
          <p:nvPr/>
        </p:nvSpPr>
        <p:spPr bwMode="auto">
          <a:xfrm>
            <a:off x="1180690" y="739083"/>
            <a:ext cx="1164003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-2003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4419600" y="706218"/>
            <a:ext cx="2797854" cy="5211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2012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80690" y="140672"/>
            <a:ext cx="4712887" cy="457200"/>
          </a:xfrm>
        </p:spPr>
        <p:txBody>
          <a:bodyPr/>
          <a:lstStyle/>
          <a:p>
            <a:pPr algn="ctr"/>
            <a:r>
              <a:rPr lang="en-US" sz="2800" smtClean="0"/>
              <a:t>IEEE 802.11 Revisions</a:t>
            </a:r>
            <a:endParaRPr lang="en-US" sz="2800" dirty="0" smtClean="0"/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5933769" y="2362200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11w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188408" y="14478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IEEE</a:t>
            </a:r>
          </a:p>
          <a:p>
            <a:pPr algn="ctr"/>
            <a:r>
              <a:rPr lang="en-US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Std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-1999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222227" y="5488763"/>
            <a:ext cx="588623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</a:p>
          <a:p>
            <a:pPr algn="ctr"/>
            <a:r>
              <a:rPr lang="en-US" sz="14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&amp;</a:t>
            </a:r>
            <a:endParaRPr lang="en-US" sz="1400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201315" y="956225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90845" y="97155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11k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90845" y="2758931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11r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1335530" y="4015172"/>
            <a:ext cx="833438" cy="53657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 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54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1316503" y="4905622"/>
            <a:ext cx="838200" cy="606426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11b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1334038" y="2118109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11d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951231" y="1526951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11v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942500" y="971056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11s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4490845" y="1521618"/>
            <a:ext cx="975544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11u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5933769" y="4881563"/>
            <a:ext cx="999331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11y</a:t>
            </a:r>
            <a:endParaRPr lang="en-US" sz="1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Contention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Based</a:t>
            </a:r>
          </a:p>
          <a:p>
            <a:pPr algn="ctr" eaLnBrk="0" hangingPunct="0"/>
            <a:r>
              <a:rPr lang="en-US" sz="1000" b="1" dirty="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Protocol</a:t>
            </a:r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5264551" y="3843133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11n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508865" y="2160984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11z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90839" y="4890112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11p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7391400" y="706218"/>
            <a:ext cx="1676400" cy="5218420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2016 (TBC)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2717240" y="739083"/>
            <a:ext cx="1463004" cy="518555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896746" y="4954486"/>
            <a:ext cx="990897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11g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936107" y="1066800"/>
            <a:ext cx="990896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latin typeface="Tahoma" pitchFamily="34" charset="0"/>
                <a:ea typeface="ＭＳ Ｐゴシック" charset="-128"/>
                <a:cs typeface="Arial" pitchFamily="34" charset="0"/>
              </a:rPr>
              <a:t>11e</a:t>
            </a:r>
          </a:p>
          <a:p>
            <a:pPr algn="ctr"/>
            <a:r>
              <a:rPr lang="en-US" sz="1000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endParaRPr lang="en-US" sz="1000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920265" y="2116931"/>
            <a:ext cx="969802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11i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937449" y="1515293"/>
            <a:ext cx="989554" cy="522783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11h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917522" y="4092342"/>
            <a:ext cx="990896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11j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 dirty="0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922200" y="2699543"/>
            <a:ext cx="998408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 dirty="0" smtClean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11f </a:t>
            </a:r>
            <a:endParaRPr lang="en-US" sz="1000" b="1" dirty="0">
              <a:solidFill>
                <a:schemeClr val="bg2">
                  <a:lumMod val="75000"/>
                </a:schemeClr>
              </a:solidFill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>
              <a:defRPr/>
            </a:pPr>
            <a:r>
              <a:rPr lang="en-US" sz="1000" b="1" dirty="0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530420" y="887490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11aa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530420" y="1740054"/>
            <a:ext cx="1295400" cy="52379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11ae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517720" y="4523791"/>
            <a:ext cx="1308100" cy="4511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11ac -VHT</a:t>
            </a:r>
          </a:p>
          <a:p>
            <a:pPr algn="ctr"/>
            <a:r>
              <a:rPr lang="en-US" sz="105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5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5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@ 5GHz</a:t>
            </a:r>
            <a:endParaRPr lang="en-US" sz="105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524070" y="5098509"/>
            <a:ext cx="1295400" cy="436602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11ad - VHT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000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&gt;1 </a:t>
            </a:r>
            <a:r>
              <a:rPr lang="en-US" sz="10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Gbps</a:t>
            </a: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510463" y="396000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11af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5" name="Right Arrow 4"/>
          <p:cNvSpPr/>
          <p:nvPr/>
        </p:nvSpPr>
        <p:spPr bwMode="auto">
          <a:xfrm>
            <a:off x="4108040" y="3194469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ight Arrow 49"/>
          <p:cNvSpPr/>
          <p:nvPr/>
        </p:nvSpPr>
        <p:spPr bwMode="auto">
          <a:xfrm>
            <a:off x="2286032" y="3173653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ight Arrow 53"/>
          <p:cNvSpPr/>
          <p:nvPr/>
        </p:nvSpPr>
        <p:spPr bwMode="auto">
          <a:xfrm>
            <a:off x="847060" y="3139771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ight Arrow 54"/>
          <p:cNvSpPr/>
          <p:nvPr/>
        </p:nvSpPr>
        <p:spPr bwMode="auto">
          <a:xfrm>
            <a:off x="7076313" y="3169460"/>
            <a:ext cx="445118" cy="426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98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/>
          <p:cNvSpPr/>
          <p:nvPr/>
        </p:nvSpPr>
        <p:spPr bwMode="auto">
          <a:xfrm>
            <a:off x="6019800" y="1419225"/>
            <a:ext cx="1789093" cy="4448175"/>
          </a:xfrm>
          <a:prstGeom prst="ellipse">
            <a:avLst/>
          </a:prstGeom>
          <a:solidFill>
            <a:srgbClr val="99FF66">
              <a:alpha val="76000"/>
            </a:srgbClr>
          </a:solidFill>
          <a:ln w="12700" cap="flat" cmpd="sng" algn="ctr">
            <a:solidFill>
              <a:schemeClr val="tx1">
                <a:alpha val="43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3775073" y="1419225"/>
            <a:ext cx="1025528" cy="565129"/>
          </a:xfrm>
          <a:prstGeom prst="cube">
            <a:avLst>
              <a:gd name="adj" fmla="val 4486"/>
            </a:avLst>
          </a:prstGeom>
          <a:solidFill>
            <a:srgbClr val="99FF6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-2016</a:t>
            </a:r>
            <a:endParaRPr lang="en-US" sz="14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49287"/>
          </a:xfrm>
        </p:spPr>
        <p:txBody>
          <a:bodyPr/>
          <a:lstStyle/>
          <a:p>
            <a:r>
              <a:rPr lang="en-US" dirty="0" smtClean="0"/>
              <a:t>IEEE 802.11 Standards Pipeline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101260" y="5182745"/>
            <a:ext cx="121219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MAC &amp; PHY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145491" y="5965581"/>
            <a:ext cx="8114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466724" y="1526030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79550" y="6004360"/>
            <a:ext cx="982663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01000" y="5939135"/>
            <a:ext cx="938077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808135" y="6028318"/>
            <a:ext cx="1144865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03076" y="5329238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 sz="2000"/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382796" y="4203414"/>
            <a:ext cx="1085850" cy="4254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8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84917" y="6019800"/>
            <a:ext cx="134524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184170" y="5993150"/>
            <a:ext cx="1135062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5319" y="5377830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6337" y="5959475"/>
            <a:ext cx="1124026" cy="46166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2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401846" y="3706504"/>
            <a:ext cx="1085850" cy="4349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 dirty="0">
                <a:latin typeface="Tahoma" pitchFamily="34" charset="0"/>
                <a:ea typeface="ＭＳ Ｐゴシック" charset="-128"/>
                <a:cs typeface="Arial" charset="0"/>
              </a:rPr>
              <a:t>802.11 </a:t>
            </a: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ah</a:t>
            </a:r>
          </a:p>
          <a:p>
            <a:pPr algn="ctr">
              <a:defRPr/>
            </a:pPr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&lt; 1Ghz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FF97D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 sz="2000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410325" y="2786063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 dirty="0" err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382796" y="4724400"/>
            <a:ext cx="1085850" cy="5334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81722" y="4754960"/>
            <a:ext cx="990600" cy="53340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 dirty="0" smtClean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CMMW</a:t>
            </a:r>
          </a:p>
          <a:p>
            <a:pPr algn="ctr"/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2" name="AutoShape 46"/>
          <p:cNvSpPr>
            <a:spLocks noChangeArrowheads="1"/>
          </p:cNvSpPr>
          <p:nvPr/>
        </p:nvSpPr>
        <p:spPr bwMode="auto">
          <a:xfrm>
            <a:off x="2680912" y="3765550"/>
            <a:ext cx="990600" cy="501650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802.11ax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46"/>
          <p:cNvSpPr>
            <a:spLocks noChangeArrowheads="1"/>
          </p:cNvSpPr>
          <p:nvPr/>
        </p:nvSpPr>
        <p:spPr bwMode="auto">
          <a:xfrm>
            <a:off x="1555090" y="4756586"/>
            <a:ext cx="914400" cy="531774"/>
          </a:xfrm>
          <a:prstGeom prst="cube">
            <a:avLst>
              <a:gd name="adj" fmla="val 10069"/>
            </a:avLst>
          </a:prstGeom>
          <a:solidFill>
            <a:srgbClr val="85FFE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NG60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9" name="AutoShape 31"/>
          <p:cNvSpPr>
            <a:spLocks noChangeArrowheads="1"/>
          </p:cNvSpPr>
          <p:nvPr/>
        </p:nvSpPr>
        <p:spPr bwMode="auto">
          <a:xfrm>
            <a:off x="6419850" y="2133600"/>
            <a:ext cx="1085850" cy="46672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  <a:endParaRPr lang="en-US" sz="10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51" name="AutoShape 11"/>
          <p:cNvSpPr>
            <a:spLocks noChangeArrowheads="1"/>
          </p:cNvSpPr>
          <p:nvPr/>
        </p:nvSpPr>
        <p:spPr bwMode="auto">
          <a:xfrm>
            <a:off x="8001000" y="1436914"/>
            <a:ext cx="914400" cy="4259035"/>
          </a:xfrm>
          <a:prstGeom prst="cube">
            <a:avLst>
              <a:gd name="adj" fmla="val 4486"/>
            </a:avLst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r="5400000" sx="2000" sy="2000" algn="ctr" rotWithShape="0">
              <a:srgbClr val="000000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802.11</a:t>
            </a:r>
          </a:p>
          <a:p>
            <a:pPr algn="ctr" eaLnBrk="0" hangingPunct="0">
              <a:defRPr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-2012</a:t>
            </a:r>
          </a:p>
        </p:txBody>
      </p:sp>
      <p:sp>
        <p:nvSpPr>
          <p:cNvPr id="52" name="Slide Number Placeholder 4"/>
          <p:cNvSpPr txBox="1">
            <a:spLocks/>
          </p:cNvSpPr>
          <p:nvPr/>
        </p:nvSpPr>
        <p:spPr>
          <a:xfrm>
            <a:off x="8458200" y="6629400"/>
            <a:ext cx="438150" cy="228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B06DC2-A86B-4567-B1B6-4A779827CDB5}" type="slidenum">
              <a:rPr lang="en-US" sz="800" b="1">
                <a:latin typeface="+mj-lt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lang="en-US" sz="800" b="1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 bwMode="auto">
          <a:xfrm>
            <a:off x="4800600" y="1531081"/>
            <a:ext cx="1676400" cy="602519"/>
          </a:xfrm>
          <a:custGeom>
            <a:avLst/>
            <a:gdLst>
              <a:gd name="connsiteX0" fmla="*/ 1597688 w 1597688"/>
              <a:gd name="connsiteY0" fmla="*/ 358059 h 602519"/>
              <a:gd name="connsiteX1" fmla="*/ 894304 w 1597688"/>
              <a:gd name="connsiteY1" fmla="*/ 589171 h 602519"/>
              <a:gd name="connsiteX2" fmla="*/ 723482 w 1597688"/>
              <a:gd name="connsiteY2" fmla="*/ 6367 h 602519"/>
              <a:gd name="connsiteX3" fmla="*/ 271306 w 1597688"/>
              <a:gd name="connsiteY3" fmla="*/ 277672 h 602519"/>
              <a:gd name="connsiteX4" fmla="*/ 0 w 1597688"/>
              <a:gd name="connsiteY4" fmla="*/ 257575 h 6025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688" h="602519">
                <a:moveTo>
                  <a:pt x="1597688" y="358059"/>
                </a:moveTo>
                <a:cubicBezTo>
                  <a:pt x="1318846" y="502922"/>
                  <a:pt x="1040005" y="647786"/>
                  <a:pt x="894304" y="589171"/>
                </a:cubicBezTo>
                <a:cubicBezTo>
                  <a:pt x="748603" y="530556"/>
                  <a:pt x="827315" y="58283"/>
                  <a:pt x="723482" y="6367"/>
                </a:cubicBezTo>
                <a:cubicBezTo>
                  <a:pt x="619649" y="-45550"/>
                  <a:pt x="391886" y="235804"/>
                  <a:pt x="271306" y="277672"/>
                </a:cubicBezTo>
                <a:cubicBezTo>
                  <a:pt x="150726" y="319540"/>
                  <a:pt x="15072" y="230779"/>
                  <a:pt x="0" y="257575"/>
                </a:cubicBezTo>
              </a:path>
            </a:pathLst>
          </a:custGeom>
          <a:noFill/>
          <a:ln w="60325" cap="flat" cmpd="sng" algn="ctr">
            <a:solidFill>
              <a:srgbClr val="99FF66">
                <a:alpha val="77000"/>
              </a:srgbClr>
            </a:solidFill>
            <a:prstDash val="solid"/>
            <a:round/>
            <a:headEnd type="none" w="sm" len="sm"/>
            <a:tailEnd type="stealth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FBD1F51-5136-477F-A21E-BB3B46CB0CD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19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M4.1.5 Summary of ballots and comment collections</a:t>
            </a:r>
            <a:endParaRPr lang="en-GB" dirty="0" smtClean="0"/>
          </a:p>
        </p:txBody>
      </p:sp>
      <p:sp>
        <p:nvSpPr>
          <p:cNvPr id="2150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877837"/>
              </p:ext>
            </p:extLst>
          </p:nvPr>
        </p:nvGraphicFramePr>
        <p:xfrm>
          <a:off x="40574" y="2133600"/>
          <a:ext cx="9103425" cy="35875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647763"/>
                <a:gridCol w="917992"/>
                <a:gridCol w="994492"/>
                <a:gridCol w="917992"/>
                <a:gridCol w="519787"/>
                <a:gridCol w="838200"/>
                <a:gridCol w="622300"/>
                <a:gridCol w="622300"/>
                <a:gridCol w="622300"/>
                <a:gridCol w="622300"/>
                <a:gridCol w="622300"/>
                <a:gridCol w="622300"/>
                <a:gridCol w="533399"/>
              </a:tblGrid>
              <a:tr h="1462768"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Type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Label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Group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Opened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err="1" smtClean="0">
                          <a:latin typeface="Arial Narrow" panose="020B0606020202030204" pitchFamily="34" charset="0"/>
                        </a:rPr>
                        <a:t>Dur</a:t>
                      </a:r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 (d)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# Comments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Pool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Disapprove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Abstain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Return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000" b="1" dirty="0" smtClean="0">
                          <a:latin typeface="Arial Narrow" panose="020B0606020202030204" pitchFamily="34" charset="0"/>
                        </a:rPr>
                        <a:t>Approve %</a:t>
                      </a:r>
                      <a:endParaRPr lang="en-GB" sz="20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Result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 vert="vert" anchor="ctr"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CC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err="1" smtClean="0">
                          <a:latin typeface="Arial Narrow" panose="020B0606020202030204" pitchFamily="34" charset="0"/>
                        </a:rPr>
                        <a:t>TGaj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2014-07-25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30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 smtClean="0">
                          <a:latin typeface="Arial Narrow" panose="020B0606020202030204" pitchFamily="34" charset="0"/>
                        </a:rPr>
                        <a:t>95</a:t>
                      </a:r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89895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511969"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24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M4.1.6 Current Membership Status</a:t>
            </a:r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771525" y="6199188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sz="1200" b="0" dirty="0"/>
              <a:t>Data as of </a:t>
            </a:r>
            <a:r>
              <a:rPr lang="en-GB" sz="1200" b="0" dirty="0" smtClean="0"/>
              <a:t>2014-05-16</a:t>
            </a:r>
            <a:endParaRPr lang="en-GB" sz="1200" b="0" dirty="0"/>
          </a:p>
        </p:txBody>
      </p:sp>
      <p:sp>
        <p:nvSpPr>
          <p:cNvPr id="22535" name="TextBox 8"/>
          <p:cNvSpPr txBox="1">
            <a:spLocks noChangeArrowheads="1"/>
          </p:cNvSpPr>
          <p:nvPr/>
        </p:nvSpPr>
        <p:spPr bwMode="auto">
          <a:xfrm>
            <a:off x="625475" y="3849688"/>
            <a:ext cx="77724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</a:p>
          <a:p>
            <a:pPr lvl="1"/>
            <a:r>
              <a:rPr lang="en-GB" sz="1800" i="1" dirty="0"/>
              <a:t>Ex Officio Voter</a:t>
            </a:r>
            <a:r>
              <a:rPr lang="en-GB" sz="1800" b="0" dirty="0"/>
              <a:t>: a voter who has voting rights by virtue of their membership of the 802 EC and has requested to be recorded as an ex officio voter in </a:t>
            </a:r>
            <a:r>
              <a:rPr lang="en-GB" sz="1800" b="0" dirty="0" smtClean="0"/>
              <a:t>802.11</a:t>
            </a:r>
            <a:endParaRPr lang="en-GB" sz="1800" b="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340219"/>
              </p:ext>
            </p:extLst>
          </p:nvPr>
        </p:nvGraphicFramePr>
        <p:xfrm>
          <a:off x="627063" y="1524000"/>
          <a:ext cx="7772400" cy="2286000"/>
        </p:xfrm>
        <a:graphic>
          <a:graphicData uri="http://schemas.openxmlformats.org/drawingml/2006/table">
            <a:tbl>
              <a:tblPr firstRow="1">
                <a:tableStyleId>{21E4AEA4-8DFA-4A89-87EB-49C32662AFE0}</a:tableStyleId>
              </a:tblPr>
              <a:tblGrid>
                <a:gridCol w="3886200"/>
                <a:gridCol w="388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Status</a:t>
                      </a:r>
                      <a:endParaRPr lang="en-GB" sz="4000" dirty="0"/>
                    </a:p>
                  </a:txBody>
                  <a:tcPr marT="45673" marB="45673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Number</a:t>
                      </a:r>
                      <a:endParaRPr lang="en-GB" sz="4000"/>
                    </a:p>
                  </a:txBody>
                  <a:tcPr marT="45673" marB="45673" anchor="ctr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Aspirant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148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>
                          <a:effectLst/>
                        </a:rPr>
                        <a:t>Potential Voter</a:t>
                      </a:r>
                      <a:endParaRPr lang="en-GB" sz="400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0" i="0" dirty="0" smtClean="0">
                          <a:effectLst/>
                        </a:rPr>
                        <a:t>51</a:t>
                      </a:r>
                      <a:endParaRPr lang="en-GB" sz="4000" b="1" i="1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>
                          <a:effectLst/>
                        </a:rPr>
                        <a:t>Voter</a:t>
                      </a:r>
                      <a:endParaRPr lang="en-GB" sz="4000" dirty="0"/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effectLst/>
                        </a:rPr>
                        <a:t>329</a:t>
                      </a:r>
                      <a:endParaRPr lang="en-GB" sz="4000" dirty="0"/>
                    </a:p>
                  </a:txBody>
                  <a:tcPr marT="45673" marB="45673"/>
                </a:tc>
              </a:tr>
              <a:tr h="4572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effectLst/>
                        </a:rPr>
                        <a:t>Ex Officio Voter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lang="en-GB" sz="24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T="45673" marB="45673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M4.1.6 “Ex Officio” voting members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641350" y="2438400"/>
            <a:ext cx="7772400" cy="3886200"/>
          </a:xfrm>
        </p:spPr>
        <p:txBody>
          <a:bodyPr/>
          <a:lstStyle/>
          <a:p>
            <a:r>
              <a:rPr lang="en-GB" smtClean="0"/>
              <a:t>According to the 802 P&amp;P, 802 voting EC members have the right to vote in 802.11.</a:t>
            </a:r>
          </a:p>
          <a:p>
            <a:r>
              <a:rPr lang="en-GB" smtClean="0"/>
              <a:t>The EC members have been asked to indicate if they are interested in exercising this right.   Those interested are recorded as “Ex Officio” voters in 802.11.</a:t>
            </a:r>
          </a:p>
          <a:p>
            <a:r>
              <a:rPr lang="en-GB" smtClean="0"/>
              <a:t>Ex Officio voters will appear in WG ballot pools. </a:t>
            </a: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538163" y="631825"/>
            <a:ext cx="7772400" cy="533400"/>
          </a:xfrm>
        </p:spPr>
        <p:txBody>
          <a:bodyPr/>
          <a:lstStyle/>
          <a:p>
            <a:r>
              <a:rPr lang="en-GB" sz="2400" dirty="0" smtClean="0"/>
              <a:t>M4.1.6 Recent voting member history</a:t>
            </a:r>
          </a:p>
        </p:txBody>
      </p:sp>
      <p:graphicFrame>
        <p:nvGraphicFramePr>
          <p:cNvPr id="2560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9793312"/>
              </p:ext>
            </p:extLst>
          </p:nvPr>
        </p:nvGraphicFramePr>
        <p:xfrm>
          <a:off x="1452563" y="1111291"/>
          <a:ext cx="5710237" cy="53657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Binary Worksheet" r:id="rId4" imgW="8134243" imgH="7610543" progId="Excel.SheetBinaryMacroEnabled.12">
                  <p:embed/>
                </p:oleObj>
              </mc:Choice>
              <mc:Fallback>
                <p:oleObj name="Binary Worksheet" r:id="rId4" imgW="8134243" imgH="7610543" progId="Excel.SheetBinaryMacroEnabled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2563" y="1111291"/>
                        <a:ext cx="5710237" cy="53657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GB" smtClean="0"/>
              <a:t>M4.1.7 ANA Status</a:t>
            </a:r>
            <a:endParaRPr 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The latest database is </a:t>
            </a:r>
            <a:r>
              <a:rPr lang="en-GB" dirty="0" smtClean="0"/>
              <a:t>11-11/0270r24  (Sept </a:t>
            </a:r>
            <a:r>
              <a:rPr lang="en-GB" dirty="0" smtClean="0"/>
              <a:t>2014)</a:t>
            </a:r>
          </a:p>
          <a:p>
            <a:pPr>
              <a:defRPr/>
            </a:pPr>
            <a:r>
              <a:rPr lang="en-GB" dirty="0" smtClean="0"/>
              <a:t>Changes since last meeting</a:t>
            </a:r>
            <a:r>
              <a:rPr lang="en-GB" dirty="0" smtClean="0"/>
              <a:t>:</a:t>
            </a:r>
          </a:p>
          <a:p>
            <a:pPr lvl="1">
              <a:defRPr/>
            </a:pPr>
            <a:r>
              <a:rPr lang="en-GB" dirty="0" smtClean="0"/>
              <a:t>Allocations for &lt;ANA&gt; flags in </a:t>
            </a:r>
            <a:r>
              <a:rPr lang="en-GB" dirty="0" err="1" smtClean="0"/>
              <a:t>REVmc</a:t>
            </a:r>
            <a:endParaRPr lang="en-GB" dirty="0" smtClean="0"/>
          </a:p>
          <a:p>
            <a:pPr>
              <a:defRPr/>
            </a:pPr>
            <a:endParaRPr lang="en-GB" dirty="0" smtClean="0"/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background data</a:t>
            </a:r>
            <a:endParaRPr lang="en-GB" dirty="0"/>
          </a:p>
        </p:txBody>
      </p:sp>
      <p:sp>
        <p:nvSpPr>
          <p:cNvPr id="28675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0366C23-4538-4CEB-9158-0679D70D390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71488"/>
          </a:xfrm>
        </p:spPr>
        <p:txBody>
          <a:bodyPr/>
          <a:lstStyle/>
          <a:p>
            <a:r>
              <a:rPr lang="en-GB" dirty="0" smtClean="0"/>
              <a:t>Membership by Country and Region</a:t>
            </a: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pic>
        <p:nvPicPr>
          <p:cNvPr id="2970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3" y="1219200"/>
            <a:ext cx="3929062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3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173163"/>
            <a:ext cx="4191000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85800"/>
          </a:xfrm>
        </p:spPr>
        <p:txBody>
          <a:bodyPr/>
          <a:lstStyle/>
          <a:p>
            <a:r>
              <a:rPr lang="en-GB" dirty="0" smtClean="0"/>
              <a:t>Membership – Historic Data</a:t>
            </a:r>
            <a:endParaRPr lang="en-US" dirty="0" smtClean="0"/>
          </a:p>
        </p:txBody>
      </p:sp>
      <p:sp>
        <p:nvSpPr>
          <p:cNvPr id="307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307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2426986"/>
              </p:ext>
            </p:extLst>
          </p:nvPr>
        </p:nvGraphicFramePr>
        <p:xfrm>
          <a:off x="533400" y="1250950"/>
          <a:ext cx="8151813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4" name="Worksheet" r:id="rId3" imgW="7934345" imgH="4771957" progId="Excel.Sheet.12">
                  <p:embed/>
                </p:oleObj>
              </mc:Choice>
              <mc:Fallback>
                <p:oleObj name="Worksheet" r:id="rId3" imgW="7934345" imgH="4771957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1250950"/>
                        <a:ext cx="8151813" cy="489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Introduction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r>
              <a:rPr lang="en-GB" sz="2800" b="0" dirty="0" smtClean="0"/>
              <a:t>This presentation, together with the topic reports cited on the next slide, forms the opening report of the IEEE 802.11 Working Group for Sept 2014.</a:t>
            </a:r>
          </a:p>
          <a:p>
            <a:r>
              <a:rPr lang="en-GB" sz="2800" b="0" dirty="0" smtClean="0"/>
              <a:t>Subgroup status is reported in the “Snapshots” submission (see next slide for link).  This is incorporated by reference into this opening report.</a:t>
            </a:r>
          </a:p>
          <a:p>
            <a:r>
              <a:rPr lang="en-GB" sz="2800" b="0" dirty="0" smtClean="0"/>
              <a:t>“</a:t>
            </a:r>
            <a:r>
              <a:rPr lang="en-GB" sz="2800" b="0" i="1" dirty="0" err="1" smtClean="0"/>
              <a:t>Mx.y.z</a:t>
            </a:r>
            <a:r>
              <a:rPr lang="en-GB" sz="2800" b="0" dirty="0" smtClean="0"/>
              <a:t>” terminology indicates that the item was on the tentative agenda for the </a:t>
            </a:r>
            <a:r>
              <a:rPr lang="en-GB" sz="2800" b="0" i="1" dirty="0" smtClean="0"/>
              <a:t>M</a:t>
            </a:r>
            <a:r>
              <a:rPr lang="en-GB" sz="2800" b="0" dirty="0" smtClean="0"/>
              <a:t>onday 802.11 plenary, and was agenda item </a:t>
            </a:r>
            <a:r>
              <a:rPr lang="en-GB" sz="2800" b="0" i="1" dirty="0" err="1" smtClean="0"/>
              <a:t>x.y.z</a:t>
            </a:r>
            <a:r>
              <a:rPr lang="en-GB" sz="2800" b="0" dirty="0" smtClean="0"/>
              <a:t>.</a:t>
            </a:r>
          </a:p>
        </p:txBody>
      </p:sp>
      <p:sp>
        <p:nvSpPr>
          <p:cNvPr id="819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GB" dirty="0" smtClean="0"/>
              <a:t>M3.1 802.11 Working Group Session Documents</a:t>
            </a:r>
          </a:p>
        </p:txBody>
      </p:sp>
      <p:sp>
        <p:nvSpPr>
          <p:cNvPr id="922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7560830"/>
              </p:ext>
            </p:extLst>
          </p:nvPr>
        </p:nvGraphicFramePr>
        <p:xfrm>
          <a:off x="533400" y="1600200"/>
          <a:ext cx="8458200" cy="4419597"/>
        </p:xfrm>
        <a:graphic>
          <a:graphicData uri="http://schemas.openxmlformats.org/drawingml/2006/table">
            <a:tbl>
              <a:tblPr/>
              <a:tblGrid>
                <a:gridCol w="2907115"/>
                <a:gridCol w="5551085"/>
              </a:tblGrid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1" i="0" u="none" strike="noStrike">
                          <a:effectLst/>
                          <a:latin typeface="Arial" panose="020B0604020202020204" pitchFamily="34" charset="0"/>
                        </a:rPr>
                        <a:t>WG Session Reports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WG Agenda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https://mentor.ieee.org/802.11/dcn/11-14-0997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Opening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https://mentor.ieee.org/802.11/dcn/11-14-0998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Snapshots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https://mentor.ieee.org/802.11/dcn/11-14-0999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Supplementary Material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4"/>
                        </a:rPr>
                        <a:t>https://mentor.ieee.org/802.11/dcn/11-14-0999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Motions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https://mentor.ieee.org/802.11/dcn/11-14-1039</a:t>
                      </a:r>
                      <a:endParaRPr lang="en-GB" sz="1800" b="0" i="0" u="sng" strike="noStrike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  <a:tr h="6313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323232"/>
                          </a:solidFill>
                          <a:effectLst/>
                          <a:latin typeface="Arial" panose="020B0604020202020204" pitchFamily="34" charset="0"/>
                        </a:rPr>
                        <a:t>Closing report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sng" strike="noStrike" dirty="0">
                          <a:solidFill>
                            <a:srgbClr val="0000D4"/>
                          </a:solidFill>
                          <a:effectLst/>
                          <a:latin typeface="Arial" panose="020B0604020202020204" pitchFamily="34" charset="0"/>
                          <a:hlinkClick r:id="rId6"/>
                        </a:rPr>
                        <a:t>https://mentor.ieee.org/802.11/dcn/11-14-1038</a:t>
                      </a:r>
                      <a:endParaRPr lang="en-GB" sz="1800" b="0" i="0" u="sng" strike="noStrike" dirty="0">
                        <a:solidFill>
                          <a:srgbClr val="0000D4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M4.1.1 Type of Groups</a:t>
            </a:r>
            <a:endParaRPr lang="en-US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066800" y="1828800"/>
          <a:ext cx="7391400" cy="3311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36" marB="45736"/>
                </a:tc>
              </a:tr>
              <a:tr h="662305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36" marB="4573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36" marB="45736"/>
                </a:tc>
              </a:tr>
            </a:tbl>
          </a:graphicData>
        </a:graphic>
      </p:graphicFrame>
      <p:sp>
        <p:nvSpPr>
          <p:cNvPr id="10264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086600" cy="457200"/>
          </a:xfrm>
        </p:spPr>
        <p:txBody>
          <a:bodyPr/>
          <a:lstStyle/>
          <a:p>
            <a:r>
              <a:rPr lang="en-GB" dirty="0" smtClean="0"/>
              <a:t>M4.1.1 Groups</a:t>
            </a:r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0106346"/>
              </p:ext>
            </p:extLst>
          </p:nvPr>
        </p:nvGraphicFramePr>
        <p:xfrm>
          <a:off x="304800" y="609600"/>
          <a:ext cx="8534400" cy="5595798"/>
        </p:xfrm>
        <a:graphic>
          <a:graphicData uri="http://schemas.openxmlformats.org/drawingml/2006/table">
            <a:tbl>
              <a:tblPr/>
              <a:tblGrid>
                <a:gridCol w="1003764"/>
                <a:gridCol w="2303316"/>
                <a:gridCol w="5227320"/>
              </a:tblGrid>
              <a:tr h="40789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04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Publicity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 SC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 JTC1/SC6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 mc (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REVmc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6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 (S1G)</a:t>
                      </a:r>
                    </a:p>
                  </a:txBody>
                  <a:tcPr marT="27435" marB="27435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 (FILS)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 (CMMW)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 (PAD)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 (GLK)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Wireless LAN (HEW)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340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5" marB="274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NG60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Next Generation 60 GHz</a:t>
                      </a:r>
                    </a:p>
                  </a:txBody>
                  <a:tcPr marT="27435" marB="274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330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M4.1.2 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304800" y="1728788"/>
          <a:ext cx="5384800" cy="4084640"/>
        </p:xfrm>
        <a:graphic>
          <a:graphicData uri="http://schemas.openxmlformats.org/drawingml/2006/table">
            <a:tbl>
              <a:tblPr/>
              <a:tblGrid>
                <a:gridCol w="2209800"/>
                <a:gridCol w="3175000"/>
              </a:tblGrid>
              <a:tr h="45723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20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31-DEC-2018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45" name="Text Box 83"/>
          <p:cNvSpPr txBox="1">
            <a:spLocks noChangeArrowheads="1"/>
          </p:cNvSpPr>
          <p:nvPr/>
        </p:nvSpPr>
        <p:spPr bwMode="auto">
          <a:xfrm>
            <a:off x="819150" y="5943600"/>
            <a:ext cx="45989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800">
                <a:hlinkClick r:id="rId2"/>
              </a:rPr>
              <a:t>http://www.ieee802.org/11/PARs/index.html</a:t>
            </a:r>
            <a:endParaRPr lang="en-US" sz="1800"/>
          </a:p>
        </p:txBody>
      </p:sp>
      <p:sp>
        <p:nvSpPr>
          <p:cNvPr id="1334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13348" name="Left Arrow 8"/>
          <p:cNvSpPr>
            <a:spLocks noChangeArrowheads="1"/>
          </p:cNvSpPr>
          <p:nvPr/>
        </p:nvSpPr>
        <p:spPr bwMode="auto">
          <a:xfrm>
            <a:off x="5867400" y="28194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49" name="Left Arrow 9"/>
          <p:cNvSpPr>
            <a:spLocks noChangeArrowheads="1"/>
          </p:cNvSpPr>
          <p:nvPr/>
        </p:nvSpPr>
        <p:spPr bwMode="auto">
          <a:xfrm>
            <a:off x="5867400" y="2209800"/>
            <a:ext cx="838200" cy="381000"/>
          </a:xfrm>
          <a:prstGeom prst="leftArrow">
            <a:avLst>
              <a:gd name="adj1" fmla="val 50000"/>
              <a:gd name="adj2" fmla="val 49999"/>
            </a:avLst>
          </a:prstGeom>
          <a:solidFill>
            <a:srgbClr val="FFC000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sz="2800" b="0"/>
          </a:p>
        </p:txBody>
      </p:sp>
      <p:sp>
        <p:nvSpPr>
          <p:cNvPr id="13350" name="TextBox 3"/>
          <p:cNvSpPr txBox="1">
            <a:spLocks noChangeArrowheads="1"/>
          </p:cNvSpPr>
          <p:nvPr/>
        </p:nvSpPr>
        <p:spPr bwMode="auto">
          <a:xfrm>
            <a:off x="7002463" y="2127250"/>
            <a:ext cx="1685925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/>
              <a:t>July 2014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/>
              <a:t>extension requests to 802 EC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M4.1.3 802.11 Appointed positions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14341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BC98B1-8847-456F-A590-69DC1C4B50D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63389"/>
            <a:ext cx="3962400" cy="381000"/>
          </a:xfrm>
        </p:spPr>
        <p:txBody>
          <a:bodyPr/>
          <a:lstStyle/>
          <a:p>
            <a:r>
              <a:rPr lang="en-US" sz="2800" dirty="0" smtClean="0"/>
              <a:t>M4.1.3 Officers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3203575" cy="307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/>
              <a:t>OPEN = Candidate Nominations are open</a:t>
            </a:r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11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9682546"/>
              </p:ext>
            </p:extLst>
          </p:nvPr>
        </p:nvGraphicFramePr>
        <p:xfrm>
          <a:off x="0" y="668890"/>
          <a:ext cx="8991600" cy="568202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 (pro tem)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1162050" y="0"/>
            <a:ext cx="4984440" cy="381000"/>
          </a:xfrm>
        </p:spPr>
        <p:txBody>
          <a:bodyPr/>
          <a:lstStyle/>
          <a:p>
            <a:r>
              <a:rPr lang="en-US" sz="2800" dirty="0" smtClean="0"/>
              <a:t>M4.1.3 Officers (this session)</a:t>
            </a:r>
          </a:p>
        </p:txBody>
      </p:sp>
      <p:sp>
        <p:nvSpPr>
          <p:cNvPr id="15364" name="Text Box 138"/>
          <p:cNvSpPr txBox="1">
            <a:spLocks noChangeArrowheads="1"/>
          </p:cNvSpPr>
          <p:nvPr/>
        </p:nvSpPr>
        <p:spPr bwMode="auto">
          <a:xfrm>
            <a:off x="1162050" y="6519986"/>
            <a:ext cx="104663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400" dirty="0" smtClean="0"/>
              <a:t>Temporary</a:t>
            </a:r>
            <a:endParaRPr lang="en-US" sz="1400" dirty="0"/>
          </a:p>
        </p:txBody>
      </p:sp>
      <p:sp>
        <p:nvSpPr>
          <p:cNvPr id="15366" name="Footer Placeholder 1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1200" b="0" smtClean="0"/>
              <a:t>Adrian Stephens, Intel Corporation</a:t>
            </a:r>
          </a:p>
        </p:txBody>
      </p:sp>
      <p:graphicFrame>
        <p:nvGraphicFramePr>
          <p:cNvPr id="9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4370839"/>
              </p:ext>
            </p:extLst>
          </p:nvPr>
        </p:nvGraphicFramePr>
        <p:xfrm>
          <a:off x="0" y="679209"/>
          <a:ext cx="8991600" cy="5682022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00325"/>
                <a:gridCol w="1905000"/>
                <a:gridCol w="1457325"/>
              </a:tblGrid>
              <a:tr h="33521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45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 marT="45690" marB="456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Peter ECCLESINE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45690" marB="456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ARC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Joseph LEVY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REG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Richard KENNEDY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PUB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SC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WNG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Clint CHAPLIN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Jim LANSFORD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1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MC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Dorothy STANLEY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Adrian Stephens,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Sub-editors Emily Qi and Edward Au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Jon ROSDAHL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AH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Yongho SEOK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Alfred ASTERJADHI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ko-KR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Zander LEI 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AI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Hiroshi MANO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Marc EMMELMANN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Ping FANG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Hitoshi MORIOKA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4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AJ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Xiaoming PENG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Eldad PERAHIA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Haiming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WANG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Jiamin</a:t>
                      </a:r>
                      <a:r>
                        <a:rPr kumimoji="0" lang="en-US" alt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CHEN 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HAO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Peng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287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AK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Mark HAMILTON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Norm FINN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Filip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MESTANOV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43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AQ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Stephen McCann 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Yunsong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YANG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Dan GAL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Dapeng</a:t>
                      </a: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 LIU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TG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AX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Osama </a:t>
                      </a:r>
                      <a:r>
                        <a:rPr kumimoji="0" lang="en-US" sz="14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Aboul-Magd</a:t>
                      </a: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Yasuhiko Inoue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66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SG</a:t>
                      </a:r>
                    </a:p>
                  </a:txBody>
                  <a:tcPr marT="27414" marB="274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NG60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+mn-cs"/>
                        </a:rPr>
                        <a:t>Carlos Cordeiro (pro tem)</a:t>
                      </a: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+mn-cs"/>
                      </a:endParaRPr>
                    </a:p>
                  </a:txBody>
                  <a:tcPr marT="27414" marB="274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 2014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38FAED2-464C-4508-9182-2C89713D063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22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79368</TotalTime>
  <Words>1286</Words>
  <Application>Microsoft Office PowerPoint</Application>
  <PresentationFormat>On-screen Show (4:3)</PresentationFormat>
  <Paragraphs>525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30" baseType="lpstr">
      <vt:lpstr>MS PGothic</vt:lpstr>
      <vt:lpstr>Arial</vt:lpstr>
      <vt:lpstr>Arial Narrow</vt:lpstr>
      <vt:lpstr>Calibri</vt:lpstr>
      <vt:lpstr>Tahoma</vt:lpstr>
      <vt:lpstr>Times New Roman</vt:lpstr>
      <vt:lpstr>Default Design</vt:lpstr>
      <vt:lpstr>Custom Design</vt:lpstr>
      <vt:lpstr>Document</vt:lpstr>
      <vt:lpstr>Binary Worksheet</vt:lpstr>
      <vt:lpstr>Worksheet</vt:lpstr>
      <vt:lpstr>802.11 Working Group Opening Report Sept 2014</vt:lpstr>
      <vt:lpstr>Introduction</vt:lpstr>
      <vt:lpstr>M3.1 802.11 Working Group Session Documents</vt:lpstr>
      <vt:lpstr>M4.1.1 Type of Groups</vt:lpstr>
      <vt:lpstr>M4.1.1 Groups</vt:lpstr>
      <vt:lpstr>M4.1.2 PAR Expiration/Renewal Schedule</vt:lpstr>
      <vt:lpstr>M4.1.3 802.11 Appointed positions</vt:lpstr>
      <vt:lpstr>M4.1.3 Officers</vt:lpstr>
      <vt:lpstr>M4.1.3 Officers (this session)</vt:lpstr>
      <vt:lpstr>IEEE 802.11 Revisions</vt:lpstr>
      <vt:lpstr>IEEE 802.11 Standards Pipeline</vt:lpstr>
      <vt:lpstr>M4.1.5 Summary of ballots and comment collections</vt:lpstr>
      <vt:lpstr>M4.1.6 Current Membership Status</vt:lpstr>
      <vt:lpstr>M4.1.6 “Ex Officio” voting members</vt:lpstr>
      <vt:lpstr>M4.1.6 Recent voting member history</vt:lpstr>
      <vt:lpstr>M4.1.7 ANA Status</vt:lpstr>
      <vt:lpstr>background data</vt:lpstr>
      <vt:lpstr>Membership by Country and Region</vt:lpstr>
      <vt:lpstr>Membership – Historic Data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Vice Chair's Report 2012</dc:title>
  <dc:creator>Adrian Stephens</dc:creator>
  <cp:lastModifiedBy>Stephens, Adrian P</cp:lastModifiedBy>
  <cp:revision>1444</cp:revision>
  <cp:lastPrinted>1998-02-10T13:28:06Z</cp:lastPrinted>
  <dcterms:created xsi:type="dcterms:W3CDTF">1998-02-10T13:07:52Z</dcterms:created>
  <dcterms:modified xsi:type="dcterms:W3CDTF">2014-09-08T05:47:12Z</dcterms:modified>
</cp:coreProperties>
</file>