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vml" ContentType="application/vnd.openxmlformats-officedocument.vmlDrawing"/>
  <Default Extension="rels" ContentType="application/vnd.openxmlformats-package.relationships+xml"/>
  <Default Extension="emf" ContentType="image/x-emf"/>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57" r:id="rId3"/>
    <p:sldId id="262" r:id="rId4"/>
    <p:sldId id="263" r:id="rId5"/>
    <p:sldId id="266" r:id="rId6"/>
    <p:sldId id="272" r:id="rId7"/>
    <p:sldId id="267" r:id="rId8"/>
    <p:sldId id="270" r:id="rId9"/>
    <p:sldId id="271" r:id="rId1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42" autoAdjust="0"/>
    <p:restoredTop sz="99534" autoAdjust="0"/>
  </p:normalViewPr>
  <p:slideViewPr>
    <p:cSldViewPr>
      <p:cViewPr varScale="1">
        <p:scale>
          <a:sx n="125" d="100"/>
          <a:sy n="125" d="100"/>
        </p:scale>
        <p:origin x="-104" y="-22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handoutMaster" Target="handoutMasters/handout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802.11-14/0977r3</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August 2014</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Donald Eastlake, Huawei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202668505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802.11-14/0977r3</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August 2014</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Donald Eastlake, Huawei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1317410719"/>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802.11-14/0977r3</a:t>
            </a:r>
            <a:endParaRPr lang="en-US"/>
          </a:p>
        </p:txBody>
      </p:sp>
      <p:sp>
        <p:nvSpPr>
          <p:cNvPr id="5" name="Rectangle 3"/>
          <p:cNvSpPr>
            <a:spLocks noGrp="1" noChangeArrowheads="1"/>
          </p:cNvSpPr>
          <p:nvPr>
            <p:ph type="dt"/>
          </p:nvPr>
        </p:nvSpPr>
        <p:spPr>
          <a:ln/>
        </p:spPr>
        <p:txBody>
          <a:bodyPr/>
          <a:lstStyle/>
          <a:p>
            <a:r>
              <a:rPr lang="en-US" smtClean="0"/>
              <a:t>August 2014</a:t>
            </a:r>
            <a:endParaRPr lang="en-US"/>
          </a:p>
        </p:txBody>
      </p:sp>
      <p:sp>
        <p:nvSpPr>
          <p:cNvPr id="6" name="Rectangle 6"/>
          <p:cNvSpPr>
            <a:spLocks noGrp="1" noChangeArrowheads="1"/>
          </p:cNvSpPr>
          <p:nvPr>
            <p:ph type="ftr"/>
          </p:nvPr>
        </p:nvSpPr>
        <p:spPr>
          <a:ln/>
        </p:spPr>
        <p:txBody>
          <a:bodyPr/>
          <a:lstStyle/>
          <a:p>
            <a:r>
              <a:rPr lang="en-US" smtClean="0"/>
              <a:t>Donald Eastlake, Huawei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802.11-14/0977r3</a:t>
            </a:r>
            <a:endParaRPr lang="en-US"/>
          </a:p>
        </p:txBody>
      </p:sp>
      <p:sp>
        <p:nvSpPr>
          <p:cNvPr id="5" name="Rectangle 3"/>
          <p:cNvSpPr>
            <a:spLocks noGrp="1" noChangeArrowheads="1"/>
          </p:cNvSpPr>
          <p:nvPr>
            <p:ph type="dt"/>
          </p:nvPr>
        </p:nvSpPr>
        <p:spPr>
          <a:ln/>
        </p:spPr>
        <p:txBody>
          <a:bodyPr/>
          <a:lstStyle/>
          <a:p>
            <a:r>
              <a:rPr lang="en-US" smtClean="0"/>
              <a:t>August 2014</a:t>
            </a:r>
            <a:endParaRPr lang="en-US"/>
          </a:p>
        </p:txBody>
      </p:sp>
      <p:sp>
        <p:nvSpPr>
          <p:cNvPr id="6" name="Rectangle 6"/>
          <p:cNvSpPr>
            <a:spLocks noGrp="1" noChangeArrowheads="1"/>
          </p:cNvSpPr>
          <p:nvPr>
            <p:ph type="ftr"/>
          </p:nvPr>
        </p:nvSpPr>
        <p:spPr>
          <a:ln/>
        </p:spPr>
        <p:txBody>
          <a:bodyPr/>
          <a:lstStyle/>
          <a:p>
            <a:r>
              <a:rPr lang="en-US" smtClean="0"/>
              <a:t>Donald Eastlake, Huawei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802.11-14/0977r3</a:t>
            </a:r>
            <a:endParaRPr lang="en-US"/>
          </a:p>
        </p:txBody>
      </p:sp>
      <p:sp>
        <p:nvSpPr>
          <p:cNvPr id="5" name="Rectangle 3"/>
          <p:cNvSpPr>
            <a:spLocks noGrp="1" noChangeArrowheads="1"/>
          </p:cNvSpPr>
          <p:nvPr>
            <p:ph type="dt"/>
          </p:nvPr>
        </p:nvSpPr>
        <p:spPr>
          <a:ln/>
        </p:spPr>
        <p:txBody>
          <a:bodyPr/>
          <a:lstStyle/>
          <a:p>
            <a:r>
              <a:rPr lang="en-US" smtClean="0"/>
              <a:t>August 2014</a:t>
            </a:r>
            <a:endParaRPr lang="en-US"/>
          </a:p>
        </p:txBody>
      </p:sp>
      <p:sp>
        <p:nvSpPr>
          <p:cNvPr id="6" name="Rectangle 6"/>
          <p:cNvSpPr>
            <a:spLocks noGrp="1" noChangeArrowheads="1"/>
          </p:cNvSpPr>
          <p:nvPr>
            <p:ph type="ftr"/>
          </p:nvPr>
        </p:nvSpPr>
        <p:spPr>
          <a:ln/>
        </p:spPr>
        <p:txBody>
          <a:bodyPr/>
          <a:lstStyle/>
          <a:p>
            <a:r>
              <a:rPr lang="en-US" smtClean="0"/>
              <a:t>Donald Eastlake, Huawei</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802.11-14/0977r3</a:t>
            </a:r>
            <a:endParaRPr lang="en-US"/>
          </a:p>
        </p:txBody>
      </p:sp>
      <p:sp>
        <p:nvSpPr>
          <p:cNvPr id="5" name="Rectangle 3"/>
          <p:cNvSpPr>
            <a:spLocks noGrp="1" noChangeArrowheads="1"/>
          </p:cNvSpPr>
          <p:nvPr>
            <p:ph type="dt"/>
          </p:nvPr>
        </p:nvSpPr>
        <p:spPr>
          <a:ln/>
        </p:spPr>
        <p:txBody>
          <a:bodyPr/>
          <a:lstStyle/>
          <a:p>
            <a:r>
              <a:rPr lang="en-US" smtClean="0"/>
              <a:t>August 2014</a:t>
            </a:r>
            <a:endParaRPr lang="en-US"/>
          </a:p>
        </p:txBody>
      </p:sp>
      <p:sp>
        <p:nvSpPr>
          <p:cNvPr id="6" name="Rectangle 6"/>
          <p:cNvSpPr>
            <a:spLocks noGrp="1" noChangeArrowheads="1"/>
          </p:cNvSpPr>
          <p:nvPr>
            <p:ph type="ftr"/>
          </p:nvPr>
        </p:nvSpPr>
        <p:spPr>
          <a:ln/>
        </p:spPr>
        <p:txBody>
          <a:bodyPr/>
          <a:lstStyle/>
          <a:p>
            <a:r>
              <a:rPr lang="en-US" smtClean="0"/>
              <a:t>Donald Eastlake, Huawei</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802.11-14/0977r3</a:t>
            </a:r>
            <a:endParaRPr lang="en-US"/>
          </a:p>
        </p:txBody>
      </p:sp>
      <p:sp>
        <p:nvSpPr>
          <p:cNvPr id="5" name="Rectangle 3"/>
          <p:cNvSpPr>
            <a:spLocks noGrp="1" noChangeArrowheads="1"/>
          </p:cNvSpPr>
          <p:nvPr>
            <p:ph type="dt"/>
          </p:nvPr>
        </p:nvSpPr>
        <p:spPr>
          <a:ln/>
        </p:spPr>
        <p:txBody>
          <a:bodyPr/>
          <a:lstStyle/>
          <a:p>
            <a:r>
              <a:rPr lang="en-US" smtClean="0"/>
              <a:t>August 2014</a:t>
            </a:r>
            <a:endParaRPr lang="en-US"/>
          </a:p>
        </p:txBody>
      </p:sp>
      <p:sp>
        <p:nvSpPr>
          <p:cNvPr id="6" name="Rectangle 6"/>
          <p:cNvSpPr>
            <a:spLocks noGrp="1" noChangeArrowheads="1"/>
          </p:cNvSpPr>
          <p:nvPr>
            <p:ph type="ftr"/>
          </p:nvPr>
        </p:nvSpPr>
        <p:spPr>
          <a:ln/>
        </p:spPr>
        <p:txBody>
          <a:bodyPr/>
          <a:lstStyle/>
          <a:p>
            <a:r>
              <a:rPr lang="en-US" smtClean="0"/>
              <a:t>Donald Eastlake, Huawei</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802.11-14/0977r3</a:t>
            </a:r>
            <a:endParaRPr lang="en-US"/>
          </a:p>
        </p:txBody>
      </p:sp>
      <p:sp>
        <p:nvSpPr>
          <p:cNvPr id="5" name="Date Placeholder 4"/>
          <p:cNvSpPr>
            <a:spLocks noGrp="1"/>
          </p:cNvSpPr>
          <p:nvPr>
            <p:ph type="dt" idx="11"/>
          </p:nvPr>
        </p:nvSpPr>
        <p:spPr/>
        <p:txBody>
          <a:bodyPr/>
          <a:lstStyle/>
          <a:p>
            <a:r>
              <a:rPr lang="en-US" smtClean="0"/>
              <a:t>August 2014</a:t>
            </a:r>
            <a:endParaRPr lang="en-US"/>
          </a:p>
        </p:txBody>
      </p:sp>
      <p:sp>
        <p:nvSpPr>
          <p:cNvPr id="6" name="Footer Placeholder 5"/>
          <p:cNvSpPr>
            <a:spLocks noGrp="1"/>
          </p:cNvSpPr>
          <p:nvPr>
            <p:ph type="ftr" idx="12"/>
          </p:nvPr>
        </p:nvSpPr>
        <p:spPr/>
        <p:txBody>
          <a:bodyPr/>
          <a:lstStyle/>
          <a:p>
            <a:r>
              <a:rPr lang="en-US" smtClean="0"/>
              <a:t>Donald Eastlake, Huawei</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p14="http://schemas.microsoft.com/office/powerpoint/2010/main" val="3116380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802.11-14/0977r3</a:t>
            </a:r>
            <a:endParaRPr lang="en-US"/>
          </a:p>
        </p:txBody>
      </p:sp>
      <p:sp>
        <p:nvSpPr>
          <p:cNvPr id="5" name="Rectangle 3"/>
          <p:cNvSpPr>
            <a:spLocks noGrp="1" noChangeArrowheads="1"/>
          </p:cNvSpPr>
          <p:nvPr>
            <p:ph type="dt"/>
          </p:nvPr>
        </p:nvSpPr>
        <p:spPr>
          <a:ln/>
        </p:spPr>
        <p:txBody>
          <a:bodyPr/>
          <a:lstStyle/>
          <a:p>
            <a:r>
              <a:rPr lang="en-US" smtClean="0"/>
              <a:t>August 2014</a:t>
            </a:r>
            <a:endParaRPr lang="en-US"/>
          </a:p>
        </p:txBody>
      </p:sp>
      <p:sp>
        <p:nvSpPr>
          <p:cNvPr id="6" name="Rectangle 6"/>
          <p:cNvSpPr>
            <a:spLocks noGrp="1" noChangeArrowheads="1"/>
          </p:cNvSpPr>
          <p:nvPr>
            <p:ph type="ftr"/>
          </p:nvPr>
        </p:nvSpPr>
        <p:spPr>
          <a:ln/>
        </p:spPr>
        <p:txBody>
          <a:bodyPr/>
          <a:lstStyle/>
          <a:p>
            <a:r>
              <a:rPr lang="en-US" smtClean="0"/>
              <a:t>Donald Eastlake, Huawei</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802.11-14/0977r3</a:t>
            </a:r>
            <a:endParaRPr lang="en-US"/>
          </a:p>
        </p:txBody>
      </p:sp>
      <p:sp>
        <p:nvSpPr>
          <p:cNvPr id="5" name="Date Placeholder 4"/>
          <p:cNvSpPr>
            <a:spLocks noGrp="1"/>
          </p:cNvSpPr>
          <p:nvPr>
            <p:ph type="dt" idx="11"/>
          </p:nvPr>
        </p:nvSpPr>
        <p:spPr/>
        <p:txBody>
          <a:bodyPr/>
          <a:lstStyle/>
          <a:p>
            <a:r>
              <a:rPr lang="en-US" smtClean="0"/>
              <a:t>August 2014</a:t>
            </a:r>
            <a:endParaRPr lang="en-US"/>
          </a:p>
        </p:txBody>
      </p:sp>
      <p:sp>
        <p:nvSpPr>
          <p:cNvPr id="6" name="Footer Placeholder 5"/>
          <p:cNvSpPr>
            <a:spLocks noGrp="1"/>
          </p:cNvSpPr>
          <p:nvPr>
            <p:ph type="ftr" idx="12"/>
          </p:nvPr>
        </p:nvSpPr>
        <p:spPr/>
        <p:txBody>
          <a:bodyPr/>
          <a:lstStyle/>
          <a:p>
            <a:r>
              <a:rPr lang="en-US" smtClean="0"/>
              <a:t>Donald Eastlake, Huawei</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a:t>
            </a:fld>
            <a:endParaRPr lang="en-US"/>
          </a:p>
        </p:txBody>
      </p:sp>
    </p:spTree>
    <p:extLst>
      <p:ext uri="{BB962C8B-B14F-4D97-AF65-F5344CB8AC3E}">
        <p14:creationId xmlns:p14="http://schemas.microsoft.com/office/powerpoint/2010/main" val="4992283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802.11-14/0977r3</a:t>
            </a:r>
            <a:endParaRPr lang="en-US"/>
          </a:p>
        </p:txBody>
      </p:sp>
      <p:sp>
        <p:nvSpPr>
          <p:cNvPr id="5" name="Date Placeholder 4"/>
          <p:cNvSpPr>
            <a:spLocks noGrp="1"/>
          </p:cNvSpPr>
          <p:nvPr>
            <p:ph type="dt" idx="11"/>
          </p:nvPr>
        </p:nvSpPr>
        <p:spPr/>
        <p:txBody>
          <a:bodyPr/>
          <a:lstStyle/>
          <a:p>
            <a:r>
              <a:rPr lang="en-US" smtClean="0"/>
              <a:t>August 2014</a:t>
            </a:r>
            <a:endParaRPr lang="en-US"/>
          </a:p>
        </p:txBody>
      </p:sp>
      <p:sp>
        <p:nvSpPr>
          <p:cNvPr id="6" name="Footer Placeholder 5"/>
          <p:cNvSpPr>
            <a:spLocks noGrp="1"/>
          </p:cNvSpPr>
          <p:nvPr>
            <p:ph type="ftr" idx="12"/>
          </p:nvPr>
        </p:nvSpPr>
        <p:spPr/>
        <p:txBody>
          <a:bodyPr/>
          <a:lstStyle/>
          <a:p>
            <a:r>
              <a:rPr lang="en-US" smtClean="0"/>
              <a:t>Donald Eastlake, Huawei</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a:t>
            </a:fld>
            <a:endParaRPr lang="en-US"/>
          </a:p>
        </p:txBody>
      </p:sp>
    </p:spTree>
    <p:extLst>
      <p:ext uri="{BB962C8B-B14F-4D97-AF65-F5344CB8AC3E}">
        <p14:creationId xmlns:p14="http://schemas.microsoft.com/office/powerpoint/2010/main" val="4992283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August 2014</a:t>
            </a:r>
            <a:endParaRPr lang="en-GB"/>
          </a:p>
        </p:txBody>
      </p:sp>
      <p:sp>
        <p:nvSpPr>
          <p:cNvPr id="5" name="Footer Placeholder 4"/>
          <p:cNvSpPr>
            <a:spLocks noGrp="1"/>
          </p:cNvSpPr>
          <p:nvPr>
            <p:ph type="ftr" idx="11"/>
          </p:nvPr>
        </p:nvSpPr>
        <p:spPr/>
        <p:txBody>
          <a:bodyPr/>
          <a:lstStyle>
            <a:lvl1pPr>
              <a:defRPr/>
            </a:lvl1pPr>
          </a:lstStyle>
          <a:p>
            <a:r>
              <a:rPr lang="en-GB" smtClean="0"/>
              <a:t>Donald Eastlake, Huawei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Donald Eastlake, Huawei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August 2014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August 2014</a:t>
            </a:r>
            <a:endParaRPr lang="en-GB"/>
          </a:p>
        </p:txBody>
      </p:sp>
      <p:sp>
        <p:nvSpPr>
          <p:cNvPr id="5" name="Footer Placeholder 4"/>
          <p:cNvSpPr>
            <a:spLocks noGrp="1"/>
          </p:cNvSpPr>
          <p:nvPr>
            <p:ph type="ftr" idx="11"/>
          </p:nvPr>
        </p:nvSpPr>
        <p:spPr/>
        <p:txBody>
          <a:bodyPr/>
          <a:lstStyle>
            <a:lvl1pPr>
              <a:defRPr/>
            </a:lvl1pPr>
          </a:lstStyle>
          <a:p>
            <a:r>
              <a:rPr lang="en-GB" smtClean="0"/>
              <a:t>Donald Eastlake, Huawei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August 2014</a:t>
            </a:r>
            <a:endParaRPr lang="en-GB"/>
          </a:p>
        </p:txBody>
      </p:sp>
      <p:sp>
        <p:nvSpPr>
          <p:cNvPr id="6" name="Footer Placeholder 5"/>
          <p:cNvSpPr>
            <a:spLocks noGrp="1"/>
          </p:cNvSpPr>
          <p:nvPr>
            <p:ph type="ftr" idx="11"/>
          </p:nvPr>
        </p:nvSpPr>
        <p:spPr/>
        <p:txBody>
          <a:bodyPr/>
          <a:lstStyle>
            <a:lvl1pPr>
              <a:defRPr/>
            </a:lvl1pPr>
          </a:lstStyle>
          <a:p>
            <a:r>
              <a:rPr lang="en-GB" smtClean="0"/>
              <a:t>Donald Eastlake, Huawei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August 2014</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Donald Eastlake, Huawei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August 2014</a:t>
            </a:r>
            <a:endParaRPr lang="en-GB"/>
          </a:p>
        </p:txBody>
      </p:sp>
      <p:sp>
        <p:nvSpPr>
          <p:cNvPr id="4" name="Footer Placeholder 3"/>
          <p:cNvSpPr>
            <a:spLocks noGrp="1"/>
          </p:cNvSpPr>
          <p:nvPr>
            <p:ph type="ftr" idx="11"/>
          </p:nvPr>
        </p:nvSpPr>
        <p:spPr/>
        <p:txBody>
          <a:bodyPr/>
          <a:lstStyle>
            <a:lvl1pPr>
              <a:defRPr/>
            </a:lvl1pPr>
          </a:lstStyle>
          <a:p>
            <a:r>
              <a:rPr lang="en-GB" smtClean="0"/>
              <a:t>Donald Eastlake, Huawei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August 2014</a:t>
            </a:r>
            <a:endParaRPr lang="en-GB"/>
          </a:p>
        </p:txBody>
      </p:sp>
      <p:sp>
        <p:nvSpPr>
          <p:cNvPr id="3" name="Footer Placeholder 2"/>
          <p:cNvSpPr>
            <a:spLocks noGrp="1"/>
          </p:cNvSpPr>
          <p:nvPr>
            <p:ph type="ftr" idx="11"/>
          </p:nvPr>
        </p:nvSpPr>
        <p:spPr/>
        <p:txBody>
          <a:bodyPr/>
          <a:lstStyle>
            <a:lvl1pPr>
              <a:defRPr/>
            </a:lvl1pPr>
          </a:lstStyle>
          <a:p>
            <a:r>
              <a:rPr lang="en-GB" smtClean="0"/>
              <a:t>Donald Eastlake, Huawei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August 2014</a:t>
            </a:r>
            <a:endParaRPr lang="en-GB"/>
          </a:p>
        </p:txBody>
      </p:sp>
      <p:sp>
        <p:nvSpPr>
          <p:cNvPr id="5" name="Footer Placeholder 4"/>
          <p:cNvSpPr>
            <a:spLocks noGrp="1"/>
          </p:cNvSpPr>
          <p:nvPr>
            <p:ph type="ftr" idx="11"/>
          </p:nvPr>
        </p:nvSpPr>
        <p:spPr/>
        <p:txBody>
          <a:bodyPr/>
          <a:lstStyle>
            <a:lvl1pPr>
              <a:defRPr/>
            </a:lvl1pPr>
          </a:lstStyle>
          <a:p>
            <a:r>
              <a:rPr lang="en-GB" smtClean="0"/>
              <a:t>Donald Eastlake, Huawei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August 2014</a:t>
            </a:r>
            <a:endParaRPr lang="en-GB"/>
          </a:p>
        </p:txBody>
      </p:sp>
      <p:sp>
        <p:nvSpPr>
          <p:cNvPr id="5" name="Footer Placeholder 4"/>
          <p:cNvSpPr>
            <a:spLocks noGrp="1"/>
          </p:cNvSpPr>
          <p:nvPr>
            <p:ph type="ftr" idx="11"/>
          </p:nvPr>
        </p:nvSpPr>
        <p:spPr/>
        <p:txBody>
          <a:bodyPr/>
          <a:lstStyle>
            <a:lvl1pPr>
              <a:defRPr/>
            </a:lvl1pPr>
          </a:lstStyle>
          <a:p>
            <a:r>
              <a:rPr lang="en-GB" smtClean="0"/>
              <a:t>Donald Eastlake, Huawei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August 2014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Donald Eastlake, Huawei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11-14/</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0977r3</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August 2014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Donald Eastlake, Huawei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400" dirty="0">
                <a:solidFill>
                  <a:srgbClr val="0000FF"/>
                </a:solidFill>
                <a:latin typeface="Arial"/>
                <a:cs typeface="Arial"/>
              </a:rPr>
              <a:t>EPD, Mixed </a:t>
            </a:r>
            <a:r>
              <a:rPr lang="en-GB" sz="3400" dirty="0" err="1">
                <a:solidFill>
                  <a:srgbClr val="0000FF"/>
                </a:solidFill>
                <a:latin typeface="Arial"/>
                <a:cs typeface="Arial"/>
              </a:rPr>
              <a:t>BSSes</a:t>
            </a:r>
            <a:r>
              <a:rPr lang="en-GB" sz="3400" dirty="0">
                <a:solidFill>
                  <a:srgbClr val="0000FF"/>
                </a:solidFill>
                <a:latin typeface="Arial"/>
                <a:cs typeface="Arial"/>
              </a:rPr>
              <a:t>, and Group RAs</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2014-</a:t>
            </a:r>
            <a:r>
              <a:rPr lang="en-GB" sz="2000" b="0" dirty="0" smtClean="0"/>
              <a:t>08-25</a:t>
            </a:r>
          </a:p>
        </p:txBody>
      </p:sp>
      <p:graphicFrame>
        <p:nvGraphicFramePr>
          <p:cNvPr id="3075" name="Object 3"/>
          <p:cNvGraphicFramePr>
            <a:graphicFrameLocks noChangeAspect="1"/>
          </p:cNvGraphicFramePr>
          <p:nvPr>
            <p:extLst>
              <p:ext uri="{D42A27DB-BD31-4B8C-83A1-F6EECF244321}">
                <p14:modId xmlns:p14="http://schemas.microsoft.com/office/powerpoint/2010/main" val="772552134"/>
              </p:ext>
            </p:extLst>
          </p:nvPr>
        </p:nvGraphicFramePr>
        <p:xfrm>
          <a:off x="508000" y="2289175"/>
          <a:ext cx="8156575" cy="2478088"/>
        </p:xfrm>
        <a:graphic>
          <a:graphicData uri="http://schemas.openxmlformats.org/presentationml/2006/ole">
            <mc:AlternateContent xmlns:mc="http://schemas.openxmlformats.org/markup-compatibility/2006">
              <mc:Choice xmlns:v="urn:schemas-microsoft-com:vml" Requires="v">
                <p:oleObj spid="_x0000_s3119" name="Document" r:id="rId4" imgW="8255000" imgH="2514600" progId="Word.Document.8">
                  <p:embed/>
                </p:oleObj>
              </mc:Choice>
              <mc:Fallback>
                <p:oleObj name="Document" r:id="rId4" imgW="8255000" imgH="2514600" progId="Word.Document.8">
                  <p:embed/>
                  <p:pic>
                    <p:nvPicPr>
                      <p:cNvPr id="0" name="Picture 3"/>
                      <p:cNvPicPr>
                        <a:picLocks noChangeAspect="1" noChangeArrowheads="1"/>
                      </p:cNvPicPr>
                      <p:nvPr/>
                    </p:nvPicPr>
                    <p:blipFill>
                      <a:blip r:embed="rId5"/>
                      <a:srcRect/>
                      <a:stretch>
                        <a:fillRect/>
                      </a:stretch>
                    </p:blipFill>
                    <p:spPr bwMode="auto">
                      <a:xfrm>
                        <a:off x="508000" y="2289175"/>
                        <a:ext cx="8156575" cy="247808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August 2014</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Donald Eastlake, Huawei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This presentation describes one way to resolve a number of intertwined 802.11ak (GLK) questions related to EPD versus LPD, mixes </a:t>
            </a:r>
            <a:r>
              <a:rPr lang="en-GB" dirty="0" err="1" smtClean="0"/>
              <a:t>BSSes</a:t>
            </a:r>
            <a:r>
              <a:rPr lang="en-GB" dirty="0" smtClean="0"/>
              <a:t> of GLK and non-GLK STAs, and Group Addresses RAs.</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August 2014</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Donald Eastlake, Huawei</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sz="4000" dirty="0" smtClean="0">
                <a:solidFill>
                  <a:srgbClr val="0000FF"/>
                </a:solidFill>
                <a:latin typeface="Arial"/>
                <a:cs typeface="Arial"/>
              </a:rPr>
              <a:t>Capabilities</a:t>
            </a:r>
            <a:endParaRPr lang="en-US" sz="4000" dirty="0">
              <a:solidFill>
                <a:srgbClr val="0000FF"/>
              </a:solidFill>
              <a:latin typeface="Arial"/>
              <a:cs typeface="Arial"/>
            </a:endParaRPr>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b="0" dirty="0" smtClean="0"/>
              <a:t>GLK (General Link) </a:t>
            </a:r>
            <a:r>
              <a:rPr lang="en-GB" b="0" dirty="0" smtClean="0"/>
              <a:t>stations indicate they are GLK by including a GLK Information Element (IE) in </a:t>
            </a:r>
            <a:r>
              <a:rPr lang="en-GB" sz="2000" b="0" dirty="0" smtClean="0"/>
              <a:t>Beacons, Probe Requests</a:t>
            </a:r>
            <a:r>
              <a:rPr lang="en-GB" sz="2000" b="0" dirty="0"/>
              <a:t> </a:t>
            </a:r>
            <a:r>
              <a:rPr lang="en-GB" sz="2000" b="0" dirty="0" smtClean="0"/>
              <a:t>and Responses, DMG Beacons, (Re)Association Requests and Responses, Mesh Peering Opens, Mesh Peering Confirms, and … (TDLS?).</a:t>
            </a:r>
          </a:p>
          <a:p>
            <a:pPr>
              <a:buFont typeface="Times New Roman" pitchFamily="16" charset="0"/>
              <a:buChar char="•"/>
            </a:pPr>
            <a:r>
              <a:rPr lang="en-GB" b="0" dirty="0" smtClean="0"/>
              <a:t>Capabilities/Options are indicated by bits/fields within the GLK IE, except that</a:t>
            </a:r>
          </a:p>
          <a:p>
            <a:pPr lvl="1">
              <a:buFont typeface="Times New Roman" pitchFamily="16" charset="0"/>
              <a:buChar char="•"/>
            </a:pPr>
            <a:r>
              <a:rPr lang="en-GB" sz="2400" dirty="0" smtClean="0"/>
              <a:t>Support of EPD is indicated by Capability Information Field bit 13 and DMG Capability Information Field bit 62</a:t>
            </a:r>
            <a:r>
              <a:rPr lang="en-GB" sz="2400" dirty="0" smtClean="0"/>
              <a:t>.</a:t>
            </a:r>
            <a:endParaRPr lang="en-GB" sz="2400" dirty="0" smtClean="0"/>
          </a:p>
          <a:p>
            <a:pPr marL="0" indent="0"/>
            <a:endParaRPr lang="en-GB" sz="2800" b="1" dirty="0" smtClean="0"/>
          </a:p>
          <a:p>
            <a:pPr>
              <a:buFont typeface="Times New Roman" pitchFamily="16" charset="0"/>
              <a:buChar char="•"/>
            </a:pPr>
            <a:endParaRPr lang="en-GB" dirty="0" smtClean="0"/>
          </a:p>
          <a:p>
            <a:pPr>
              <a:buFont typeface="Times New Roman" pitchFamily="16" charset="0"/>
              <a:buChar char="•"/>
            </a:pP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August 2014</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Donald Eastlake, Huawei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sz="4000" u="sng" dirty="0" smtClean="0">
                <a:solidFill>
                  <a:srgbClr val="0000FF"/>
                </a:solidFill>
                <a:latin typeface="Arial"/>
                <a:cs typeface="Arial"/>
              </a:rPr>
              <a:t>Pairwise</a:t>
            </a:r>
            <a:r>
              <a:rPr lang="en-US" sz="4000" dirty="0" smtClean="0">
                <a:solidFill>
                  <a:srgbClr val="0000FF"/>
                </a:solidFill>
                <a:latin typeface="Arial"/>
                <a:cs typeface="Arial"/>
              </a:rPr>
              <a:t> STA Communications</a:t>
            </a:r>
            <a:endParaRPr lang="en-US" sz="4000" dirty="0">
              <a:solidFill>
                <a:srgbClr val="0000FF"/>
              </a:solidFill>
              <a:latin typeface="Arial"/>
              <a:cs typeface="Arial"/>
            </a:endParaRP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a:buChar char="•"/>
            </a:pPr>
            <a:r>
              <a:rPr lang="en-US" b="0" dirty="0" smtClean="0"/>
              <a:t>IBSS, PBSS, Direct Link, Mesh Peer, and </a:t>
            </a:r>
            <a:r>
              <a:rPr lang="en-US" b="0" u="sng" dirty="0" smtClean="0"/>
              <a:t>Individually Addressed </a:t>
            </a:r>
            <a:r>
              <a:rPr lang="en-US" b="0" dirty="0" smtClean="0"/>
              <a:t>AP ↔︎ non-AP MPDUs carry</a:t>
            </a:r>
          </a:p>
          <a:p>
            <a:pPr lvl="1">
              <a:buFont typeface="Arial"/>
              <a:buChar char="•"/>
            </a:pPr>
            <a:r>
              <a:rPr lang="en-US" sz="2400" dirty="0" smtClean="0"/>
              <a:t>EPD MSDUs if both STAs support EPD and</a:t>
            </a:r>
          </a:p>
          <a:p>
            <a:pPr lvl="1">
              <a:buFont typeface="Arial"/>
              <a:buChar char="•"/>
            </a:pPr>
            <a:r>
              <a:rPr lang="en-US" sz="2400" dirty="0" smtClean="0"/>
              <a:t>LPD MSDUs otherwise.</a:t>
            </a:r>
          </a:p>
          <a:p>
            <a:pPr>
              <a:buFont typeface="Arial"/>
              <a:buChar char="•"/>
            </a:pPr>
            <a:r>
              <a:rPr lang="en-US" b="0" dirty="0" smtClean="0"/>
              <a:t>Typically use the 4-address format but if traffic is actually intended for the receiver, may use 3-addresses when appropriate</a:t>
            </a:r>
            <a:r>
              <a:rPr lang="en-US" b="0" dirty="0" smtClean="0"/>
              <a:t>.</a:t>
            </a:r>
          </a:p>
          <a:p>
            <a:pPr lvl="1">
              <a:buFont typeface="Arial"/>
              <a:buChar char="•"/>
            </a:pPr>
            <a:r>
              <a:rPr lang="en-US" sz="2400" dirty="0" smtClean="0"/>
              <a:t>Details on using 4-address format need to be added to draft.</a:t>
            </a:r>
            <a:endParaRPr lang="en-US" sz="2400" b="0" dirty="0" smtClean="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August 2014</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Donald Eastlake, Huawei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sz="4000" dirty="0" smtClean="0">
                <a:solidFill>
                  <a:srgbClr val="0000FF"/>
                </a:solidFill>
                <a:latin typeface="Arial"/>
                <a:cs typeface="Arial"/>
              </a:rPr>
              <a:t>Mixed </a:t>
            </a:r>
            <a:r>
              <a:rPr lang="en-US" sz="4000" dirty="0" err="1" smtClean="0">
                <a:solidFill>
                  <a:srgbClr val="0000FF"/>
                </a:solidFill>
                <a:latin typeface="Arial"/>
                <a:cs typeface="Arial"/>
              </a:rPr>
              <a:t>BSSes</a:t>
            </a:r>
            <a:endParaRPr lang="en-US" sz="4000" dirty="0">
              <a:solidFill>
                <a:srgbClr val="0000FF"/>
              </a:solidFill>
              <a:latin typeface="Arial"/>
              <a:cs typeface="Arial"/>
            </a:endParaRP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a:buChar char="•"/>
            </a:pPr>
            <a:r>
              <a:rPr lang="en-US" b="0" dirty="0" smtClean="0"/>
              <a:t>A GLK AP may permit association of non-AP STAs regardless of their GLK or EPD support.</a:t>
            </a:r>
          </a:p>
          <a:p>
            <a:pPr lvl="1">
              <a:buFont typeface="Arial"/>
              <a:buChar char="•"/>
            </a:pPr>
            <a:r>
              <a:rPr lang="en-US" b="0" dirty="0" smtClean="0"/>
              <a:t>GLK APs indicate their policies on this by two BSS membership selector values, indicating that support is required, one for GLK and one for EPD.</a:t>
            </a:r>
            <a:r>
              <a:rPr lang="en-US" dirty="0" smtClean="0"/>
              <a:t> N</a:t>
            </a:r>
            <a:r>
              <a:rPr lang="en-US" b="0" dirty="0" smtClean="0"/>
              <a:t>on-AP STAs attempting to associate in violation of the policy are rejected.</a:t>
            </a:r>
          </a:p>
          <a:p>
            <a:pPr lvl="1">
              <a:buFont typeface="Arial"/>
              <a:buChar char="•"/>
            </a:pPr>
            <a:r>
              <a:rPr lang="en-US" b="0" dirty="0" smtClean="0"/>
              <a:t>The “Supported Rates” IE will be renamed the “Supported Rates and BSS Membership Selectors” IE.</a:t>
            </a:r>
          </a:p>
          <a:p>
            <a:pPr>
              <a:buFont typeface="Arial"/>
              <a:buChar char="•"/>
            </a:pPr>
            <a:r>
              <a:rPr lang="en-US" b="0" dirty="0" smtClean="0"/>
              <a:t>A </a:t>
            </a:r>
            <a:r>
              <a:rPr lang="en-US" b="0" dirty="0" smtClean="0"/>
              <a:t>non-GLK </a:t>
            </a:r>
            <a:r>
              <a:rPr lang="en-US" b="0" u="sng" dirty="0" smtClean="0"/>
              <a:t>AP</a:t>
            </a:r>
            <a:r>
              <a:rPr lang="en-US" b="0" dirty="0" smtClean="0"/>
              <a:t> doesn’t recognize GLK/EPD support </a:t>
            </a:r>
            <a:r>
              <a:rPr lang="en-US" b="0" dirty="0" smtClean="0"/>
              <a:t>indications </a:t>
            </a:r>
            <a:r>
              <a:rPr lang="en-US" b="0" dirty="0" smtClean="0"/>
              <a:t>and so is happy to associate with </a:t>
            </a:r>
            <a:r>
              <a:rPr lang="en-US" b="0" dirty="0" smtClean="0"/>
              <a:t>GLK/EPD non</a:t>
            </a:r>
            <a:r>
              <a:rPr lang="en-US" b="0" dirty="0" smtClean="0"/>
              <a:t>-AP STAs if </a:t>
            </a:r>
            <a:r>
              <a:rPr lang="en-US" b="0" dirty="0" smtClean="0"/>
              <a:t>such non-AP STAs want</a:t>
            </a:r>
            <a:r>
              <a:rPr lang="en-US" b="0" dirty="0"/>
              <a:t> </a:t>
            </a:r>
            <a:r>
              <a:rPr lang="en-US" b="0" dirty="0" smtClean="0"/>
              <a:t>to associate with it.</a:t>
            </a:r>
            <a:endParaRPr lang="en-US" b="0" dirty="0" smtClean="0"/>
          </a:p>
        </p:txBody>
      </p:sp>
    </p:spTree>
    <p:extLst>
      <p:ext uri="{BB962C8B-B14F-4D97-AF65-F5344CB8AC3E}">
        <p14:creationId xmlns:p14="http://schemas.microsoft.com/office/powerpoint/2010/main" val="1369277664"/>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a:cs typeface="Arial"/>
              </a:rPr>
              <a:t>BSS membership selectors</a:t>
            </a:r>
            <a:endParaRPr lang="en-US" dirty="0">
              <a:latin typeface="Arial"/>
              <a:cs typeface="Arial"/>
            </a:endParaRPr>
          </a:p>
        </p:txBody>
      </p:sp>
      <p:sp>
        <p:nvSpPr>
          <p:cNvPr id="3" name="Content Placeholder 2"/>
          <p:cNvSpPr>
            <a:spLocks noGrp="1"/>
          </p:cNvSpPr>
          <p:nvPr>
            <p:ph idx="1"/>
          </p:nvPr>
        </p:nvSpPr>
        <p:spPr>
          <a:xfrm>
            <a:off x="685800" y="1772816"/>
            <a:ext cx="7770813" cy="4321597"/>
          </a:xfrm>
        </p:spPr>
        <p:txBody>
          <a:bodyPr/>
          <a:lstStyle/>
          <a:p>
            <a:r>
              <a:rPr lang="en-US" b="0" dirty="0" smtClean="0"/>
              <a:t>Existing 802.11REVmc-D3.0 “</a:t>
            </a:r>
            <a:r>
              <a:rPr lang="en-US" b="0" dirty="0"/>
              <a:t>Table 8-86—BSS membership selector value </a:t>
            </a:r>
            <a:r>
              <a:rPr lang="en-US" b="0" dirty="0" smtClean="0"/>
              <a:t>encoding”:</a:t>
            </a:r>
          </a:p>
          <a:p>
            <a:endParaRPr lang="en-US" b="0" dirty="0"/>
          </a:p>
          <a:p>
            <a:endParaRPr lang="en-US" b="0" dirty="0" smtClean="0"/>
          </a:p>
          <a:p>
            <a:endParaRPr lang="en-US" b="0" dirty="0"/>
          </a:p>
          <a:p>
            <a:endParaRPr lang="en-US" b="0" dirty="0" smtClean="0"/>
          </a:p>
          <a:p>
            <a:r>
              <a:rPr lang="en-US" b="0" dirty="0" smtClean="0"/>
              <a:t>Proposed addition:</a:t>
            </a:r>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Donald Eastlake, Huawei</a:t>
            </a:r>
            <a:endParaRPr lang="en-GB" dirty="0"/>
          </a:p>
        </p:txBody>
      </p:sp>
      <p:sp>
        <p:nvSpPr>
          <p:cNvPr id="6" name="Date Placeholder 5"/>
          <p:cNvSpPr>
            <a:spLocks noGrp="1"/>
          </p:cNvSpPr>
          <p:nvPr>
            <p:ph type="dt" idx="15"/>
          </p:nvPr>
        </p:nvSpPr>
        <p:spPr/>
        <p:txBody>
          <a:bodyPr/>
          <a:lstStyle/>
          <a:p>
            <a:r>
              <a:rPr lang="en-US" smtClean="0"/>
              <a:t>August 2014</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944023916"/>
              </p:ext>
            </p:extLst>
          </p:nvPr>
        </p:nvGraphicFramePr>
        <p:xfrm>
          <a:off x="683569" y="2545772"/>
          <a:ext cx="7704856" cy="1916480"/>
        </p:xfrm>
        <a:graphic>
          <a:graphicData uri="http://schemas.openxmlformats.org/drawingml/2006/table">
            <a:tbl>
              <a:tblPr/>
              <a:tblGrid>
                <a:gridCol w="342438"/>
                <a:gridCol w="1236582"/>
                <a:gridCol w="1236582"/>
                <a:gridCol w="4565841"/>
                <a:gridCol w="323413"/>
              </a:tblGrid>
              <a:tr h="203640">
                <a:tc>
                  <a:txBody>
                    <a:bodyPr/>
                    <a:lstStyle/>
                    <a:p>
                      <a:pPr algn="l" fontAlgn="b"/>
                      <a:endParaRPr lang="en-US" sz="1200" b="0" i="0" u="none" strike="noStrike">
                        <a:solidFill>
                          <a:srgbClr val="000000"/>
                        </a:solidFill>
                        <a:effectLst/>
                        <a:latin typeface="Calibri"/>
                      </a:endParaRPr>
                    </a:p>
                  </a:txBody>
                  <a:tcPr marL="12700" marR="12700" marT="1270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a:endParaRPr>
                    </a:p>
                  </a:txBody>
                  <a:tcPr marL="12700" marR="12700" marT="1270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effectLst/>
                        <a:latin typeface="Calibri"/>
                      </a:endParaRPr>
                    </a:p>
                  </a:txBody>
                  <a:tcPr marL="12700" marR="12700" marT="1270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effectLst/>
                        <a:latin typeface="Calibri"/>
                      </a:endParaRPr>
                    </a:p>
                  </a:txBody>
                  <a:tcPr marL="12700" marR="12700" marT="1270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effectLst/>
                        <a:latin typeface="Calibri"/>
                      </a:endParaRPr>
                    </a:p>
                  </a:txBody>
                  <a:tcPr marL="12700" marR="12700" marT="12700" marB="0" anchor="b">
                    <a:lnL>
                      <a:noFill/>
                    </a:lnL>
                    <a:lnR>
                      <a:noFill/>
                    </a:lnR>
                    <a:lnT>
                      <a:noFill/>
                    </a:lnT>
                    <a:lnB>
                      <a:noFill/>
                    </a:lnB>
                  </a:tcPr>
                </a:tc>
              </a:tr>
              <a:tr h="203640">
                <a:tc>
                  <a:txBody>
                    <a:bodyPr/>
                    <a:lstStyle/>
                    <a:p>
                      <a:pPr algn="l" fontAlgn="b"/>
                      <a:endParaRPr lang="en-US" sz="1200" b="0" i="0" u="none" strike="noStrike">
                        <a:solidFill>
                          <a:srgbClr val="000000"/>
                        </a:solidFill>
                        <a:effectLst/>
                        <a:latin typeface="Calibri"/>
                      </a:endParaRPr>
                    </a:p>
                  </a:txBody>
                  <a:tcPr marL="12700" marR="12700" marT="1270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n-US" sz="1050" b="1" i="0" u="none" strike="noStrike">
                          <a:solidFill>
                            <a:srgbClr val="000000"/>
                          </a:solidFill>
                          <a:effectLst/>
                          <a:latin typeface="TimesNewRomanPS"/>
                        </a:rPr>
                        <a:t>Value </a:t>
                      </a:r>
                    </a:p>
                  </a:txBody>
                  <a:tcPr marL="12700" marR="12700" marT="1270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050" b="1" i="0" u="none" strike="noStrike">
                          <a:solidFill>
                            <a:srgbClr val="000000"/>
                          </a:solidFill>
                          <a:effectLst/>
                          <a:latin typeface="TimesNewRomanPS"/>
                        </a:rPr>
                        <a:t>Feature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050" b="1" i="0" u="none" strike="noStrike">
                          <a:solidFill>
                            <a:srgbClr val="000000"/>
                          </a:solidFill>
                          <a:effectLst/>
                          <a:latin typeface="TimesNewRomanPS"/>
                        </a:rPr>
                        <a:t>Interpretation </a:t>
                      </a:r>
                    </a:p>
                  </a:txBody>
                  <a:tcPr marL="12700" marR="12700" marT="1270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effectLst/>
                        <a:latin typeface="Calibri"/>
                      </a:endParaRPr>
                    </a:p>
                  </a:txBody>
                  <a:tcPr marL="12700" marR="12700" marT="12700" marB="0" anchor="b">
                    <a:lnL w="12700" cap="flat" cmpd="sng" algn="ctr">
                      <a:solidFill>
                        <a:srgbClr val="000000"/>
                      </a:solidFill>
                      <a:prstDash val="solid"/>
                      <a:round/>
                      <a:headEnd type="none" w="med" len="med"/>
                      <a:tailEnd type="none" w="med" len="med"/>
                    </a:lnL>
                    <a:lnR>
                      <a:noFill/>
                    </a:lnR>
                    <a:lnT>
                      <a:noFill/>
                    </a:lnT>
                    <a:lnB>
                      <a:noFill/>
                    </a:lnB>
                  </a:tcPr>
                </a:tc>
              </a:tr>
              <a:tr h="598763">
                <a:tc>
                  <a:txBody>
                    <a:bodyPr/>
                    <a:lstStyle/>
                    <a:p>
                      <a:pPr algn="l" fontAlgn="b"/>
                      <a:endParaRPr lang="en-US" sz="1200" b="0" i="0" u="none" strike="noStrike">
                        <a:solidFill>
                          <a:srgbClr val="000000"/>
                        </a:solidFill>
                        <a:effectLst/>
                        <a:latin typeface="Calibri"/>
                      </a:endParaRPr>
                    </a:p>
                  </a:txBody>
                  <a:tcPr marL="12700" marR="12700" marT="1270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sz="1050" b="0" i="0" u="none" strike="noStrike">
                          <a:solidFill>
                            <a:srgbClr val="000000"/>
                          </a:solidFill>
                          <a:effectLst/>
                          <a:latin typeface="TimesNewRomanPSMT"/>
                        </a:rPr>
                        <a:t>127</a:t>
                      </a:r>
                    </a:p>
                  </a:txBody>
                  <a:tcPr marL="12700" marR="12700" marT="1270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50" b="0" i="0" u="none" strike="noStrike">
                          <a:solidFill>
                            <a:srgbClr val="000000"/>
                          </a:solidFill>
                          <a:effectLst/>
                          <a:latin typeface="TimesNewRomanPSMT"/>
                        </a:rPr>
                        <a:t>HT PHY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50" b="0" i="0" u="none" strike="noStrike" dirty="0">
                          <a:solidFill>
                            <a:srgbClr val="000000"/>
                          </a:solidFill>
                          <a:effectLst/>
                          <a:latin typeface="TimesNewRomanPSMT"/>
                        </a:rPr>
                        <a:t>Support for the mandatory features of Clause 20 (High Throughput (HT) PHY specification) is required in order to join the BSS that was the source of the Supported Rates element or Extended Supported Rates element containing this value. </a:t>
                      </a:r>
                    </a:p>
                  </a:txBody>
                  <a:tcPr marL="12700" marR="12700" marT="1270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effectLst/>
                        <a:latin typeface="Calibri"/>
                      </a:endParaRPr>
                    </a:p>
                  </a:txBody>
                  <a:tcPr marL="12700" marR="12700" marT="12700" marB="0" anchor="b">
                    <a:lnL w="12700" cap="flat" cmpd="sng" algn="ctr">
                      <a:solidFill>
                        <a:srgbClr val="000000"/>
                      </a:solidFill>
                      <a:prstDash val="solid"/>
                      <a:round/>
                      <a:headEnd type="none" w="med" len="med"/>
                      <a:tailEnd type="none" w="med" len="med"/>
                    </a:lnL>
                    <a:lnR>
                      <a:noFill/>
                    </a:lnR>
                    <a:lnT>
                      <a:noFill/>
                    </a:lnT>
                    <a:lnB>
                      <a:noFill/>
                    </a:lnB>
                  </a:tcPr>
                </a:tc>
              </a:tr>
              <a:tr h="609649">
                <a:tc>
                  <a:txBody>
                    <a:bodyPr/>
                    <a:lstStyle/>
                    <a:p>
                      <a:pPr algn="l" fontAlgn="b"/>
                      <a:endParaRPr lang="en-US" sz="1200" b="0" i="0" u="none" strike="noStrike">
                        <a:solidFill>
                          <a:srgbClr val="000000"/>
                        </a:solidFill>
                        <a:effectLst/>
                        <a:latin typeface="Calibri"/>
                      </a:endParaRPr>
                    </a:p>
                  </a:txBody>
                  <a:tcPr marL="12700" marR="12700" marT="1270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sz="1050" b="0" i="0" u="none" strike="noStrike">
                          <a:solidFill>
                            <a:srgbClr val="000000"/>
                          </a:solidFill>
                          <a:effectLst/>
                          <a:latin typeface="TimesNewRomanPSMT"/>
                        </a:rPr>
                        <a:t>126</a:t>
                      </a:r>
                    </a:p>
                  </a:txBody>
                  <a:tcPr marL="12700" marR="12700" marT="1270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050" b="0" i="0" u="none" strike="noStrike">
                          <a:solidFill>
                            <a:srgbClr val="000000"/>
                          </a:solidFill>
                          <a:effectLst/>
                          <a:latin typeface="TimesNewRomanPSMT"/>
                        </a:rPr>
                        <a:t>VHT PHY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050" b="0" i="0" u="none" strike="noStrike" dirty="0">
                          <a:solidFill>
                            <a:srgbClr val="000000"/>
                          </a:solidFill>
                          <a:effectLst/>
                          <a:latin typeface="TimesNewRomanPSMT"/>
                        </a:rPr>
                        <a:t>Support for the mandatory features of Clause 22 (Very High Throughput (VHT) PHY specification) is required in order to join the BSS that was the source of the Supported Rates element or Extended Supported Rates element containing this value.  </a:t>
                      </a:r>
                    </a:p>
                  </a:txBody>
                  <a:tcPr marL="12700" marR="12700" marT="1270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effectLst/>
                        <a:latin typeface="Calibri"/>
                      </a:endParaRPr>
                    </a:p>
                  </a:txBody>
                  <a:tcPr marL="12700" marR="12700" marT="12700" marB="0" anchor="b">
                    <a:lnL w="12700" cap="flat" cmpd="sng" algn="ctr">
                      <a:solidFill>
                        <a:srgbClr val="000000"/>
                      </a:solidFill>
                      <a:prstDash val="solid"/>
                      <a:round/>
                      <a:headEnd type="none" w="med" len="med"/>
                      <a:tailEnd type="none" w="med" len="med"/>
                    </a:lnL>
                    <a:lnR>
                      <a:noFill/>
                    </a:lnR>
                    <a:lnT>
                      <a:noFill/>
                    </a:lnT>
                    <a:lnB>
                      <a:noFill/>
                    </a:lnB>
                  </a:tcPr>
                </a:tc>
              </a:tr>
              <a:tr h="203640">
                <a:tc>
                  <a:txBody>
                    <a:bodyPr/>
                    <a:lstStyle/>
                    <a:p>
                      <a:pPr algn="l" fontAlgn="b"/>
                      <a:endParaRPr lang="en-US" sz="1200" b="0" i="0" u="none" strike="noStrike">
                        <a:solidFill>
                          <a:srgbClr val="000000"/>
                        </a:solidFill>
                        <a:effectLst/>
                        <a:latin typeface="Calibri"/>
                      </a:endParaRPr>
                    </a:p>
                  </a:txBody>
                  <a:tcPr marL="12700" marR="12700" marT="1270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a:endParaRPr>
                    </a:p>
                  </a:txBody>
                  <a:tcPr marL="12700" marR="12700" marT="1270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200" b="0" i="0" u="none" strike="noStrike">
                        <a:solidFill>
                          <a:srgbClr val="000000"/>
                        </a:solidFill>
                        <a:effectLst/>
                        <a:latin typeface="Calibri"/>
                      </a:endParaRPr>
                    </a:p>
                  </a:txBody>
                  <a:tcPr marL="12700" marR="12700" marT="1270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200" b="0" i="0" u="none" strike="noStrike">
                        <a:solidFill>
                          <a:srgbClr val="000000"/>
                        </a:solidFill>
                        <a:effectLst/>
                        <a:latin typeface="Calibri"/>
                      </a:endParaRPr>
                    </a:p>
                  </a:txBody>
                  <a:tcPr marL="12700" marR="12700" marT="1270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a:noFill/>
                    </a:lnR>
                    <a:lnT>
                      <a:noFill/>
                    </a:lnT>
                    <a:lnB>
                      <a:noFill/>
                    </a:lnB>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656519310"/>
              </p:ext>
            </p:extLst>
          </p:nvPr>
        </p:nvGraphicFramePr>
        <p:xfrm>
          <a:off x="683569" y="4714201"/>
          <a:ext cx="7776863" cy="1739136"/>
        </p:xfrm>
        <a:graphic>
          <a:graphicData uri="http://schemas.openxmlformats.org/drawingml/2006/table">
            <a:tbl>
              <a:tblPr/>
              <a:tblGrid>
                <a:gridCol w="345638"/>
                <a:gridCol w="1248138"/>
                <a:gridCol w="1248138"/>
                <a:gridCol w="4608513"/>
                <a:gridCol w="326436"/>
              </a:tblGrid>
              <a:tr h="221546">
                <a:tc>
                  <a:txBody>
                    <a:bodyPr/>
                    <a:lstStyle/>
                    <a:p>
                      <a:pPr algn="l" fontAlgn="b"/>
                      <a:endParaRPr lang="en-US" sz="1200" b="0" i="0" u="none" strike="noStrike">
                        <a:solidFill>
                          <a:srgbClr val="000000"/>
                        </a:solidFill>
                        <a:effectLst/>
                        <a:latin typeface="Calibri"/>
                      </a:endParaRPr>
                    </a:p>
                  </a:txBody>
                  <a:tcPr marL="12700" marR="12700" marT="1270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a:endParaRPr>
                    </a:p>
                  </a:txBody>
                  <a:tcPr marL="12700" marR="12700" marT="1270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effectLst/>
                        <a:latin typeface="Calibri"/>
                      </a:endParaRPr>
                    </a:p>
                  </a:txBody>
                  <a:tcPr marL="12700" marR="12700" marT="1270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effectLst/>
                        <a:latin typeface="Calibri"/>
                      </a:endParaRPr>
                    </a:p>
                  </a:txBody>
                  <a:tcPr marL="12700" marR="12700" marT="1270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effectLst/>
                        <a:latin typeface="Calibri"/>
                      </a:endParaRPr>
                    </a:p>
                  </a:txBody>
                  <a:tcPr marL="12700" marR="12700" marT="12700" marB="0" anchor="b">
                    <a:lnL>
                      <a:noFill/>
                    </a:lnL>
                    <a:lnR>
                      <a:noFill/>
                    </a:lnR>
                    <a:lnT>
                      <a:noFill/>
                    </a:lnT>
                    <a:lnB>
                      <a:noFill/>
                    </a:lnB>
                  </a:tcPr>
                </a:tc>
              </a:tr>
              <a:tr h="221546">
                <a:tc>
                  <a:txBody>
                    <a:bodyPr/>
                    <a:lstStyle/>
                    <a:p>
                      <a:pPr algn="l" fontAlgn="b"/>
                      <a:endParaRPr lang="en-US" sz="1200" b="0" i="0" u="none" strike="noStrike">
                        <a:solidFill>
                          <a:srgbClr val="000000"/>
                        </a:solidFill>
                        <a:effectLst/>
                        <a:latin typeface="Calibri"/>
                      </a:endParaRPr>
                    </a:p>
                  </a:txBody>
                  <a:tcPr marL="12700" marR="12700" marT="1270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n-US" sz="1050" b="1" i="0" u="none" strike="noStrike">
                          <a:solidFill>
                            <a:srgbClr val="000000"/>
                          </a:solidFill>
                          <a:effectLst/>
                          <a:latin typeface="TimesNewRomanPS"/>
                        </a:rPr>
                        <a:t>Value </a:t>
                      </a:r>
                    </a:p>
                  </a:txBody>
                  <a:tcPr marL="12700" marR="12700" marT="1270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050" b="1" i="0" u="none" strike="noStrike">
                          <a:solidFill>
                            <a:srgbClr val="000000"/>
                          </a:solidFill>
                          <a:effectLst/>
                          <a:latin typeface="TimesNewRomanPS"/>
                        </a:rPr>
                        <a:t>Feature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050" b="1" i="0" u="none" strike="noStrike">
                          <a:solidFill>
                            <a:srgbClr val="000000"/>
                          </a:solidFill>
                          <a:effectLst/>
                          <a:latin typeface="TimesNewRomanPS"/>
                        </a:rPr>
                        <a:t>Interpretation </a:t>
                      </a:r>
                    </a:p>
                  </a:txBody>
                  <a:tcPr marL="12700" marR="12700" marT="1270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effectLst/>
                        <a:latin typeface="Calibri"/>
                      </a:endParaRPr>
                    </a:p>
                  </a:txBody>
                  <a:tcPr marL="12700" marR="12700" marT="12700" marB="0" anchor="b">
                    <a:lnL w="12700" cap="flat" cmpd="sng" algn="ctr">
                      <a:solidFill>
                        <a:srgbClr val="000000"/>
                      </a:solidFill>
                      <a:prstDash val="solid"/>
                      <a:round/>
                      <a:headEnd type="none" w="med" len="med"/>
                      <a:tailEnd type="none" w="med" len="med"/>
                    </a:lnL>
                    <a:lnR>
                      <a:noFill/>
                    </a:lnR>
                    <a:lnT>
                      <a:noFill/>
                    </a:lnT>
                    <a:lnB>
                      <a:noFill/>
                    </a:lnB>
                  </a:tcPr>
                </a:tc>
              </a:tr>
              <a:tr h="612021">
                <a:tc>
                  <a:txBody>
                    <a:bodyPr/>
                    <a:lstStyle/>
                    <a:p>
                      <a:pPr algn="l" fontAlgn="b"/>
                      <a:endParaRPr lang="en-US" sz="1200" b="0" i="0" u="none" strike="noStrike">
                        <a:solidFill>
                          <a:srgbClr val="000000"/>
                        </a:solidFill>
                        <a:effectLst/>
                        <a:latin typeface="Calibri"/>
                      </a:endParaRPr>
                    </a:p>
                  </a:txBody>
                  <a:tcPr marL="12700" marR="12700" marT="1270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sz="1050" b="0" i="0" u="none" strike="noStrike">
                          <a:solidFill>
                            <a:srgbClr val="000000"/>
                          </a:solidFill>
                          <a:effectLst/>
                          <a:latin typeface="TimesNewRomanPSMT"/>
                        </a:rPr>
                        <a:t>125</a:t>
                      </a:r>
                    </a:p>
                  </a:txBody>
                  <a:tcPr marL="12700" marR="12700" marT="1270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50" b="0" i="0" u="none" strike="noStrike">
                          <a:solidFill>
                            <a:srgbClr val="000000"/>
                          </a:solidFill>
                          <a:effectLst/>
                          <a:latin typeface="TimesNewRomanPSMT"/>
                        </a:rPr>
                        <a:t>GLK</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50" b="0" i="0" u="none" strike="noStrike">
                          <a:solidFill>
                            <a:srgbClr val="000000"/>
                          </a:solidFill>
                          <a:effectLst/>
                          <a:latin typeface="TimesNewRomanPSMT"/>
                        </a:rPr>
                        <a:t>Support for the mandatory features of Clause TBD is required in order to join the BSS that was the source of the Supported Rates element or Extended Supported Rates element containing this value. </a:t>
                      </a:r>
                    </a:p>
                  </a:txBody>
                  <a:tcPr marL="12700" marR="12700" marT="1270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effectLst/>
                        <a:latin typeface="Calibri"/>
                      </a:endParaRPr>
                    </a:p>
                  </a:txBody>
                  <a:tcPr marL="12700" marR="12700" marT="12700" marB="0" anchor="b">
                    <a:lnL w="12700" cap="flat" cmpd="sng" algn="ctr">
                      <a:solidFill>
                        <a:srgbClr val="000000"/>
                      </a:solidFill>
                      <a:prstDash val="solid"/>
                      <a:round/>
                      <a:headEnd type="none" w="med" len="med"/>
                      <a:tailEnd type="none" w="med" len="med"/>
                    </a:lnL>
                    <a:lnR>
                      <a:noFill/>
                    </a:lnR>
                    <a:lnT>
                      <a:noFill/>
                    </a:lnT>
                    <a:lnB>
                      <a:noFill/>
                    </a:lnB>
                  </a:tcPr>
                </a:tc>
              </a:tr>
              <a:tr h="470785">
                <a:tc>
                  <a:txBody>
                    <a:bodyPr/>
                    <a:lstStyle/>
                    <a:p>
                      <a:pPr algn="l" fontAlgn="b"/>
                      <a:endParaRPr lang="en-US" sz="1200" b="0" i="0" u="none" strike="noStrike">
                        <a:solidFill>
                          <a:srgbClr val="000000"/>
                        </a:solidFill>
                        <a:effectLst/>
                        <a:latin typeface="Calibri"/>
                      </a:endParaRPr>
                    </a:p>
                  </a:txBody>
                  <a:tcPr marL="12700" marR="12700" marT="1270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sz="1050" b="0" i="0" u="none" strike="noStrike">
                          <a:solidFill>
                            <a:srgbClr val="000000"/>
                          </a:solidFill>
                          <a:effectLst/>
                          <a:latin typeface="TimesNewRomanPSMT"/>
                        </a:rPr>
                        <a:t>124</a:t>
                      </a:r>
                    </a:p>
                  </a:txBody>
                  <a:tcPr marL="12700" marR="12700" marT="1270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050" b="0" i="0" u="none" strike="noStrike">
                          <a:solidFill>
                            <a:srgbClr val="000000"/>
                          </a:solidFill>
                          <a:effectLst/>
                          <a:latin typeface="TimesNewRomanPSMT"/>
                        </a:rPr>
                        <a:t>EPD</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050" b="0" i="0" u="none" strike="noStrike" dirty="0">
                          <a:solidFill>
                            <a:srgbClr val="000000"/>
                          </a:solidFill>
                          <a:effectLst/>
                          <a:latin typeface="TimesNewRomanPSMT"/>
                        </a:rPr>
                        <a:t>Support for EPD is required in order to join the BSS that was the source of the Supported Rates element or Extended Supported Rates element containing this value.  </a:t>
                      </a:r>
                    </a:p>
                  </a:txBody>
                  <a:tcPr marL="12700" marR="12700" marT="1270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effectLst/>
                        <a:latin typeface="Calibri"/>
                      </a:endParaRPr>
                    </a:p>
                  </a:txBody>
                  <a:tcPr marL="12700" marR="12700" marT="12700" marB="0" anchor="b">
                    <a:lnL w="12700" cap="flat" cmpd="sng" algn="ctr">
                      <a:solidFill>
                        <a:srgbClr val="000000"/>
                      </a:solidFill>
                      <a:prstDash val="solid"/>
                      <a:round/>
                      <a:headEnd type="none" w="med" len="med"/>
                      <a:tailEnd type="none" w="med" len="med"/>
                    </a:lnL>
                    <a:lnR>
                      <a:noFill/>
                    </a:lnR>
                    <a:lnT>
                      <a:noFill/>
                    </a:lnT>
                    <a:lnB>
                      <a:noFill/>
                    </a:lnB>
                  </a:tcPr>
                </a:tc>
              </a:tr>
              <a:tr h="213238">
                <a:tc>
                  <a:txBody>
                    <a:bodyPr/>
                    <a:lstStyle/>
                    <a:p>
                      <a:pPr algn="l" fontAlgn="b"/>
                      <a:endParaRPr lang="en-US" sz="1200" b="0" i="0" u="none" strike="noStrike">
                        <a:solidFill>
                          <a:srgbClr val="000000"/>
                        </a:solidFill>
                        <a:effectLst/>
                        <a:latin typeface="Calibri"/>
                      </a:endParaRPr>
                    </a:p>
                  </a:txBody>
                  <a:tcPr marL="12700" marR="12700" marT="1270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a:endParaRPr>
                    </a:p>
                  </a:txBody>
                  <a:tcPr marL="12700" marR="12700" marT="1270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200" b="0" i="0" u="none" strike="noStrike">
                        <a:solidFill>
                          <a:srgbClr val="000000"/>
                        </a:solidFill>
                        <a:effectLst/>
                        <a:latin typeface="Calibri"/>
                      </a:endParaRPr>
                    </a:p>
                  </a:txBody>
                  <a:tcPr marL="12700" marR="12700" marT="1270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a:noFill/>
                    </a:lnR>
                    <a:lnT>
                      <a:noFill/>
                    </a:lnT>
                    <a:lnB>
                      <a:noFill/>
                    </a:lnB>
                  </a:tcPr>
                </a:tc>
              </a:tr>
            </a:tbl>
          </a:graphicData>
        </a:graphic>
      </p:graphicFrame>
    </p:spTree>
    <p:extLst>
      <p:ext uri="{BB962C8B-B14F-4D97-AF65-F5344CB8AC3E}">
        <p14:creationId xmlns:p14="http://schemas.microsoft.com/office/powerpoint/2010/main" val="2278465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August 2014</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Donald Eastlake, Huawei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sz="4000" u="sng" dirty="0" smtClean="0">
                <a:solidFill>
                  <a:srgbClr val="0000FF"/>
                </a:solidFill>
                <a:latin typeface="Arial"/>
                <a:cs typeface="Arial"/>
              </a:rPr>
              <a:t>Group Addressed </a:t>
            </a:r>
            <a:r>
              <a:rPr lang="en-US" sz="4000" dirty="0" smtClean="0">
                <a:solidFill>
                  <a:srgbClr val="0000FF"/>
                </a:solidFill>
                <a:latin typeface="Arial"/>
                <a:cs typeface="Arial"/>
              </a:rPr>
              <a:t>RAs</a:t>
            </a:r>
            <a:endParaRPr lang="en-US" sz="4000" dirty="0">
              <a:solidFill>
                <a:srgbClr val="0000FF"/>
              </a:solidFill>
              <a:latin typeface="Arial"/>
              <a:cs typeface="Arial"/>
            </a:endParaRPr>
          </a:p>
        </p:txBody>
      </p:sp>
      <p:sp>
        <p:nvSpPr>
          <p:cNvPr id="10242" name="Rectangle 2"/>
          <p:cNvSpPr>
            <a:spLocks noGrp="1" noChangeArrowheads="1"/>
          </p:cNvSpPr>
          <p:nvPr>
            <p:ph type="body" idx="1"/>
          </p:nvPr>
        </p:nvSpPr>
        <p:spPr>
          <a:xfrm>
            <a:off x="685800" y="1981200"/>
            <a:ext cx="7772400" cy="4208463"/>
          </a:xfrm>
          <a:ln/>
        </p:spPr>
        <p:txBody>
          <a:bodyPr/>
          <a:lstStyle/>
          <a:p>
            <a:pPr marL="514350" indent="-457200">
              <a:buFont typeface="Arial"/>
              <a:buChar char="•"/>
            </a:pPr>
            <a:r>
              <a:rPr lang="en-US" b="0" dirty="0"/>
              <a:t>A GLK AP transmitting an MPDU with Group Addressed RA intended for GLK non-AP STAs uses an RA constructed as shown on the following slide. It </a:t>
            </a:r>
            <a:r>
              <a:rPr lang="en-US" b="0" u="sng" dirty="0"/>
              <a:t>must use the four address format </a:t>
            </a:r>
            <a:r>
              <a:rPr lang="en-US" b="0" dirty="0"/>
              <a:t>in order to also carry the true destination address.</a:t>
            </a:r>
          </a:p>
          <a:p>
            <a:pPr marL="514350" indent="-457200">
              <a:buFont typeface="Arial"/>
              <a:buChar char="•"/>
            </a:pPr>
            <a:r>
              <a:rPr lang="en-US" b="0" dirty="0" smtClean="0"/>
              <a:t>An AP that requires </a:t>
            </a:r>
            <a:r>
              <a:rPr lang="en-US" b="0" dirty="0" smtClean="0"/>
              <a:t>all associated </a:t>
            </a:r>
            <a:r>
              <a:rPr lang="en-US" b="0" dirty="0" smtClean="0"/>
              <a:t>STAs </a:t>
            </a:r>
            <a:r>
              <a:rPr lang="en-US" b="0" dirty="0" smtClean="0"/>
              <a:t>to support EPD, as indicated by requiring EPD support </a:t>
            </a:r>
            <a:r>
              <a:rPr lang="en-US" b="0" dirty="0"/>
              <a:t>in its </a:t>
            </a:r>
            <a:r>
              <a:rPr lang="en-US" b="0" dirty="0" smtClean="0"/>
              <a:t>Supported </a:t>
            </a:r>
            <a:r>
              <a:rPr lang="en-US" b="0" dirty="0"/>
              <a:t>Rates and BSS Membership </a:t>
            </a:r>
            <a:r>
              <a:rPr lang="en-US" b="0" dirty="0" smtClean="0"/>
              <a:t>Selectors </a:t>
            </a:r>
            <a:r>
              <a:rPr lang="en-US" b="0" dirty="0" smtClean="0"/>
              <a:t>IE</a:t>
            </a:r>
            <a:r>
              <a:rPr lang="en-US" b="0" dirty="0"/>
              <a:t>, </a:t>
            </a:r>
            <a:r>
              <a:rPr lang="en-US" b="0" dirty="0" smtClean="0"/>
              <a:t>uses </a:t>
            </a:r>
            <a:r>
              <a:rPr lang="en-US" b="0" dirty="0"/>
              <a:t>EPD for </a:t>
            </a:r>
            <a:r>
              <a:rPr lang="en-US" b="0" dirty="0" smtClean="0"/>
              <a:t>all MSDUs </a:t>
            </a:r>
            <a:r>
              <a:rPr lang="en-US" b="0" dirty="0"/>
              <a:t>carried by MPDUs with Group Addressed </a:t>
            </a:r>
            <a:r>
              <a:rPr lang="en-US" b="0" dirty="0" smtClean="0"/>
              <a:t>RAs. </a:t>
            </a:r>
            <a:r>
              <a:rPr lang="en-US" b="0" dirty="0" smtClean="0"/>
              <a:t>If the AP does not require EPD support, it </a:t>
            </a:r>
            <a:r>
              <a:rPr lang="en-US" b="0" dirty="0" smtClean="0"/>
              <a:t>uses LPD for such MPDUs with Group Addressed RAs</a:t>
            </a:r>
            <a:r>
              <a:rPr lang="en-US" b="0" dirty="0" smtClean="0"/>
              <a:t>.</a:t>
            </a:r>
            <a:endParaRPr lang="en-US" b="0" dirty="0" smtClean="0"/>
          </a:p>
        </p:txBody>
      </p:sp>
    </p:spTree>
    <p:extLst>
      <p:ext uri="{BB962C8B-B14F-4D97-AF65-F5344CB8AC3E}">
        <p14:creationId xmlns:p14="http://schemas.microsoft.com/office/powerpoint/2010/main" val="414577584"/>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solidFill>
                  <a:srgbClr val="0000FF"/>
                </a:solidFill>
                <a:latin typeface="Arial"/>
                <a:cs typeface="Arial"/>
              </a:rPr>
              <a:t>GLK Group </a:t>
            </a:r>
            <a:r>
              <a:rPr lang="en-US" sz="4000" dirty="0" smtClean="0">
                <a:solidFill>
                  <a:srgbClr val="0000FF"/>
                </a:solidFill>
                <a:latin typeface="Arial"/>
                <a:cs typeface="Arial"/>
              </a:rPr>
              <a:t>RA Addresses</a:t>
            </a:r>
            <a:endParaRPr lang="en-US" sz="4000" dirty="0"/>
          </a:p>
        </p:txBody>
      </p:sp>
      <p:sp>
        <p:nvSpPr>
          <p:cNvPr id="3" name="Content Placeholder 2"/>
          <p:cNvSpPr>
            <a:spLocks noGrp="1"/>
          </p:cNvSpPr>
          <p:nvPr>
            <p:ph idx="1"/>
          </p:nvPr>
        </p:nvSpPr>
        <p:spPr/>
        <p:txBody>
          <a:bodyPr/>
          <a:lstStyle/>
          <a:p>
            <a:pPr>
              <a:buFont typeface="Arial"/>
              <a:buChar char="•"/>
            </a:pPr>
            <a:r>
              <a:rPr lang="en-US" b="0" dirty="0" smtClean="0"/>
              <a:t>All data </a:t>
            </a:r>
            <a:r>
              <a:rPr lang="en-US" b="0" dirty="0" smtClean="0"/>
              <a:t>MPDUs </a:t>
            </a:r>
            <a:r>
              <a:rPr lang="en-US" b="0" dirty="0" smtClean="0"/>
              <a:t>sent </a:t>
            </a:r>
            <a:r>
              <a:rPr lang="en-US" b="0" dirty="0"/>
              <a:t>by LK APs with </a:t>
            </a:r>
            <a:r>
              <a:rPr lang="en-US" b="0" dirty="0" smtClean="0"/>
              <a:t>a </a:t>
            </a:r>
            <a:r>
              <a:rPr lang="en-US" b="0" dirty="0" smtClean="0"/>
              <a:t>Group Addressed </a:t>
            </a:r>
            <a:r>
              <a:rPr lang="en-US" b="0" dirty="0" smtClean="0"/>
              <a:t>RA </a:t>
            </a:r>
            <a:r>
              <a:rPr lang="en-US" b="0" dirty="0" smtClean="0"/>
              <a:t>use an </a:t>
            </a:r>
            <a:r>
              <a:rPr lang="en-US" b="0" dirty="0" smtClean="0"/>
              <a:t>RA constructed with a new TBD OUI. The lower 24 bits have additional information, including </a:t>
            </a:r>
            <a:r>
              <a:rPr lang="en-US" b="0" dirty="0" smtClean="0"/>
              <a:t>sub-setting</a:t>
            </a:r>
            <a:r>
              <a:rPr lang="en-US" b="0" dirty="0" smtClean="0"/>
              <a:t>. Optionally, there would be support for a larger amount of </a:t>
            </a:r>
            <a:r>
              <a:rPr lang="en-US" b="0" dirty="0" smtClean="0"/>
              <a:t>sub-setting </a:t>
            </a:r>
            <a:r>
              <a:rPr lang="en-US" b="0" dirty="0" smtClean="0"/>
              <a:t>information in the data portion of the frame.</a:t>
            </a:r>
          </a:p>
          <a:p>
            <a:pPr lvl="1">
              <a:buFont typeface="Arial"/>
              <a:buChar char="•"/>
            </a:pPr>
            <a:endParaRPr lang="en-US" sz="1800" b="0" dirty="0"/>
          </a:p>
          <a:p>
            <a:pPr lvl="1">
              <a:buFont typeface="Arial"/>
              <a:buChar char="•"/>
            </a:pPr>
            <a:endParaRPr lang="en-US" sz="1800" dirty="0" smtClean="0"/>
          </a:p>
          <a:p>
            <a:pPr>
              <a:buFont typeface="Arial"/>
              <a:buChar char="•"/>
            </a:pPr>
            <a:r>
              <a:rPr lang="en-US" b="0" dirty="0" smtClean="0"/>
              <a:t>GLK non-AP STAs ignore MPDUs with a Group Addressed RA not formed as above, that is, where the RA has a different upper 24 bits.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Donald Eastlake, Huawei</a:t>
            </a:r>
            <a:endParaRPr lang="en-GB" dirty="0"/>
          </a:p>
        </p:txBody>
      </p:sp>
      <p:sp>
        <p:nvSpPr>
          <p:cNvPr id="6" name="Date Placeholder 5"/>
          <p:cNvSpPr>
            <a:spLocks noGrp="1"/>
          </p:cNvSpPr>
          <p:nvPr>
            <p:ph type="dt" idx="15"/>
          </p:nvPr>
        </p:nvSpPr>
        <p:spPr/>
        <p:txBody>
          <a:bodyPr/>
          <a:lstStyle/>
          <a:p>
            <a:r>
              <a:rPr lang="en-US" smtClean="0"/>
              <a:t>August 2014</a:t>
            </a:r>
            <a:endParaRPr lang="en-GB" dirty="0"/>
          </a:p>
        </p:txBody>
      </p:sp>
      <p:sp>
        <p:nvSpPr>
          <p:cNvPr id="7" name="TextBox 6"/>
          <p:cNvSpPr txBox="1"/>
          <p:nvPr/>
        </p:nvSpPr>
        <p:spPr>
          <a:xfrm>
            <a:off x="1187624" y="4407495"/>
            <a:ext cx="3168352" cy="461665"/>
          </a:xfrm>
          <a:prstGeom prst="rect">
            <a:avLst/>
          </a:prstGeom>
          <a:noFill/>
          <a:ln>
            <a:solidFill>
              <a:schemeClr val="tx1"/>
            </a:solidFill>
          </a:ln>
        </p:spPr>
        <p:txBody>
          <a:bodyPr wrap="square" rtlCol="0">
            <a:spAutoFit/>
          </a:bodyPr>
          <a:lstStyle/>
          <a:p>
            <a:pPr algn="ctr"/>
            <a:r>
              <a:rPr lang="en-US" dirty="0" smtClean="0">
                <a:solidFill>
                  <a:schemeClr val="tx1"/>
                </a:solidFill>
                <a:latin typeface="Courier New"/>
                <a:cs typeface="Courier New"/>
              </a:rPr>
              <a:t>0x01XXXX</a:t>
            </a:r>
            <a:endParaRPr lang="en-US" dirty="0">
              <a:solidFill>
                <a:schemeClr val="tx1"/>
              </a:solidFill>
              <a:latin typeface="Courier New"/>
              <a:cs typeface="Courier New"/>
            </a:endParaRPr>
          </a:p>
        </p:txBody>
      </p:sp>
      <p:sp>
        <p:nvSpPr>
          <p:cNvPr id="8" name="TextBox 7"/>
          <p:cNvSpPr txBox="1"/>
          <p:nvPr/>
        </p:nvSpPr>
        <p:spPr>
          <a:xfrm>
            <a:off x="4355976" y="4407495"/>
            <a:ext cx="936104" cy="461665"/>
          </a:xfrm>
          <a:prstGeom prst="rect">
            <a:avLst/>
          </a:prstGeom>
          <a:noFill/>
          <a:ln>
            <a:solidFill>
              <a:schemeClr val="tx1"/>
            </a:solidFill>
          </a:ln>
        </p:spPr>
        <p:txBody>
          <a:bodyPr wrap="square" rtlCol="0">
            <a:spAutoFit/>
          </a:bodyPr>
          <a:lstStyle/>
          <a:p>
            <a:pPr algn="ctr"/>
            <a:endParaRPr lang="en-US" dirty="0">
              <a:solidFill>
                <a:schemeClr val="tx1"/>
              </a:solidFill>
              <a:latin typeface="Courier New"/>
              <a:cs typeface="Courier New"/>
            </a:endParaRPr>
          </a:p>
        </p:txBody>
      </p:sp>
      <p:sp>
        <p:nvSpPr>
          <p:cNvPr id="9" name="TextBox 8"/>
          <p:cNvSpPr txBox="1"/>
          <p:nvPr/>
        </p:nvSpPr>
        <p:spPr>
          <a:xfrm>
            <a:off x="5292080" y="4407495"/>
            <a:ext cx="2808312" cy="461665"/>
          </a:xfrm>
          <a:prstGeom prst="rect">
            <a:avLst/>
          </a:prstGeom>
          <a:noFill/>
          <a:ln>
            <a:solidFill>
              <a:schemeClr val="tx1"/>
            </a:solidFill>
          </a:ln>
        </p:spPr>
        <p:txBody>
          <a:bodyPr wrap="square" rtlCol="0">
            <a:spAutoFit/>
          </a:bodyPr>
          <a:lstStyle/>
          <a:p>
            <a:pPr algn="ctr"/>
            <a:r>
              <a:rPr lang="en-US" dirty="0" smtClean="0">
                <a:solidFill>
                  <a:schemeClr val="tx1"/>
                </a:solidFill>
                <a:latin typeface="Courier New"/>
                <a:cs typeface="Courier New"/>
              </a:rPr>
              <a:t>bits</a:t>
            </a:r>
            <a:endParaRPr lang="en-US" dirty="0">
              <a:solidFill>
                <a:schemeClr val="tx1"/>
              </a:solidFill>
              <a:latin typeface="Courier New"/>
              <a:cs typeface="Courier New"/>
            </a:endParaRPr>
          </a:p>
        </p:txBody>
      </p:sp>
    </p:spTree>
    <p:extLst>
      <p:ext uri="{BB962C8B-B14F-4D97-AF65-F5344CB8AC3E}">
        <p14:creationId xmlns:p14="http://schemas.microsoft.com/office/powerpoint/2010/main" val="16357561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rgbClr val="0000FF"/>
                </a:solidFill>
                <a:latin typeface="Arial"/>
                <a:cs typeface="Arial"/>
              </a:rPr>
              <a:t>Questions</a:t>
            </a:r>
            <a:endParaRPr lang="en-US" sz="4000" dirty="0"/>
          </a:p>
        </p:txBody>
      </p:sp>
      <p:sp>
        <p:nvSpPr>
          <p:cNvPr id="3" name="Content Placeholder 2"/>
          <p:cNvSpPr>
            <a:spLocks noGrp="1"/>
          </p:cNvSpPr>
          <p:nvPr>
            <p:ph idx="1"/>
          </p:nvPr>
        </p:nvSpPr>
        <p:spPr/>
        <p:txBody>
          <a:bodyPr/>
          <a:lstStyle/>
          <a:p>
            <a:pPr>
              <a:buFont typeface="Arial"/>
              <a:buChar char="•"/>
            </a:pPr>
            <a:r>
              <a:rPr lang="en-US" b="0" dirty="0" smtClean="0"/>
              <a:t>What about OCB (Outside the Context of a BSS) operation? Not clear how to decide between EPD and LPB, for example, as there is generally no negotiation/association/peering phase…</a:t>
            </a:r>
          </a:p>
          <a:p>
            <a:pPr>
              <a:buFont typeface="Arial"/>
              <a:buChar char="•"/>
            </a:pPr>
            <a:r>
              <a:rPr lang="en-US" b="0" dirty="0" smtClean="0"/>
              <a:t>There </a:t>
            </a:r>
            <a:r>
              <a:rPr lang="en-US" b="0" dirty="0" smtClean="0"/>
              <a:t>are “relay” features in 802.11ad-2012 and in 802.11ah (Draft D2.0). How </a:t>
            </a:r>
            <a:r>
              <a:rPr lang="en-US" b="0" dirty="0" smtClean="0"/>
              <a:t>do </a:t>
            </a:r>
            <a:r>
              <a:rPr lang="en-US" b="0" dirty="0" smtClean="0"/>
              <a:t>these in interact with </a:t>
            </a:r>
            <a:r>
              <a:rPr lang="en-US" b="0" dirty="0" smtClean="0"/>
              <a:t>GLK four </a:t>
            </a:r>
            <a:r>
              <a:rPr lang="en-US" b="0" dirty="0" smtClean="0"/>
              <a:t>address format, etc.?</a:t>
            </a:r>
          </a:p>
          <a:p>
            <a:pPr>
              <a:buFont typeface="Arial"/>
              <a:buChar char="•"/>
            </a:pPr>
            <a:r>
              <a:rPr lang="en-US" b="0" dirty="0" smtClean="0"/>
              <a:t>Other questions?</a:t>
            </a:r>
          </a:p>
          <a:p>
            <a:pPr>
              <a:buFont typeface="Arial"/>
              <a:buChar char="•"/>
            </a:pP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Donald Eastlake, Huawei</a:t>
            </a:r>
            <a:endParaRPr lang="en-GB" dirty="0"/>
          </a:p>
        </p:txBody>
      </p:sp>
      <p:sp>
        <p:nvSpPr>
          <p:cNvPr id="6" name="Date Placeholder 5"/>
          <p:cNvSpPr>
            <a:spLocks noGrp="1"/>
          </p:cNvSpPr>
          <p:nvPr>
            <p:ph type="dt" idx="15"/>
          </p:nvPr>
        </p:nvSpPr>
        <p:spPr/>
        <p:txBody>
          <a:bodyPr/>
          <a:lstStyle/>
          <a:p>
            <a:r>
              <a:rPr lang="en-US" smtClean="0"/>
              <a:t>August 2014</a:t>
            </a:r>
            <a:endParaRPr lang="en-GB" dirty="0"/>
          </a:p>
        </p:txBody>
      </p:sp>
    </p:spTree>
    <p:extLst>
      <p:ext uri="{BB962C8B-B14F-4D97-AF65-F5344CB8AC3E}">
        <p14:creationId xmlns:p14="http://schemas.microsoft.com/office/powerpoint/2010/main" val="1225044626"/>
      </p:ext>
    </p:extLst>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802-11-Submission.potx</Template>
  <TotalTime>2308</TotalTime>
  <Words>1030</Words>
  <Application>Microsoft Macintosh PowerPoint</Application>
  <PresentationFormat>On-screen Show (4:3)</PresentationFormat>
  <Paragraphs>123</Paragraphs>
  <Slides>9</Slides>
  <Notes>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1" baseType="lpstr">
      <vt:lpstr>802-11-Submission</vt:lpstr>
      <vt:lpstr>Microsoft Word 97 - 2004 Document</vt:lpstr>
      <vt:lpstr>EPD, Mixed BSSes, and Group RAs</vt:lpstr>
      <vt:lpstr>Abstract</vt:lpstr>
      <vt:lpstr>Capabilities</vt:lpstr>
      <vt:lpstr>Pairwise STA Communications</vt:lpstr>
      <vt:lpstr>Mixed BSSes</vt:lpstr>
      <vt:lpstr>BSS membership selectors</vt:lpstr>
      <vt:lpstr>Group Addressed RAs</vt:lpstr>
      <vt:lpstr>GLK Group RA Addresses</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Adrian Stephens</dc:creator>
  <cp:lastModifiedBy>Donald Eastlake</cp:lastModifiedBy>
  <cp:revision>68</cp:revision>
  <cp:lastPrinted>1601-01-01T00:00:00Z</cp:lastPrinted>
  <dcterms:created xsi:type="dcterms:W3CDTF">2010-02-15T12:38:41Z</dcterms:created>
  <dcterms:modified xsi:type="dcterms:W3CDTF">2014-08-25T20:40:45Z</dcterms:modified>
</cp:coreProperties>
</file>