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98" r:id="rId2"/>
    <p:sldId id="262" r:id="rId3"/>
    <p:sldId id="283" r:id="rId4"/>
    <p:sldId id="279" r:id="rId5"/>
    <p:sldId id="287" r:id="rId6"/>
    <p:sldId id="289" r:id="rId7"/>
    <p:sldId id="286" r:id="rId8"/>
    <p:sldId id="290" r:id="rId9"/>
    <p:sldId id="288" r:id="rId10"/>
    <p:sldId id="278" r:id="rId11"/>
    <p:sldId id="274" r:id="rId12"/>
    <p:sldId id="296" r:id="rId13"/>
    <p:sldId id="263" r:id="rId14"/>
    <p:sldId id="282" r:id="rId15"/>
    <p:sldId id="273" r:id="rId16"/>
    <p:sldId id="29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11" d="100"/>
          <a:sy n="111" d="100"/>
        </p:scale>
        <p:origin x="-4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5076751" y="76200"/>
            <a:ext cx="3838649" cy="307777"/>
          </a:xfrm>
          <a:prstGeom prst="rect">
            <a:avLst/>
          </a:prstGeom>
        </p:spPr>
        <p:txBody>
          <a:bodyPr wrap="none">
            <a:spAutoFit/>
          </a:bodyPr>
          <a:lstStyle/>
          <a:p>
            <a:pPr algn="r"/>
            <a:r>
              <a:rPr lang="hr-HR" sz="1200" b="1" dirty="0" smtClean="0">
                <a:latin typeface="+mn-lt"/>
              </a:rPr>
              <a:t>(omniran-14-0059-00-00TG)</a:t>
            </a:r>
            <a:r>
              <a:rPr lang="hr-HR" sz="1200" b="1" baseline="0" dirty="0" smtClean="0">
                <a:latin typeface="+mn-lt"/>
              </a:rPr>
              <a:t> </a:t>
            </a:r>
            <a:r>
              <a:rPr lang="en-US" sz="1400" b="1" kern="1200" smtClean="0">
                <a:solidFill>
                  <a:schemeClr val="tx1"/>
                </a:solidFill>
                <a:latin typeface="+mn-lt"/>
                <a:ea typeface="+mn-ea"/>
                <a:cs typeface="+mn-cs"/>
              </a:rPr>
              <a:t>11-14-0940-00-0000</a:t>
            </a: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wmf"/><Relationship Id="rId7" Type="http://schemas.openxmlformats.org/officeDocument/2006/relationships/image" Target="../media/image10.wmf"/><Relationship Id="rId8" Type="http://schemas.openxmlformats.org/officeDocument/2006/relationships/image" Target="../media/image19.png"/><Relationship Id="rId9"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bp/StartP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emf"/><Relationship Id="rId5"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54241560"/>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847570"/>
                <a:gridCol w="1710190"/>
                <a:gridCol w="2463426"/>
              </a:tblGrid>
              <a:tr h="399499">
                <a:tc gridSpan="4">
                  <a:txBody>
                    <a:bodyPr/>
                    <a:lstStyle/>
                    <a:p>
                      <a:pPr algn="ctr"/>
                      <a:r>
                        <a:rPr lang="en-US" sz="2000" dirty="0"/>
                        <a:t>Short introduction into</a:t>
                      </a:r>
                      <a:r>
                        <a:rPr lang="en-US" sz="2000" baseline="0" dirty="0"/>
                        <a:t> </a:t>
                      </a:r>
                      <a:r>
                        <a:rPr lang="en-US" sz="2000" dirty="0"/>
                        <a:t>OmniRAN P802.1CF</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2014-07-16</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Nokia Networks</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+49 173 293 8240</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maximilian.riegel@nsn.com</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presentation provides an introduction into the scope and approach of the P802.1CF project and asks for support by subject matter experts of the IEEE 802 WGs. </a:t>
            </a:r>
            <a:endParaRPr lang="en-US" sz="1600" dirty="0">
              <a:latin typeface="+mn-lt"/>
            </a:endParaRPr>
          </a:p>
        </p:txBody>
      </p:sp>
    </p:spTree>
    <p:extLst>
      <p:ext uri="{BB962C8B-B14F-4D97-AF65-F5344CB8AC3E}">
        <p14:creationId xmlns:p14="http://schemas.microsoft.com/office/powerpoint/2010/main" val="3534265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Chapter Structure</a:t>
            </a:r>
          </a:p>
        </p:txBody>
      </p:sp>
      <p:sp>
        <p:nvSpPr>
          <p:cNvPr id="3" name="Content Placeholder 2"/>
          <p:cNvSpPr>
            <a:spLocks noGrp="1"/>
          </p:cNvSpPr>
          <p:nvPr>
            <p:ph idx="1"/>
          </p:nvPr>
        </p:nvSpPr>
        <p:spPr>
          <a:xfrm>
            <a:off x="457200" y="1448780"/>
            <a:ext cx="8229600" cy="4860540"/>
          </a:xfrm>
        </p:spPr>
        <p:txBody>
          <a:bodyPr>
            <a:normAutofit fontScale="77500" lnSpcReduction="20000"/>
          </a:bodyPr>
          <a:lstStyle/>
          <a:p>
            <a:r>
              <a:rPr lang="en-US" dirty="0"/>
              <a:t>Functional Design and Decomposition</a:t>
            </a:r>
          </a:p>
          <a:p>
            <a:pPr lvl="1"/>
            <a:r>
              <a:rPr lang="en-US" dirty="0"/>
              <a:t>Dynamic Spectrum Access </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r>
              <a:rPr lang="en-US" dirty="0"/>
              <a:t>Association and Disassociaiton</a:t>
            </a:r>
          </a:p>
          <a:p>
            <a:pPr lvl="1"/>
            <a:r>
              <a:rPr lang="en-US" dirty="0"/>
              <a:t>Authentication and Trust Establishment</a:t>
            </a:r>
          </a:p>
          <a:p>
            <a:pPr lvl="1"/>
            <a:r>
              <a:rPr lang="en-US" dirty="0" err="1"/>
              <a:t>Datapath</a:t>
            </a:r>
            <a:r>
              <a:rPr lang="en-US" dirty="0"/>
              <a:t> establishment, </a:t>
            </a:r>
            <a:br>
              <a:rPr lang="en-US" dirty="0"/>
            </a:br>
            <a:r>
              <a:rPr lang="en-US" dirty="0"/>
              <a:t>relocation and teardown</a:t>
            </a:r>
          </a:p>
          <a:p>
            <a:pPr lvl="1"/>
            <a:r>
              <a:rPr lang="en-US" dirty="0"/>
              <a:t>Authorization, QoS and policy control</a:t>
            </a:r>
          </a:p>
          <a:p>
            <a:pPr lvl="1"/>
            <a:r>
              <a:rPr lang="en-US" dirty="0"/>
              <a:t>Accounting and monitoring</a:t>
            </a:r>
          </a:p>
        </p:txBody>
      </p:sp>
      <p:sp>
        <p:nvSpPr>
          <p:cNvPr id="4" name="Rounded Rectangle 3"/>
          <p:cNvSpPr/>
          <p:nvPr/>
        </p:nvSpPr>
        <p:spPr bwMode="auto">
          <a:xfrm>
            <a:off x="566554" y="2168860"/>
            <a:ext cx="8010891" cy="207023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Functional Requirements</a:t>
            </a:r>
          </a:p>
        </p:txBody>
      </p:sp>
      <p:sp>
        <p:nvSpPr>
          <p:cNvPr id="3" name="Content Placeholder 2"/>
          <p:cNvSpPr>
            <a:spLocks noGrp="1"/>
          </p:cNvSpPr>
          <p:nvPr>
            <p:ph idx="1"/>
          </p:nvPr>
        </p:nvSpPr>
        <p:spPr>
          <a:xfrm>
            <a:off x="457200" y="1313765"/>
            <a:ext cx="8229600" cy="2565285"/>
          </a:xfrm>
        </p:spPr>
        <p:txBody>
          <a:bodyPr>
            <a:normAutofit fontScale="775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a:r>
              <a:rPr lang="en-US">
                <a:latin typeface="+mn-lt"/>
              </a:rPr>
              <a:t> Access Network</a:t>
            </a:r>
          </a:p>
          <a:p>
            <a:pPr algn="ctr"/>
            <a:r>
              <a:rPr lang="en-US" sz="1600">
                <a:latin typeface="+mn-lt"/>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a:r>
              <a:rPr lang="en-US">
                <a:latin typeface="+mn-lt"/>
              </a:rPr>
              <a:t> Access </a:t>
            </a:r>
            <a:br>
              <a:rPr lang="en-US">
                <a:latin typeface="+mn-lt"/>
              </a:rPr>
            </a:br>
            <a:r>
              <a:rPr lang="en-US">
                <a:latin typeface="+mn-lt"/>
              </a:rPr>
              <a:t>Network</a:t>
            </a:r>
          </a:p>
          <a:p>
            <a:pPr algn="ctr"/>
            <a:r>
              <a:rPr lang="en-US" sz="1600">
                <a:latin typeface="+mn-lt"/>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a:lnSpc>
                <a:spcPct val="80000"/>
              </a:lnSpc>
            </a:pPr>
            <a:r>
              <a:rPr lang="en-US">
                <a:latin typeface="+mn-lt"/>
              </a:rPr>
              <a:t> </a:t>
            </a:r>
            <a:r>
              <a:rPr lang="en-US" sz="1050">
                <a:latin typeface="+mn-lt"/>
              </a:rPr>
              <a:t>Access Network</a:t>
            </a:r>
          </a:p>
          <a:p>
            <a:pPr algn="ctr">
              <a:lnSpc>
                <a:spcPct val="80000"/>
              </a:lnSpc>
            </a:pPr>
            <a:r>
              <a:rPr lang="en-US">
                <a:latin typeface="+mn-lt"/>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998729"/>
            <a:ext cx="8229600" cy="5490611"/>
          </a:xfrm>
        </p:spPr>
        <p:txBody>
          <a:bodyPr>
            <a:normAutofit fontScale="625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4"/>
            <a:ext cx="8229600" cy="1003973"/>
          </a:xfrm>
        </p:spPr>
        <p:txBody>
          <a:bodyPr/>
          <a:lstStyle/>
          <a:p>
            <a:r>
              <a:rPr lang="en-US"/>
              <a:t>NDS Technology Specific Design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7040462"/>
              </p:ext>
            </p:extLst>
          </p:nvPr>
        </p:nvGraphicFramePr>
        <p:xfrm>
          <a:off x="457200" y="1318165"/>
          <a:ext cx="8255261" cy="3235960"/>
        </p:xfrm>
        <a:graphic>
          <a:graphicData uri="http://schemas.openxmlformats.org/drawingml/2006/table">
            <a:tbl>
              <a:tblPr firstRow="1" bandRow="1">
                <a:tableStyleId>{5940675A-B579-460E-94D1-54222C63F5DA}</a:tableStyleId>
              </a:tblPr>
              <a:tblGrid>
                <a:gridCol w="1193184"/>
                <a:gridCol w="1165462"/>
                <a:gridCol w="1179323"/>
                <a:gridCol w="1179323"/>
                <a:gridCol w="1179323"/>
                <a:gridCol w="1179323"/>
                <a:gridCol w="1179323"/>
              </a:tblGrid>
              <a:tr h="370840">
                <a:tc gridSpan="2">
                  <a:txBody>
                    <a:bodyPr/>
                    <a:lstStyle/>
                    <a:p>
                      <a:pPr algn="ctr"/>
                      <a:endParaRPr lang="en-US"/>
                    </a:p>
                  </a:txBody>
                  <a:tcPr marL="44873" marR="44873"/>
                </a:tc>
                <a:tc hMerge="1">
                  <a:txBody>
                    <a:bodyPr/>
                    <a:lstStyle/>
                    <a:p>
                      <a:endParaRPr lang="en-US"/>
                    </a:p>
                  </a:txBody>
                  <a:tcPr/>
                </a:tc>
                <a:tc>
                  <a:txBody>
                    <a:bodyPr/>
                    <a:lstStyle/>
                    <a:p>
                      <a:pPr algn="ctr"/>
                      <a:r>
                        <a:rPr lang="en-US"/>
                        <a:t>802.3</a:t>
                      </a:r>
                    </a:p>
                  </a:txBody>
                  <a:tcPr marL="44873" marR="44873"/>
                </a:tc>
                <a:tc>
                  <a:txBody>
                    <a:bodyPr/>
                    <a:lstStyle/>
                    <a:p>
                      <a:pPr algn="ctr"/>
                      <a:r>
                        <a:rPr lang="en-US"/>
                        <a:t>802.11</a:t>
                      </a:r>
                    </a:p>
                  </a:txBody>
                  <a:tcPr marL="44873" marR="44873"/>
                </a:tc>
                <a:tc>
                  <a:txBody>
                    <a:bodyPr/>
                    <a:lstStyle/>
                    <a:p>
                      <a:pPr algn="ctr"/>
                      <a:r>
                        <a:rPr lang="en-US"/>
                        <a:t>802.15</a:t>
                      </a:r>
                    </a:p>
                  </a:txBody>
                  <a:tcPr marL="44873" marR="44873"/>
                </a:tc>
                <a:tc>
                  <a:txBody>
                    <a:bodyPr/>
                    <a:lstStyle/>
                    <a:p>
                      <a:pPr algn="ctr"/>
                      <a:r>
                        <a:rPr lang="en-US"/>
                        <a:t>802.16</a:t>
                      </a:r>
                    </a:p>
                  </a:txBody>
                  <a:tcPr marL="44873" marR="44873"/>
                </a:tc>
                <a:tc>
                  <a:txBody>
                    <a:bodyPr/>
                    <a:lstStyle/>
                    <a:p>
                      <a:pPr algn="ctr"/>
                      <a:r>
                        <a:rPr lang="en-US"/>
                        <a:t>802.22</a:t>
                      </a:r>
                    </a:p>
                  </a:txBody>
                  <a:tcPr marL="44873" marR="44873"/>
                </a:tc>
              </a:tr>
              <a:tr h="370840">
                <a:tc rowSpan="4">
                  <a:txBody>
                    <a:bodyPr/>
                    <a:lstStyle/>
                    <a:p>
                      <a:r>
                        <a:rPr lang="en-US"/>
                        <a:t>Identifiers</a:t>
                      </a:r>
                    </a:p>
                  </a:txBody>
                  <a:tcPr marL="44873" marR="44873"/>
                </a:tc>
                <a:tc>
                  <a:txBody>
                    <a:bodyPr/>
                    <a:lstStyle/>
                    <a:p>
                      <a:r>
                        <a:rPr lang="en-US"/>
                        <a:t>STA</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AN-id</a:t>
                      </a:r>
                    </a:p>
                  </a:txBody>
                  <a:tcPr marL="44873" marR="44873"/>
                </a:tc>
                <a:tc>
                  <a:txBody>
                    <a:bodyPr/>
                    <a:lstStyle/>
                    <a:p>
                      <a:r>
                        <a:rPr lang="en-US"/>
                        <a:t>???</a:t>
                      </a:r>
                    </a:p>
                  </a:txBody>
                  <a:tcPr marL="44873" marR="44873"/>
                </a:tc>
                <a:tc>
                  <a:txBody>
                    <a:bodyPr/>
                    <a:lstStyle/>
                    <a:p>
                      <a:r>
                        <a:rPr lang="en-US"/>
                        <a:t>EUI-48</a:t>
                      </a:r>
                    </a:p>
                  </a:txBody>
                  <a:tcPr marL="44873" marR="44873"/>
                </a:tc>
                <a:tc>
                  <a:txBody>
                    <a:bodyPr/>
                    <a:lstStyle/>
                    <a:p>
                      <a:r>
                        <a:rPr lang="en-US"/>
                        <a:t>???</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r>
              <a:tr h="370840">
                <a:tc vMerge="1">
                  <a:txBody>
                    <a:bodyPr/>
                    <a:lstStyle/>
                    <a:p>
                      <a:endParaRPr lang="en-US"/>
                    </a:p>
                  </a:txBody>
                  <a:tcPr/>
                </a:tc>
                <a:tc>
                  <a:txBody>
                    <a:bodyPr/>
                    <a:lstStyle/>
                    <a:p>
                      <a:r>
                        <a:rPr lang="en-US"/>
                        <a:t>AN-name</a:t>
                      </a:r>
                    </a:p>
                  </a:txBody>
                  <a:tcPr marL="44873" marR="44873"/>
                </a:tc>
                <a:tc>
                  <a:txBody>
                    <a:bodyPr/>
                    <a:lstStyle/>
                    <a:p>
                      <a:r>
                        <a:rPr lang="en-US"/>
                        <a:t>256 Char</a:t>
                      </a:r>
                    </a:p>
                  </a:txBody>
                  <a:tcPr marL="44873" marR="44873"/>
                </a:tc>
                <a:tc>
                  <a:txBody>
                    <a:bodyPr/>
                    <a:lstStyle/>
                    <a:p>
                      <a:r>
                        <a:rPr lang="en-US"/>
                        <a:t>30</a:t>
                      </a:r>
                      <a:r>
                        <a:rPr lang="en-US" baseline="0"/>
                        <a:t> Char</a:t>
                      </a:r>
                      <a:endParaRPr lang="en-US"/>
                    </a:p>
                  </a:txBody>
                  <a:tcPr marL="44873" marR="44873"/>
                </a:tc>
                <a:tc>
                  <a:txBody>
                    <a:bodyPr/>
                    <a:lstStyle/>
                    <a:p>
                      <a:r>
                        <a:rPr lang="en-US"/>
                        <a:t>???</a:t>
                      </a:r>
                    </a:p>
                  </a:txBody>
                  <a:tcPr marL="44873" marR="44873"/>
                </a:tc>
                <a:tc>
                  <a:txBody>
                    <a:bodyPr/>
                    <a:lstStyle/>
                    <a:p>
                      <a:endParaRPr lang="en-US"/>
                    </a:p>
                  </a:txBody>
                  <a:tcPr marL="44873" marR="44873"/>
                </a:tc>
                <a:tc>
                  <a:txBody>
                    <a:bodyPr/>
                    <a:lstStyle/>
                    <a:p>
                      <a:endParaRPr lang="en-US"/>
                    </a:p>
                  </a:txBody>
                  <a:tcPr marL="44873" marR="44873"/>
                </a:tc>
              </a:tr>
              <a:tr h="370840">
                <a:tc gridSpan="2">
                  <a:txBody>
                    <a:bodyPr/>
                    <a:lstStyle/>
                    <a:p>
                      <a:r>
                        <a:rPr lang="en-US"/>
                        <a:t>Subscriptions</a:t>
                      </a:r>
                    </a:p>
                  </a:txBody>
                  <a:tcPr marL="44873" marR="44873"/>
                </a:tc>
                <a:tc hMerge="1">
                  <a:txBody>
                    <a:bodyPr/>
                    <a:lstStyle/>
                    <a:p>
                      <a:endParaRPr lang="en-US"/>
                    </a:p>
                  </a:txBody>
                  <a:tcPr/>
                </a:tc>
                <a:tc>
                  <a:txBody>
                    <a:bodyPr/>
                    <a:lstStyle/>
                    <a:p>
                      <a:r>
                        <a:rPr lang="en-US"/>
                        <a:t>NAI</a:t>
                      </a:r>
                    </a:p>
                  </a:txBody>
                  <a:tcPr marL="44873" marR="44873"/>
                </a:tc>
                <a:tc>
                  <a:txBody>
                    <a:bodyPr/>
                    <a:lstStyle/>
                    <a:p>
                      <a:r>
                        <a:rPr lang="en-US"/>
                        <a:t>NAI/PSK</a:t>
                      </a:r>
                    </a:p>
                  </a:txBody>
                  <a:tcPr marL="44873" marR="44873"/>
                </a:tc>
                <a:tc>
                  <a:txBody>
                    <a:bodyPr/>
                    <a:lstStyle/>
                    <a:p>
                      <a:r>
                        <a:rPr lang="en-US"/>
                        <a:t>???/PSK</a:t>
                      </a:r>
                    </a:p>
                  </a:txBody>
                  <a:tcPr marL="44873" marR="44873"/>
                </a:tc>
                <a:tc>
                  <a:txBody>
                    <a:bodyPr/>
                    <a:lstStyle/>
                    <a:p>
                      <a:r>
                        <a:rPr lang="en-US"/>
                        <a:t>NAI</a:t>
                      </a:r>
                    </a:p>
                  </a:txBody>
                  <a:tcPr marL="44873" marR="44873"/>
                </a:tc>
                <a:tc>
                  <a:txBody>
                    <a:bodyPr/>
                    <a:lstStyle/>
                    <a:p>
                      <a:r>
                        <a:rPr lang="en-US"/>
                        <a:t>NAI</a:t>
                      </a:r>
                    </a:p>
                  </a:txBody>
                  <a:tcPr marL="44873" marR="44873"/>
                </a:tc>
              </a:tr>
              <a:tr h="370840">
                <a:tc gridSpan="2">
                  <a:txBody>
                    <a:bodyPr/>
                    <a:lstStyle/>
                    <a:p>
                      <a:r>
                        <a:rPr lang="en-US"/>
                        <a:t>Multiple COREs</a:t>
                      </a:r>
                    </a:p>
                  </a:txBody>
                  <a:tcPr marL="44873" marR="44873"/>
                </a:tc>
                <a:tc hMerge="1">
                  <a:txBody>
                    <a:bodyPr/>
                    <a:lstStyle/>
                    <a:p>
                      <a:endParaRPr lang="en-US"/>
                    </a:p>
                  </a:txBody>
                  <a:tcPr/>
                </a:tc>
                <a:tc>
                  <a:txBody>
                    <a:bodyPr/>
                    <a:lstStyle/>
                    <a:p>
                      <a:r>
                        <a:rPr lang="en-US"/>
                        <a:t>Info</a:t>
                      </a:r>
                    </a:p>
                  </a:txBody>
                  <a:tcPr marL="44873" marR="44873"/>
                </a:tc>
                <a:tc>
                  <a:txBody>
                    <a:bodyPr/>
                    <a:lstStyle/>
                    <a:p>
                      <a:r>
                        <a:rPr lang="en-US"/>
                        <a:t>ANQP</a:t>
                      </a:r>
                    </a:p>
                  </a:txBody>
                  <a:tcPr marL="44873" marR="44873"/>
                </a:tc>
                <a:tc>
                  <a:txBody>
                    <a:bodyPr/>
                    <a:lstStyle/>
                    <a:p>
                      <a:r>
                        <a:rPr lang="en-US"/>
                        <a:t>-</a:t>
                      </a:r>
                    </a:p>
                  </a:txBody>
                  <a:tcPr marL="44873" marR="44873"/>
                </a:tc>
                <a:tc>
                  <a:txBody>
                    <a:bodyPr/>
                    <a:lstStyle/>
                    <a:p>
                      <a:r>
                        <a:rPr lang="en-US"/>
                        <a:t>?</a:t>
                      </a:r>
                    </a:p>
                  </a:txBody>
                  <a:tcPr marL="44873" marR="44873"/>
                </a:tc>
                <a:tc>
                  <a:txBody>
                    <a:bodyPr/>
                    <a:lstStyle/>
                    <a:p>
                      <a:r>
                        <a:rPr lang="en-US"/>
                        <a:t>-</a:t>
                      </a:r>
                    </a:p>
                  </a:txBody>
                  <a:tcPr marL="44873" marR="44873"/>
                </a:tc>
              </a:tr>
              <a:tr h="370840">
                <a:tc gridSpan="2">
                  <a:txBody>
                    <a:bodyPr/>
                    <a:lstStyle/>
                    <a:p>
                      <a:r>
                        <a:rPr lang="en-US"/>
                        <a:t>Discovery process</a:t>
                      </a:r>
                    </a:p>
                  </a:txBody>
                  <a:tcPr marL="44873" marR="44873"/>
                </a:tc>
                <a:tc hMerge="1">
                  <a:txBody>
                    <a:bodyPr/>
                    <a:lstStyle/>
                    <a:p>
                      <a:endParaRPr lang="en-US"/>
                    </a:p>
                  </a:txBody>
                  <a:tcPr/>
                </a:tc>
                <a:tc>
                  <a:txBody>
                    <a:bodyPr/>
                    <a:lstStyle/>
                    <a:p>
                      <a:r>
                        <a:rPr lang="en-US"/>
                        <a:t>manual</a:t>
                      </a:r>
                    </a:p>
                  </a:txBody>
                  <a:tcPr marL="44873" marR="44873"/>
                </a:tc>
                <a:tc>
                  <a:txBody>
                    <a:bodyPr/>
                    <a:lstStyle/>
                    <a:p>
                      <a:r>
                        <a:rPr lang="en-US"/>
                        <a:t>passive, active</a:t>
                      </a:r>
                    </a:p>
                  </a:txBody>
                  <a:tcPr marL="44873" marR="44873"/>
                </a:tc>
                <a:tc>
                  <a:txBody>
                    <a:bodyPr/>
                    <a:lstStyle/>
                    <a:p>
                      <a:r>
                        <a:rPr lang="en-US"/>
                        <a:t>passive, active</a:t>
                      </a:r>
                    </a:p>
                  </a:txBody>
                  <a:tcPr marL="44873" marR="44873"/>
                </a:tc>
                <a:tc>
                  <a:txBody>
                    <a:bodyPr/>
                    <a:lstStyle/>
                    <a:p>
                      <a:r>
                        <a:rPr lang="en-US"/>
                        <a:t>passive</a:t>
                      </a:r>
                    </a:p>
                  </a:txBody>
                  <a:tcPr marL="44873" marR="44873"/>
                </a:tc>
                <a:tc>
                  <a:txBody>
                    <a:bodyPr/>
                    <a:lstStyle/>
                    <a:p>
                      <a:r>
                        <a:rPr lang="en-US"/>
                        <a:t>passive</a:t>
                      </a:r>
                    </a:p>
                  </a:txBody>
                  <a:tcPr marL="44873" marR="44873"/>
                </a:tc>
              </a:tr>
            </a:tbl>
          </a:graphicData>
        </a:graphic>
      </p:graphicFrame>
      <p:sp>
        <p:nvSpPr>
          <p:cNvPr id="6" name="Content Placeholder 5"/>
          <p:cNvSpPr>
            <a:spLocks noGrp="1"/>
          </p:cNvSpPr>
          <p:nvPr>
            <p:ph sz="half" idx="2"/>
          </p:nvPr>
        </p:nvSpPr>
        <p:spPr>
          <a:xfrm>
            <a:off x="431540" y="4779150"/>
            <a:ext cx="8255260" cy="1485165"/>
          </a:xfrm>
        </p:spPr>
        <p:txBody>
          <a:bodyPr>
            <a:normAutofit fontScale="77500" lnSpcReduction="20000"/>
          </a:bodyPr>
          <a:lstStyle/>
          <a:p>
            <a:r>
              <a:rPr lang="en-US"/>
              <a:t>A specific section for each of the IEEE 802 access technologies should explain, how the generic requirements are supported and realized.</a:t>
            </a:r>
          </a:p>
          <a:p>
            <a:pPr lvl="1"/>
            <a:r>
              <a:rPr lang="en-US"/>
              <a:t>It would be great, if references into the specifications would be provided.</a:t>
            </a:r>
          </a:p>
        </p:txBody>
      </p:sp>
    </p:spTree>
    <p:extLst>
      <p:ext uri="{BB962C8B-B14F-4D97-AF65-F5344CB8AC3E}">
        <p14:creationId xmlns:p14="http://schemas.microsoft.com/office/powerpoint/2010/main" val="17195020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85000" lnSpcReduction="10000"/>
          </a:bodyPr>
          <a:lstStyle/>
          <a:p>
            <a:r>
              <a:rPr lang="en-US" dirty="0"/>
              <a:t>The P802.1CF specification provides a kind of functional framework across all IEEE 802 access technologies.</a:t>
            </a:r>
          </a:p>
          <a:p>
            <a:r>
              <a:rPr lang="en-US"/>
              <a:t>OmniRAN would like to engage subject matter experts of the 802 WGs for contributions on the particular access technologies.</a:t>
            </a:r>
          </a:p>
          <a:p>
            <a:pPr lvl="1"/>
            <a:r>
              <a:rPr lang="en-US"/>
              <a:t>We will provide a kind of template to keep your efforts low</a:t>
            </a:r>
          </a:p>
          <a:p>
            <a:r>
              <a:rPr lang="en-US"/>
              <a:t>A thorough review should be performed by the WGs to ensure that the access technology specific content of P802.1CF is correct.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Looking forward to next session in </a:t>
            </a:r>
            <a:br>
              <a:rPr lang="en-US"/>
            </a:br>
            <a:r>
              <a:rPr lang="en-US"/>
              <a:t>Athens, September 15-18</a:t>
            </a:r>
          </a:p>
        </p:txBody>
      </p:sp>
      <p:sp>
        <p:nvSpPr>
          <p:cNvPr id="3" name="Content Placeholder 2"/>
          <p:cNvSpPr>
            <a:spLocks noGrp="1"/>
          </p:cNvSpPr>
          <p:nvPr>
            <p:ph idx="1"/>
          </p:nvPr>
        </p:nvSpPr>
        <p:spPr>
          <a:xfrm>
            <a:off x="457200" y="1493785"/>
            <a:ext cx="8229600" cy="4905545"/>
          </a:xfrm>
        </p:spPr>
        <p:txBody>
          <a:bodyPr>
            <a:normAutofit fontScale="70000" lnSpcReduction="20000"/>
          </a:bodyPr>
          <a:lstStyle/>
          <a:p>
            <a:r>
              <a:rPr lang="en-US"/>
              <a:t>Envisioned topics:</a:t>
            </a:r>
          </a:p>
          <a:p>
            <a:pPr lvl="1"/>
            <a:r>
              <a:rPr lang="en-US"/>
              <a:t>Refinement of Network Reference Model</a:t>
            </a:r>
          </a:p>
          <a:p>
            <a:pPr lvl="1"/>
            <a:r>
              <a:rPr lang="en-US"/>
              <a:t>Review revision of text on dynamic spectrum access</a:t>
            </a:r>
          </a:p>
          <a:p>
            <a:pPr lvl="1"/>
            <a:r>
              <a:rPr lang="en-US"/>
              <a:t>Network Detection and Selection /w review by other WGs</a:t>
            </a:r>
          </a:p>
          <a:p>
            <a:pPr lvl="1"/>
            <a:r>
              <a:rPr lang="en-US"/>
              <a:t>Multiple IEEE 802 interfaces on the same link – what are the issues?</a:t>
            </a:r>
          </a:p>
          <a:p>
            <a:pPr lvl="1"/>
            <a:r>
              <a:rPr lang="en-US"/>
              <a:t>Which of the IEEE 802.15 interfaces can apply to 802.1CF?</a:t>
            </a:r>
          </a:p>
          <a:p>
            <a:pPr lvl="1"/>
            <a:r>
              <a:rPr lang="en-US"/>
              <a:t>Revision of SDN contribution text</a:t>
            </a:r>
          </a:p>
          <a:p>
            <a:pPr lvl="1"/>
            <a:r>
              <a:rPr lang="en-US"/>
              <a:t>Project development schedule</a:t>
            </a:r>
          </a:p>
          <a:p>
            <a:pPr lvl="1"/>
            <a:endParaRPr lang="en-US"/>
          </a:p>
          <a:p>
            <a:r>
              <a:rPr lang="en-US"/>
              <a:t>Conference calls on September 4</a:t>
            </a:r>
            <a:r>
              <a:rPr lang="en-US" baseline="30000"/>
              <a:t>th</a:t>
            </a:r>
            <a:r>
              <a:rPr lang="en-US"/>
              <a:t> and October 21</a:t>
            </a:r>
            <a:r>
              <a:rPr lang="en-US" baseline="30000"/>
              <a:t>st</a:t>
            </a:r>
            <a:r>
              <a:rPr lang="en-US"/>
              <a:t>, 10:00AM ET</a:t>
            </a:r>
          </a:p>
          <a:p>
            <a:endParaRPr lang="en-US"/>
          </a:p>
          <a:p>
            <a:r>
              <a:rPr lang="en-US"/>
              <a:t>Announcements and dial-in details on OmniRAN TG Wiki page on mentor </a:t>
            </a:r>
            <a:r>
              <a:rPr lang="en-US">
                <a:hlinkClick r:id="rId2"/>
              </a:rPr>
              <a:t>https://mentor.ieee.org/omniran/bp/StartPage</a:t>
            </a:r>
            <a:endParaRPr lang="en-US"/>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Short introduction into</a:t>
            </a:r>
            <a:br>
              <a:rPr lang="en-US" dirty="0"/>
            </a:br>
            <a:r>
              <a:rPr lang="en-US" dirty="0"/>
              <a:t>OmniRAN P802.1CF</a:t>
            </a:r>
          </a:p>
        </p:txBody>
      </p:sp>
      <p:sp>
        <p:nvSpPr>
          <p:cNvPr id="3" name="Subtitle 2"/>
          <p:cNvSpPr>
            <a:spLocks noGrp="1"/>
          </p:cNvSpPr>
          <p:nvPr>
            <p:ph type="subTitle" idx="1"/>
          </p:nvPr>
        </p:nvSpPr>
        <p:spPr/>
        <p:txBody>
          <a:bodyPr/>
          <a:lstStyle/>
          <a:p>
            <a:r>
              <a:rPr lang="en-US" dirty="0" smtClean="0"/>
              <a:t>Max Riegel, Nokia Networks</a:t>
            </a:r>
          </a:p>
          <a:p>
            <a:r>
              <a:rPr lang="en-US" dirty="0"/>
              <a:t>(Chair IEEE 802.1 OmniRAN TG</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There is evidence to consider commonalities of IEEE 802 Access Networks</a:t>
            </a:r>
            <a:endParaRPr lang="en-US" dirty="0"/>
          </a:p>
        </p:txBody>
      </p:sp>
      <p:sp>
        <p:nvSpPr>
          <p:cNvPr id="3" name="Content Placeholder 2"/>
          <p:cNvSpPr>
            <a:spLocks noGrp="1"/>
          </p:cNvSpPr>
          <p:nvPr>
            <p:ph idx="1"/>
          </p:nvPr>
        </p:nvSpPr>
        <p:spPr>
          <a:xfrm>
            <a:off x="457200" y="1539000"/>
            <a:ext cx="8229600" cy="5085000"/>
          </a:xfrm>
        </p:spPr>
        <p:txBody>
          <a:bodyPr>
            <a:normAutofit fontScale="70000" lnSpcReduction="20000"/>
          </a:bodyPr>
          <a:lstStyle/>
          <a:p>
            <a:r>
              <a:rPr lang="en-US" dirty="0" smtClean="0"/>
              <a:t>More (huge) networks are coming</a:t>
            </a:r>
            <a:br>
              <a:rPr lang="en-US" dirty="0" smtClean="0"/>
            </a:br>
            <a:r>
              <a:rPr lang="en-US" dirty="0" smtClean="0"/>
              <a:t>up by everything gets connected</a:t>
            </a:r>
          </a:p>
          <a:p>
            <a:pPr lvl="1"/>
            <a:r>
              <a:rPr lang="en-US" sz="2600" dirty="0" smtClean="0"/>
              <a:t>e.g. </a:t>
            </a:r>
            <a:r>
              <a:rPr lang="en-US" sz="2600" dirty="0" err="1" smtClean="0"/>
              <a:t>SmartGrid</a:t>
            </a:r>
            <a:r>
              <a:rPr lang="en-US" sz="2600" dirty="0" smtClean="0"/>
              <a:t>, ITS, </a:t>
            </a:r>
            <a:r>
              <a:rPr lang="en-US" sz="2600" dirty="0" err="1" smtClean="0"/>
              <a:t>IoT</a:t>
            </a:r>
            <a:r>
              <a:rPr lang="en-US" sz="2600" dirty="0" smtClean="0"/>
              <a:t>, …</a:t>
            </a:r>
          </a:p>
          <a:p>
            <a:r>
              <a:rPr lang="en-US" dirty="0" smtClean="0"/>
              <a:t>New markets for </a:t>
            </a:r>
            <a:br>
              <a:rPr lang="en-US" dirty="0" smtClean="0"/>
            </a:br>
            <a:r>
              <a:rPr lang="en-US" dirty="0" smtClean="0"/>
              <a:t>IEEE 802 access technologies</a:t>
            </a:r>
          </a:p>
          <a:p>
            <a:pPr lvl="1"/>
            <a:r>
              <a:rPr lang="en-US" sz="2600" dirty="0" smtClean="0"/>
              <a:t>e.g. factory automation, in-car communication, home automation, …</a:t>
            </a:r>
          </a:p>
          <a:p>
            <a:r>
              <a:rPr lang="en-US" dirty="0" smtClean="0"/>
              <a:t>IEEE 802 access is becoming more heterogeneous</a:t>
            </a:r>
          </a:p>
          <a:p>
            <a:pPr lvl="1"/>
            <a:r>
              <a:rPr lang="en-US" dirty="0" smtClean="0"/>
              <a:t>multiple network interfaces</a:t>
            </a:r>
          </a:p>
          <a:p>
            <a:pPr lvl="2"/>
            <a:r>
              <a:rPr lang="en-US" sz="2300" dirty="0" smtClean="0"/>
              <a:t>e.g. IEEE 802.3, IEEE 802.11, IEEE 802.15… </a:t>
            </a:r>
          </a:p>
          <a:p>
            <a:pPr lvl="1"/>
            <a:r>
              <a:rPr lang="en-US" dirty="0" smtClean="0"/>
              <a:t>multiple access network topologies</a:t>
            </a:r>
          </a:p>
          <a:p>
            <a:pPr lvl="2"/>
            <a:r>
              <a:rPr lang="en-US" sz="2300" dirty="0" smtClean="0"/>
              <a:t>e.g. IEEE802.11 in residential, corporate and public</a:t>
            </a:r>
          </a:p>
          <a:p>
            <a:pPr lvl="2"/>
            <a:endParaRPr lang="en-US" sz="2300" dirty="0" smtClean="0"/>
          </a:p>
          <a:p>
            <a:pPr lvl="4"/>
            <a:endParaRPr lang="en-US" dirty="0" smtClean="0"/>
          </a:p>
          <a:p>
            <a:pPr lvl="4"/>
            <a:endParaRPr lang="en-US" dirty="0" smtClean="0"/>
          </a:p>
          <a:p>
            <a:pPr lvl="1"/>
            <a:r>
              <a:rPr lang="en-US" dirty="0" smtClean="0"/>
              <a:t>multiple network subscriptions</a:t>
            </a:r>
          </a:p>
          <a:p>
            <a:pPr lvl="2"/>
            <a:r>
              <a:rPr lang="en-US" sz="2300" dirty="0" smtClean="0"/>
              <a:t>e.g. multiple subscriptions for same interface</a:t>
            </a:r>
          </a:p>
          <a:p>
            <a:r>
              <a:rPr lang="en-US" dirty="0" smtClean="0"/>
              <a:t>New emerging techniques, like SDN and virtualization</a:t>
            </a:r>
          </a:p>
          <a:p>
            <a:pPr lvl="2"/>
            <a:endParaRPr lang="en-US" dirty="0" smtClean="0"/>
          </a:p>
          <a:p>
            <a:endParaRPr lang="en-US" dirty="0"/>
          </a:p>
        </p:txBody>
      </p:sp>
      <p:pic>
        <p:nvPicPr>
          <p:cNvPr id="5" name="Picture 4" descr="olwi2-publicWiFi.png"/>
          <p:cNvPicPr>
            <a:picLocks noChangeAspect="1"/>
          </p:cNvPicPr>
          <p:nvPr/>
        </p:nvPicPr>
        <p:blipFill>
          <a:blip r:embed="rId2"/>
          <a:stretch>
            <a:fillRect/>
          </a:stretch>
        </p:blipFill>
        <p:spPr>
          <a:xfrm>
            <a:off x="5562000" y="5094000"/>
            <a:ext cx="2598752" cy="630000"/>
          </a:xfrm>
          <a:prstGeom prst="rect">
            <a:avLst/>
          </a:prstGeom>
        </p:spPr>
      </p:pic>
      <p:pic>
        <p:nvPicPr>
          <p:cNvPr id="6" name="Picture 5" descr="olwi2-residentialWiFi.png"/>
          <p:cNvPicPr>
            <a:picLocks noChangeAspect="1"/>
          </p:cNvPicPr>
          <p:nvPr/>
        </p:nvPicPr>
        <p:blipFill>
          <a:blip r:embed="rId3"/>
          <a:stretch>
            <a:fillRect/>
          </a:stretch>
        </p:blipFill>
        <p:spPr>
          <a:xfrm>
            <a:off x="1287000" y="4824000"/>
            <a:ext cx="2561353" cy="585000"/>
          </a:xfrm>
          <a:prstGeom prst="rect">
            <a:avLst/>
          </a:prstGeom>
        </p:spPr>
      </p:pic>
      <p:pic>
        <p:nvPicPr>
          <p:cNvPr id="4" name="Picture 3" descr="olwi2-corporateWiFi.png"/>
          <p:cNvPicPr>
            <a:picLocks noChangeAspect="1"/>
          </p:cNvPicPr>
          <p:nvPr/>
        </p:nvPicPr>
        <p:blipFill>
          <a:blip r:embed="rId4"/>
          <a:stretch>
            <a:fillRect/>
          </a:stretch>
        </p:blipFill>
        <p:spPr>
          <a:xfrm>
            <a:off x="3807000" y="4689000"/>
            <a:ext cx="2502000" cy="580062"/>
          </a:xfrm>
          <a:prstGeom prst="rect">
            <a:avLst/>
          </a:prstGeom>
        </p:spPr>
      </p:pic>
      <p:pic>
        <p:nvPicPr>
          <p:cNvPr id="72" name="Picture 71" descr="omniran-iot.png"/>
          <p:cNvPicPr>
            <a:picLocks noChangeAspect="1"/>
          </p:cNvPicPr>
          <p:nvPr/>
        </p:nvPicPr>
        <p:blipFill>
          <a:blip r:embed="rId5"/>
          <a:stretch>
            <a:fillRect/>
          </a:stretch>
        </p:blipFill>
        <p:spPr>
          <a:xfrm>
            <a:off x="5112000" y="1392970"/>
            <a:ext cx="3690000" cy="1633278"/>
          </a:xfrm>
          <a:prstGeom prst="rect">
            <a:avLst/>
          </a:prstGeom>
        </p:spPr>
      </p:pic>
      <p:pic>
        <p:nvPicPr>
          <p:cNvPr id="75" name="Picture 74" descr="omniran-multiradio.png"/>
          <p:cNvPicPr>
            <a:picLocks noChangeAspect="1"/>
          </p:cNvPicPr>
          <p:nvPr/>
        </p:nvPicPr>
        <p:blipFill>
          <a:blip r:embed="rId6"/>
          <a:stretch>
            <a:fillRect/>
          </a:stretch>
        </p:blipFill>
        <p:spPr>
          <a:xfrm>
            <a:off x="6957000" y="3457653"/>
            <a:ext cx="1650096" cy="139757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P802.1CF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511" cy="369332"/>
            </a:xfrm>
            <a:prstGeom prst="rect">
              <a:avLst/>
            </a:prstGeom>
            <a:noFill/>
          </p:spPr>
          <p:txBody>
            <a:bodyPr wrap="none" rtlCol="0">
              <a:spAutoFit/>
            </a:bodyPr>
            <a:lstStyle/>
            <a:p>
              <a:r>
                <a:rPr lang="en-US" sz="1800" dirty="0">
                  <a:solidFill>
                    <a:schemeClr val="accent2"/>
                  </a:solidFill>
                  <a:latin typeface="+mn-lt"/>
                </a:rPr>
                <a:t>P802.1CF</a:t>
              </a:r>
              <a:r>
                <a:rPr lang="en-US" sz="1800" dirty="0" smtClean="0">
                  <a:solidFill>
                    <a:schemeClr val="accent2"/>
                  </a:solidFill>
                  <a:latin typeface="+mn-lt"/>
                </a:rPr>
                <a:t>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constraints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Reverse engineering of a ‘Stage 2’ document based on the existing IEEE 802 protocols</a:t>
            </a:r>
          </a:p>
          <a:p>
            <a:pPr lvl="1"/>
            <a:r>
              <a:rPr lang="en-US"/>
              <a:t>Show, how the IEEE 802 protocols fit together</a:t>
            </a:r>
          </a:p>
          <a:p>
            <a:pPr lvl="1"/>
            <a:r>
              <a:rPr lang="en-US"/>
              <a:t>Show, that required functionality is available</a:t>
            </a:r>
          </a:p>
          <a:p>
            <a:pPr lvl="1"/>
            <a:r>
              <a:rPr lang="en-US"/>
              <a:t>Gaps in existing IEEE 802 protocols may appear, but its up to the responsible 802 WGs to fill them</a:t>
            </a:r>
          </a:p>
          <a:p>
            <a:r>
              <a:rPr lang="en-US"/>
              <a:t>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76546" y="1448780"/>
            <a:ext cx="3735414"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a:t> SDN is part of OmniRAN P802.1CF</a:t>
            </a:r>
          </a:p>
        </p:txBody>
      </p:sp>
      <p:sp>
        <p:nvSpPr>
          <p:cNvPr id="3" name="Content Placeholder 2"/>
          <p:cNvSpPr>
            <a:spLocks noGrp="1"/>
          </p:cNvSpPr>
          <p:nvPr>
            <p:ph idx="1"/>
          </p:nvPr>
        </p:nvSpPr>
        <p:spPr>
          <a:xfrm>
            <a:off x="457200" y="4464115"/>
            <a:ext cx="8229600" cy="1485165"/>
          </a:xfrm>
        </p:spPr>
        <p:txBody>
          <a:bodyPr>
            <a:normAutofit fontScale="77500" lnSpcReduction="20000"/>
          </a:bodyPr>
          <a:lstStyle/>
          <a:p>
            <a:r>
              <a:rPr lang="en-US"/>
              <a:t>Common understanding of SDN is aligned to the same architectural model as used by OmniRAN. </a:t>
            </a:r>
          </a:p>
          <a:p>
            <a:r>
              <a:rPr lang="en-US"/>
              <a:t>Access networks have always been a kind of ‘software defined’ network.</a:t>
            </a:r>
          </a:p>
        </p:txBody>
      </p:sp>
      <p:pic>
        <p:nvPicPr>
          <p:cNvPr id="7" name="Picture 6"/>
          <p:cNvPicPr>
            <a:picLocks noChangeAspect="1"/>
          </p:cNvPicPr>
          <p:nvPr/>
        </p:nvPicPr>
        <p:blipFill>
          <a:blip r:embed="rId2"/>
          <a:stretch>
            <a:fillRect/>
          </a:stretch>
        </p:blipFill>
        <p:spPr>
          <a:xfrm>
            <a:off x="1421650" y="1583795"/>
            <a:ext cx="1778000" cy="2476500"/>
          </a:xfrm>
          <a:prstGeom prst="rect">
            <a:avLst/>
          </a:prstGeom>
        </p:spPr>
      </p:pic>
      <p:sp>
        <p:nvSpPr>
          <p:cNvPr id="8" name="Rectangle 7"/>
          <p:cNvSpPr/>
          <p:nvPr/>
        </p:nvSpPr>
        <p:spPr bwMode="auto">
          <a:xfrm>
            <a:off x="4437781" y="3519010"/>
            <a:ext cx="1170131"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9" name="Rectangle 8"/>
          <p:cNvSpPr/>
          <p:nvPr/>
        </p:nvSpPr>
        <p:spPr bwMode="auto">
          <a:xfrm>
            <a:off x="5742927" y="3519010"/>
            <a:ext cx="1215134"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2" name="Rectangle 11"/>
          <p:cNvSpPr/>
          <p:nvPr/>
        </p:nvSpPr>
        <p:spPr bwMode="auto">
          <a:xfrm>
            <a:off x="5652918"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5652919"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4" name="Rectangle 13"/>
          <p:cNvSpPr/>
          <p:nvPr/>
        </p:nvSpPr>
        <p:spPr bwMode="auto">
          <a:xfrm>
            <a:off x="4797822"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5" name="Rectangle 14"/>
          <p:cNvSpPr/>
          <p:nvPr/>
        </p:nvSpPr>
        <p:spPr bwMode="auto">
          <a:xfrm>
            <a:off x="4797823"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6" name="Isosceles Triangle 15"/>
          <p:cNvSpPr/>
          <p:nvPr/>
        </p:nvSpPr>
        <p:spPr bwMode="auto">
          <a:xfrm flipV="1">
            <a:off x="4797823" y="2986082"/>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7" name="Rectangle 16"/>
          <p:cNvSpPr/>
          <p:nvPr/>
        </p:nvSpPr>
        <p:spPr bwMode="auto">
          <a:xfrm>
            <a:off x="5292877" y="2491029"/>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8" name="Rectangle 17"/>
          <p:cNvSpPr/>
          <p:nvPr/>
        </p:nvSpPr>
        <p:spPr bwMode="auto">
          <a:xfrm>
            <a:off x="7273097" y="1763815"/>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grpSp>
        <p:nvGrpSpPr>
          <p:cNvPr id="20" name="Group 122"/>
          <p:cNvGrpSpPr>
            <a:grpSpLocks/>
          </p:cNvGrpSpPr>
          <p:nvPr/>
        </p:nvGrpSpPr>
        <p:grpSpPr bwMode="auto">
          <a:xfrm>
            <a:off x="7813156" y="2033634"/>
            <a:ext cx="190728" cy="325360"/>
            <a:chOff x="4120" y="2308"/>
            <a:chExt cx="305" cy="415"/>
          </a:xfrm>
        </p:grpSpPr>
        <p:sp>
          <p:nvSpPr>
            <p:cNvPr id="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4" name="Group 126"/>
            <p:cNvGrpSpPr>
              <a:grpSpLocks/>
            </p:cNvGrpSpPr>
            <p:nvPr/>
          </p:nvGrpSpPr>
          <p:grpSpPr bwMode="auto">
            <a:xfrm flipH="1">
              <a:off x="4164" y="2500"/>
              <a:ext cx="152" cy="109"/>
              <a:chOff x="3216" y="2784"/>
              <a:chExt cx="192" cy="144"/>
            </a:xfrm>
          </p:grpSpPr>
          <p:sp>
            <p:nvSpPr>
              <p:cNvPr id="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32" name="AutoShape 22"/>
          <p:cNvSpPr>
            <a:spLocks noChangeArrowheads="1"/>
          </p:cNvSpPr>
          <p:nvPr/>
        </p:nvSpPr>
        <p:spPr bwMode="auto">
          <a:xfrm>
            <a:off x="7363106" y="203363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33" name="Straight Arrow Connector 32"/>
          <p:cNvCxnSpPr/>
          <p:nvPr/>
        </p:nvCxnSpPr>
        <p:spPr bwMode="auto">
          <a:xfrm>
            <a:off x="556290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4" name="Straight Arrow Connector 33"/>
          <p:cNvCxnSpPr/>
          <p:nvPr/>
        </p:nvCxnSpPr>
        <p:spPr bwMode="auto">
          <a:xfrm>
            <a:off x="574292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5" name="Straight Arrow Connector 34"/>
          <p:cNvCxnSpPr>
            <a:endCxn id="16" idx="0"/>
          </p:cNvCxnSpPr>
          <p:nvPr/>
        </p:nvCxnSpPr>
        <p:spPr bwMode="auto">
          <a:xfrm flipH="1">
            <a:off x="5645547" y="2888700"/>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36" name="Freeform 35"/>
          <p:cNvSpPr/>
          <p:nvPr/>
        </p:nvSpPr>
        <p:spPr>
          <a:xfrm>
            <a:off x="6012777" y="2168815"/>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8" name="TextBox 37"/>
          <p:cNvSpPr txBox="1"/>
          <p:nvPr/>
        </p:nvSpPr>
        <p:spPr>
          <a:xfrm>
            <a:off x="8083186" y="2213654"/>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
        <p:nvSpPr>
          <p:cNvPr id="40" name="Rectangle 39"/>
          <p:cNvSpPr/>
          <p:nvPr/>
        </p:nvSpPr>
        <p:spPr bwMode="auto">
          <a:xfrm>
            <a:off x="4392776" y="1448780"/>
            <a:ext cx="4275475"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423797" y="4097106"/>
            <a:ext cx="2287480" cy="246221"/>
          </a:xfrm>
          <a:prstGeom prst="rect">
            <a:avLst/>
          </a:prstGeom>
          <a:noFill/>
        </p:spPr>
        <p:txBody>
          <a:bodyPr wrap="none" rtlCol="0">
            <a:spAutoFit/>
          </a:bodyPr>
          <a:lstStyle/>
          <a:p>
            <a:r>
              <a:rPr lang="en-US" sz="1000" dirty="0" smtClean="0">
                <a:latin typeface="+mn-lt"/>
              </a:rPr>
              <a:t>Openflow Switch Specification v1.3.2</a:t>
            </a:r>
          </a:p>
        </p:txBody>
      </p:sp>
    </p:spTree>
    <p:extLst>
      <p:ext uri="{BB962C8B-B14F-4D97-AF65-F5344CB8AC3E}">
        <p14:creationId xmlns:p14="http://schemas.microsoft.com/office/powerpoint/2010/main" val="13209737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712</TotalTime>
  <Words>1213</Words>
  <Application>Microsoft Macintosh PowerPoint</Application>
  <PresentationFormat>On-screen Show (4:3)</PresentationFormat>
  <Paragraphs>294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omniran_template</vt:lpstr>
      <vt:lpstr>PowerPoint Presentation</vt:lpstr>
      <vt:lpstr>Short introduction into OmniRAN P802.1CF</vt:lpstr>
      <vt:lpstr>There is evidence to consider commonalities of IEEE 802 Access Networks</vt:lpstr>
      <vt:lpstr>OmniRAN P802.1CF provides a kind of ‘Stage 2’ Specification for IEEE 802</vt:lpstr>
      <vt:lpstr>P802.1CF in the big picture of the Internet</vt:lpstr>
      <vt:lpstr>Key constraints for P802.1CF</vt:lpstr>
      <vt:lpstr>P802.1CF Project Authorization Request</vt:lpstr>
      <vt:lpstr> P802.1CF Draft ToC </vt:lpstr>
      <vt:lpstr> SDN is part of OmniRAN P802.1CF</vt:lpstr>
      <vt:lpstr>Example Chapter Structure</vt:lpstr>
      <vt:lpstr>NDS Functional Requirements</vt:lpstr>
      <vt:lpstr>Network Discovery and Selection Functions</vt:lpstr>
      <vt:lpstr>NDS Roles and Identifiers</vt:lpstr>
      <vt:lpstr>NDS Technology Specific Design</vt:lpstr>
      <vt:lpstr>Conclusion</vt:lpstr>
      <vt:lpstr>Looking forward to next session in  Athens, September 15-18</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80</cp:revision>
  <cp:lastPrinted>1998-02-10T13:28:06Z</cp:lastPrinted>
  <dcterms:created xsi:type="dcterms:W3CDTF">2014-02-26T07:36:58Z</dcterms:created>
  <dcterms:modified xsi:type="dcterms:W3CDTF">2014-07-16T16:42:45Z</dcterms:modified>
</cp:coreProperties>
</file>