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350" r:id="rId3"/>
    <p:sldId id="363" r:id="rId4"/>
    <p:sldId id="361" r:id="rId5"/>
    <p:sldId id="356" r:id="rId6"/>
    <p:sldId id="358" r:id="rId7"/>
    <p:sldId id="359" r:id="rId8"/>
    <p:sldId id="362" r:id="rId9"/>
    <p:sldId id="365" r:id="rId10"/>
    <p:sldId id="366" r:id="rId11"/>
    <p:sldId id="364" r:id="rId12"/>
  </p:sldIdLst>
  <p:sldSz cx="9144000" cy="6858000" type="screen4x3"/>
  <p:notesSz cx="7099300" cy="10234613"/>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uawei" initials="h" lastIdx="12" clrIdx="0"/>
  <p:cmAuthor id="1" name="Peter" initials="P"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13E7"/>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767" autoAdjust="0"/>
    <p:restoredTop sz="94805" autoAdjust="0"/>
  </p:normalViewPr>
  <p:slideViewPr>
    <p:cSldViewPr>
      <p:cViewPr>
        <p:scale>
          <a:sx n="61" d="100"/>
          <a:sy n="61" d="100"/>
        </p:scale>
        <p:origin x="-872" y="192"/>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2100" y="42"/>
      </p:cViewPr>
      <p:guideLst>
        <p:guide orient="horz" pos="2381"/>
        <p:guide pos="29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848267" y="199106"/>
            <a:ext cx="153946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1006703">
              <a:defRPr sz="15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711574" y="199106"/>
            <a:ext cx="87043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1006703">
              <a:defRPr sz="15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4638969" y="9906043"/>
            <a:ext cx="1829283"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1006703">
              <a:defRPr sz="13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189422" y="9906043"/>
            <a:ext cx="561051"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1006703">
              <a:defRPr sz="13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709930" y="426442"/>
            <a:ext cx="567944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en-GB"/>
          </a:p>
        </p:txBody>
      </p:sp>
      <p:sp>
        <p:nvSpPr>
          <p:cNvPr id="8199" name="Rectangle 7"/>
          <p:cNvSpPr>
            <a:spLocks noChangeArrowheads="1"/>
          </p:cNvSpPr>
          <p:nvPr/>
        </p:nvSpPr>
        <p:spPr bwMode="auto">
          <a:xfrm>
            <a:off x="709931" y="9906043"/>
            <a:ext cx="77745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1006703"/>
            <a:r>
              <a:rPr lang="en-US" sz="1300" b="0" dirty="0"/>
              <a:t>Submission</a:t>
            </a:r>
          </a:p>
        </p:txBody>
      </p:sp>
      <p:sp>
        <p:nvSpPr>
          <p:cNvPr id="8200" name="Line 8"/>
          <p:cNvSpPr>
            <a:spLocks noChangeShapeType="1"/>
          </p:cNvSpPr>
          <p:nvPr/>
        </p:nvSpPr>
        <p:spPr bwMode="auto">
          <a:xfrm>
            <a:off x="709930" y="9893809"/>
            <a:ext cx="583720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892637" y="111721"/>
            <a:ext cx="1539460"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1006703">
              <a:defRPr sz="15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68847" y="111721"/>
            <a:ext cx="87043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1006703">
              <a:defRPr sz="15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000125" y="773113"/>
            <a:ext cx="5102225" cy="382746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46574" y="4862140"/>
            <a:ext cx="5206153" cy="4606974"/>
          </a:xfrm>
          <a:prstGeom prst="rect">
            <a:avLst/>
          </a:prstGeom>
          <a:noFill/>
          <a:ln w="9525">
            <a:noFill/>
            <a:miter lim="800000"/>
            <a:headEnd/>
            <a:tailEnd/>
          </a:ln>
          <a:effectLst/>
        </p:spPr>
        <p:txBody>
          <a:bodyPr vert="horz" wrap="square" lIns="100982" tIns="49636" rIns="100982" bIns="4963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105883" y="9909539"/>
            <a:ext cx="2326214"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92280" lvl="4" algn="r" defTabSz="1006703">
              <a:defRPr sz="13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263041" y="9909539"/>
            <a:ext cx="561051" cy="200055"/>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1006703">
              <a:defRPr sz="13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41154" y="9909539"/>
            <a:ext cx="777457"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86262"/>
            <a:r>
              <a:rPr lang="en-US" sz="1300" b="0" dirty="0"/>
              <a:t>Submission</a:t>
            </a:r>
          </a:p>
        </p:txBody>
      </p:sp>
      <p:sp>
        <p:nvSpPr>
          <p:cNvPr id="5129" name="Line 9"/>
          <p:cNvSpPr>
            <a:spLocks noChangeShapeType="1"/>
          </p:cNvSpPr>
          <p:nvPr/>
        </p:nvSpPr>
        <p:spPr bwMode="auto">
          <a:xfrm>
            <a:off x="741155" y="9907791"/>
            <a:ext cx="56169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en-GB"/>
          </a:p>
        </p:txBody>
      </p:sp>
      <p:sp>
        <p:nvSpPr>
          <p:cNvPr id="5130" name="Line 10"/>
          <p:cNvSpPr>
            <a:spLocks noChangeShapeType="1"/>
          </p:cNvSpPr>
          <p:nvPr/>
        </p:nvSpPr>
        <p:spPr bwMode="auto">
          <a:xfrm>
            <a:off x="662274" y="326823"/>
            <a:ext cx="577475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8115" tIns="49058" rIns="98115" bIns="49058"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500" dirty="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500" dirty="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67932" indent="-367932"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492280" defTabSz="1006703">
              <a:defRPr sz="2600" b="1">
                <a:solidFill>
                  <a:schemeClr val="tx1"/>
                </a:solidFill>
                <a:latin typeface="Times New Roman" pitchFamily="18" charset="0"/>
              </a:defRPr>
            </a:lvl5pPr>
            <a:lvl6pPr marL="982855" defTabSz="1006703" eaLnBrk="0" fontAlgn="base" hangingPunct="0">
              <a:spcBef>
                <a:spcPct val="0"/>
              </a:spcBef>
              <a:spcAft>
                <a:spcPct val="0"/>
              </a:spcAft>
              <a:defRPr sz="2600" b="1">
                <a:solidFill>
                  <a:schemeClr val="tx1"/>
                </a:solidFill>
                <a:latin typeface="Times New Roman" pitchFamily="18" charset="0"/>
              </a:defRPr>
            </a:lvl6pPr>
            <a:lvl7pPr marL="1473431" defTabSz="1006703" eaLnBrk="0" fontAlgn="base" hangingPunct="0">
              <a:spcBef>
                <a:spcPct val="0"/>
              </a:spcBef>
              <a:spcAft>
                <a:spcPct val="0"/>
              </a:spcAft>
              <a:defRPr sz="2600" b="1">
                <a:solidFill>
                  <a:schemeClr val="tx1"/>
                </a:solidFill>
                <a:latin typeface="Times New Roman" pitchFamily="18" charset="0"/>
              </a:defRPr>
            </a:lvl7pPr>
            <a:lvl8pPr marL="1964006" defTabSz="1006703" eaLnBrk="0" fontAlgn="base" hangingPunct="0">
              <a:spcBef>
                <a:spcPct val="0"/>
              </a:spcBef>
              <a:spcAft>
                <a:spcPct val="0"/>
              </a:spcAft>
              <a:defRPr sz="2600" b="1">
                <a:solidFill>
                  <a:schemeClr val="tx1"/>
                </a:solidFill>
                <a:latin typeface="Times New Roman" pitchFamily="18" charset="0"/>
              </a:defRPr>
            </a:lvl8pPr>
            <a:lvl9pPr marL="2454582" defTabSz="1006703" eaLnBrk="0" fontAlgn="base" hangingPunct="0">
              <a:spcBef>
                <a:spcPct val="0"/>
              </a:spcBef>
              <a:spcAft>
                <a:spcPct val="0"/>
              </a:spcAft>
              <a:defRPr sz="2600" b="1">
                <a:solidFill>
                  <a:schemeClr val="tx1"/>
                </a:solidFill>
                <a:latin typeface="Times New Roman" pitchFamily="18" charset="0"/>
              </a:defRPr>
            </a:lvl9pPr>
          </a:lstStyle>
          <a:p>
            <a:pPr lvl="4"/>
            <a:r>
              <a:rPr lang="en-US" sz="1300" b="0" dirty="0" smtClean="0"/>
              <a:t>Graham Smith, DSP Group</a:t>
            </a:r>
          </a:p>
        </p:txBody>
      </p:sp>
      <p:sp>
        <p:nvSpPr>
          <p:cNvPr id="6149" name="Rectangle 7"/>
          <p:cNvSpPr>
            <a:spLocks noGrp="1" noChangeArrowheads="1"/>
          </p:cNvSpPr>
          <p:nvPr>
            <p:ph type="sldNum" sz="quarter" idx="5"/>
          </p:nvPr>
        </p:nvSpPr>
        <p:spPr>
          <a:xfrm>
            <a:off x="3375251" y="9909539"/>
            <a:ext cx="448841" cy="20005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06703">
              <a:defRPr sz="2600" b="1">
                <a:solidFill>
                  <a:schemeClr val="tx1"/>
                </a:solidFill>
                <a:latin typeface="Times New Roman" pitchFamily="18" charset="0"/>
              </a:defRPr>
            </a:lvl1pPr>
            <a:lvl2pPr marL="797185" indent="-306610" defTabSz="1006703">
              <a:defRPr sz="2600" b="1">
                <a:solidFill>
                  <a:schemeClr val="tx1"/>
                </a:solidFill>
                <a:latin typeface="Times New Roman" pitchFamily="18" charset="0"/>
              </a:defRPr>
            </a:lvl2pPr>
            <a:lvl3pPr marL="1226439" indent="-245288" defTabSz="1006703">
              <a:defRPr sz="2600" b="1">
                <a:solidFill>
                  <a:schemeClr val="tx1"/>
                </a:solidFill>
                <a:latin typeface="Times New Roman" pitchFamily="18" charset="0"/>
              </a:defRPr>
            </a:lvl3pPr>
            <a:lvl4pPr marL="1717015" indent="-245288" defTabSz="1006703">
              <a:defRPr sz="2600" b="1">
                <a:solidFill>
                  <a:schemeClr val="tx1"/>
                </a:solidFill>
                <a:latin typeface="Times New Roman" pitchFamily="18" charset="0"/>
              </a:defRPr>
            </a:lvl4pPr>
            <a:lvl5pPr marL="2207590" indent="-245288" defTabSz="1006703">
              <a:defRPr sz="2600" b="1">
                <a:solidFill>
                  <a:schemeClr val="tx1"/>
                </a:solidFill>
                <a:latin typeface="Times New Roman" pitchFamily="18" charset="0"/>
              </a:defRPr>
            </a:lvl5pPr>
            <a:lvl6pPr marL="2698166" indent="-245288" defTabSz="1006703" eaLnBrk="0" fontAlgn="base" hangingPunct="0">
              <a:spcBef>
                <a:spcPct val="0"/>
              </a:spcBef>
              <a:spcAft>
                <a:spcPct val="0"/>
              </a:spcAft>
              <a:defRPr sz="2600" b="1">
                <a:solidFill>
                  <a:schemeClr val="tx1"/>
                </a:solidFill>
                <a:latin typeface="Times New Roman" pitchFamily="18" charset="0"/>
              </a:defRPr>
            </a:lvl6pPr>
            <a:lvl7pPr marL="3188741" indent="-245288" defTabSz="1006703" eaLnBrk="0" fontAlgn="base" hangingPunct="0">
              <a:spcBef>
                <a:spcPct val="0"/>
              </a:spcBef>
              <a:spcAft>
                <a:spcPct val="0"/>
              </a:spcAft>
              <a:defRPr sz="2600" b="1">
                <a:solidFill>
                  <a:schemeClr val="tx1"/>
                </a:solidFill>
                <a:latin typeface="Times New Roman" pitchFamily="18" charset="0"/>
              </a:defRPr>
            </a:lvl7pPr>
            <a:lvl8pPr marL="3679317" indent="-245288" defTabSz="1006703" eaLnBrk="0" fontAlgn="base" hangingPunct="0">
              <a:spcBef>
                <a:spcPct val="0"/>
              </a:spcBef>
              <a:spcAft>
                <a:spcPct val="0"/>
              </a:spcAft>
              <a:defRPr sz="2600" b="1">
                <a:solidFill>
                  <a:schemeClr val="tx1"/>
                </a:solidFill>
                <a:latin typeface="Times New Roman" pitchFamily="18" charset="0"/>
              </a:defRPr>
            </a:lvl8pPr>
            <a:lvl9pPr marL="4169893" indent="-245288" defTabSz="1006703" eaLnBrk="0" fontAlgn="base" hangingPunct="0">
              <a:spcBef>
                <a:spcPct val="0"/>
              </a:spcBef>
              <a:spcAft>
                <a:spcPct val="0"/>
              </a:spcAft>
              <a:defRPr sz="2600" b="1">
                <a:solidFill>
                  <a:schemeClr val="tx1"/>
                </a:solidFill>
                <a:latin typeface="Times New Roman" pitchFamily="18" charset="0"/>
              </a:defRPr>
            </a:lvl9pPr>
          </a:lstStyle>
          <a:p>
            <a:r>
              <a:rPr lang="en-US" sz="1300" b="0" dirty="0" smtClean="0"/>
              <a:t>Page </a:t>
            </a:r>
            <a:fld id="{D0B8B295-F92D-467A-B866-1ED57ECAAB6C}" type="slidenum">
              <a:rPr lang="en-US" sz="1300" b="0" smtClean="0"/>
              <a:pPr/>
              <a:t>1</a:t>
            </a:fld>
            <a:endParaRPr lang="en-US" sz="1300" b="0" dirty="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a:t>
            </a:r>
            <a:endParaRPr lang="en-US"/>
          </a:p>
        </p:txBody>
      </p:sp>
      <p:sp>
        <p:nvSpPr>
          <p:cNvPr id="5" name="Date Placeholder 4"/>
          <p:cNvSpPr>
            <a:spLocks noGrp="1"/>
          </p:cNvSpPr>
          <p:nvPr>
            <p:ph type="dt" idx="11"/>
          </p:nvPr>
        </p:nvSpPr>
        <p:spPr/>
        <p:txBody>
          <a:bodyPr/>
          <a:lstStyle/>
          <a:p>
            <a:pPr>
              <a:defRPr/>
            </a:pPr>
            <a:r>
              <a:rPr lang="en-US" smtClean="0"/>
              <a:t>April 2013</a:t>
            </a:r>
            <a:endParaRPr lang="en-US"/>
          </a:p>
        </p:txBody>
      </p:sp>
      <p:sp>
        <p:nvSpPr>
          <p:cNvPr id="6" name="Footer Placeholder 5"/>
          <p:cNvSpPr>
            <a:spLocks noGrp="1"/>
          </p:cNvSpPr>
          <p:nvPr>
            <p:ph type="ftr" sz="quarter" idx="12"/>
          </p:nvPr>
        </p:nvSpPr>
        <p:spPr/>
        <p:txBody>
          <a:bodyPr/>
          <a:lstStyle/>
          <a:p>
            <a:pPr lvl="4">
              <a:defRPr/>
            </a:pPr>
            <a:r>
              <a:rPr lang="en-US" smtClean="0"/>
              <a:t>Graham Smith, DSP Group</a:t>
            </a:r>
            <a:endParaRPr lang="en-US"/>
          </a:p>
        </p:txBody>
      </p:sp>
      <p:sp>
        <p:nvSpPr>
          <p:cNvPr id="7" name="Slide Number Placeholder 6"/>
          <p:cNvSpPr>
            <a:spLocks noGrp="1"/>
          </p:cNvSpPr>
          <p:nvPr>
            <p:ph type="sldNum" sz="quarter" idx="13"/>
          </p:nvPr>
        </p:nvSpPr>
        <p:spPr>
          <a:xfrm>
            <a:off x="3375251" y="9909539"/>
            <a:ext cx="448841" cy="200055"/>
          </a:xfrm>
        </p:spPr>
        <p:txBody>
          <a:bodyPr/>
          <a:lstStyle/>
          <a:p>
            <a:pPr>
              <a:defRPr/>
            </a:pPr>
            <a:r>
              <a:rPr lang="en-US" smtClean="0"/>
              <a:t>Page </a:t>
            </a:r>
            <a:fld id="{51B966A9-53E8-431F-AD94-BCA61E341CFC}" type="slidenum">
              <a:rPr lang="en-US" smtClean="0"/>
              <a:pPr>
                <a:defRPr/>
              </a:pPr>
              <a:t>7</a:t>
            </a:fld>
            <a:endParaRPr lang="en-US"/>
          </a:p>
        </p:txBody>
      </p:sp>
    </p:spTree>
    <p:extLst>
      <p:ext uri="{BB962C8B-B14F-4D97-AF65-F5344CB8AC3E}">
        <p14:creationId xmlns:p14="http://schemas.microsoft.com/office/powerpoint/2010/main" val="25847589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a:xfrm>
            <a:off x="6425203" y="6475413"/>
            <a:ext cx="2118722" cy="184666"/>
          </a:xfrm>
        </p:spPr>
        <p:txBody>
          <a:bodyPr/>
          <a:lstStyle>
            <a:lvl1pPr>
              <a:defRPr/>
            </a:lvl1pPr>
          </a:lstStyle>
          <a:p>
            <a:pPr>
              <a:defRPr/>
            </a:pPr>
            <a:r>
              <a:rPr lang="en-US" dirty="0" smtClean="0"/>
              <a:t>Lin Yingpei (</a:t>
            </a:r>
            <a:r>
              <a:rPr lang="en-US" dirty="0" err="1" smtClean="0"/>
              <a:t>Huawei</a:t>
            </a:r>
            <a:r>
              <a:rPr lang="en-US" dirty="0" smtClean="0"/>
              <a:t> Technology)</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942566" cy="276999"/>
          </a:xfrm>
        </p:spPr>
        <p:txBody>
          <a:bodyPr/>
          <a:lstStyle/>
          <a:p>
            <a:pPr>
              <a:defRPr/>
            </a:pPr>
            <a:r>
              <a:rPr lang="en-US" altLang="zh-CN" smtClean="0"/>
              <a:t>July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17" name="日期占位符 16"/>
          <p:cNvSpPr>
            <a:spLocks noGrp="1"/>
          </p:cNvSpPr>
          <p:nvPr>
            <p:ph type="dt" sz="half" idx="10"/>
          </p:nvPr>
        </p:nvSpPr>
        <p:spPr/>
        <p:txBody>
          <a:bodyPr/>
          <a:lstStyle/>
          <a:p>
            <a:pPr>
              <a:defRPr/>
            </a:pPr>
            <a:r>
              <a:rPr lang="en-US" altLang="zh-CN" smtClean="0"/>
              <a:t>July 2014</a:t>
            </a:r>
            <a:endParaRPr lang="en-US" dirty="0"/>
          </a:p>
        </p:txBody>
      </p:sp>
      <p:sp>
        <p:nvSpPr>
          <p:cNvPr id="18" name="灯片编号占位符 17"/>
          <p:cNvSpPr>
            <a:spLocks noGrp="1"/>
          </p:cNvSpPr>
          <p:nvPr>
            <p:ph type="sldNum" sz="quarter" idx="11"/>
          </p:nvPr>
        </p:nvSpPr>
        <p:spPr/>
        <p:txBody>
          <a:bodyPr/>
          <a:lstStyle/>
          <a:p>
            <a:pPr>
              <a:defRPr/>
            </a:pPr>
            <a:r>
              <a:rPr lang="en-US" smtClean="0"/>
              <a:t>Slide </a:t>
            </a:r>
            <a:fld id="{31D45EC1-4C6A-4C4C-A230-3BDF24B584F8}" type="slidenum">
              <a:rPr lang="en-US" smtClean="0"/>
              <a:pPr>
                <a:defRPr/>
              </a:pPr>
              <a:t>‹#›</a:t>
            </a:fld>
            <a:endParaRPr lang="en-US"/>
          </a:p>
        </p:txBody>
      </p:sp>
      <p:sp>
        <p:nvSpPr>
          <p:cNvPr id="19" name="页脚占位符 18"/>
          <p:cNvSpPr>
            <a:spLocks noGrp="1"/>
          </p:cNvSpPr>
          <p:nvPr>
            <p:ph type="ftr" sz="quarter" idx="12"/>
          </p:nvPr>
        </p:nvSpPr>
        <p:spPr/>
        <p:txBody>
          <a:bodyPr/>
          <a:lstStyle/>
          <a:p>
            <a:pPr>
              <a:defRPr/>
            </a:pPr>
            <a:r>
              <a:rPr lang="en-US" smtClean="0"/>
              <a:t>Lin Yingpei (Huawei Technology)</a:t>
            </a:r>
            <a:endParaRPr lang="en-US" dirty="0"/>
          </a:p>
        </p:txBody>
      </p:sp>
    </p:spTree>
    <p:extLst>
      <p:ext uri="{BB962C8B-B14F-4D97-AF65-F5344CB8AC3E}">
        <p14:creationId xmlns:p14="http://schemas.microsoft.com/office/powerpoint/2010/main" val="104836504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ltLang="zh-CN" smtClean="0"/>
              <a:t>July 2014</a:t>
            </a:r>
            <a:endParaRPr lang="en-US" dirty="0"/>
          </a:p>
        </p:txBody>
      </p:sp>
      <p:sp>
        <p:nvSpPr>
          <p:cNvPr id="1029" name="Rectangle 5"/>
          <p:cNvSpPr>
            <a:spLocks noGrp="1" noChangeArrowheads="1"/>
          </p:cNvSpPr>
          <p:nvPr>
            <p:ph type="ftr" sz="quarter" idx="3"/>
          </p:nvPr>
        </p:nvSpPr>
        <p:spPr bwMode="auto">
          <a:xfrm>
            <a:off x="6425203" y="6475413"/>
            <a:ext cx="211872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Lin Yingpei (</a:t>
            </a:r>
            <a:r>
              <a:rPr lang="en-US" dirty="0" err="1" smtClean="0"/>
              <a:t>Huawei</a:t>
            </a:r>
            <a:r>
              <a:rPr lang="en-US" dirty="0" smtClean="0"/>
              <a:t> Technology)</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802.11-14/0920r1</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11/dcn/14/11-14-1009-01-00ax-proposed-802-11ax-functional-requirements.doc"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4/11-14-1009-01-00ax-proposed-802-11ax-functional-requirements.doc"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p:cNvSpPr>
            <a:spLocks noGrp="1" noChangeArrowheads="1"/>
          </p:cNvSpPr>
          <p:nvPr>
            <p:ph type="body" idx="1"/>
          </p:nvPr>
        </p:nvSpPr>
        <p:spPr>
          <a:xfrm>
            <a:off x="685800" y="1828800"/>
            <a:ext cx="7772400" cy="4267200"/>
          </a:xfrm>
        </p:spPr>
        <p:txBody>
          <a:bodyPr/>
          <a:lstStyle/>
          <a:p>
            <a:pPr algn="ctr">
              <a:buNone/>
            </a:pPr>
            <a:r>
              <a:rPr lang="en-US" dirty="0" smtClean="0"/>
              <a:t>Date: </a:t>
            </a:r>
            <a:r>
              <a:rPr lang="en-US" b="0" dirty="0" smtClean="0"/>
              <a:t>2014-09-15</a:t>
            </a:r>
            <a:endParaRPr lang="en-US" b="0" dirty="0" smtClean="0"/>
          </a:p>
        </p:txBody>
      </p:sp>
      <p:sp>
        <p:nvSpPr>
          <p:cNvPr id="3077" name="Rectangle 2"/>
          <p:cNvSpPr>
            <a:spLocks noGrp="1" noChangeArrowheads="1"/>
          </p:cNvSpPr>
          <p:nvPr>
            <p:ph type="title"/>
          </p:nvPr>
        </p:nvSpPr>
        <p:spPr/>
        <p:txBody>
          <a:bodyPr/>
          <a:lstStyle/>
          <a:p>
            <a:r>
              <a:rPr lang="en-US" altLang="zh-CN" smtClean="0"/>
              <a:t>Discussion on 802.11ax functional requirements</a:t>
            </a:r>
            <a:endParaRPr lang="en-US" dirty="0" smtClean="0"/>
          </a:p>
        </p:txBody>
      </p:sp>
      <p:sp>
        <p:nvSpPr>
          <p:cNvPr id="9" name="日期占位符 8"/>
          <p:cNvSpPr>
            <a:spLocks noGrp="1"/>
          </p:cNvSpPr>
          <p:nvPr>
            <p:ph type="dt" sz="half" idx="10"/>
          </p:nvPr>
        </p:nvSpPr>
        <p:spPr/>
        <p:txBody>
          <a:bodyPr/>
          <a:lstStyle/>
          <a:p>
            <a:r>
              <a:rPr lang="en-US" altLang="zh-CN" smtClean="0"/>
              <a:t>July 2014</a:t>
            </a:r>
            <a:endParaRPr lang="en-US" dirty="0"/>
          </a:p>
        </p:txBody>
      </p:sp>
      <p:sp>
        <p:nvSpPr>
          <p:cNvPr id="4" name="Slide Number Placeholder 3"/>
          <p:cNvSpPr>
            <a:spLocks noGrp="1"/>
          </p:cNvSpPr>
          <p:nvPr>
            <p:ph type="sldNum" sz="quarter" idx="11"/>
          </p:nvPr>
        </p:nvSpPr>
        <p:spPr/>
        <p:txBody>
          <a:bodyPr/>
          <a:lstStyle/>
          <a:p>
            <a:r>
              <a:rPr lang="en-US" smtClean="0"/>
              <a:t>Slide </a:t>
            </a:r>
            <a:fld id="{31D45EC1-4C6A-4C4C-A230-3BDF24B584F8}" type="slidenum">
              <a:rPr lang="en-US" smtClean="0"/>
              <a:pPr/>
              <a:t>1</a:t>
            </a:fld>
            <a:endParaRPr lang="en-US" dirty="0"/>
          </a:p>
        </p:txBody>
      </p:sp>
      <p:sp>
        <p:nvSpPr>
          <p:cNvPr id="10" name="页脚占位符 9"/>
          <p:cNvSpPr>
            <a:spLocks noGrp="1"/>
          </p:cNvSpPr>
          <p:nvPr>
            <p:ph type="ftr" sz="quarter" idx="12"/>
          </p:nvPr>
        </p:nvSpPr>
        <p:spPr/>
        <p:txBody>
          <a:bodyPr/>
          <a:lstStyle/>
          <a:p>
            <a:r>
              <a:rPr lang="en-US" smtClean="0"/>
              <a:t>Lin Yingpei (Huawei Technology)</a:t>
            </a:r>
            <a:endParaRPr lang="en-US" dirty="0"/>
          </a:p>
        </p:txBody>
      </p:sp>
      <p:sp>
        <p:nvSpPr>
          <p:cNvPr id="3080" name="Rectangle 12"/>
          <p:cNvSpPr>
            <a:spLocks noChangeArrowheads="1"/>
          </p:cNvSpPr>
          <p:nvPr/>
        </p:nvSpPr>
        <p:spPr bwMode="auto">
          <a:xfrm>
            <a:off x="569976" y="24384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3316" name="Object 244"/>
          <p:cNvGraphicFramePr>
            <a:graphicFrameLocks noChangeAspect="1"/>
          </p:cNvGraphicFramePr>
          <p:nvPr/>
        </p:nvGraphicFramePr>
        <p:xfrm>
          <a:off x="304800" y="2933700"/>
          <a:ext cx="8597900" cy="3289300"/>
        </p:xfrm>
        <a:graphic>
          <a:graphicData uri="http://schemas.openxmlformats.org/presentationml/2006/ole">
            <mc:AlternateContent xmlns:mc="http://schemas.openxmlformats.org/markup-compatibility/2006">
              <mc:Choice xmlns:v="urn:schemas-microsoft-com:vml" Requires="v">
                <p:oleObj spid="_x0000_s3323" name="Document" r:id="rId4" imgW="8375341" imgH="3204996" progId="Word.Document.8">
                  <p:embed/>
                </p:oleObj>
              </mc:Choice>
              <mc:Fallback>
                <p:oleObj name="Document" r:id="rId4" imgW="8375341" imgH="3204996" progId="Word.Document.8">
                  <p:embed/>
                  <p:pic>
                    <p:nvPicPr>
                      <p:cNvPr id="0" name="Picture 24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4800" y="2933700"/>
                        <a:ext cx="8597900" cy="3289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3600" dirty="0" smtClean="0"/>
              <a:t>Motion</a:t>
            </a:r>
            <a:endParaRPr lang="en-US" sz="3600" dirty="0"/>
          </a:p>
        </p:txBody>
      </p:sp>
      <p:sp>
        <p:nvSpPr>
          <p:cNvPr id="3" name="Content Placeholder 2"/>
          <p:cNvSpPr>
            <a:spLocks noGrp="1"/>
          </p:cNvSpPr>
          <p:nvPr>
            <p:ph idx="1"/>
          </p:nvPr>
        </p:nvSpPr>
        <p:spPr>
          <a:xfrm>
            <a:off x="381000" y="1524000"/>
            <a:ext cx="8534400" cy="4114800"/>
          </a:xfrm>
        </p:spPr>
        <p:txBody>
          <a:bodyPr/>
          <a:lstStyle/>
          <a:p>
            <a:r>
              <a:rPr lang="en-US" b="0" dirty="0" smtClean="0"/>
              <a:t>To instruct the Editor to add the following text to the draft FRD document </a:t>
            </a:r>
            <a:r>
              <a:rPr lang="en-US" b="0" dirty="0" smtClean="0">
                <a:hlinkClick r:id="rId2"/>
              </a:rPr>
              <a:t>11-14-1009-01-00ax-proposed-802-11ax-functional-requirements</a:t>
            </a:r>
            <a:r>
              <a:rPr lang="en-US" b="0" dirty="0" smtClean="0"/>
              <a:t>, in </a:t>
            </a:r>
            <a:r>
              <a:rPr lang="en-US" b="0" dirty="0" err="1" smtClean="0"/>
              <a:t>subclause</a:t>
            </a:r>
            <a:r>
              <a:rPr lang="en-US" b="0" dirty="0" smtClean="0"/>
              <a:t> 2.2 Spectrum Efficiency, page 4 as: </a:t>
            </a:r>
          </a:p>
          <a:p>
            <a:pPr marL="914400" lvl="1" indent="-514350">
              <a:buNone/>
            </a:pPr>
            <a:r>
              <a:rPr lang="en-GB" altLang="zh-CN" b="1" i="1" dirty="0" err="1" smtClean="0"/>
              <a:t>TGax</a:t>
            </a:r>
            <a:r>
              <a:rPr lang="en-GB" altLang="zh-CN" b="1" i="1" dirty="0" smtClean="0"/>
              <a:t> Rn</a:t>
            </a:r>
            <a:r>
              <a:rPr lang="en-GB" altLang="zh-CN" i="1" dirty="0" smtClean="0"/>
              <a:t>  </a:t>
            </a:r>
            <a:r>
              <a:rPr lang="en-US" altLang="zh-CN" i="1" dirty="0"/>
              <a:t>The 802.11ax amendment shall provide a mechanism to improve frequency reuse efficiency and manage interference in the deployment scenarios with high density of 11ax STAs and with the presence  of transmission between non-AP STAs</a:t>
            </a:r>
            <a:endParaRPr lang="en-US" b="0" dirty="0" smtClean="0"/>
          </a:p>
          <a:p>
            <a:pPr lvl="1"/>
            <a:endParaRPr lang="en-US" sz="1400" b="0" dirty="0" smtClean="0"/>
          </a:p>
          <a:p>
            <a:pPr lvl="1"/>
            <a:endParaRPr lang="en-US" dirty="0" smtClean="0"/>
          </a:p>
          <a:p>
            <a:r>
              <a:rPr lang="en-US" dirty="0" smtClean="0"/>
              <a:t>Moved: </a:t>
            </a:r>
            <a:r>
              <a:rPr lang="en-US" dirty="0" smtClean="0"/>
              <a:t>Phillip Barber</a:t>
            </a:r>
            <a:endParaRPr lang="en-US" dirty="0" smtClean="0"/>
          </a:p>
          <a:p>
            <a:r>
              <a:rPr lang="en-US" dirty="0" smtClean="0"/>
              <a:t>Seconded:</a:t>
            </a:r>
          </a:p>
          <a:p>
            <a:r>
              <a:rPr lang="en-US" dirty="0" smtClean="0"/>
              <a:t>Yes		No		Abstain</a:t>
            </a:r>
          </a:p>
          <a:p>
            <a:r>
              <a:rPr lang="en-US" dirty="0" smtClean="0"/>
              <a:t>[Outcome of Motion]</a:t>
            </a:r>
          </a:p>
          <a:p>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1"/>
          </p:nvPr>
        </p:nvSpPr>
        <p:spPr/>
        <p:txBody>
          <a:bodyPr/>
          <a:lstStyle/>
          <a:p>
            <a:r>
              <a:rPr lang="en-US" dirty="0" smtClean="0"/>
              <a:t>Slide </a:t>
            </a:r>
            <a:fld id="{3099D1E7-2CFE-4362-BB72-AF97192842EA}" type="slidenum">
              <a:rPr lang="en-US" smtClean="0"/>
              <a:pPr/>
              <a:t>10</a:t>
            </a:fld>
            <a:endParaRPr lang="en-US" dirty="0"/>
          </a:p>
        </p:txBody>
      </p:sp>
    </p:spTree>
    <p:extLst>
      <p:ext uri="{BB962C8B-B14F-4D97-AF65-F5344CB8AC3E}">
        <p14:creationId xmlns:p14="http://schemas.microsoft.com/office/powerpoint/2010/main" val="12853174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762000" y="1828800"/>
            <a:ext cx="7924800" cy="4114800"/>
          </a:xfrm>
        </p:spPr>
        <p:txBody>
          <a:bodyPr/>
          <a:lstStyle/>
          <a:p>
            <a:pPr lvl="0"/>
            <a:r>
              <a:rPr lang="en-US" altLang="zh-CN" sz="2000" dirty="0" smtClean="0"/>
              <a:t>[1] 11-14-0165-01-0hew-802-11-hew-sg-proposed-par</a:t>
            </a:r>
          </a:p>
          <a:p>
            <a:r>
              <a:rPr lang="en-US" altLang="zh-CN" sz="2000" dirty="0" smtClean="0"/>
              <a:t>[2] 11-14-0306-00-0hew-discussions-on-hew-functional-requirements</a:t>
            </a:r>
          </a:p>
          <a:p>
            <a:r>
              <a:rPr lang="en-US" altLang="zh-CN" sz="2000" dirty="0" smtClean="0"/>
              <a:t>[3] 11-13-1411-00-0hew-from-par-to-functional-requirements-of-hew</a:t>
            </a:r>
          </a:p>
          <a:p>
            <a:r>
              <a:rPr lang="en-US" altLang="zh-CN" sz="2000" dirty="0" smtClean="0"/>
              <a:t>[4] 11-13-0524-00-0hew-discussions-on-functional-requirements</a:t>
            </a:r>
          </a:p>
          <a:p>
            <a:r>
              <a:rPr lang="en-US" altLang="zh-CN" sz="2000" dirty="0" smtClean="0"/>
              <a:t>[5] 11-14-0636-00-00ax-discussion-on-functional-requirement</a:t>
            </a:r>
          </a:p>
          <a:p>
            <a:r>
              <a:rPr lang="en-US" altLang="zh-CN" sz="2000" dirty="0" smtClean="0"/>
              <a:t>[6] </a:t>
            </a:r>
            <a:r>
              <a:rPr lang="en-US" altLang="zh-CN" sz="2000" dirty="0" smtClean="0"/>
              <a:t>11-14-0567-03-00ax-proposed-tgax-functional-requirements</a:t>
            </a:r>
          </a:p>
          <a:p>
            <a:r>
              <a:rPr lang="en-US" altLang="zh-CN" sz="2000" dirty="0" smtClean="0"/>
              <a:t>[7] </a:t>
            </a:r>
            <a:r>
              <a:rPr lang="en-US" altLang="zh-CN" sz="2000" dirty="0" smtClean="0">
                <a:hlinkClick r:id="rId2"/>
              </a:rPr>
              <a:t>11-14-1009-01-00ax-proposed-802-11ax-functional-requirements</a:t>
            </a:r>
            <a:endParaRPr lang="en-US" altLang="zh-CN" sz="2000" dirty="0" smtClean="0"/>
          </a:p>
          <a:p>
            <a:endParaRPr lang="en-US" altLang="zh-CN" sz="2000" dirty="0" smtClean="0"/>
          </a:p>
          <a:p>
            <a:endParaRPr lang="zh-CN" altLang="en-US" sz="2000" dirty="0"/>
          </a:p>
        </p:txBody>
      </p:sp>
      <p:sp>
        <p:nvSpPr>
          <p:cNvPr id="3" name="标题 2"/>
          <p:cNvSpPr>
            <a:spLocks noGrp="1"/>
          </p:cNvSpPr>
          <p:nvPr>
            <p:ph type="title"/>
          </p:nvPr>
        </p:nvSpPr>
        <p:spPr/>
        <p:txBody>
          <a:bodyPr/>
          <a:lstStyle/>
          <a:p>
            <a:r>
              <a:rPr lang="en-US" altLang="zh-CN" smtClean="0"/>
              <a:t>Reference</a:t>
            </a:r>
            <a:endParaRPr lang="zh-CN" altLang="en-US"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5" name="页脚占位符 4"/>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6" name="灯片编号占位符 5"/>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11</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sz="3600" smtClean="0"/>
              <a:t>Summary </a:t>
            </a:r>
            <a:endParaRPr lang="en-US" sz="3600" dirty="0"/>
          </a:p>
        </p:txBody>
      </p:sp>
      <p:sp>
        <p:nvSpPr>
          <p:cNvPr id="3" name="Content Placeholder 2"/>
          <p:cNvSpPr>
            <a:spLocks noGrp="1"/>
          </p:cNvSpPr>
          <p:nvPr>
            <p:ph idx="1"/>
          </p:nvPr>
        </p:nvSpPr>
        <p:spPr>
          <a:xfrm>
            <a:off x="381000" y="1371600"/>
            <a:ext cx="8534400" cy="4953000"/>
          </a:xfrm>
        </p:spPr>
        <p:txBody>
          <a:bodyPr/>
          <a:lstStyle/>
          <a:p>
            <a:pPr>
              <a:lnSpc>
                <a:spcPct val="130000"/>
              </a:lnSpc>
            </a:pPr>
            <a:r>
              <a:rPr lang="en-US" altLang="zh-CN" b="0" dirty="0" smtClean="0"/>
              <a:t>System efficiency is one important metric in the approved PAR for 802.11ax for indoor and outdoor dense deployment scenarios [1].</a:t>
            </a:r>
          </a:p>
          <a:p>
            <a:pPr>
              <a:lnSpc>
                <a:spcPct val="130000"/>
              </a:lnSpc>
            </a:pPr>
            <a:r>
              <a:rPr lang="en-US" altLang="zh-CN" b="0" dirty="0" smtClean="0"/>
              <a:t>There have been discussions in the HEW study group [2][3][4] and 11ax task group [5] for a functional requirements document.</a:t>
            </a:r>
          </a:p>
          <a:p>
            <a:pPr>
              <a:lnSpc>
                <a:spcPct val="130000"/>
              </a:lnSpc>
            </a:pPr>
            <a:r>
              <a:rPr lang="en-US" altLang="zh-CN" b="0" dirty="0" smtClean="0"/>
              <a:t>A Functional Requirement document draft derived from the PAR document is proposed in [6], which highlights key scope concepts of IEEE 802.11ax. System efficiency is an important aspect covered in the function requirement draft.</a:t>
            </a:r>
          </a:p>
        </p:txBody>
      </p:sp>
      <p:sp>
        <p:nvSpPr>
          <p:cNvPr id="4" name="Slide Number Placeholder 3"/>
          <p:cNvSpPr>
            <a:spLocks noGrp="1"/>
          </p:cNvSpPr>
          <p:nvPr>
            <p:ph type="sldNum" sz="quarter" idx="11"/>
          </p:nvPr>
        </p:nvSpPr>
        <p:spPr>
          <a:xfrm>
            <a:off x="4330700" y="6477000"/>
            <a:ext cx="432811" cy="184666"/>
          </a:xfrm>
        </p:spPr>
        <p:txBody>
          <a:bodyPr/>
          <a:lstStyle/>
          <a:p>
            <a:pPr algn="ctr"/>
            <a:r>
              <a:rPr lang="en-US" smtClean="0"/>
              <a:t>Slide </a:t>
            </a:r>
            <a:fld id="{3099D1E7-2CFE-4362-BB72-AF97192842EA}" type="slidenum">
              <a:rPr lang="en-US" smtClean="0"/>
              <a:pPr algn="ctr"/>
              <a:t>2</a:t>
            </a:fld>
            <a:endParaRPr lang="en-US" dirty="0"/>
          </a:p>
        </p:txBody>
      </p:sp>
      <p:sp>
        <p:nvSpPr>
          <p:cNvPr id="7" name="日期占位符 6"/>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8" name="页脚占位符 7"/>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Tree>
    <p:extLst>
      <p:ext uri="{BB962C8B-B14F-4D97-AF65-F5344CB8AC3E}">
        <p14:creationId xmlns:p14="http://schemas.microsoft.com/office/powerpoint/2010/main" val="41580786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685800" y="2028824"/>
            <a:ext cx="7772400" cy="4191000"/>
          </a:xfrm>
        </p:spPr>
        <p:txBody>
          <a:bodyPr/>
          <a:lstStyle/>
          <a:p>
            <a:pPr lvl="0">
              <a:lnSpc>
                <a:spcPct val="90000"/>
              </a:lnSpc>
              <a:defRPr/>
            </a:pPr>
            <a:r>
              <a:rPr lang="en-GB" altLang="zh-CN" dirty="0" smtClean="0"/>
              <a:t>Improve Average Throughput Per Station in dense deployment scenarios</a:t>
            </a:r>
          </a:p>
          <a:p>
            <a:pPr lvl="1">
              <a:lnSpc>
                <a:spcPct val="90000"/>
              </a:lnSpc>
              <a:defRPr/>
            </a:pPr>
            <a:r>
              <a:rPr lang="en-GB" altLang="zh-CN" dirty="0" smtClean="0"/>
              <a:t>4 times improvement for at least one mode of operation (measured at the MAC data SAP) </a:t>
            </a:r>
          </a:p>
          <a:p>
            <a:pPr lvl="1">
              <a:lnSpc>
                <a:spcPct val="90000"/>
              </a:lnSpc>
              <a:defRPr/>
            </a:pPr>
            <a:r>
              <a:rPr lang="en-GB" altLang="zh-CN" dirty="0" smtClean="0"/>
              <a:t>Target </a:t>
            </a:r>
            <a:r>
              <a:rPr lang="en-US" altLang="zh-CN" dirty="0" smtClean="0"/>
              <a:t>5-10 times improvement</a:t>
            </a:r>
            <a:endParaRPr lang="en-GB" altLang="zh-CN" dirty="0" smtClean="0"/>
          </a:p>
          <a:p>
            <a:pPr lvl="0">
              <a:defRPr/>
            </a:pPr>
            <a:r>
              <a:rPr lang="en-US" altLang="zh-CN" dirty="0" smtClean="0"/>
              <a:t>Define operations in frequency bands between 1 GHz and 6 GHz </a:t>
            </a:r>
          </a:p>
          <a:p>
            <a:pPr lvl="1">
              <a:defRPr/>
            </a:pPr>
            <a:r>
              <a:rPr lang="en-US" altLang="zh-CN" dirty="0" smtClean="0"/>
              <a:t>Focus on the 2.4 GHz and the 5 GHz frequency bands and relative improvement to previous IEEE 802.11 amendments (IEEE 802.11n in 2.4 GHz and IEEE 802.11ac in 5 GHz ). </a:t>
            </a:r>
          </a:p>
          <a:p>
            <a:pPr lvl="1">
              <a:defRPr/>
            </a:pPr>
            <a:r>
              <a:rPr lang="en-US" altLang="zh-CN" dirty="0" smtClean="0"/>
              <a:t>May add additional bands between 1 GHz and 6 GHz as they become available.</a:t>
            </a:r>
          </a:p>
        </p:txBody>
      </p:sp>
      <p:sp>
        <p:nvSpPr>
          <p:cNvPr id="3" name="标题 2"/>
          <p:cNvSpPr>
            <a:spLocks noGrp="1"/>
          </p:cNvSpPr>
          <p:nvPr>
            <p:ph type="title"/>
          </p:nvPr>
        </p:nvSpPr>
        <p:spPr>
          <a:xfrm>
            <a:off x="685800" y="762000"/>
            <a:ext cx="7772400" cy="1066800"/>
          </a:xfrm>
        </p:spPr>
        <p:txBody>
          <a:bodyPr/>
          <a:lstStyle/>
          <a:p>
            <a:r>
              <a:rPr lang="en-US" altLang="zh-CN" dirty="0" smtClean="0"/>
              <a:t>Highlights of </a:t>
            </a:r>
            <a:r>
              <a:rPr lang="en-US" altLang="zh-CN" dirty="0" err="1" smtClean="0"/>
              <a:t>TGax</a:t>
            </a:r>
            <a:r>
              <a:rPr lang="en-US" altLang="zh-CN" dirty="0" smtClean="0"/>
              <a:t> PAR related to spectrum efficiency</a:t>
            </a:r>
            <a:endParaRPr lang="zh-CN" altLang="en-US" dirty="0"/>
          </a:p>
        </p:txBody>
      </p:sp>
      <p:sp>
        <p:nvSpPr>
          <p:cNvPr id="4" name="日期占位符 3"/>
          <p:cNvSpPr>
            <a:spLocks noGrp="1"/>
          </p:cNvSpPr>
          <p:nvPr>
            <p:ph type="dt" sz="half" idx="10"/>
          </p:nvPr>
        </p:nvSpPr>
        <p:spPr/>
        <p:txBody>
          <a:bodyPr/>
          <a:lstStyle/>
          <a:p>
            <a:r>
              <a:rPr lang="en-US" altLang="zh-CN" smtClean="0"/>
              <a:t>July 2014</a:t>
            </a:r>
            <a:endParaRPr lang="en-US" dirty="0"/>
          </a:p>
        </p:txBody>
      </p:sp>
      <p:sp>
        <p:nvSpPr>
          <p:cNvPr id="6" name="灯片编号占位符 5"/>
          <p:cNvSpPr>
            <a:spLocks noGrp="1"/>
          </p:cNvSpPr>
          <p:nvPr>
            <p:ph type="sldNum" sz="quarter" idx="11"/>
          </p:nvPr>
        </p:nvSpPr>
        <p:spPr/>
        <p:txBody>
          <a:bodyPr/>
          <a:lstStyle/>
          <a:p>
            <a:r>
              <a:rPr lang="en-US" smtClean="0"/>
              <a:t>Slide </a:t>
            </a:r>
            <a:fld id="{31D45EC1-4C6A-4C4C-A230-3BDF24B584F8}" type="slidenum">
              <a:rPr lang="en-US" smtClean="0"/>
              <a:pPr/>
              <a:t>3</a:t>
            </a:fld>
            <a:endParaRPr lang="en-US" dirty="0"/>
          </a:p>
        </p:txBody>
      </p:sp>
      <p:sp>
        <p:nvSpPr>
          <p:cNvPr id="5" name="页脚占位符 4"/>
          <p:cNvSpPr>
            <a:spLocks noGrp="1"/>
          </p:cNvSpPr>
          <p:nvPr>
            <p:ph type="ftr" sz="quarter" idx="12"/>
          </p:nvPr>
        </p:nvSpPr>
        <p:spPr/>
        <p:txBody>
          <a:bodyPr/>
          <a:lstStyle/>
          <a:p>
            <a:r>
              <a:rPr lang="en-US" smtClean="0"/>
              <a:t>Lin Yingpei (Huawei Technology)</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4344" y="747712"/>
            <a:ext cx="8153400" cy="1066800"/>
          </a:xfrm>
        </p:spPr>
        <p:txBody>
          <a:bodyPr/>
          <a:lstStyle/>
          <a:p>
            <a:r>
              <a:rPr lang="en-US" dirty="0" smtClean="0"/>
              <a:t>Key Aspects to System Spectrum Efficiency Improvement from PAR [1]</a:t>
            </a:r>
            <a:endParaRPr lang="en-US" dirty="0"/>
          </a:p>
        </p:txBody>
      </p:sp>
      <p:sp>
        <p:nvSpPr>
          <p:cNvPr id="58" name="Content Placeholder 2"/>
          <p:cNvSpPr>
            <a:spLocks noGrp="1"/>
          </p:cNvSpPr>
          <p:nvPr>
            <p:ph idx="1"/>
          </p:nvPr>
        </p:nvSpPr>
        <p:spPr>
          <a:xfrm>
            <a:off x="304800" y="1905000"/>
            <a:ext cx="8610600" cy="4267200"/>
          </a:xfrm>
        </p:spPr>
        <p:txBody>
          <a:bodyPr/>
          <a:lstStyle/>
          <a:p>
            <a:r>
              <a:rPr lang="en-US" altLang="zh-CN" dirty="0" smtClean="0"/>
              <a:t>Improve WLAN efficiency in some objectives:</a:t>
            </a:r>
          </a:p>
          <a:p>
            <a:pPr lvl="1">
              <a:lnSpc>
                <a:spcPct val="120000"/>
              </a:lnSpc>
              <a:spcBef>
                <a:spcPts val="0"/>
              </a:spcBef>
              <a:defRPr/>
            </a:pPr>
            <a:r>
              <a:rPr lang="en-GB" altLang="zh-CN" dirty="0" smtClean="0"/>
              <a:t>The increase in </a:t>
            </a:r>
            <a:r>
              <a:rPr lang="en-GB" altLang="zh-CN" b="1" dirty="0" smtClean="0">
                <a:solidFill>
                  <a:srgbClr val="1313E7"/>
                </a:solidFill>
              </a:rPr>
              <a:t>average throughput </a:t>
            </a:r>
            <a:r>
              <a:rPr lang="en-GB" altLang="zh-CN" dirty="0" smtClean="0"/>
              <a:t>per station is not limited to four times improvement. Improvement values in the range of 5-10 times are targeted, depending on technology and scenario.</a:t>
            </a:r>
            <a:endParaRPr lang="en-US" altLang="zh-CN" dirty="0" smtClean="0"/>
          </a:p>
          <a:p>
            <a:pPr lvl="1">
              <a:lnSpc>
                <a:spcPct val="120000"/>
              </a:lnSpc>
              <a:spcBef>
                <a:spcPts val="0"/>
              </a:spcBef>
              <a:defRPr/>
            </a:pPr>
            <a:r>
              <a:rPr lang="en-US" altLang="zh-CN" dirty="0" smtClean="0"/>
              <a:t>Make </a:t>
            </a:r>
            <a:r>
              <a:rPr lang="en-US" altLang="zh-CN" b="1" dirty="0" smtClean="0">
                <a:solidFill>
                  <a:srgbClr val="1313E7"/>
                </a:solidFill>
              </a:rPr>
              <a:t>more efficient use of spectrum resources </a:t>
            </a:r>
            <a:r>
              <a:rPr lang="en-US" altLang="zh-CN" dirty="0" smtClean="0"/>
              <a:t>in scenarios with a high density of STAs per BSS.</a:t>
            </a:r>
          </a:p>
          <a:p>
            <a:pPr lvl="1">
              <a:lnSpc>
                <a:spcPct val="120000"/>
              </a:lnSpc>
              <a:spcBef>
                <a:spcPts val="0"/>
              </a:spcBef>
              <a:defRPr/>
            </a:pPr>
            <a:r>
              <a:rPr lang="en-US" altLang="zh-CN" dirty="0" smtClean="0"/>
              <a:t>Significantly increase </a:t>
            </a:r>
            <a:r>
              <a:rPr lang="en-US" altLang="zh-CN" b="1" dirty="0" smtClean="0">
                <a:solidFill>
                  <a:srgbClr val="1313E7"/>
                </a:solidFill>
              </a:rPr>
              <a:t>spectral frequency reuse</a:t>
            </a:r>
            <a:r>
              <a:rPr lang="en-US" altLang="zh-CN" dirty="0" smtClean="0">
                <a:solidFill>
                  <a:srgbClr val="1313E7"/>
                </a:solidFill>
              </a:rPr>
              <a:t> </a:t>
            </a:r>
            <a:r>
              <a:rPr lang="en-US" altLang="zh-CN" dirty="0" smtClean="0"/>
              <a:t>and </a:t>
            </a:r>
            <a:r>
              <a:rPr lang="en-US" altLang="zh-CN" b="1" dirty="0" smtClean="0">
                <a:solidFill>
                  <a:srgbClr val="1313E7"/>
                </a:solidFill>
              </a:rPr>
              <a:t>manage interference </a:t>
            </a:r>
            <a:r>
              <a:rPr lang="en-US" altLang="zh-CN" dirty="0" smtClean="0"/>
              <a:t>between neighboring overlapping BSS (OBSS) in scenarios with a high density of both STAs and BSSs.</a:t>
            </a:r>
          </a:p>
          <a:p>
            <a:pPr lvl="1">
              <a:lnSpc>
                <a:spcPct val="120000"/>
              </a:lnSpc>
              <a:spcBef>
                <a:spcPts val="0"/>
              </a:spcBef>
              <a:defRPr/>
            </a:pPr>
            <a:r>
              <a:rPr lang="en-US" altLang="zh-CN" dirty="0" smtClean="0"/>
              <a:t>This project may include the capability to handle </a:t>
            </a:r>
            <a:r>
              <a:rPr lang="en-US" altLang="zh-CN" b="1" dirty="0" smtClean="0">
                <a:solidFill>
                  <a:srgbClr val="1313E7"/>
                </a:solidFill>
              </a:rPr>
              <a:t>multiple simultaneous communications </a:t>
            </a:r>
            <a:r>
              <a:rPr lang="en-US" altLang="zh-CN" dirty="0" smtClean="0"/>
              <a:t>in both the spatial and frequency domains, in both the uplink (UL) and downlink (DL) direction.</a:t>
            </a:r>
            <a:endParaRPr lang="en-US" sz="1600" dirty="0" smtClean="0"/>
          </a:p>
          <a:p>
            <a:pPr lvl="1">
              <a:buNone/>
            </a:pPr>
            <a:endParaRPr lang="en-US" sz="1400" dirty="0" smtClean="0"/>
          </a:p>
        </p:txBody>
      </p:sp>
      <p:sp>
        <p:nvSpPr>
          <p:cNvPr id="7" name="日期占位符 6"/>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8" name="页脚占位符 7"/>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9" name="灯片编号占位符 8"/>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4</a:t>
            </a:fld>
            <a:endParaRPr lang="en-US"/>
          </a:p>
        </p:txBody>
      </p:sp>
    </p:spTree>
    <p:extLst>
      <p:ext uri="{BB962C8B-B14F-4D97-AF65-F5344CB8AC3E}">
        <p14:creationId xmlns:p14="http://schemas.microsoft.com/office/powerpoint/2010/main" val="31222616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2" cstate="print"/>
          <a:srcRect/>
          <a:stretch>
            <a:fillRect/>
          </a:stretch>
        </p:blipFill>
        <p:spPr bwMode="auto">
          <a:xfrm>
            <a:off x="1676401" y="3200400"/>
            <a:ext cx="5486400" cy="3200399"/>
          </a:xfrm>
          <a:prstGeom prst="rect">
            <a:avLst/>
          </a:prstGeom>
          <a:noFill/>
          <a:ln w="9525">
            <a:noFill/>
            <a:miter lim="800000"/>
            <a:headEnd/>
            <a:tailEnd/>
          </a:ln>
        </p:spPr>
      </p:pic>
      <p:sp>
        <p:nvSpPr>
          <p:cNvPr id="2" name="Title 1"/>
          <p:cNvSpPr>
            <a:spLocks noGrp="1"/>
          </p:cNvSpPr>
          <p:nvPr>
            <p:ph type="title"/>
          </p:nvPr>
        </p:nvSpPr>
        <p:spPr>
          <a:xfrm>
            <a:off x="381000" y="609600"/>
            <a:ext cx="8229600" cy="1066800"/>
          </a:xfrm>
        </p:spPr>
        <p:txBody>
          <a:bodyPr/>
          <a:lstStyle/>
          <a:p>
            <a:r>
              <a:rPr lang="en-US" sz="2800" dirty="0" smtClean="0"/>
              <a:t>Identify Problem: Low spectrum efficiency for transmission between non-AP STAs of 802.11n&amp;ac</a:t>
            </a:r>
            <a:endParaRPr lang="en-US" sz="2800" dirty="0"/>
          </a:p>
        </p:txBody>
      </p:sp>
      <p:sp>
        <p:nvSpPr>
          <p:cNvPr id="58" name="Content Placeholder 2"/>
          <p:cNvSpPr>
            <a:spLocks noGrp="1"/>
          </p:cNvSpPr>
          <p:nvPr>
            <p:ph idx="1"/>
          </p:nvPr>
        </p:nvSpPr>
        <p:spPr>
          <a:xfrm>
            <a:off x="457200" y="1600200"/>
            <a:ext cx="7772400" cy="4114800"/>
          </a:xfrm>
        </p:spPr>
        <p:txBody>
          <a:bodyPr/>
          <a:lstStyle/>
          <a:p>
            <a:endParaRPr lang="en-US" sz="1800" dirty="0" smtClean="0"/>
          </a:p>
          <a:p>
            <a:pPr>
              <a:buNone/>
            </a:pPr>
            <a:endParaRPr lang="en-US" dirty="0" smtClean="0"/>
          </a:p>
          <a:p>
            <a:pPr lvl="1">
              <a:buNone/>
            </a:pPr>
            <a:endParaRPr lang="en-US" dirty="0" smtClean="0"/>
          </a:p>
        </p:txBody>
      </p:sp>
      <p:sp>
        <p:nvSpPr>
          <p:cNvPr id="7" name="TextBox 6"/>
          <p:cNvSpPr txBox="1"/>
          <p:nvPr/>
        </p:nvSpPr>
        <p:spPr>
          <a:xfrm>
            <a:off x="533400" y="1600200"/>
            <a:ext cx="8305800" cy="1631216"/>
          </a:xfrm>
          <a:prstGeom prst="rect">
            <a:avLst/>
          </a:prstGeom>
          <a:noFill/>
        </p:spPr>
        <p:txBody>
          <a:bodyPr wrap="square" rtlCol="0">
            <a:spAutoFit/>
          </a:bodyPr>
          <a:lstStyle/>
          <a:p>
            <a:pPr>
              <a:buSzPct val="50000"/>
              <a:buFont typeface="Wingdings" pitchFamily="2" charset="2"/>
              <a:buChar char="l"/>
            </a:pPr>
            <a:r>
              <a:rPr lang="en-US" altLang="zh-CN" sz="2000" b="0" dirty="0" smtClean="0"/>
              <a:t>  Especially in dense deployment environment, one TDLS peer may block the      whole BSS due to AP and about half number of STAs in BSS restricted from transmittal according to CSMA mechanism. </a:t>
            </a:r>
          </a:p>
          <a:p>
            <a:pPr>
              <a:buSzPct val="50000"/>
              <a:buFont typeface="Wingdings" pitchFamily="2" charset="2"/>
              <a:buChar char="l"/>
            </a:pPr>
            <a:r>
              <a:rPr lang="en-US" altLang="zh-CN" sz="2000" b="0" dirty="0" smtClean="0"/>
              <a:t>  Current restriction may be excessive as TDLS may not need high transmission power since TDLS peers may be closely located.</a:t>
            </a:r>
            <a:endParaRPr lang="zh-CN" altLang="en-US" sz="2000" b="0" dirty="0"/>
          </a:p>
        </p:txBody>
      </p:sp>
      <p:sp>
        <p:nvSpPr>
          <p:cNvPr id="10" name="日期占位符 9"/>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1" name="页脚占位符 10"/>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9" name="灯片编号占位符 8"/>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5</a:t>
            </a:fld>
            <a:endParaRPr lang="en-US"/>
          </a:p>
        </p:txBody>
      </p:sp>
    </p:spTree>
    <p:extLst>
      <p:ext uri="{BB962C8B-B14F-4D97-AF65-F5344CB8AC3E}">
        <p14:creationId xmlns:p14="http://schemas.microsoft.com/office/powerpoint/2010/main" val="32761156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1066800"/>
          </a:xfrm>
        </p:spPr>
        <p:txBody>
          <a:bodyPr/>
          <a:lstStyle/>
          <a:p>
            <a:r>
              <a:rPr lang="en-US" dirty="0" smtClean="0"/>
              <a:t>Example </a:t>
            </a:r>
            <a:r>
              <a:rPr lang="en-US" dirty="0" smtClean="0">
                <a:solidFill>
                  <a:schemeClr val="tx1"/>
                </a:solidFill>
              </a:rPr>
              <a:t>of 11ax </a:t>
            </a:r>
            <a:r>
              <a:rPr lang="en-US" dirty="0" smtClean="0"/>
              <a:t>spectrum efficiency </a:t>
            </a:r>
            <a:br>
              <a:rPr lang="en-US" dirty="0" smtClean="0"/>
            </a:br>
            <a:r>
              <a:rPr lang="en-US" dirty="0" smtClean="0"/>
              <a:t>enhancement </a:t>
            </a:r>
            <a:endParaRPr lang="en-US" dirty="0"/>
          </a:p>
        </p:txBody>
      </p:sp>
      <p:sp>
        <p:nvSpPr>
          <p:cNvPr id="58" name="Content Placeholder 2"/>
          <p:cNvSpPr>
            <a:spLocks noGrp="1"/>
          </p:cNvSpPr>
          <p:nvPr>
            <p:ph idx="1"/>
          </p:nvPr>
        </p:nvSpPr>
        <p:spPr>
          <a:xfrm>
            <a:off x="457200" y="1600200"/>
            <a:ext cx="7772400" cy="4114800"/>
          </a:xfrm>
        </p:spPr>
        <p:txBody>
          <a:bodyPr/>
          <a:lstStyle/>
          <a:p>
            <a:endParaRPr lang="en-US" sz="1800" smtClean="0"/>
          </a:p>
          <a:p>
            <a:pPr>
              <a:buNone/>
            </a:pPr>
            <a:endParaRPr lang="en-US" smtClean="0"/>
          </a:p>
          <a:p>
            <a:pPr lvl="1">
              <a:buNone/>
            </a:pPr>
            <a:endParaRPr lang="en-US" dirty="0" smtClean="0"/>
          </a:p>
        </p:txBody>
      </p:sp>
      <p:sp>
        <p:nvSpPr>
          <p:cNvPr id="72" name="内容占位符 6"/>
          <p:cNvSpPr txBox="1">
            <a:spLocks/>
          </p:cNvSpPr>
          <p:nvPr/>
        </p:nvSpPr>
        <p:spPr bwMode="auto">
          <a:xfrm>
            <a:off x="228600" y="1639888"/>
            <a:ext cx="4705672" cy="4608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normAutofit/>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kern="0" dirty="0" smtClean="0">
                <a:latin typeface="+mj-lt"/>
                <a:ea typeface="Arial Unicode MS" pitchFamily="34" charset="-122"/>
                <a:cs typeface="Arial Unicode MS" pitchFamily="34" charset="-122"/>
              </a:rPr>
              <a:t>Existing legacy</a:t>
            </a:r>
            <a:r>
              <a:rPr lang="en-US" altLang="zh-CN" kern="0" noProof="0" dirty="0" smtClean="0">
                <a:latin typeface="+mj-lt"/>
                <a:ea typeface="Arial Unicode MS" pitchFamily="34" charset="-122"/>
                <a:cs typeface="Arial Unicode MS" pitchFamily="34" charset="-122"/>
              </a:rPr>
              <a:t> </a:t>
            </a:r>
            <a:r>
              <a:rPr kumimoji="0" lang="en-US" altLang="zh-CN" sz="2400" b="1"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TDLS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zh-CN" sz="2000" b="0" kern="0" noProof="0" dirty="0" smtClean="0">
                <a:latin typeface="+mj-lt"/>
                <a:ea typeface="Arial Unicode MS" pitchFamily="34" charset="-122"/>
                <a:cs typeface="Arial Unicode MS" pitchFamily="34" charset="-122"/>
              </a:rPr>
              <a:t>Low spectrum efficiency since the transmission between non-AP STAs </a:t>
            </a:r>
            <a:r>
              <a:rPr lang="en-US" altLang="zh-CN" sz="2000" b="0" kern="0" dirty="0" smtClean="0">
                <a:latin typeface="+mj-lt"/>
                <a:ea typeface="Arial Unicode MS" pitchFamily="34" charset="-122"/>
                <a:cs typeface="Arial Unicode MS" pitchFamily="34" charset="-122"/>
              </a:rPr>
              <a:t>may</a:t>
            </a:r>
            <a:r>
              <a:rPr lang="en-US" altLang="zh-CN" sz="2000" b="0" kern="0" noProof="0" dirty="0" smtClean="0">
                <a:latin typeface="+mj-lt"/>
                <a:ea typeface="Arial Unicode MS" pitchFamily="34" charset="-122"/>
                <a:cs typeface="Arial Unicode MS" pitchFamily="34" charset="-122"/>
              </a:rPr>
              <a:t> block AP transmission, and further block the </a:t>
            </a:r>
            <a:r>
              <a:rPr lang="en-US" altLang="zh-CN" sz="2000" b="0" kern="0" dirty="0" smtClean="0">
                <a:latin typeface="+mj-lt"/>
                <a:ea typeface="Arial Unicode MS" pitchFamily="34" charset="-122"/>
                <a:cs typeface="Arial Unicode MS" pitchFamily="34" charset="-122"/>
              </a:rPr>
              <a:t>whole BSS .</a:t>
            </a:r>
            <a:endParaRPr kumimoji="0" lang="en-US" altLang="zh-CN" sz="2000" b="0" i="0" u="none" strike="noStrike" kern="0" cap="none" spc="0" normalizeH="0" baseline="0" noProof="0" dirty="0" smtClean="0">
              <a:ln>
                <a:noFill/>
              </a:ln>
              <a:effectLst/>
              <a:uLnTx/>
              <a:uFillTx/>
              <a:latin typeface="+mj-lt"/>
              <a:ea typeface="Arial Unicode MS" pitchFamily="34" charset="-122"/>
              <a:cs typeface="Arial Unicode MS" pitchFamily="34" charset="-122"/>
            </a:endParaRP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altLang="zh-CN" kern="0" dirty="0" smtClean="0">
                <a:latin typeface="+mj-lt"/>
                <a:ea typeface="Arial Unicode MS" pitchFamily="34" charset="-122"/>
                <a:cs typeface="Arial Unicode MS" pitchFamily="34" charset="-122"/>
              </a:rPr>
              <a:t>Examples of transmission between non-AP STAs </a:t>
            </a:r>
            <a:r>
              <a:rPr kumimoji="0" lang="en-US" altLang="zh-CN" sz="2400" b="1"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for 11ax</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lang="en-US" altLang="zh-CN" sz="2000" b="0" kern="0" dirty="0" smtClean="0">
                <a:latin typeface="+mj-lt"/>
                <a:ea typeface="Arial Unicode MS" pitchFamily="34" charset="-122"/>
                <a:cs typeface="Arial Unicode MS" pitchFamily="34" charset="-122"/>
              </a:rPr>
              <a:t>Allow multiple simultaneous communication links</a:t>
            </a:r>
            <a:endPar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endParaRPr>
          </a:p>
          <a:p>
            <a:pPr marL="742950" lvl="1" indent="-285750">
              <a:spcBef>
                <a:spcPct val="20000"/>
              </a:spcBef>
              <a:buFontTx/>
              <a:buChar char="–"/>
              <a:defRPr/>
            </a:pPr>
            <a:r>
              <a:rPr kumimoji="0" lang="en-US" altLang="zh-CN" sz="2000" b="0" i="0" u="none" strike="noStrike" kern="0" cap="none" spc="0" normalizeH="0" baseline="0" noProof="0" dirty="0" smtClean="0">
                <a:ln>
                  <a:noFill/>
                </a:ln>
                <a:solidFill>
                  <a:schemeClr val="tx1"/>
                </a:solidFill>
                <a:effectLst/>
                <a:uLnTx/>
                <a:uFillTx/>
                <a:latin typeface="+mj-lt"/>
                <a:ea typeface="Arial Unicode MS" pitchFamily="34" charset="-122"/>
                <a:cs typeface="Arial Unicode MS" pitchFamily="34" charset="-122"/>
              </a:rPr>
              <a:t>Improve spectrum efficiency and management of </a:t>
            </a:r>
            <a:r>
              <a:rPr lang="en-US" altLang="zh-CN" sz="2000" b="0" kern="0" dirty="0" smtClean="0">
                <a:ea typeface="Arial Unicode MS" pitchFamily="34" charset="-122"/>
                <a:cs typeface="Arial Unicode MS" pitchFamily="34" charset="-122"/>
              </a:rPr>
              <a:t>interference </a:t>
            </a:r>
            <a:endParaRPr kumimoji="0" lang="zh-CN" altLang="en-US" sz="2000" b="0" i="0" u="none" strike="noStrike" kern="0" cap="none" spc="0" normalizeH="0" baseline="0" noProof="0" dirty="0">
              <a:ln>
                <a:noFill/>
              </a:ln>
              <a:solidFill>
                <a:schemeClr val="tx1"/>
              </a:solidFill>
              <a:effectLst/>
              <a:uLnTx/>
              <a:uFillTx/>
              <a:latin typeface="+mj-lt"/>
              <a:ea typeface="Arial Unicode MS" pitchFamily="34" charset="-122"/>
              <a:cs typeface="Arial Unicode MS" pitchFamily="34" charset="-122"/>
            </a:endParaRPr>
          </a:p>
        </p:txBody>
      </p:sp>
      <p:sp>
        <p:nvSpPr>
          <p:cNvPr id="9" name="日期占位符 8"/>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0" name="页脚占位符 9"/>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11" name="灯片编号占位符 10"/>
          <p:cNvSpPr>
            <a:spLocks noGrp="1"/>
          </p:cNvSpPr>
          <p:nvPr>
            <p:ph type="sldNum" sz="quarter" idx="11"/>
          </p:nvPr>
        </p:nvSpPr>
        <p:spPr>
          <a:xfrm>
            <a:off x="4344988" y="6475413"/>
            <a:ext cx="530225" cy="182562"/>
          </a:xfrm>
        </p:spPr>
        <p:txBody>
          <a:bodyPr/>
          <a:lstStyle/>
          <a:p>
            <a:pPr>
              <a:defRPr/>
            </a:pPr>
            <a:r>
              <a:rPr lang="en-US" smtClean="0"/>
              <a:t>Slide </a:t>
            </a:r>
            <a:fld id="{31D45EC1-4C6A-4C4C-A230-3BDF24B584F8}" type="slidenum">
              <a:rPr lang="en-US" smtClean="0"/>
              <a:pPr>
                <a:defRPr/>
              </a:pPr>
              <a:t>6</a:t>
            </a:fld>
            <a:endParaRPr lang="en-US"/>
          </a:p>
        </p:txBody>
      </p:sp>
      <p:pic>
        <p:nvPicPr>
          <p:cNvPr id="8194" name="Picture 2"/>
          <p:cNvPicPr>
            <a:picLocks noChangeAspect="1" noChangeArrowheads="1"/>
          </p:cNvPicPr>
          <p:nvPr/>
        </p:nvPicPr>
        <p:blipFill>
          <a:blip r:embed="rId2" cstate="print"/>
          <a:srcRect/>
          <a:stretch>
            <a:fillRect/>
          </a:stretch>
        </p:blipFill>
        <p:spPr bwMode="auto">
          <a:xfrm>
            <a:off x="5257800" y="1498599"/>
            <a:ext cx="3657600" cy="2442619"/>
          </a:xfrm>
          <a:prstGeom prst="rect">
            <a:avLst/>
          </a:prstGeom>
          <a:noFill/>
          <a:ln w="9525">
            <a:noFill/>
            <a:miter lim="800000"/>
            <a:headEnd/>
            <a:tailEnd/>
          </a:ln>
        </p:spPr>
      </p:pic>
      <p:pic>
        <p:nvPicPr>
          <p:cNvPr id="8195" name="Picture 3"/>
          <p:cNvPicPr>
            <a:picLocks noChangeAspect="1" noChangeArrowheads="1"/>
          </p:cNvPicPr>
          <p:nvPr/>
        </p:nvPicPr>
        <p:blipFill>
          <a:blip r:embed="rId3" cstate="print"/>
          <a:srcRect/>
          <a:stretch>
            <a:fillRect/>
          </a:stretch>
        </p:blipFill>
        <p:spPr bwMode="auto">
          <a:xfrm>
            <a:off x="5257801" y="3977220"/>
            <a:ext cx="3733800" cy="2448980"/>
          </a:xfrm>
          <a:prstGeom prst="rect">
            <a:avLst/>
          </a:prstGeom>
          <a:noFill/>
          <a:ln w="9525">
            <a:noFill/>
            <a:miter lim="800000"/>
            <a:headEnd/>
            <a:tailEnd/>
          </a:ln>
        </p:spPr>
      </p:pic>
    </p:spTree>
    <p:extLst>
      <p:ext uri="{BB962C8B-B14F-4D97-AF65-F5344CB8AC3E}">
        <p14:creationId xmlns:p14="http://schemas.microsoft.com/office/powerpoint/2010/main" val="3276115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Extraction from PAR document [1]</a:t>
            </a:r>
            <a:endParaRPr lang="en-US" dirty="0"/>
          </a:p>
        </p:txBody>
      </p:sp>
      <p:sp>
        <p:nvSpPr>
          <p:cNvPr id="29" name="Slide Number Placeholder 3"/>
          <p:cNvSpPr>
            <a:spLocks noGrp="1"/>
          </p:cNvSpPr>
          <p:nvPr>
            <p:ph type="sldNum" sz="quarter" idx="11"/>
          </p:nvPr>
        </p:nvSpPr>
        <p:spPr>
          <a:xfrm>
            <a:off x="4291589" y="6475413"/>
            <a:ext cx="432811" cy="184666"/>
          </a:xfrm>
        </p:spPr>
        <p:txBody>
          <a:bodyPr/>
          <a:lstStyle/>
          <a:p>
            <a:pPr algn="ctr"/>
            <a:r>
              <a:rPr lang="en-US" smtClean="0"/>
              <a:t>Slide </a:t>
            </a:r>
            <a:fld id="{3099D1E7-2CFE-4362-BB72-AF97192842EA}" type="slidenum">
              <a:rPr lang="en-US" smtClean="0"/>
              <a:pPr algn="ctr"/>
              <a:t>7</a:t>
            </a:fld>
            <a:endParaRPr lang="en-US" dirty="0"/>
          </a:p>
        </p:txBody>
      </p:sp>
      <p:sp>
        <p:nvSpPr>
          <p:cNvPr id="6" name="Content Placeholder 2"/>
          <p:cNvSpPr>
            <a:spLocks noGrp="1"/>
          </p:cNvSpPr>
          <p:nvPr>
            <p:ph idx="1"/>
          </p:nvPr>
        </p:nvSpPr>
        <p:spPr>
          <a:xfrm>
            <a:off x="304800" y="1676400"/>
            <a:ext cx="8382000" cy="4572000"/>
          </a:xfrm>
          <a:ln>
            <a:solidFill>
              <a:schemeClr val="accent2"/>
            </a:solidFill>
            <a:prstDash val="dash"/>
          </a:ln>
        </p:spPr>
        <p:txBody>
          <a:bodyPr/>
          <a:lstStyle/>
          <a:p>
            <a:r>
              <a:rPr lang="en-US" altLang="zh-CN" sz="2000" i="1" dirty="0" smtClean="0"/>
              <a:t>improve WLAN efficiency in some objectives:</a:t>
            </a:r>
          </a:p>
          <a:p>
            <a:pPr marL="685800" lvl="2" indent="-342900">
              <a:lnSpc>
                <a:spcPct val="130000"/>
              </a:lnSpc>
              <a:buFont typeface="Times New Roman" pitchFamily="18" charset="0"/>
              <a:buChar char="–"/>
            </a:pPr>
            <a:r>
              <a:rPr lang="en-GB" altLang="zh-CN" i="1" dirty="0" smtClean="0">
                <a:ea typeface="+mn-ea"/>
                <a:cs typeface="+mn-cs"/>
              </a:rPr>
              <a:t>The increase in </a:t>
            </a:r>
            <a:r>
              <a:rPr lang="en-GB" altLang="zh-CN" b="1" i="1" dirty="0" smtClean="0">
                <a:solidFill>
                  <a:srgbClr val="1313E7"/>
                </a:solidFill>
                <a:ea typeface="+mn-ea"/>
                <a:cs typeface="+mn-cs"/>
              </a:rPr>
              <a:t>average throughput </a:t>
            </a:r>
            <a:r>
              <a:rPr lang="en-GB" altLang="zh-CN" i="1" dirty="0" smtClean="0">
                <a:ea typeface="+mn-ea"/>
                <a:cs typeface="+mn-cs"/>
              </a:rPr>
              <a:t>per station is not limited to four times improvement. Improvement values in the range of 5-10 times are targeted, depending on technology and scenario.</a:t>
            </a:r>
            <a:endParaRPr lang="en-US" altLang="zh-CN" i="1" dirty="0" smtClean="0">
              <a:ea typeface="+mn-ea"/>
              <a:cs typeface="+mn-cs"/>
            </a:endParaRPr>
          </a:p>
          <a:p>
            <a:pPr marL="685800" lvl="2" indent="-342900">
              <a:lnSpc>
                <a:spcPct val="130000"/>
              </a:lnSpc>
              <a:buFont typeface="Times New Roman" pitchFamily="18" charset="0"/>
              <a:buChar char="–"/>
            </a:pPr>
            <a:r>
              <a:rPr lang="en-US" altLang="zh-CN" i="1" dirty="0" smtClean="0">
                <a:ea typeface="+mn-ea"/>
                <a:cs typeface="+mn-cs"/>
              </a:rPr>
              <a:t>Make more efficient </a:t>
            </a:r>
            <a:r>
              <a:rPr lang="en-US" altLang="zh-CN" b="1" i="1" dirty="0" smtClean="0">
                <a:solidFill>
                  <a:srgbClr val="1313E7"/>
                </a:solidFill>
                <a:ea typeface="+mn-ea"/>
                <a:cs typeface="+mn-cs"/>
              </a:rPr>
              <a:t>use of spectrum resources </a:t>
            </a:r>
            <a:r>
              <a:rPr lang="en-US" altLang="zh-CN" i="1" dirty="0" smtClean="0">
                <a:ea typeface="+mn-ea"/>
                <a:cs typeface="+mn-cs"/>
              </a:rPr>
              <a:t>in scenarios with a high density of STAs per BSS.</a:t>
            </a:r>
          </a:p>
          <a:p>
            <a:pPr marL="685800" lvl="2" indent="-342900">
              <a:lnSpc>
                <a:spcPct val="130000"/>
              </a:lnSpc>
              <a:buFont typeface="Times New Roman" pitchFamily="18" charset="0"/>
              <a:buChar char="–"/>
            </a:pPr>
            <a:r>
              <a:rPr lang="en-US" altLang="zh-CN" i="1" dirty="0" smtClean="0">
                <a:ea typeface="+mn-ea"/>
                <a:cs typeface="+mn-cs"/>
              </a:rPr>
              <a:t>Significantly increase </a:t>
            </a:r>
            <a:r>
              <a:rPr lang="en-US" altLang="zh-CN" b="1" i="1" dirty="0" smtClean="0">
                <a:solidFill>
                  <a:srgbClr val="1313E7"/>
                </a:solidFill>
                <a:ea typeface="+mn-ea"/>
                <a:cs typeface="+mn-cs"/>
              </a:rPr>
              <a:t>spectral frequency reuse </a:t>
            </a:r>
            <a:r>
              <a:rPr lang="en-US" altLang="zh-CN" i="1" dirty="0" smtClean="0">
                <a:ea typeface="+mn-ea"/>
                <a:cs typeface="+mn-cs"/>
              </a:rPr>
              <a:t>and </a:t>
            </a:r>
            <a:r>
              <a:rPr lang="en-US" altLang="zh-CN" b="1" i="1" dirty="0" smtClean="0">
                <a:solidFill>
                  <a:srgbClr val="1313E7"/>
                </a:solidFill>
                <a:ea typeface="+mn-ea"/>
                <a:cs typeface="+mn-cs"/>
              </a:rPr>
              <a:t>manage interference </a:t>
            </a:r>
            <a:r>
              <a:rPr lang="en-US" altLang="zh-CN" i="1" dirty="0" smtClean="0">
                <a:ea typeface="+mn-ea"/>
                <a:cs typeface="+mn-cs"/>
              </a:rPr>
              <a:t>between neighboring overlapping BSS (OBSS) in scenarios with a high density of both STAs and BSSs.</a:t>
            </a:r>
          </a:p>
          <a:p>
            <a:pPr marL="685800" lvl="2" indent="-342900">
              <a:lnSpc>
                <a:spcPct val="130000"/>
              </a:lnSpc>
              <a:buFont typeface="Times New Roman" pitchFamily="18" charset="0"/>
              <a:buChar char="–"/>
            </a:pPr>
            <a:r>
              <a:rPr lang="en-US" altLang="zh-CN" i="1" dirty="0" smtClean="0">
                <a:ea typeface="+mn-ea"/>
                <a:cs typeface="+mn-cs"/>
              </a:rPr>
              <a:t>This project may include the capability to handle </a:t>
            </a:r>
            <a:r>
              <a:rPr lang="en-US" altLang="zh-CN" b="1" i="1" dirty="0" smtClean="0">
                <a:solidFill>
                  <a:srgbClr val="1313E7"/>
                </a:solidFill>
                <a:ea typeface="+mn-ea"/>
                <a:cs typeface="+mn-cs"/>
              </a:rPr>
              <a:t>multiple simultaneous communications </a:t>
            </a:r>
            <a:r>
              <a:rPr lang="en-US" altLang="zh-CN" i="1" dirty="0" smtClean="0">
                <a:ea typeface="+mn-ea"/>
                <a:cs typeface="+mn-cs"/>
              </a:rPr>
              <a:t>in both the spatial and frequency domains, in both the uplink (UL) and downlink (DL) direction.</a:t>
            </a:r>
            <a:endParaRPr lang="zh-CN" altLang="zh-CN" i="1" dirty="0" smtClean="0">
              <a:ea typeface="+mn-ea"/>
              <a:cs typeface="+mn-cs"/>
            </a:endParaRPr>
          </a:p>
          <a:p>
            <a:pPr>
              <a:lnSpc>
                <a:spcPct val="90000"/>
              </a:lnSpc>
              <a:spcBef>
                <a:spcPts val="500"/>
              </a:spcBef>
              <a:spcAft>
                <a:spcPts val="500"/>
              </a:spcAft>
              <a:buNone/>
            </a:pPr>
            <a:endParaRPr lang="en-US" altLang="zh-CN" sz="1400" b="0" dirty="0" smtClean="0"/>
          </a:p>
          <a:p>
            <a:endParaRPr lang="en-US" sz="1100" dirty="0" smtClean="0"/>
          </a:p>
          <a:p>
            <a:pPr>
              <a:buNone/>
            </a:pPr>
            <a:endParaRPr lang="en-US" sz="1400" dirty="0" smtClean="0"/>
          </a:p>
          <a:p>
            <a:pPr lvl="1">
              <a:buNone/>
            </a:pPr>
            <a:endParaRPr lang="en-US" sz="1200" dirty="0" smtClean="0"/>
          </a:p>
        </p:txBody>
      </p:sp>
      <p:sp>
        <p:nvSpPr>
          <p:cNvPr id="10" name="TextBox 9"/>
          <p:cNvSpPr txBox="1"/>
          <p:nvPr/>
        </p:nvSpPr>
        <p:spPr>
          <a:xfrm>
            <a:off x="6540500" y="1510268"/>
            <a:ext cx="2300823" cy="369332"/>
          </a:xfrm>
          <a:prstGeom prst="rect">
            <a:avLst/>
          </a:prstGeom>
          <a:solidFill>
            <a:schemeClr val="bg1"/>
          </a:solidFill>
        </p:spPr>
        <p:txBody>
          <a:bodyPr wrap="none" rtlCol="0">
            <a:spAutoFit/>
          </a:bodyPr>
          <a:lstStyle/>
          <a:p>
            <a:r>
              <a:rPr lang="en-US" altLang="zh-CN" sz="1800" dirty="0" smtClean="0">
                <a:solidFill>
                  <a:schemeClr val="accent2"/>
                </a:solidFill>
              </a:rPr>
              <a:t>*Source from PAR[1]</a:t>
            </a:r>
            <a:endParaRPr lang="zh-CN" altLang="en-US" sz="1800" dirty="0">
              <a:solidFill>
                <a:schemeClr val="accent2"/>
              </a:solidFill>
            </a:endParaRPr>
          </a:p>
        </p:txBody>
      </p:sp>
      <p:sp>
        <p:nvSpPr>
          <p:cNvPr id="13" name="日期占位符 12"/>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14" name="页脚占位符 13"/>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Tree>
    <p:extLst>
      <p:ext uri="{BB962C8B-B14F-4D97-AF65-F5344CB8AC3E}">
        <p14:creationId xmlns:p14="http://schemas.microsoft.com/office/powerpoint/2010/main" val="327611569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标题 2"/>
          <p:cNvSpPr>
            <a:spLocks noGrp="1"/>
          </p:cNvSpPr>
          <p:nvPr>
            <p:ph type="title"/>
          </p:nvPr>
        </p:nvSpPr>
        <p:spPr/>
        <p:txBody>
          <a:bodyPr/>
          <a:lstStyle/>
          <a:p>
            <a:r>
              <a:rPr lang="en-US" altLang="zh-CN" dirty="0" smtClean="0"/>
              <a:t>Extraction from current FR document discussion [6]</a:t>
            </a:r>
            <a:endParaRPr lang="zh-CN" altLang="en-US" dirty="0"/>
          </a:p>
        </p:txBody>
      </p:sp>
      <p:sp>
        <p:nvSpPr>
          <p:cNvPr id="4" name="灯片编号占位符 3"/>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8</a:t>
            </a:fld>
            <a:endParaRPr lang="en-US" dirty="0"/>
          </a:p>
        </p:txBody>
      </p:sp>
      <p:sp>
        <p:nvSpPr>
          <p:cNvPr id="5" name="日期占位符 4"/>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6" name="页脚占位符 5"/>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7" name="Content Placeholder 2"/>
          <p:cNvSpPr txBox="1">
            <a:spLocks/>
          </p:cNvSpPr>
          <p:nvPr/>
        </p:nvSpPr>
        <p:spPr bwMode="auto">
          <a:xfrm>
            <a:off x="457200" y="1828800"/>
            <a:ext cx="8001000" cy="3505200"/>
          </a:xfrm>
          <a:prstGeom prst="rect">
            <a:avLst/>
          </a:prstGeom>
          <a:noFill/>
          <a:ln>
            <a:solidFill>
              <a:srgbClr val="FF0000"/>
            </a:solidFill>
            <a:prstDash val="dash"/>
          </a:ln>
          <a:extLst>
            <a:ext uri="{909E8E84-426E-40DD-AFC4-6F175D3DCCD1}">
              <a14:hiddenFill xmlns:a14="http://schemas.microsoft.com/office/drawing/2010/main">
                <a:solidFill>
                  <a:srgbClr val="FFFFFF"/>
                </a:solidFill>
              </a14:hiddenFill>
            </a:ext>
          </a:extLst>
        </p:spPr>
        <p:txBody>
          <a:bodyPr vert="horz" wrap="square" lIns="92075" tIns="46038" rIns="92075" bIns="46038" numCol="1" anchor="t" anchorCtr="0" compatLnSpc="1">
            <a:prstTxWarp prst="textNoShape">
              <a:avLst/>
            </a:prstTxWarp>
            <a:normAutofit/>
          </a:bodyPr>
          <a:lstStyle/>
          <a:p>
            <a:pPr marL="342900" marR="0" lvl="0" indent="-342900" defTabSz="914400" latinLnBrk="0">
              <a:lnSpc>
                <a:spcPct val="100000"/>
              </a:lnSpc>
              <a:spcBef>
                <a:spcPct val="20000"/>
              </a:spcBef>
              <a:buClrTx/>
              <a:buSzTx/>
              <a:buFontTx/>
              <a:buChar char="•"/>
              <a:tabLst/>
              <a:defRPr/>
            </a:pPr>
            <a:r>
              <a:rPr lang="en-US" altLang="zh-CN" sz="2000" i="1" dirty="0" smtClean="0">
                <a:latin typeface="+mn-lt"/>
              </a:rPr>
              <a:t>Improve WLAN spectrum efficiency</a:t>
            </a:r>
          </a:p>
          <a:p>
            <a:pPr marL="685800" marR="0" lvl="2" indent="-342900" defTabSz="914400" latinLnBrk="0">
              <a:lnSpc>
                <a:spcPct val="150000"/>
              </a:lnSpc>
              <a:spcBef>
                <a:spcPct val="20000"/>
              </a:spcBef>
              <a:buClrTx/>
              <a:buSzTx/>
              <a:buFont typeface="Times New Roman" pitchFamily="18" charset="0"/>
              <a:buChar char="–"/>
              <a:tabLst/>
              <a:defRPr/>
            </a:pPr>
            <a:r>
              <a:rPr lang="en-US" altLang="zh-CN" sz="1800" b="0" i="1" dirty="0" smtClean="0">
                <a:latin typeface="+mn-lt"/>
              </a:rPr>
              <a:t>The </a:t>
            </a:r>
            <a:r>
              <a:rPr lang="en-US" altLang="zh-CN" sz="1800" b="0" i="1" dirty="0" err="1" smtClean="0">
                <a:latin typeface="+mn-lt"/>
              </a:rPr>
              <a:t>TGax</a:t>
            </a:r>
            <a:r>
              <a:rPr lang="en-US" altLang="zh-CN" sz="1800" b="0" i="1" dirty="0" smtClean="0">
                <a:latin typeface="+mn-lt"/>
              </a:rPr>
              <a:t> amendment shall provide a mechanism to increase spectral efficiency of 20 MHz and larger channels in scenarios with high density of 11ax STAs with and without the presence of legacy STAs.</a:t>
            </a:r>
          </a:p>
          <a:p>
            <a:pPr marL="685800" lvl="2" indent="-342900">
              <a:lnSpc>
                <a:spcPct val="150000"/>
              </a:lnSpc>
              <a:spcBef>
                <a:spcPct val="20000"/>
              </a:spcBef>
              <a:buFont typeface="Times New Roman" pitchFamily="18" charset="0"/>
              <a:buChar char="–"/>
              <a:defRPr/>
            </a:pPr>
            <a:r>
              <a:rPr lang="en-US" altLang="zh-CN" sz="1800" b="0" i="1" dirty="0" smtClean="0">
                <a:latin typeface="+mn-lt"/>
              </a:rPr>
              <a:t>The </a:t>
            </a:r>
            <a:r>
              <a:rPr lang="en-US" altLang="zh-CN" sz="1800" b="0" i="1" dirty="0" err="1" smtClean="0">
                <a:latin typeface="+mn-lt"/>
              </a:rPr>
              <a:t>TGax</a:t>
            </a:r>
            <a:r>
              <a:rPr lang="en-US" altLang="zh-CN" sz="1800" b="0" i="1" dirty="0" smtClean="0">
                <a:latin typeface="+mn-lt"/>
              </a:rPr>
              <a:t> amendment shall provide a mechanism to increase spectral frequency reuse and manage interference between neighboring overlapping BSS (OBSS) in scenarios with a high density of STAs per BSS or a high density of both STAs and BSSs.</a:t>
            </a:r>
          </a:p>
        </p:txBody>
      </p:sp>
      <p:sp>
        <p:nvSpPr>
          <p:cNvPr id="8" name="TextBox 7"/>
          <p:cNvSpPr txBox="1"/>
          <p:nvPr/>
        </p:nvSpPr>
        <p:spPr>
          <a:xfrm>
            <a:off x="452110" y="5681246"/>
            <a:ext cx="8234690" cy="338554"/>
          </a:xfrm>
          <a:prstGeom prst="rect">
            <a:avLst/>
          </a:prstGeom>
          <a:noFill/>
        </p:spPr>
        <p:txBody>
          <a:bodyPr wrap="none" rtlCol="0">
            <a:spAutoFit/>
          </a:bodyPr>
          <a:lstStyle/>
          <a:p>
            <a:r>
              <a:rPr lang="en-US" altLang="zh-CN" sz="1600" dirty="0" smtClean="0">
                <a:solidFill>
                  <a:srgbClr val="FF0000"/>
                </a:solidFill>
              </a:rPr>
              <a:t>The description of spectrum efficiency improvement in the PAR is not fully addressed by [6]</a:t>
            </a:r>
            <a:endParaRPr lang="zh-CN" altLang="en-US" sz="1600" dirty="0">
              <a:solidFill>
                <a:srgbClr val="FF0000"/>
              </a:solidFill>
            </a:endParaRPr>
          </a:p>
        </p:txBody>
      </p:sp>
      <p:sp>
        <p:nvSpPr>
          <p:cNvPr id="9" name="TextBox 8"/>
          <p:cNvSpPr txBox="1"/>
          <p:nvPr/>
        </p:nvSpPr>
        <p:spPr>
          <a:xfrm>
            <a:off x="5474660" y="1688068"/>
            <a:ext cx="3183564" cy="369332"/>
          </a:xfrm>
          <a:prstGeom prst="rect">
            <a:avLst/>
          </a:prstGeom>
          <a:solidFill>
            <a:schemeClr val="bg1"/>
          </a:solidFill>
        </p:spPr>
        <p:txBody>
          <a:bodyPr wrap="none" rtlCol="0">
            <a:spAutoFit/>
          </a:bodyPr>
          <a:lstStyle/>
          <a:p>
            <a:r>
              <a:rPr lang="en-US" altLang="zh-CN" sz="1800" dirty="0" smtClean="0">
                <a:solidFill>
                  <a:srgbClr val="FF0000"/>
                </a:solidFill>
              </a:rPr>
              <a:t>*Source from FR document[6]</a:t>
            </a:r>
            <a:endParaRPr lang="zh-CN" altLang="en-US" sz="1800" dirty="0">
              <a:solidFill>
                <a:srgbClr val="FF0000"/>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内容占位符 1"/>
          <p:cNvSpPr>
            <a:spLocks noGrp="1"/>
          </p:cNvSpPr>
          <p:nvPr>
            <p:ph idx="1"/>
          </p:nvPr>
        </p:nvSpPr>
        <p:spPr>
          <a:xfrm>
            <a:off x="381000" y="1752600"/>
            <a:ext cx="8382000" cy="4267200"/>
          </a:xfrm>
        </p:spPr>
        <p:txBody>
          <a:bodyPr/>
          <a:lstStyle/>
          <a:p>
            <a:pPr>
              <a:lnSpc>
                <a:spcPct val="120000"/>
              </a:lnSpc>
            </a:pPr>
            <a:r>
              <a:rPr lang="en-US" altLang="zh-CN" b="0" dirty="0" smtClean="0"/>
              <a:t>In order to address the </a:t>
            </a:r>
            <a:r>
              <a:rPr lang="en-US" altLang="zh-CN" i="1" dirty="0" smtClean="0"/>
              <a:t>improve WLAN efficiency </a:t>
            </a:r>
            <a:r>
              <a:rPr lang="en-US" altLang="zh-CN" b="0" dirty="0" smtClean="0"/>
              <a:t>requirement in the PAR, we propose the following functional requirement in 2.2.1 (spectrum efficiency) in [6] </a:t>
            </a:r>
          </a:p>
          <a:p>
            <a:pPr lvl="1">
              <a:lnSpc>
                <a:spcPct val="120000"/>
              </a:lnSpc>
              <a:spcBef>
                <a:spcPts val="600"/>
              </a:spcBef>
            </a:pPr>
            <a:r>
              <a:rPr lang="en-GB" altLang="zh-CN" dirty="0" smtClean="0"/>
              <a:t>The 802.11ax amendment shall provide a mechanism to </a:t>
            </a:r>
            <a:r>
              <a:rPr lang="en-US" altLang="zh-CN" dirty="0" smtClean="0"/>
              <a:t>improve frequency reuse efficiency and manage interference in the deployment scenarios with high density of 11ax STAs and with the presence </a:t>
            </a:r>
            <a:r>
              <a:rPr lang="en-US" altLang="zh-CN" b="1" dirty="0" smtClean="0"/>
              <a:t> </a:t>
            </a:r>
            <a:r>
              <a:rPr lang="en-US" altLang="zh-CN" dirty="0" smtClean="0"/>
              <a:t>of transmission between non-AP STAs</a:t>
            </a:r>
            <a:endParaRPr lang="en-US" altLang="zh-CN" i="1" dirty="0" smtClean="0"/>
          </a:p>
          <a:p>
            <a:pPr lvl="1"/>
            <a:endParaRPr lang="en-US" altLang="zh-CN" dirty="0" smtClean="0"/>
          </a:p>
          <a:p>
            <a:endParaRPr lang="zh-CN" altLang="en-US" dirty="0"/>
          </a:p>
        </p:txBody>
      </p:sp>
      <p:sp>
        <p:nvSpPr>
          <p:cNvPr id="3" name="标题 2"/>
          <p:cNvSpPr>
            <a:spLocks noGrp="1"/>
          </p:cNvSpPr>
          <p:nvPr>
            <p:ph type="title"/>
          </p:nvPr>
        </p:nvSpPr>
        <p:spPr/>
        <p:txBody>
          <a:bodyPr/>
          <a:lstStyle/>
          <a:p>
            <a:r>
              <a:rPr lang="en-US" altLang="zh-CN" sz="3600" smtClean="0">
                <a:solidFill>
                  <a:srgbClr val="000000"/>
                </a:solidFill>
              </a:rPr>
              <a:t>A Proposal of FR amendment</a:t>
            </a:r>
            <a:endParaRPr lang="zh-CN" altLang="en-US" dirty="0"/>
          </a:p>
        </p:txBody>
      </p:sp>
      <p:sp>
        <p:nvSpPr>
          <p:cNvPr id="4" name="日期占位符 3"/>
          <p:cNvSpPr>
            <a:spLocks noGrp="1"/>
          </p:cNvSpPr>
          <p:nvPr>
            <p:ph type="dt" sz="half" idx="10"/>
          </p:nvPr>
        </p:nvSpPr>
        <p:spPr>
          <a:xfrm>
            <a:off x="696913" y="332601"/>
            <a:ext cx="942566" cy="276999"/>
          </a:xfrm>
        </p:spPr>
        <p:txBody>
          <a:bodyPr/>
          <a:lstStyle/>
          <a:p>
            <a:pPr>
              <a:defRPr/>
            </a:pPr>
            <a:r>
              <a:rPr lang="en-US" altLang="zh-CN" smtClean="0"/>
              <a:t>July 2014</a:t>
            </a:r>
            <a:endParaRPr lang="en-US" dirty="0"/>
          </a:p>
        </p:txBody>
      </p:sp>
      <p:sp>
        <p:nvSpPr>
          <p:cNvPr id="5" name="页脚占位符 4"/>
          <p:cNvSpPr>
            <a:spLocks noGrp="1"/>
          </p:cNvSpPr>
          <p:nvPr>
            <p:ph type="ftr" sz="quarter" idx="12"/>
          </p:nvPr>
        </p:nvSpPr>
        <p:spPr>
          <a:xfrm>
            <a:off x="6425203" y="6475413"/>
            <a:ext cx="2118722" cy="184666"/>
          </a:xfrm>
        </p:spPr>
        <p:txBody>
          <a:bodyPr/>
          <a:lstStyle/>
          <a:p>
            <a:pPr>
              <a:defRPr/>
            </a:pPr>
            <a:r>
              <a:rPr lang="en-US" smtClean="0"/>
              <a:t>Lin Yingpei (Huawei Technology)</a:t>
            </a:r>
            <a:endParaRPr lang="en-US" dirty="0"/>
          </a:p>
        </p:txBody>
      </p:sp>
      <p:sp>
        <p:nvSpPr>
          <p:cNvPr id="6" name="灯片编号占位符 5"/>
          <p:cNvSpPr>
            <a:spLocks noGrp="1"/>
          </p:cNvSpPr>
          <p:nvPr>
            <p:ph type="sldNum" sz="quarter" idx="11"/>
          </p:nvPr>
        </p:nvSpPr>
        <p:spPr>
          <a:xfrm>
            <a:off x="4344988" y="6477000"/>
            <a:ext cx="530225" cy="182562"/>
          </a:xfrm>
        </p:spPr>
        <p:txBody>
          <a:bodyPr/>
          <a:lstStyle/>
          <a:p>
            <a:pPr>
              <a:defRPr/>
            </a:pPr>
            <a:r>
              <a:rPr lang="en-US" smtClean="0"/>
              <a:t>Slide </a:t>
            </a:r>
            <a:fld id="{31D45EC1-4C6A-4C4C-A230-3BDF24B584F8}" type="slidenum">
              <a:rPr lang="en-US" smtClean="0"/>
              <a:pPr>
                <a:defRPr/>
              </a:pPr>
              <a:t>9</a:t>
            </a:fld>
            <a:endParaRPr lang="en-US" dirty="0"/>
          </a:p>
        </p:txBody>
      </p:sp>
    </p:spTree>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85973</TotalTime>
  <Words>980</Words>
  <Application>Microsoft Office PowerPoint</Application>
  <PresentationFormat>On-screen Show (4:3)</PresentationFormat>
  <Paragraphs>108</Paragraphs>
  <Slides>11</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Default Design</vt:lpstr>
      <vt:lpstr>Document</vt:lpstr>
      <vt:lpstr>Discussion on 802.11ax functional requirements</vt:lpstr>
      <vt:lpstr>Summary </vt:lpstr>
      <vt:lpstr>Highlights of TGax PAR related to spectrum efficiency</vt:lpstr>
      <vt:lpstr>Key Aspects to System Spectrum Efficiency Improvement from PAR [1]</vt:lpstr>
      <vt:lpstr>Identify Problem: Low spectrum efficiency for transmission between non-AP STAs of 802.11n&amp;ac</vt:lpstr>
      <vt:lpstr>Example of 11ax spectrum efficiency  enhancement </vt:lpstr>
      <vt:lpstr>Extraction from PAR document [1]</vt:lpstr>
      <vt:lpstr>Extraction from current FR document discussion [6]</vt:lpstr>
      <vt:lpstr>A Proposal of FR amendment</vt:lpstr>
      <vt:lpstr>Motion</vt:lpstr>
      <vt:lpstr>Reference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Consideration on MAC system calibration</dc:title>
  <dc:creator>lanzhou (A)</dc:creator>
  <cp:lastModifiedBy>Phillip Barber</cp:lastModifiedBy>
  <cp:revision>1671</cp:revision>
  <cp:lastPrinted>1998-02-10T13:28:06Z</cp:lastPrinted>
  <dcterms:created xsi:type="dcterms:W3CDTF">1998-02-10T13:07:52Z</dcterms:created>
  <dcterms:modified xsi:type="dcterms:W3CDTF">2014-09-15T09:13:52Z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_ms_pID_72543">
    <vt:lpwstr>(4)V4BxHbNQmXflxtn1aNSAGBU9vrByFnruF6eJm2iuj5tf4irBVOaRa8GnQKLGG6y1fd2tsEfD_x000d_
hfzk60UhCX2fPTbGiO8dmF6OMy1zsqxqlO5jzMythnVOdrNkySAPhEtqLWG4Zb5VElo/qZim_x000d_
L2lCnZ6eNB1za518Yn0mQ0CDvV/jxPY8BRK73vyu4rn7mXatTdvaOFUEXh3vnLrnadtPSvkg_x000d_
tQYyuIn3rShVIfevwv</vt:lpwstr>
  </property>
  <property fmtid="{D5CDD505-2E9C-101B-9397-08002B2CF9AE}" pid="3" name="_new_ms_pID_725431">
    <vt:lpwstr>51hh9lq2F9MxL4rma6rX4C9oDAuDPX4ziRJDmAIkCTyYDutj3ah5YH_x000d_
slxSoU6tGs61Yde8OrqTLFti81+1K3S30jg14wONI3a/25Vj/B2Nwff6YtZUi6p690IVnbJ7_x000d_
uZEFHWM399gEuLvi0kzrVTjFUL2FRllPMJG74aMQF6UyiiQlWd6DvpyvucYx1ttmlhjcWVXR_x000d_
J1+Pj9vn/DqQlKlexxAj0aMELfLBW5D9jh4C</vt:lpwstr>
  </property>
  <property fmtid="{D5CDD505-2E9C-101B-9397-08002B2CF9AE}" pid="4" name="_new_ms_pID_725432">
    <vt:lpwstr>3w1dgY+xps4PDBjXDevzVr0xLbCm5s+4O0VX_x000d_
v0oZF64scup9AseIlXlI1Ps2oY9HX3b6lv0B2FtLHQHiEMBmRZUMIFnaBFFYjcBlqjCEXd2i_x000d_
mQ0O8FYVbOhDaA8ySS0ulRZa0Uwxs3Xu1XchMRPE4lskhNe6iKEW4hlo1vD7dtrUnDaoB+0l_x000d_
8j/+pK6brkniWXr+DtHG0ctuyAFYn7NU5yIo/GZTawxcl7P0EICf1D</vt:lpwstr>
  </property>
  <property fmtid="{D5CDD505-2E9C-101B-9397-08002B2CF9AE}" pid="5" name="_new_ms_pID_725433">
    <vt:lpwstr>wFXakpyxbd5sknnIHY_x000d_
bn2l0Q==</vt:lpwstr>
  </property>
  <property fmtid="{D5CDD505-2E9C-101B-9397-08002B2CF9AE}" pid="6" name="sflag">
    <vt:lpwstr>1405448416</vt:lpwstr>
  </property>
</Properties>
</file>