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6" r:id="rId3"/>
    <p:sldId id="267" r:id="rId4"/>
    <p:sldId id="268" r:id="rId5"/>
    <p:sldId id="269" r:id="rId6"/>
    <p:sldId id="284" r:id="rId7"/>
    <p:sldId id="285" r:id="rId8"/>
    <p:sldId id="286" r:id="rId9"/>
    <p:sldId id="287" r:id="rId10"/>
    <p:sldId id="288" r:id="rId11"/>
    <p:sldId id="289" r:id="rId12"/>
    <p:sldId id="295" r:id="rId13"/>
    <p:sldId id="294" r:id="rId14"/>
    <p:sldId id="29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16" autoAdjust="0"/>
  </p:normalViewPr>
  <p:slideViewPr>
    <p:cSldViewPr>
      <p:cViewPr varScale="1">
        <p:scale>
          <a:sx n="104" d="100"/>
          <a:sy n="104" d="100"/>
        </p:scale>
        <p:origin x="171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590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87743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4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B8330-2B71-484B-BDB8-B1D89A2148A6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6F7BD53-6F54-46F9-92AF-C70C37D3F233}" type="slidenum">
              <a:rPr lang="en-US" sz="1200">
                <a:latin typeface="Times New Roman" panose="02020603050405020304" pitchFamily="18" charset="0"/>
              </a:rPr>
              <a:pPr algn="r"/>
              <a:t>11</a:t>
            </a:fld>
            <a:endParaRPr lang="en-US" sz="1200">
              <a:latin typeface="Times New Roman" panose="02020603050405020304" pitchFamily="18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4387" cy="3467100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8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9D08B9-474B-4F85-ABF6-8C45E260BE0D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BA31748-0245-421F-96D4-1FA8FA56AEE9}" type="slidenum">
              <a:rPr lang="en-US" sz="1200">
                <a:latin typeface="Times New Roman" panose="02020603050405020304" pitchFamily="18" charset="0"/>
              </a:rPr>
              <a:pPr algn="r"/>
              <a:t>12</a:t>
            </a:fld>
            <a:endParaRPr lang="en-US" sz="1200">
              <a:latin typeface="Times New Roman" panose="02020603050405020304" pitchFamily="18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4387" cy="34671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24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B869E4-B854-4B71-BBC2-410BDFD27FEF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863203D-50B0-4825-889C-3725EC52DDCA}" type="slidenum">
              <a:rPr lang="en-US" sz="1200">
                <a:latin typeface="Times New Roman" panose="02020603050405020304" pitchFamily="18" charset="0"/>
              </a:rPr>
              <a:pPr algn="r"/>
              <a:t>13</a:t>
            </a:fld>
            <a:endParaRPr lang="en-US" sz="1200">
              <a:latin typeface="Times New Roman" panose="02020603050405020304" pitchFamily="18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4387" cy="3467100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67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12C923-2344-4E58-B40F-12104293E585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6CE4C39-1756-4F88-82F4-7344484C3871}" type="slidenum">
              <a:rPr lang="en-US" sz="1200">
                <a:latin typeface="Times New Roman" panose="02020603050405020304" pitchFamily="18" charset="0"/>
              </a:rPr>
              <a:pPr algn="r"/>
              <a:t>14</a:t>
            </a:fld>
            <a:endParaRPr lang="en-US" sz="1200">
              <a:latin typeface="Times New Roman" panose="02020603050405020304" pitchFamily="18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4387" cy="3467100"/>
          </a:xfrm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6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1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July 2014</a:t>
            </a: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Fan Bai, General Motors</a:t>
            </a: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75696-5704-4D6A-ABD7-DE319BD6004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788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Fan Bai, General Motors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Fan Bai, General Motors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Fan Bai, General Motors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Fan Bai, General Motors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11-14/0904r0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Fan Bai, General Motors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4582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/>
              <a:t>In-Cabin </a:t>
            </a:r>
            <a:r>
              <a:rPr lang="en-US" altLang="zh-CN" dirty="0" err="1" smtClean="0"/>
              <a:t>WiFi</a:t>
            </a:r>
            <a:r>
              <a:rPr lang="en-US" altLang="zh-CN" dirty="0" smtClean="0"/>
              <a:t> Channel Channel: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Preliminary Ray Tracing Simulations </a:t>
            </a:r>
            <a:r>
              <a:rPr lang="en-US" altLang="zh-CN" sz="3600" dirty="0"/>
              <a:t/>
            </a:r>
            <a:br>
              <a:rPr lang="en-US" altLang="zh-CN" sz="3600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1292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14-July-2014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402827"/>
              </p:ext>
            </p:extLst>
          </p:nvPr>
        </p:nvGraphicFramePr>
        <p:xfrm>
          <a:off x="-82549" y="2360613"/>
          <a:ext cx="10826750" cy="404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Document" r:id="rId4" imgW="8253286" imgH="3006340" progId="Word.Document.8">
                  <p:embed/>
                </p:oleObj>
              </mc:Choice>
              <mc:Fallback>
                <p:oleObj name="Document" r:id="rId4" imgW="8253286" imgH="300634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2549" y="2360613"/>
                        <a:ext cx="10826750" cy="404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400" y="201136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6200" y="6019800"/>
            <a:ext cx="965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* The contributors were with Carnegie Mellon University when the research project was conducted.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Test Procedure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49288" y="1614488"/>
            <a:ext cx="4749800" cy="44323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Measured power received throughout the vehicle on a planar grid using a dipole antenna</a:t>
            </a:r>
          </a:p>
          <a:p>
            <a:pPr eaLnBrk="1" hangingPunct="1"/>
            <a:r>
              <a:rPr lang="en-US" altLang="en-US" sz="2400" smtClean="0"/>
              <a:t>Measurements made every half wave-length</a:t>
            </a:r>
          </a:p>
          <a:p>
            <a:pPr eaLnBrk="1" hangingPunct="1"/>
            <a:r>
              <a:rPr lang="en-US" altLang="en-US" sz="2400" smtClean="0"/>
              <a:t>Dipole can be oriented differently to observe the X, Y, and Z components of the field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6628" name="Picture 1028" descr="R:\users\punnoose\gm\reviewAug02\front_both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419225"/>
            <a:ext cx="210978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29" descr="R:\users\punnoose\gm\reviewAug02\rear_dipole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4768850"/>
            <a:ext cx="295116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4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Dashboard Transmitter: Power loss (dB)</a:t>
            </a:r>
          </a:p>
        </p:txBody>
      </p:sp>
      <p:pic>
        <p:nvPicPr>
          <p:cNvPr id="6147" name="Picture 5" descr="dash-x-powerloss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/>
          <a:stretch>
            <a:fillRect/>
          </a:stretch>
        </p:blipFill>
        <p:spPr bwMode="auto">
          <a:xfrm>
            <a:off x="685800" y="1676400"/>
            <a:ext cx="8458200" cy="467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Dashboard Transmitter: 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7171" name="Picture 4" descr="dash-x-powerl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/>
          <a:stretch>
            <a:fillRect/>
          </a:stretch>
        </p:blipFill>
        <p:spPr bwMode="auto">
          <a:xfrm>
            <a:off x="381000" y="1704976"/>
            <a:ext cx="8610600" cy="465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8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4987"/>
            <a:ext cx="8763000" cy="1065213"/>
          </a:xfrm>
        </p:spPr>
        <p:txBody>
          <a:bodyPr/>
          <a:lstStyle/>
          <a:p>
            <a:pPr eaLnBrk="1" hangingPunct="1"/>
            <a:r>
              <a:rPr lang="en-US" dirty="0" smtClean="0"/>
              <a:t>Dashboard Transmitter with Driver: </a:t>
            </a:r>
            <a:br>
              <a:rPr lang="en-US" dirty="0" smtClean="0"/>
            </a:br>
            <a:r>
              <a:rPr lang="en-US" dirty="0" smtClean="0"/>
              <a:t>Power loss </a:t>
            </a:r>
            <a:r>
              <a:rPr lang="en-US" dirty="0"/>
              <a:t>(</a:t>
            </a:r>
            <a:r>
              <a:rPr lang="en-US" dirty="0" smtClean="0"/>
              <a:t>dB)</a:t>
            </a:r>
          </a:p>
        </p:txBody>
      </p:sp>
      <p:pic>
        <p:nvPicPr>
          <p:cNvPr id="11267" name="Picture 2" descr="N:\2011-9-1Dan-in-cabin\matlab\dash-pll-x-powerloss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453716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228013" cy="106521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Dashboard Transmitter with Driver: </a:t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12291" name="Picture 2" descr="N:\2011-9-1Dan-in-cabin\matlab\dash-pll-x-powerl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This preliminary study considers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Dashboard transmitter </a:t>
            </a:r>
          </a:p>
          <a:p>
            <a:pPr eaLnBrk="1" hangingPunct="1"/>
            <a:r>
              <a:rPr lang="en-US" altLang="zh-CN" smtClean="0"/>
              <a:t>In-cabin geometry as a rectangular prism</a:t>
            </a:r>
          </a:p>
          <a:p>
            <a:pPr eaLnBrk="1" hangingPunct="1"/>
            <a:r>
              <a:rPr lang="en-US" altLang="zh-CN" smtClean="0"/>
              <a:t>Model the existence of dominant reflections for various in-cabin surfaces (up to 5 rays)</a:t>
            </a:r>
          </a:p>
          <a:p>
            <a:pPr eaLnBrk="1" hangingPunct="1"/>
            <a:r>
              <a:rPr lang="en-US" altLang="zh-CN" smtClean="0"/>
              <a:t>Image-based Ray-tracing method</a:t>
            </a:r>
          </a:p>
          <a:p>
            <a:pPr lvl="1" eaLnBrk="1" hangingPunct="1"/>
            <a:r>
              <a:rPr lang="en-US" altLang="zh-CN" smtClean="0"/>
              <a:t>Simplest model: angle independent antennas</a:t>
            </a:r>
          </a:p>
          <a:p>
            <a:pPr lvl="1" eaLnBrk="1" hangingPunct="1"/>
            <a:r>
              <a:rPr lang="en-US" altLang="zh-CN" smtClean="0"/>
              <a:t>More realistic: patch on dashboard with mobile dipole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6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Representative Mid-Size Vehicle Example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7987"/>
            <a:ext cx="7770813" cy="4113213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A mid-size vehicle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3056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6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7"/>
            <a:ext cx="7770813" cy="1065213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Geometry</a:t>
            </a:r>
          </a:p>
        </p:txBody>
      </p:sp>
      <p:pic>
        <p:nvPicPr>
          <p:cNvPr id="10243" name="Picture 5" descr="C:\Users\ddstanci\Dropbox\GM CRL 2\GM CRL\geometry5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219200"/>
            <a:ext cx="65976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0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Model: </a:t>
            </a:r>
            <a:r>
              <a:rPr lang="en-US" dirty="0" smtClean="0"/>
              <a:t>Angle-independent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dirty="0" smtClean="0"/>
              <a:t>Assume gains of both dash and mobile antennas do not depend on angle</a:t>
            </a:r>
          </a:p>
          <a:p>
            <a:pPr lvl="1"/>
            <a:r>
              <a:rPr lang="en-US" dirty="0" smtClean="0"/>
              <a:t>Product of gains taken to be adjustable parameter</a:t>
            </a:r>
          </a:p>
          <a:p>
            <a:r>
              <a:rPr lang="en-US" dirty="0" smtClean="0"/>
              <a:t>Keep signs of images, but otherwise take reflection coefficients to be adjustable parameters</a:t>
            </a:r>
          </a:p>
          <a:p>
            <a:r>
              <a:rPr lang="en-US" dirty="0" smtClean="0"/>
              <a:t>Keep only specular reflections from sides, bottom, and top</a:t>
            </a:r>
          </a:p>
          <a:p>
            <a:r>
              <a:rPr lang="en-US" dirty="0" smtClean="0"/>
              <a:t>Assume always polarization matched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9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Simulation </a:t>
            </a:r>
            <a:r>
              <a:rPr lang="en-US" altLang="zh-CN" dirty="0" smtClean="0"/>
              <a:t>Example</a:t>
            </a:r>
            <a:br>
              <a:rPr lang="en-US" altLang="zh-CN" dirty="0" smtClean="0"/>
            </a:br>
            <a:endParaRPr lang="en-US" altLang="zh-CN" dirty="0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altLang="en-US" dirty="0" smtClean="0"/>
              <a:t>The model is capable of generating the dB loss for any point in the cabin</a:t>
            </a:r>
          </a:p>
          <a:p>
            <a:r>
              <a:rPr lang="en-US" altLang="en-US" dirty="0" smtClean="0"/>
              <a:t>Example: consider deploying receiving devices at 2.4 GHz on a 52 by 25 grid with half-wavelength separations. This results in 1300 (52 by 25) grid locations</a:t>
            </a:r>
          </a:p>
          <a:p>
            <a:r>
              <a:rPr lang="en-US" altLang="en-US" dirty="0" smtClean="0"/>
              <a:t>Using the 1-ray(5-ray) model, we simulated the dB loss at these locations and generated a contour plot interpolated based on these simulated values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8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Wireless on the go</a:t>
            </a:r>
          </a:p>
        </p:txBody>
      </p:sp>
      <p:pic>
        <p:nvPicPr>
          <p:cNvPr id="4099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9144000" cy="4170363"/>
          </a:xfrm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971800" y="6096000"/>
            <a:ext cx="384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Source: http://www.internet-go.com/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4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407987"/>
            <a:ext cx="8991600" cy="887413"/>
          </a:xfrm>
        </p:spPr>
        <p:txBody>
          <a:bodyPr/>
          <a:lstStyle/>
          <a:p>
            <a:r>
              <a:rPr lang="en-US" dirty="0" smtClean="0"/>
              <a:t>Comparison of 1-ray with measurements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6800"/>
            <a:ext cx="39909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066800"/>
            <a:ext cx="4013200" cy="2976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895725"/>
            <a:ext cx="39909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19600" y="4029075"/>
            <a:ext cx="4495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000" kern="0" dirty="0" smtClean="0"/>
              <a:t>Measurement: Patch &amp; dipole polarized along Y</a:t>
            </a:r>
          </a:p>
          <a:p>
            <a:pPr>
              <a:defRPr/>
            </a:pPr>
            <a:r>
              <a:rPr lang="en-US" sz="2000" kern="0" dirty="0" smtClean="0"/>
              <a:t>Measurement plane 10 cm below patch</a:t>
            </a:r>
          </a:p>
          <a:p>
            <a:pPr>
              <a:defRPr/>
            </a:pPr>
            <a:r>
              <a:rPr lang="en-US" sz="2000" kern="0" dirty="0" smtClean="0"/>
              <a:t>Gain product giving best LMS match to data: 2.4 dB</a:t>
            </a:r>
          </a:p>
          <a:p>
            <a:pPr>
              <a:defRPr/>
            </a:pPr>
            <a:r>
              <a:rPr lang="en-US" sz="2000" kern="0" dirty="0" smtClean="0"/>
              <a:t>RMS residual: 5.28 dB</a:t>
            </a:r>
            <a:endParaRPr lang="en-US" sz="2000" kern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3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39825"/>
            <a:ext cx="401161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52525"/>
            <a:ext cx="39909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962400"/>
            <a:ext cx="36861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6861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6324600" y="4738688"/>
            <a:ext cx="1755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/>
              <a:t>R=0.66</a:t>
            </a:r>
          </a:p>
          <a:p>
            <a:pPr eaLnBrk="1" hangingPunct="1"/>
            <a:r>
              <a:rPr lang="en-US"/>
              <a:t>RMS = 5.28 dB</a:t>
            </a:r>
          </a:p>
        </p:txBody>
      </p:sp>
      <p:sp>
        <p:nvSpPr>
          <p:cNvPr id="14345" name="TextBox 5"/>
          <p:cNvSpPr txBox="1">
            <a:spLocks noChangeArrowheads="1"/>
          </p:cNvSpPr>
          <p:nvPr/>
        </p:nvSpPr>
        <p:spPr bwMode="auto">
          <a:xfrm>
            <a:off x="2133600" y="4876800"/>
            <a:ext cx="162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/>
              <a:t>RMS=5.26 dB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sz="3000" dirty="0" smtClean="0"/>
              <a:t>Add Reflections to obtain same RMS residual with 1-ray</a:t>
            </a:r>
          </a:p>
        </p:txBody>
      </p:sp>
    </p:spTree>
    <p:extLst>
      <p:ext uri="{BB962C8B-B14F-4D97-AF65-F5344CB8AC3E}">
        <p14:creationId xmlns:p14="http://schemas.microsoft.com/office/powerpoint/2010/main" val="19753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Realistic Model: Patch + Dipole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r>
              <a:rPr lang="en-US" smtClean="0"/>
              <a:t>Use actual fields from Y-polarized patch on dashboard</a:t>
            </a:r>
          </a:p>
          <a:p>
            <a:r>
              <a:rPr lang="en-US" smtClean="0"/>
              <a:t>Use vector effective length of dipole mobile antenna</a:t>
            </a:r>
          </a:p>
          <a:p>
            <a:r>
              <a:rPr lang="en-US" smtClean="0"/>
              <a:t>As before use gain-product and reflection coefficients as adjustable parameters</a:t>
            </a:r>
          </a:p>
          <a:p>
            <a:r>
              <a:rPr lang="en-US" smtClean="0"/>
              <a:t>Consider three orthogonal polarizations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0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143000"/>
          </a:xfrm>
        </p:spPr>
        <p:txBody>
          <a:bodyPr/>
          <a:lstStyle/>
          <a:p>
            <a:r>
              <a:rPr lang="en-US" dirty="0" smtClean="0"/>
              <a:t>Comparison of 1-ray with measurements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01161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838200"/>
            <a:ext cx="4089400" cy="303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3175"/>
            <a:ext cx="39909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19600" y="4029075"/>
            <a:ext cx="4495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000" kern="0" dirty="0" smtClean="0"/>
              <a:t>Measurement: Patch &amp; dipole polarized along Y</a:t>
            </a:r>
          </a:p>
          <a:p>
            <a:pPr>
              <a:defRPr/>
            </a:pPr>
            <a:r>
              <a:rPr lang="en-US" sz="2000" kern="0" dirty="0" smtClean="0"/>
              <a:t>Measurement plane 10 cm below patch</a:t>
            </a:r>
          </a:p>
          <a:p>
            <a:pPr>
              <a:defRPr/>
            </a:pPr>
            <a:r>
              <a:rPr lang="en-US" sz="2000" kern="0" dirty="0" smtClean="0"/>
              <a:t>Gain product giving best LMS match to data: -0.4 dB</a:t>
            </a:r>
          </a:p>
          <a:p>
            <a:pPr>
              <a:defRPr/>
            </a:pPr>
            <a:r>
              <a:rPr lang="en-US" sz="2000" kern="0" dirty="0" smtClean="0"/>
              <a:t>RMS residual: 4.71 dB</a:t>
            </a:r>
            <a:endParaRPr lang="en-US" sz="2000" kern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8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4011613" cy="2974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9909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46550"/>
            <a:ext cx="3581400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81475"/>
            <a:ext cx="3560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1828800" y="4876800"/>
            <a:ext cx="162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/>
              <a:t>RMS=4.71 dB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6324600" y="4738688"/>
            <a:ext cx="1627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/>
              <a:t>R=0.66</a:t>
            </a:r>
          </a:p>
          <a:p>
            <a:pPr eaLnBrk="1" hangingPunct="1"/>
            <a:r>
              <a:rPr lang="en-US"/>
              <a:t>RMS = 4.7 dB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Add Reflections to obtain same RMS residual with 1-ray</a:t>
            </a:r>
          </a:p>
        </p:txBody>
      </p:sp>
    </p:spTree>
    <p:extLst>
      <p:ext uri="{BB962C8B-B14F-4D97-AF65-F5344CB8AC3E}">
        <p14:creationId xmlns:p14="http://schemas.microsoft.com/office/powerpoint/2010/main" val="28856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1143000"/>
          </a:xfrm>
        </p:spPr>
        <p:txBody>
          <a:bodyPr/>
          <a:lstStyle/>
          <a:p>
            <a:r>
              <a:rPr lang="en-US" dirty="0" smtClean="0"/>
              <a:t>X Polarizations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66800"/>
            <a:ext cx="3990975" cy="295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362325"/>
            <a:ext cx="39909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3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Summary and Conclusions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Despite the multipath in the cabin, 1-ray (direct path) models perform reasonably well for co-polarized component (RMS error ~ 5dB)</a:t>
            </a:r>
          </a:p>
          <a:p>
            <a:pPr eaLnBrk="1" hangingPunct="1"/>
            <a:r>
              <a:rPr lang="en-US" altLang="zh-CN" dirty="0" smtClean="0"/>
              <a:t>Crude model with angle-independent gain only about ½ dB worse RMS error than using actual fields from patch &amp; dipole</a:t>
            </a:r>
          </a:p>
          <a:p>
            <a:pPr eaLnBrk="1" hangingPunct="1"/>
            <a:r>
              <a:rPr lang="en-US" altLang="zh-CN" dirty="0" smtClean="0"/>
              <a:t>Single specular reflections can be used to generate fluctuations with similar RMS values and distributions as those measured</a:t>
            </a:r>
          </a:p>
          <a:p>
            <a:pPr eaLnBrk="1" hangingPunct="1"/>
            <a:r>
              <a:rPr lang="en-US" altLang="zh-CN" dirty="0" smtClean="0"/>
              <a:t>Empirically, it appears depolarization from scattering dominates much of the region of interest for cross-polarized components, so specular-reflection models are less useful.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9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altLang="en-US" dirty="0" smtClean="0"/>
              <a:t>References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803275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200" dirty="0" smtClean="0"/>
              <a:t>[1]	M. Peter, R. </a:t>
            </a:r>
            <a:r>
              <a:rPr lang="en-US" altLang="en-US" sz="1200" dirty="0" err="1" smtClean="0"/>
              <a:t>Felbecker</a:t>
            </a:r>
            <a:r>
              <a:rPr lang="en-US" altLang="en-US" sz="1200" dirty="0" smtClean="0"/>
              <a:t>, W. </a:t>
            </a:r>
            <a:r>
              <a:rPr lang="en-US" altLang="en-US" sz="1200" dirty="0" err="1" smtClean="0"/>
              <a:t>Keusgen</a:t>
            </a:r>
            <a:r>
              <a:rPr lang="en-US" altLang="en-US" sz="1200" dirty="0" smtClean="0"/>
              <a:t>, J. </a:t>
            </a:r>
            <a:r>
              <a:rPr lang="en-US" altLang="en-US" sz="1200" dirty="0" err="1" smtClean="0"/>
              <a:t>Hillebrand</a:t>
            </a:r>
            <a:r>
              <a:rPr lang="en-US" altLang="en-US" sz="1200" dirty="0" smtClean="0"/>
              <a:t> "Measurement-based investigation of 60 GHz broadband transmission for wireless in-car communication." Vehicular Technology Conference Fall (VTC 2009-Fall), 2009 IEEE 70th. IEEE, 2009.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 smtClean="0"/>
              <a:t>[2]	P. </a:t>
            </a:r>
            <a:r>
              <a:rPr lang="en-US" altLang="en-US" sz="1200" dirty="0" err="1" smtClean="0"/>
              <a:t>Smulders</a:t>
            </a:r>
            <a:r>
              <a:rPr lang="en-US" altLang="en-US" sz="1200" dirty="0" smtClean="0"/>
              <a:t>, "Exploiting the 60 GHz band for local wireless multimedia access: prospects and future directions, " Communications Magazine, IEEE, vol.40, no.1, pp. 140-147, 2002.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 smtClean="0"/>
              <a:t>[3]	M. Peter, W. </a:t>
            </a:r>
            <a:r>
              <a:rPr lang="en-US" altLang="en-US" sz="1200" dirty="0" err="1" smtClean="0"/>
              <a:t>Keusgen</a:t>
            </a:r>
            <a:r>
              <a:rPr lang="en-US" altLang="en-US" sz="1200" dirty="0" smtClean="0"/>
              <a:t>, and M. </a:t>
            </a:r>
            <a:r>
              <a:rPr lang="en-US" altLang="en-US" sz="1200" dirty="0" err="1" smtClean="0"/>
              <a:t>Schirrmacher</a:t>
            </a:r>
            <a:r>
              <a:rPr lang="en-US" altLang="en-US" sz="1200" dirty="0" smtClean="0"/>
              <a:t>, "Measurement and analysis of the 60 GHz in-vehicular broadband radio channel, " in Vehicular Technology Conference, 2007. VTC 2007-Fall. 2007 IEEE 66th, Sep.-Oct. 2007.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 smtClean="0"/>
              <a:t>[4]	P. Wertz, D. Zimmermann, FM </a:t>
            </a:r>
            <a:r>
              <a:rPr lang="en-US" altLang="en-US" sz="1200" dirty="0" err="1" smtClean="0"/>
              <a:t>Landstorfer</a:t>
            </a:r>
            <a:r>
              <a:rPr lang="en-US" altLang="en-US" sz="1200" dirty="0" smtClean="0"/>
              <a:t>, G. </a:t>
            </a:r>
            <a:r>
              <a:rPr lang="en-US" altLang="en-US" sz="1200" dirty="0" err="1" smtClean="0"/>
              <a:t>Wolfle</a:t>
            </a:r>
            <a:r>
              <a:rPr lang="en-US" altLang="en-US" sz="1200" dirty="0" smtClean="0"/>
              <a:t>, and R. Hoppe, "Hybrid ray optical models for the penetration of radio waves into enclosed spaces," in IEEE Vehicular Technology Conference, 2003, vol. 1, pp. 109-113.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 smtClean="0"/>
              <a:t>[5]	M. </a:t>
            </a:r>
            <a:r>
              <a:rPr lang="en-US" altLang="en-US" sz="1200" dirty="0" err="1" smtClean="0"/>
              <a:t>Heddebaut</a:t>
            </a:r>
            <a:r>
              <a:rPr lang="en-US" altLang="en-US" sz="1200" dirty="0" smtClean="0"/>
              <a:t>, V. </a:t>
            </a:r>
            <a:r>
              <a:rPr lang="en-US" altLang="en-US" sz="1200" dirty="0" err="1" smtClean="0"/>
              <a:t>Deniau</a:t>
            </a:r>
            <a:r>
              <a:rPr lang="en-US" altLang="en-US" sz="1200" dirty="0" smtClean="0"/>
              <a:t>, and K. </a:t>
            </a:r>
            <a:r>
              <a:rPr lang="en-US" altLang="en-US" sz="1200" dirty="0" err="1" smtClean="0"/>
              <a:t>Adouane</a:t>
            </a:r>
            <a:r>
              <a:rPr lang="en-US" altLang="en-US" sz="1200" dirty="0" smtClean="0"/>
              <a:t>, "In-vehicle WLAN radio- frequency communication characterization," Intelligent Transportation Systems, IEEE Transactions on, vol. 5, no. 2, pp. 114-121, 2004.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 smtClean="0"/>
              <a:t>[6]	O. </a:t>
            </a:r>
            <a:r>
              <a:rPr lang="en-US" altLang="en-US" sz="1200" dirty="0" err="1" smtClean="0"/>
              <a:t>Delangre</a:t>
            </a:r>
            <a:r>
              <a:rPr lang="en-US" altLang="en-US" sz="1200" dirty="0" smtClean="0"/>
              <a:t>, S. Van Roy, P. De </a:t>
            </a:r>
            <a:r>
              <a:rPr lang="en-US" altLang="en-US" sz="1200" dirty="0" err="1" smtClean="0"/>
              <a:t>Doncker</a:t>
            </a:r>
            <a:r>
              <a:rPr lang="en-US" altLang="en-US" sz="1200" dirty="0" smtClean="0"/>
              <a:t>, M. </a:t>
            </a:r>
            <a:r>
              <a:rPr lang="en-US" altLang="en-US" sz="1200" dirty="0" err="1" smtClean="0"/>
              <a:t>Lienard</a:t>
            </a:r>
            <a:r>
              <a:rPr lang="en-US" altLang="en-US" sz="1200" dirty="0" smtClean="0"/>
              <a:t>, and P. </a:t>
            </a:r>
            <a:r>
              <a:rPr lang="en-US" altLang="en-US" sz="1200" dirty="0" err="1" smtClean="0"/>
              <a:t>Degauque</a:t>
            </a:r>
            <a:r>
              <a:rPr lang="en-US" altLang="en-US" sz="1200" dirty="0" smtClean="0"/>
              <a:t>, "Modeling in-vehicle wideband wireless channels using reverberation chamber theory," IEEE Vehicular Technology Conference, pp. 2149-2153, 2007.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 smtClean="0"/>
              <a:t>[7]	F. </a:t>
            </a:r>
            <a:r>
              <a:rPr lang="en-US" altLang="en-US" sz="1200" dirty="0" err="1" smtClean="0"/>
              <a:t>Bellens</a:t>
            </a:r>
            <a:r>
              <a:rPr lang="en-US" altLang="en-US" sz="1200" dirty="0" smtClean="0"/>
              <a:t>, F. </a:t>
            </a:r>
            <a:r>
              <a:rPr lang="en-US" altLang="en-US" sz="1200" dirty="0" err="1" smtClean="0"/>
              <a:t>Quitin</a:t>
            </a:r>
            <a:r>
              <a:rPr lang="en-US" altLang="en-US" sz="1200" dirty="0" smtClean="0"/>
              <a:t>, F. </a:t>
            </a:r>
            <a:r>
              <a:rPr lang="en-US" altLang="en-US" sz="1200" dirty="0" err="1" smtClean="0"/>
              <a:t>Horlin</a:t>
            </a:r>
            <a:r>
              <a:rPr lang="en-US" altLang="en-US" sz="1200" dirty="0" smtClean="0"/>
              <a:t>, and P. De </a:t>
            </a:r>
            <a:r>
              <a:rPr lang="en-US" altLang="en-US" sz="1200" dirty="0" err="1" smtClean="0"/>
              <a:t>Doncker</a:t>
            </a:r>
            <a:r>
              <a:rPr lang="en-US" altLang="en-US" sz="1200" dirty="0" smtClean="0"/>
              <a:t>, "UWB channel analysis within a moving car, " The 9th International Conference on Intelligent Transport Systems Telecommunications (ITST), 2009. IEEE, pp. 681-684.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 smtClean="0"/>
              <a:t>[8]	Y. Katayama, K. </a:t>
            </a:r>
            <a:r>
              <a:rPr lang="en-US" altLang="en-US" sz="1200" dirty="0" err="1" smtClean="0"/>
              <a:t>Terasaka</a:t>
            </a:r>
            <a:r>
              <a:rPr lang="en-US" altLang="en-US" sz="1200" dirty="0" smtClean="0"/>
              <a:t>, K. </a:t>
            </a:r>
            <a:r>
              <a:rPr lang="en-US" altLang="en-US" sz="1200" dirty="0" err="1" smtClean="0"/>
              <a:t>Higashikaturagi</a:t>
            </a:r>
            <a:r>
              <a:rPr lang="en-US" altLang="en-US" sz="1200" dirty="0" smtClean="0"/>
              <a:t>, I. </a:t>
            </a:r>
            <a:r>
              <a:rPr lang="en-US" altLang="en-US" sz="1200" dirty="0" err="1" smtClean="0"/>
              <a:t>Matunami</a:t>
            </a:r>
            <a:r>
              <a:rPr lang="en-US" altLang="en-US" sz="1200" dirty="0" smtClean="0"/>
              <a:t>, and A. </a:t>
            </a:r>
            <a:r>
              <a:rPr lang="en-US" altLang="en-US" sz="1200" dirty="0" err="1" smtClean="0"/>
              <a:t>Kaji</a:t>
            </a:r>
            <a:r>
              <a:rPr lang="en-US" altLang="en-US" sz="1200" dirty="0" smtClean="0"/>
              <a:t>- </a:t>
            </a:r>
            <a:r>
              <a:rPr lang="en-US" altLang="en-US" sz="1200" dirty="0" err="1" smtClean="0"/>
              <a:t>wara</a:t>
            </a:r>
            <a:r>
              <a:rPr lang="en-US" altLang="en-US" sz="1200" dirty="0" smtClean="0"/>
              <a:t>, "Ultra-wideband impulse-radio propagation for in-vehicle wireless link," IEEE Vehicular Technology Conference, VTC-2006 Fall. 2006.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 smtClean="0"/>
              <a:t>[9]	Y. </a:t>
            </a:r>
            <a:r>
              <a:rPr lang="en-US" altLang="en-US" sz="1200" dirty="0" err="1" smtClean="0"/>
              <a:t>Nakahata</a:t>
            </a:r>
            <a:r>
              <a:rPr lang="en-US" altLang="en-US" sz="1200" dirty="0" smtClean="0"/>
              <a:t>, K. Ono, I. </a:t>
            </a:r>
            <a:r>
              <a:rPr lang="en-US" altLang="en-US" sz="1200" dirty="0" err="1" smtClean="0"/>
              <a:t>Matsunami</a:t>
            </a:r>
            <a:r>
              <a:rPr lang="en-US" altLang="en-US" sz="1200" dirty="0" smtClean="0"/>
              <a:t>, and A. </a:t>
            </a:r>
            <a:r>
              <a:rPr lang="en-US" altLang="en-US" sz="1200" dirty="0" err="1" smtClean="0"/>
              <a:t>Kajiwara</a:t>
            </a:r>
            <a:r>
              <a:rPr lang="en-US" altLang="en-US" sz="1200" dirty="0" smtClean="0"/>
              <a:t>, "Performance evaluation of vehicular ultra- wideband radio channels, " IEEE Vehicular Technology Conference, 2008. VTC 2008-Fall, pp. 1-5.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 smtClean="0"/>
              <a:t>[10]	J. Mar, Y.-R. Lin, and Y.-co </a:t>
            </a:r>
            <a:r>
              <a:rPr lang="en-US" altLang="en-US" sz="1200" dirty="0" err="1" smtClean="0"/>
              <a:t>Yeh</a:t>
            </a:r>
            <a:r>
              <a:rPr lang="en-US" altLang="en-US" sz="1200" dirty="0" smtClean="0"/>
              <a:t>, "Ultra-wide bandwidth in-vehicle channel measurements using chirp pulse sounding signal," IET Sci. Meas. Technol., vol. 3, </a:t>
            </a:r>
            <a:r>
              <a:rPr lang="en-US" altLang="en-US" sz="1200" dirty="0" err="1" smtClean="0"/>
              <a:t>iss</a:t>
            </a:r>
            <a:r>
              <a:rPr lang="en-US" altLang="en-US" sz="1200" dirty="0" smtClean="0"/>
              <a:t>. 4, pp.271-278, July 2009.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 smtClean="0"/>
              <a:t>[11]	T. Kobayashi, "Measurements and characterization of ultra wideband propagation channels in a passenger-car compartment," IEEE ISSTA 2006, pp.228-232, Aug. 2006.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 smtClean="0"/>
              <a:t>[12]	M. </a:t>
            </a:r>
            <a:r>
              <a:rPr lang="en-US" altLang="en-US" sz="1200" dirty="0" err="1" smtClean="0"/>
              <a:t>Schack</a:t>
            </a:r>
            <a:r>
              <a:rPr lang="en-US" altLang="en-US" sz="1200" dirty="0" smtClean="0"/>
              <a:t>, J. </a:t>
            </a:r>
            <a:r>
              <a:rPr lang="en-US" altLang="en-US" sz="1200" dirty="0" err="1" smtClean="0"/>
              <a:t>Jemai</a:t>
            </a:r>
            <a:r>
              <a:rPr lang="en-US" altLang="en-US" sz="1200" dirty="0" smtClean="0"/>
              <a:t>, R. </a:t>
            </a:r>
            <a:r>
              <a:rPr lang="en-US" altLang="en-US" sz="1200" dirty="0" err="1" smtClean="0"/>
              <a:t>Piesiewicz</a:t>
            </a:r>
            <a:r>
              <a:rPr lang="en-US" altLang="en-US" sz="1200" dirty="0" smtClean="0"/>
              <a:t>, R. </a:t>
            </a:r>
            <a:r>
              <a:rPr lang="en-US" altLang="en-US" sz="1200" dirty="0" err="1" smtClean="0"/>
              <a:t>Geise</a:t>
            </a:r>
            <a:r>
              <a:rPr lang="en-US" altLang="en-US" sz="1200" dirty="0" smtClean="0"/>
              <a:t>, I. Schmidt and T. </a:t>
            </a:r>
            <a:r>
              <a:rPr lang="en-US" altLang="en-US" sz="1200" dirty="0" err="1" smtClean="0"/>
              <a:t>Kurner</a:t>
            </a:r>
            <a:r>
              <a:rPr lang="en-US" altLang="en-US" sz="1200" dirty="0" smtClean="0"/>
              <a:t>, "Measurements and analysis of an in-car UWB channel," Proc. IEEE Vehicular Technology Conference 2008-Spring, pp.459-463, May 2008.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4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Motivation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0813" cy="4113213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In-cabin wireless networks are attractive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Enable passengers to use their own devices during road trips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Important to obtain information about the wave propagation in the vehicle cabin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In-cabin use cases and corresponding scenarios should be considered for next-generation </a:t>
            </a:r>
            <a:r>
              <a:rPr lang="en-US" altLang="zh-CN" dirty="0" err="1" smtClean="0"/>
              <a:t>WiFi</a:t>
            </a:r>
            <a:r>
              <a:rPr lang="en-US" altLang="zh-CN" dirty="0" smtClean="0"/>
              <a:t> design.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4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Challenges of In-cabin </a:t>
            </a:r>
            <a:r>
              <a:rPr lang="en-US" altLang="zh-CN" dirty="0" err="1" smtClean="0"/>
              <a:t>WiFi</a:t>
            </a:r>
            <a:r>
              <a:rPr lang="en-US" altLang="zh-CN" dirty="0" smtClean="0"/>
              <a:t> environments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Confined spatial extents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Coupled with objects inside the cabin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Communication systems are required to operate without making drastic modifications to the environment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7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This work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Measures the RSSI values of </a:t>
            </a:r>
            <a:r>
              <a:rPr lang="en-US" altLang="zh-CN" dirty="0" err="1" smtClean="0"/>
              <a:t>WiFi</a:t>
            </a:r>
            <a:r>
              <a:rPr lang="en-US" altLang="zh-CN" dirty="0"/>
              <a:t> channel </a:t>
            </a:r>
            <a:r>
              <a:rPr lang="en-US" altLang="zh-CN" dirty="0" smtClean="0"/>
              <a:t>(operated at 2.4 GHz) native </a:t>
            </a:r>
            <a:r>
              <a:rPr lang="en-US" altLang="zh-CN" dirty="0"/>
              <a:t>to a mid-sized vehicle cabin enclosure </a:t>
            </a:r>
            <a:endParaRPr lang="en-US" altLang="zh-CN" dirty="0" smtClean="0"/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 smtClean="0"/>
              <a:t>Studies the wireless channel using ray-tracing mechanism</a:t>
            </a:r>
            <a:br>
              <a:rPr lang="en-US" altLang="zh-CN" dirty="0" smtClean="0"/>
            </a:br>
            <a:endParaRPr lang="en-US" altLang="zh-CN" dirty="0" smtClean="0"/>
          </a:p>
          <a:p>
            <a:pPr eaLnBrk="1" hangingPunct="1"/>
            <a:r>
              <a:rPr lang="en-US" altLang="zh-CN" dirty="0" smtClean="0"/>
              <a:t>Presents a simple simulation approach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Validates simulations by comparison with measurements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5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Transmit: Patch Antenna</a:t>
            </a:r>
          </a:p>
        </p:txBody>
      </p:sp>
      <p:sp>
        <p:nvSpPr>
          <p:cNvPr id="22531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Flat – easy to attach to roof/dash/seat, etc</a:t>
            </a:r>
          </a:p>
          <a:p>
            <a:pPr eaLnBrk="1" hangingPunct="1"/>
            <a:r>
              <a:rPr lang="en-US" altLang="en-US" smtClean="0"/>
              <a:t>Radiates Perpendicular to Antenna – place on flat surface without loosing signal</a:t>
            </a:r>
          </a:p>
          <a:p>
            <a:pPr eaLnBrk="1" hangingPunct="1"/>
            <a:r>
              <a:rPr lang="en-US" altLang="en-US" smtClean="0"/>
              <a:t>Simple Design</a:t>
            </a:r>
          </a:p>
          <a:p>
            <a:pPr lvl="1" eaLnBrk="1" hangingPunct="1"/>
            <a:r>
              <a:rPr lang="en-US" altLang="en-US" smtClean="0"/>
              <a:t>Easy to produce</a:t>
            </a:r>
          </a:p>
          <a:p>
            <a:pPr lvl="1" eaLnBrk="1" hangingPunct="1"/>
            <a:r>
              <a:rPr lang="en-US" altLang="en-US" smtClean="0"/>
              <a:t>Unobtrusive</a:t>
            </a:r>
          </a:p>
        </p:txBody>
      </p:sp>
      <p:pic>
        <p:nvPicPr>
          <p:cNvPr id="22532" name="Picture 22" descr="R:\users\punnoose\gm\reviewAug02\patch_ant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3689350"/>
            <a:ext cx="260032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3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Receive: Dipole Antenna</a:t>
            </a:r>
          </a:p>
        </p:txBody>
      </p:sp>
      <p:sp>
        <p:nvSpPr>
          <p:cNvPr id="2355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49288" y="1614488"/>
            <a:ext cx="5702300" cy="4432300"/>
          </a:xfrm>
        </p:spPr>
        <p:txBody>
          <a:bodyPr/>
          <a:lstStyle/>
          <a:p>
            <a:pPr eaLnBrk="1" hangingPunct="1"/>
            <a:r>
              <a:rPr lang="en-US" altLang="en-US" smtClean="0"/>
              <a:t>Radial – Easy to capture single polarization</a:t>
            </a:r>
          </a:p>
          <a:p>
            <a:pPr eaLnBrk="1" hangingPunct="1"/>
            <a:r>
              <a:rPr lang="en-US" altLang="en-US" smtClean="0"/>
              <a:t>Vertical Design – ability to “probe” within the vehicle</a:t>
            </a:r>
          </a:p>
          <a:p>
            <a:pPr eaLnBrk="1" hangingPunct="1"/>
            <a:r>
              <a:rPr lang="en-US" altLang="en-US" smtClean="0"/>
              <a:t>Simple Design</a:t>
            </a:r>
          </a:p>
          <a:p>
            <a:pPr lvl="1" eaLnBrk="1" hangingPunct="1"/>
            <a:r>
              <a:rPr lang="en-US" altLang="en-US" smtClean="0"/>
              <a:t>Easy to Prototype</a:t>
            </a:r>
          </a:p>
        </p:txBody>
      </p:sp>
      <p:pic>
        <p:nvPicPr>
          <p:cNvPr id="23556" name="Picture 9" descr="C:\Documents and Settings\James Grace\My Documents\GM Wireless\dip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756025"/>
            <a:ext cx="4191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4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1800" dirty="0" smtClean="0">
                <a:cs typeface="Arial" panose="020B0604020202020204" pitchFamily="34" charset="0"/>
              </a:rPr>
              <a:t>Test Vehicle: a mid-size vehicle</a:t>
            </a:r>
            <a:endParaRPr lang="zh-CN" altLang="en-US" sz="3200" dirty="0" smtClean="0">
              <a:cs typeface="Arial" panose="020B0604020202020204" pitchFamily="34" charset="0"/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4984"/>
            <a:ext cx="7010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69580"/>
            <a:ext cx="7315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2014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Fan Bai, General Motors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5696-5704-4D6A-ABD7-DE319BD6004C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69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Test Vehicle Setup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Transmitting antenna: </a:t>
            </a:r>
            <a:br>
              <a:rPr lang="en-US" altLang="en-US" sz="2400" smtClean="0"/>
            </a:br>
            <a:r>
              <a:rPr lang="en-US" altLang="en-US" sz="2400" smtClean="0"/>
              <a:t>Patch antenna placed on </a:t>
            </a:r>
            <a:r>
              <a:rPr lang="en-US" altLang="en-US" sz="2400" smtClean="0">
                <a:solidFill>
                  <a:srgbClr val="990000"/>
                </a:solidFill>
              </a:rPr>
              <a:t>dashboard</a:t>
            </a:r>
            <a:endParaRPr lang="en-US" altLang="en-US" sz="2400" smtClean="0"/>
          </a:p>
          <a:p>
            <a:pPr eaLnBrk="1" hangingPunct="1"/>
            <a:r>
              <a:rPr lang="en-US" altLang="en-US" sz="2400" smtClean="0"/>
              <a:t>Empty vehicle</a:t>
            </a:r>
          </a:p>
        </p:txBody>
      </p:sp>
      <p:pic>
        <p:nvPicPr>
          <p:cNvPr id="25604" name="Picture 4" descr="R:\users\punnoose\gm\reviewAug02\dash_patch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25627"/>
            <a:ext cx="4724400" cy="314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Fan Bai, General Motors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0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(1)</Template>
  <TotalTime>7457</TotalTime>
  <Words>956</Words>
  <Application>Microsoft Office PowerPoint</Application>
  <PresentationFormat>On-screen Show (4:3)</PresentationFormat>
  <Paragraphs>209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 Unicode MS</vt:lpstr>
      <vt:lpstr>MS Gothic</vt:lpstr>
      <vt:lpstr>宋体</vt:lpstr>
      <vt:lpstr>Arial</vt:lpstr>
      <vt:lpstr>Times New Roman</vt:lpstr>
      <vt:lpstr>Wingdings</vt:lpstr>
      <vt:lpstr>Office Theme</vt:lpstr>
      <vt:lpstr>Document</vt:lpstr>
      <vt:lpstr>In-Cabin WiFi Channel Channel:  Preliminary Ray Tracing Simulations   </vt:lpstr>
      <vt:lpstr>Wireless on the go</vt:lpstr>
      <vt:lpstr>Motivation</vt:lpstr>
      <vt:lpstr>Challenges of In-cabin WiFi environments</vt:lpstr>
      <vt:lpstr>This work</vt:lpstr>
      <vt:lpstr>Transmit: Patch Antenna</vt:lpstr>
      <vt:lpstr>Receive: Dipole Antenna</vt:lpstr>
      <vt:lpstr>Test Vehicle: a mid-size vehicle</vt:lpstr>
      <vt:lpstr>Test Vehicle Setup</vt:lpstr>
      <vt:lpstr>Test Procedure</vt:lpstr>
      <vt:lpstr>Dashboard Transmitter: Power loss (dB)</vt:lpstr>
      <vt:lpstr>Dashboard Transmitter:  </vt:lpstr>
      <vt:lpstr>Dashboard Transmitter with Driver:  Power loss (dB)</vt:lpstr>
      <vt:lpstr>Dashboard Transmitter with Driver:  </vt:lpstr>
      <vt:lpstr>This preliminary study considers</vt:lpstr>
      <vt:lpstr>Representative Mid-Size Vehicle Example</vt:lpstr>
      <vt:lpstr>Geometry</vt:lpstr>
      <vt:lpstr>Simplest Model: Angle-independent </vt:lpstr>
      <vt:lpstr>Simulation Example </vt:lpstr>
      <vt:lpstr>Comparison of 1-ray with measurements</vt:lpstr>
      <vt:lpstr>Add Reflections to obtain same RMS residual with 1-ray</vt:lpstr>
      <vt:lpstr>More Realistic Model: Patch + Dipole</vt:lpstr>
      <vt:lpstr>Comparison of 1-ray with measurements</vt:lpstr>
      <vt:lpstr>Add Reflections to obtain same RMS residual with 1-ray</vt:lpstr>
      <vt:lpstr>X Polarizations</vt:lpstr>
      <vt:lpstr>Summary and Conclusions</vt:lpstr>
      <vt:lpstr>References</vt:lpstr>
    </vt:vector>
  </TitlesOfParts>
  <Company>GM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Intra-Vehicular Channel Model</dc:title>
  <dc:creator>Igal Kotzer</dc:creator>
  <cp:lastModifiedBy>Igal Kotzer</cp:lastModifiedBy>
  <cp:revision>128</cp:revision>
  <cp:lastPrinted>1601-01-01T00:00:00Z</cp:lastPrinted>
  <dcterms:created xsi:type="dcterms:W3CDTF">2014-01-12T17:04:51Z</dcterms:created>
  <dcterms:modified xsi:type="dcterms:W3CDTF">2014-07-15T08:05:45Z</dcterms:modified>
</cp:coreProperties>
</file>