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6" r:id="rId4"/>
    <p:sldId id="267" r:id="rId5"/>
    <p:sldId id="268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4" d="100"/>
          <a:sy n="74" d="100"/>
        </p:scale>
        <p:origin x="108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802.11-14/0898r1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Jarkko Kneckt (Nokia)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Resolution to CID 4294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5924563"/>
              </p:ext>
            </p:extLst>
          </p:nvPr>
        </p:nvGraphicFramePr>
        <p:xfrm>
          <a:off x="515938" y="2274888"/>
          <a:ext cx="8112125" cy="282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Document" r:id="rId4" imgW="8253286" imgH="2886343" progId="Word.Document.8">
                  <p:embed/>
                </p:oleObj>
              </mc:Choice>
              <mc:Fallback>
                <p:oleObj name="Document" r:id="rId4" imgW="8253286" imgH="288634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4888"/>
                        <a:ext cx="8112125" cy="2824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Jarkko Kneckt (Nokia)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submission provides a figure for element fragmentation as a resolution to CID 4294.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Comment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Comment: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	A </a:t>
            </a:r>
            <a:r>
              <a:rPr lang="en-US" dirty="0"/>
              <a:t>figure will be useful to clarify the design</a:t>
            </a:r>
            <a:endParaRPr lang="en-GB" dirty="0"/>
          </a:p>
          <a:p>
            <a:r>
              <a:rPr lang="fi-FI" dirty="0" err="1" smtClean="0"/>
              <a:t>Proposed</a:t>
            </a:r>
            <a:r>
              <a:rPr lang="fi-FI" dirty="0" smtClean="0"/>
              <a:t> </a:t>
            </a:r>
            <a:r>
              <a:rPr lang="fi-FI" dirty="0" err="1" smtClean="0"/>
              <a:t>Change</a:t>
            </a:r>
            <a:r>
              <a:rPr lang="fi-FI" dirty="0" smtClean="0"/>
              <a:t>: </a:t>
            </a:r>
          </a:p>
          <a:p>
            <a:r>
              <a:rPr lang="en-US" dirty="0" smtClean="0"/>
              <a:t>	Add </a:t>
            </a:r>
            <a:r>
              <a:rPr lang="en-US" dirty="0"/>
              <a:t>a figure that explains the </a:t>
            </a:r>
            <a:r>
              <a:rPr lang="en-US" dirty="0" smtClean="0"/>
              <a:t>fragmentation</a:t>
            </a:r>
          </a:p>
          <a:p>
            <a:r>
              <a:rPr lang="fi-FI" dirty="0" err="1" smtClean="0"/>
              <a:t>Discussion</a:t>
            </a:r>
            <a:r>
              <a:rPr lang="fi-FI" dirty="0" smtClean="0"/>
              <a:t>:</a:t>
            </a:r>
          </a:p>
          <a:p>
            <a:r>
              <a:rPr lang="fi-FI" dirty="0"/>
              <a:t>	</a:t>
            </a:r>
            <a:r>
              <a:rPr lang="fi-FI" dirty="0" err="1" smtClean="0"/>
              <a:t>Yes</a:t>
            </a:r>
            <a:r>
              <a:rPr lang="fi-FI" dirty="0" smtClean="0"/>
              <a:t> a </a:t>
            </a:r>
            <a:r>
              <a:rPr lang="fi-FI" dirty="0" err="1" smtClean="0"/>
              <a:t>figure</a:t>
            </a:r>
            <a:r>
              <a:rPr lang="fi-FI" dirty="0" smtClean="0"/>
              <a:t> </a:t>
            </a:r>
            <a:r>
              <a:rPr lang="fi-FI" dirty="0" err="1" smtClean="0"/>
              <a:t>makes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element</a:t>
            </a:r>
            <a:r>
              <a:rPr lang="fi-FI" dirty="0" smtClean="0"/>
              <a:t> </a:t>
            </a:r>
            <a:r>
              <a:rPr lang="fi-FI" dirty="0" err="1" smtClean="0"/>
              <a:t>fragmentation</a:t>
            </a:r>
            <a:r>
              <a:rPr lang="fi-FI" dirty="0" smtClean="0"/>
              <a:t> </a:t>
            </a:r>
            <a:r>
              <a:rPr lang="fi-FI" dirty="0" err="1" smtClean="0"/>
              <a:t>more</a:t>
            </a:r>
            <a:r>
              <a:rPr lang="fi-FI" dirty="0" smtClean="0"/>
              <a:t> </a:t>
            </a:r>
            <a:r>
              <a:rPr lang="fi-FI" dirty="0" err="1" smtClean="0"/>
              <a:t>clear</a:t>
            </a:r>
            <a:r>
              <a:rPr lang="fi-FI" dirty="0" smtClean="0"/>
              <a:t>. </a:t>
            </a:r>
          </a:p>
          <a:p>
            <a:r>
              <a:rPr lang="fi-FI" dirty="0" err="1" smtClean="0"/>
              <a:t>Proposed</a:t>
            </a:r>
            <a:r>
              <a:rPr lang="fi-FI" dirty="0" smtClean="0"/>
              <a:t> </a:t>
            </a:r>
            <a:r>
              <a:rPr lang="fi-FI" dirty="0" err="1" smtClean="0"/>
              <a:t>Resolution</a:t>
            </a:r>
            <a:r>
              <a:rPr lang="fi-FI" dirty="0" smtClean="0"/>
              <a:t>:</a:t>
            </a:r>
          </a:p>
          <a:p>
            <a:r>
              <a:rPr lang="fi-FI" dirty="0" smtClean="0"/>
              <a:t>REVISED. </a:t>
            </a:r>
            <a:r>
              <a:rPr lang="fi-FI" dirty="0" err="1" smtClean="0"/>
              <a:t>Instructions</a:t>
            </a:r>
            <a:r>
              <a:rPr lang="fi-FI" dirty="0" smtClean="0"/>
              <a:t> to </a:t>
            </a:r>
            <a:r>
              <a:rPr lang="fi-FI" dirty="0" err="1" smtClean="0"/>
              <a:t>Editor</a:t>
            </a:r>
            <a:r>
              <a:rPr lang="fi-FI" dirty="0" smtClean="0"/>
              <a:t>. </a:t>
            </a:r>
            <a:r>
              <a:rPr lang="fi-FI" dirty="0" err="1" smtClean="0"/>
              <a:t>Include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two</a:t>
            </a:r>
            <a:r>
              <a:rPr lang="fi-FI" dirty="0" smtClean="0"/>
              <a:t> </a:t>
            </a:r>
            <a:r>
              <a:rPr lang="fi-FI" dirty="0" err="1" smtClean="0"/>
              <a:t>figures</a:t>
            </a:r>
            <a:r>
              <a:rPr lang="fi-FI" dirty="0" smtClean="0"/>
              <a:t> </a:t>
            </a:r>
            <a:r>
              <a:rPr lang="fi-FI" dirty="0" smtClean="0"/>
              <a:t>and </a:t>
            </a:r>
            <a:r>
              <a:rPr lang="fi-FI" dirty="0" err="1" smtClean="0"/>
              <a:t>captions</a:t>
            </a:r>
            <a:r>
              <a:rPr lang="fi-FI" dirty="0" smtClean="0"/>
              <a:t> </a:t>
            </a:r>
            <a:r>
              <a:rPr lang="fi-FI" dirty="0" err="1" smtClean="0"/>
              <a:t>from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next</a:t>
            </a:r>
            <a:r>
              <a:rPr lang="fi-FI" dirty="0" smtClean="0"/>
              <a:t> </a:t>
            </a:r>
            <a:r>
              <a:rPr lang="fi-FI" dirty="0" err="1" smtClean="0"/>
              <a:t>two</a:t>
            </a:r>
            <a:r>
              <a:rPr lang="fi-FI" dirty="0" smtClean="0"/>
              <a:t> </a:t>
            </a:r>
            <a:r>
              <a:rPr lang="fi-FI" dirty="0" err="1" smtClean="0"/>
              <a:t>slides</a:t>
            </a:r>
            <a:r>
              <a:rPr lang="fi-FI" dirty="0" smtClean="0"/>
              <a:t> </a:t>
            </a:r>
            <a:r>
              <a:rPr lang="fi-FI" dirty="0" smtClean="0"/>
              <a:t>to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end</a:t>
            </a:r>
            <a:r>
              <a:rPr lang="fi-FI" dirty="0" smtClean="0"/>
              <a:t> of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clause</a:t>
            </a:r>
            <a:r>
              <a:rPr lang="fi-FI" dirty="0" smtClean="0"/>
              <a:t> 9.41 and </a:t>
            </a:r>
            <a:r>
              <a:rPr lang="fi-FI" dirty="0" err="1" smtClean="0"/>
              <a:t>renumber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captions</a:t>
            </a:r>
            <a:r>
              <a:rPr lang="fi-FI" dirty="0" smtClean="0"/>
              <a:t> </a:t>
            </a:r>
            <a:r>
              <a:rPr lang="fi-FI" dirty="0" err="1" smtClean="0"/>
              <a:t>correctly</a:t>
            </a:r>
            <a:r>
              <a:rPr lang="fi-FI" dirty="0" smtClean="0"/>
              <a:t>. 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889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0813" cy="1065213"/>
          </a:xfrm>
        </p:spPr>
        <p:txBody>
          <a:bodyPr/>
          <a:lstStyle/>
          <a:p>
            <a:r>
              <a:rPr lang="fi-FI" dirty="0" err="1" smtClean="0"/>
              <a:t>Addition</a:t>
            </a:r>
            <a:r>
              <a:rPr lang="fi-FI" dirty="0" smtClean="0"/>
              <a:t> to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end</a:t>
            </a:r>
            <a:r>
              <a:rPr lang="fi-FI" dirty="0" smtClean="0"/>
              <a:t> of </a:t>
            </a:r>
            <a:r>
              <a:rPr lang="fi-FI" dirty="0" err="1" smtClean="0"/>
              <a:t>clause</a:t>
            </a:r>
            <a:r>
              <a:rPr lang="fi-FI" dirty="0" smtClean="0"/>
              <a:t> </a:t>
            </a:r>
            <a:r>
              <a:rPr lang="fi-FI" dirty="0"/>
              <a:t>9.41 (1/2)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323528" y="5694347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 smtClean="0">
                <a:solidFill>
                  <a:schemeClr val="tx1"/>
                </a:solidFill>
              </a:rPr>
              <a:t>Figure</a:t>
            </a:r>
            <a:r>
              <a:rPr lang="fi-FI" dirty="0" smtClean="0">
                <a:solidFill>
                  <a:schemeClr val="tx1"/>
                </a:solidFill>
              </a:rPr>
              <a:t> X-XX </a:t>
            </a:r>
            <a:r>
              <a:rPr lang="fi-FI" dirty="0" err="1" smtClean="0">
                <a:solidFill>
                  <a:schemeClr val="tx1"/>
                </a:solidFill>
              </a:rPr>
              <a:t>Example</a:t>
            </a:r>
            <a:r>
              <a:rPr lang="fi-FI" dirty="0" smtClean="0">
                <a:solidFill>
                  <a:schemeClr val="tx1"/>
                </a:solidFill>
              </a:rPr>
              <a:t> of </a:t>
            </a:r>
            <a:r>
              <a:rPr lang="fi-FI" dirty="0" err="1" smtClean="0">
                <a:solidFill>
                  <a:schemeClr val="tx1"/>
                </a:solidFill>
              </a:rPr>
              <a:t>the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e</a:t>
            </a:r>
            <a:r>
              <a:rPr lang="fi-FI" dirty="0" err="1" smtClean="0">
                <a:solidFill>
                  <a:schemeClr val="tx1"/>
                </a:solidFill>
              </a:rPr>
              <a:t>lement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fragmentation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when</a:t>
            </a:r>
            <a:r>
              <a:rPr kumimoji="1" lang="en-US" altLang="ja-JP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dirty="0">
                <a:solidFill>
                  <a:schemeClr val="tx1"/>
                </a:solidFill>
              </a:rPr>
              <a:t>Modulo 255 of L is </a:t>
            </a:r>
            <a:r>
              <a:rPr lang="en-US" altLang="ja-JP" dirty="0">
                <a:solidFill>
                  <a:schemeClr val="tx1"/>
                </a:solidFill>
              </a:rPr>
              <a:t>not equal to 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3" name="テキスト ボックス 9"/>
          <p:cNvSpPr txBox="1"/>
          <p:nvPr/>
        </p:nvSpPr>
        <p:spPr>
          <a:xfrm>
            <a:off x="2986144" y="1698794"/>
            <a:ext cx="566480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Data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4" name="テキスト ボックス 11"/>
          <p:cNvSpPr txBox="1"/>
          <p:nvPr/>
        </p:nvSpPr>
        <p:spPr>
          <a:xfrm>
            <a:off x="1970752" y="2564056"/>
            <a:ext cx="233740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Data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5" name="テキスト ボックス 12"/>
          <p:cNvSpPr txBox="1"/>
          <p:nvPr/>
        </p:nvSpPr>
        <p:spPr>
          <a:xfrm>
            <a:off x="4853652" y="2564056"/>
            <a:ext cx="233740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Data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6" name="テキスト ボックス 13"/>
          <p:cNvSpPr txBox="1"/>
          <p:nvPr/>
        </p:nvSpPr>
        <p:spPr>
          <a:xfrm>
            <a:off x="7605567" y="2564056"/>
            <a:ext cx="1045385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Data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47" name="直線コネクタ 15"/>
          <p:cNvCxnSpPr/>
          <p:nvPr/>
        </p:nvCxnSpPr>
        <p:spPr>
          <a:xfrm rot="5400000">
            <a:off x="5131980" y="1877348"/>
            <a:ext cx="379968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16"/>
          <p:cNvCxnSpPr/>
          <p:nvPr/>
        </p:nvCxnSpPr>
        <p:spPr>
          <a:xfrm rot="5400000">
            <a:off x="7411613" y="1877348"/>
            <a:ext cx="379968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18"/>
          <p:cNvCxnSpPr/>
          <p:nvPr/>
        </p:nvCxnSpPr>
        <p:spPr>
          <a:xfrm flipH="1">
            <a:off x="1970752" y="2068126"/>
            <a:ext cx="1015392" cy="4959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21"/>
          <p:cNvCxnSpPr/>
          <p:nvPr/>
        </p:nvCxnSpPr>
        <p:spPr>
          <a:xfrm flipH="1">
            <a:off x="4308160" y="2068126"/>
            <a:ext cx="1013010" cy="4959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23"/>
          <p:cNvCxnSpPr/>
          <p:nvPr/>
        </p:nvCxnSpPr>
        <p:spPr>
          <a:xfrm flipH="1">
            <a:off x="4853652" y="2068126"/>
            <a:ext cx="469106" cy="4959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25"/>
          <p:cNvCxnSpPr/>
          <p:nvPr/>
        </p:nvCxnSpPr>
        <p:spPr>
          <a:xfrm flipH="1">
            <a:off x="7191061" y="2068130"/>
            <a:ext cx="414507" cy="4959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27"/>
          <p:cNvCxnSpPr/>
          <p:nvPr/>
        </p:nvCxnSpPr>
        <p:spPr>
          <a:xfrm flipH="1">
            <a:off x="7600804" y="2068128"/>
            <a:ext cx="4764" cy="4959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29"/>
          <p:cNvCxnSpPr/>
          <p:nvPr/>
        </p:nvCxnSpPr>
        <p:spPr>
          <a:xfrm flipH="1">
            <a:off x="8650159" y="2068132"/>
            <a:ext cx="1588" cy="4967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30"/>
          <p:cNvSpPr txBox="1"/>
          <p:nvPr/>
        </p:nvSpPr>
        <p:spPr>
          <a:xfrm>
            <a:off x="88706" y="3750990"/>
            <a:ext cx="69762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EID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6" name="テキスト ボックス 31"/>
          <p:cNvSpPr txBox="1"/>
          <p:nvPr/>
        </p:nvSpPr>
        <p:spPr>
          <a:xfrm>
            <a:off x="622050" y="3750990"/>
            <a:ext cx="646332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255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7" name="テキスト ボックス 32"/>
          <p:cNvSpPr txBox="1"/>
          <p:nvPr/>
        </p:nvSpPr>
        <p:spPr>
          <a:xfrm>
            <a:off x="1204136" y="3750990"/>
            <a:ext cx="233740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Data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8" name="テキスト ボックス 33"/>
          <p:cNvSpPr txBox="1"/>
          <p:nvPr/>
        </p:nvSpPr>
        <p:spPr>
          <a:xfrm>
            <a:off x="3449522" y="3750990"/>
            <a:ext cx="681597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FID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9" name="テキスト ボックス 34"/>
          <p:cNvSpPr txBox="1"/>
          <p:nvPr/>
        </p:nvSpPr>
        <p:spPr>
          <a:xfrm>
            <a:off x="3974850" y="3750990"/>
            <a:ext cx="646332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255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0" name="テキスト ボックス 35"/>
          <p:cNvSpPr txBox="1"/>
          <p:nvPr/>
        </p:nvSpPr>
        <p:spPr>
          <a:xfrm>
            <a:off x="4556936" y="3750990"/>
            <a:ext cx="233740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Data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1" name="テキスト ボックス 36"/>
          <p:cNvSpPr txBox="1"/>
          <p:nvPr/>
        </p:nvSpPr>
        <p:spPr>
          <a:xfrm>
            <a:off x="6802322" y="3750990"/>
            <a:ext cx="681597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FID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2" name="テキスト ボックス 37"/>
          <p:cNvSpPr txBox="1"/>
          <p:nvPr/>
        </p:nvSpPr>
        <p:spPr>
          <a:xfrm>
            <a:off x="7285171" y="3750990"/>
            <a:ext cx="73129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mod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3" name="テキスト ボックス 38"/>
          <p:cNvSpPr txBox="1"/>
          <p:nvPr/>
        </p:nvSpPr>
        <p:spPr>
          <a:xfrm>
            <a:off x="7909736" y="3750990"/>
            <a:ext cx="1045385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Data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4" name="テキスト ボックス 39"/>
          <p:cNvSpPr txBox="1"/>
          <p:nvPr/>
        </p:nvSpPr>
        <p:spPr>
          <a:xfrm>
            <a:off x="2655944" y="2933388"/>
            <a:ext cx="1439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255 octets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5" name="テキスト ボックス 40"/>
          <p:cNvSpPr txBox="1"/>
          <p:nvPr/>
        </p:nvSpPr>
        <p:spPr>
          <a:xfrm>
            <a:off x="5529676" y="2933388"/>
            <a:ext cx="1439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255 octets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6" name="テキスト ボックス 41"/>
          <p:cNvSpPr txBox="1"/>
          <p:nvPr/>
        </p:nvSpPr>
        <p:spPr>
          <a:xfrm>
            <a:off x="7909736" y="2933387"/>
            <a:ext cx="731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mod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67" name="直線コネクタ 43"/>
          <p:cNvCxnSpPr/>
          <p:nvPr/>
        </p:nvCxnSpPr>
        <p:spPr>
          <a:xfrm rot="5400000">
            <a:off x="1178643" y="2958881"/>
            <a:ext cx="817602" cy="7666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45"/>
          <p:cNvCxnSpPr/>
          <p:nvPr/>
        </p:nvCxnSpPr>
        <p:spPr>
          <a:xfrm rot="5400000">
            <a:off x="3516051" y="2958881"/>
            <a:ext cx="817602" cy="7666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47"/>
          <p:cNvCxnSpPr/>
          <p:nvPr/>
        </p:nvCxnSpPr>
        <p:spPr>
          <a:xfrm rot="5400000">
            <a:off x="4296493" y="3193831"/>
            <a:ext cx="817602" cy="2967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49"/>
          <p:cNvCxnSpPr/>
          <p:nvPr/>
        </p:nvCxnSpPr>
        <p:spPr>
          <a:xfrm rot="5400000">
            <a:off x="6633901" y="3193831"/>
            <a:ext cx="817602" cy="2967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51"/>
          <p:cNvCxnSpPr/>
          <p:nvPr/>
        </p:nvCxnSpPr>
        <p:spPr>
          <a:xfrm rot="16200000" flipH="1">
            <a:off x="7346468" y="3187722"/>
            <a:ext cx="817602" cy="3089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53"/>
          <p:cNvCxnSpPr/>
          <p:nvPr/>
        </p:nvCxnSpPr>
        <p:spPr>
          <a:xfrm rot="16200000" flipH="1">
            <a:off x="8393838" y="3189707"/>
            <a:ext cx="817602" cy="3049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テキスト ボックス 54"/>
          <p:cNvSpPr txBox="1"/>
          <p:nvPr/>
        </p:nvSpPr>
        <p:spPr>
          <a:xfrm>
            <a:off x="904480" y="4265801"/>
            <a:ext cx="510768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L: The length of the original data in 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octets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r>
              <a:rPr kumimoji="1" lang="en-US" altLang="ja-JP" sz="2000" dirty="0" smtClean="0">
                <a:solidFill>
                  <a:schemeClr val="tx1"/>
                </a:solidFill>
              </a:rPr>
              <a:t>EID: The element ID of the fragmented element</a:t>
            </a: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FID: The element ID of the 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Fragmen</a:t>
            </a:r>
            <a:r>
              <a:rPr lang="en-US" altLang="ja-JP" sz="2000" dirty="0" smtClean="0">
                <a:solidFill>
                  <a:schemeClr val="tx1"/>
                </a:solidFill>
              </a:rPr>
              <a:t> element</a:t>
            </a:r>
          </a:p>
          <a:p>
            <a:r>
              <a:rPr kumimoji="1" lang="en-US" altLang="ja-JP" sz="2000" dirty="0" smtClean="0">
                <a:solidFill>
                  <a:schemeClr val="tx1"/>
                </a:solidFill>
              </a:rPr>
              <a:t>mod: Modulo 255 of L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4" name="左大かっこ 44"/>
          <p:cNvSpPr/>
          <p:nvPr/>
        </p:nvSpPr>
        <p:spPr>
          <a:xfrm rot="5400000" flipV="1">
            <a:off x="5698410" y="-1327086"/>
            <a:ext cx="239476" cy="566401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テキスト ボックス 46"/>
          <p:cNvSpPr txBox="1"/>
          <p:nvPr/>
        </p:nvSpPr>
        <p:spPr>
          <a:xfrm>
            <a:off x="5322758" y="980728"/>
            <a:ext cx="1154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L octets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81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Addition</a:t>
            </a:r>
            <a:r>
              <a:rPr lang="fi-FI" dirty="0" smtClean="0"/>
              <a:t> to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end</a:t>
            </a:r>
            <a:r>
              <a:rPr lang="fi-FI" dirty="0" smtClean="0"/>
              <a:t> of </a:t>
            </a:r>
            <a:r>
              <a:rPr lang="fi-FI" dirty="0" err="1" smtClean="0"/>
              <a:t>clause</a:t>
            </a:r>
            <a:r>
              <a:rPr lang="fi-FI" dirty="0" smtClean="0"/>
              <a:t> </a:t>
            </a:r>
            <a:r>
              <a:rPr lang="fi-FI" dirty="0" smtClean="0"/>
              <a:t>9.41 (2/2)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9" name="テキスト ボックス 9"/>
          <p:cNvSpPr txBox="1"/>
          <p:nvPr/>
        </p:nvSpPr>
        <p:spPr>
          <a:xfrm>
            <a:off x="2986144" y="1907540"/>
            <a:ext cx="4613344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Data</a:t>
            </a:r>
            <a:endParaRPr kumimoji="1" lang="ja-JP" altLang="en-US" dirty="0"/>
          </a:p>
        </p:txBody>
      </p:sp>
      <p:sp>
        <p:nvSpPr>
          <p:cNvPr id="10" name="テキスト ボックス 11"/>
          <p:cNvSpPr txBox="1"/>
          <p:nvPr/>
        </p:nvSpPr>
        <p:spPr>
          <a:xfrm>
            <a:off x="1970752" y="2901434"/>
            <a:ext cx="233740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Data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テキスト ボックス 12"/>
          <p:cNvSpPr txBox="1"/>
          <p:nvPr/>
        </p:nvSpPr>
        <p:spPr>
          <a:xfrm>
            <a:off x="4853652" y="2901434"/>
            <a:ext cx="233740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Data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3" name="直線コネクタ 15"/>
          <p:cNvCxnSpPr/>
          <p:nvPr/>
        </p:nvCxnSpPr>
        <p:spPr>
          <a:xfrm rot="5400000">
            <a:off x="4813270" y="2086094"/>
            <a:ext cx="379968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6"/>
          <p:cNvCxnSpPr/>
          <p:nvPr/>
        </p:nvCxnSpPr>
        <p:spPr>
          <a:xfrm rot="5400000">
            <a:off x="7411613" y="2086094"/>
            <a:ext cx="379968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8"/>
          <p:cNvCxnSpPr/>
          <p:nvPr/>
        </p:nvCxnSpPr>
        <p:spPr>
          <a:xfrm flipH="1">
            <a:off x="1970752" y="2276872"/>
            <a:ext cx="1015392" cy="6245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21"/>
          <p:cNvCxnSpPr/>
          <p:nvPr/>
        </p:nvCxnSpPr>
        <p:spPr>
          <a:xfrm flipH="1">
            <a:off x="4308160" y="2294196"/>
            <a:ext cx="660214" cy="6072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23"/>
          <p:cNvCxnSpPr/>
          <p:nvPr/>
        </p:nvCxnSpPr>
        <p:spPr>
          <a:xfrm flipH="1">
            <a:off x="4870985" y="2294196"/>
            <a:ext cx="98705" cy="6072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25"/>
          <p:cNvCxnSpPr/>
          <p:nvPr/>
        </p:nvCxnSpPr>
        <p:spPr>
          <a:xfrm flipH="1">
            <a:off x="7191062" y="2308795"/>
            <a:ext cx="408426" cy="5926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30"/>
          <p:cNvSpPr txBox="1"/>
          <p:nvPr/>
        </p:nvSpPr>
        <p:spPr>
          <a:xfrm>
            <a:off x="188744" y="4088368"/>
            <a:ext cx="49755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EID</a:t>
            </a:r>
            <a:endParaRPr kumimoji="1" lang="ja-JP" altLang="en-US" dirty="0"/>
          </a:p>
        </p:txBody>
      </p:sp>
      <p:sp>
        <p:nvSpPr>
          <p:cNvPr id="22" name="テキスト ボックス 31"/>
          <p:cNvSpPr txBox="1"/>
          <p:nvPr/>
        </p:nvSpPr>
        <p:spPr>
          <a:xfrm>
            <a:off x="677392" y="4088368"/>
            <a:ext cx="53564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255</a:t>
            </a:r>
            <a:endParaRPr kumimoji="1" lang="ja-JP" altLang="en-US" dirty="0"/>
          </a:p>
        </p:txBody>
      </p:sp>
      <p:sp>
        <p:nvSpPr>
          <p:cNvPr id="23" name="テキスト ボックス 32"/>
          <p:cNvSpPr txBox="1"/>
          <p:nvPr/>
        </p:nvSpPr>
        <p:spPr>
          <a:xfrm>
            <a:off x="1204136" y="4088368"/>
            <a:ext cx="2337408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Data</a:t>
            </a:r>
            <a:endParaRPr kumimoji="1" lang="ja-JP" altLang="en-US" dirty="0"/>
          </a:p>
        </p:txBody>
      </p:sp>
      <p:sp>
        <p:nvSpPr>
          <p:cNvPr id="24" name="テキスト ボックス 33"/>
          <p:cNvSpPr txBox="1"/>
          <p:nvPr/>
        </p:nvSpPr>
        <p:spPr>
          <a:xfrm>
            <a:off x="3541544" y="4088368"/>
            <a:ext cx="49755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FID</a:t>
            </a:r>
            <a:endParaRPr kumimoji="1" lang="ja-JP" altLang="en-US" dirty="0"/>
          </a:p>
        </p:txBody>
      </p:sp>
      <p:sp>
        <p:nvSpPr>
          <p:cNvPr id="25" name="テキスト ボックス 34"/>
          <p:cNvSpPr txBox="1"/>
          <p:nvPr/>
        </p:nvSpPr>
        <p:spPr>
          <a:xfrm>
            <a:off x="4030192" y="4088368"/>
            <a:ext cx="53564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255</a:t>
            </a:r>
            <a:endParaRPr kumimoji="1" lang="ja-JP" altLang="en-US" dirty="0"/>
          </a:p>
        </p:txBody>
      </p:sp>
      <p:sp>
        <p:nvSpPr>
          <p:cNvPr id="26" name="テキスト ボックス 35"/>
          <p:cNvSpPr txBox="1"/>
          <p:nvPr/>
        </p:nvSpPr>
        <p:spPr>
          <a:xfrm>
            <a:off x="4556936" y="4088368"/>
            <a:ext cx="2337408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Data</a:t>
            </a:r>
            <a:endParaRPr kumimoji="1" lang="ja-JP" altLang="en-US" dirty="0"/>
          </a:p>
        </p:txBody>
      </p:sp>
      <p:sp>
        <p:nvSpPr>
          <p:cNvPr id="30" name="テキスト ボックス 39"/>
          <p:cNvSpPr txBox="1"/>
          <p:nvPr/>
        </p:nvSpPr>
        <p:spPr>
          <a:xfrm>
            <a:off x="2411760" y="3284984"/>
            <a:ext cx="1439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255 octets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1" name="テキスト ボックス 40"/>
          <p:cNvSpPr txBox="1"/>
          <p:nvPr/>
        </p:nvSpPr>
        <p:spPr>
          <a:xfrm>
            <a:off x="5285492" y="3284984"/>
            <a:ext cx="1439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255 octets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3" name="直線コネクタ 43"/>
          <p:cNvCxnSpPr/>
          <p:nvPr/>
        </p:nvCxnSpPr>
        <p:spPr>
          <a:xfrm rot="5400000">
            <a:off x="1178643" y="3296259"/>
            <a:ext cx="817602" cy="7666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45"/>
          <p:cNvCxnSpPr/>
          <p:nvPr/>
        </p:nvCxnSpPr>
        <p:spPr>
          <a:xfrm rot="5400000">
            <a:off x="3516051" y="3296259"/>
            <a:ext cx="817602" cy="7666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47"/>
          <p:cNvCxnSpPr/>
          <p:nvPr/>
        </p:nvCxnSpPr>
        <p:spPr>
          <a:xfrm rot="5400000">
            <a:off x="4296493" y="3531209"/>
            <a:ext cx="817602" cy="2967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49"/>
          <p:cNvCxnSpPr/>
          <p:nvPr/>
        </p:nvCxnSpPr>
        <p:spPr>
          <a:xfrm rot="5400000">
            <a:off x="6633901" y="3531209"/>
            <a:ext cx="817602" cy="2967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54"/>
          <p:cNvSpPr txBox="1"/>
          <p:nvPr/>
        </p:nvSpPr>
        <p:spPr>
          <a:xfrm>
            <a:off x="677392" y="4876800"/>
            <a:ext cx="46434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EID: The element ID of the fragmented element</a:t>
            </a:r>
          </a:p>
          <a:p>
            <a:r>
              <a:rPr lang="en-US" altLang="ja-JP" dirty="0" smtClean="0"/>
              <a:t>FID: The element ID of Fragment element</a:t>
            </a:r>
          </a:p>
          <a:p>
            <a:r>
              <a:rPr kumimoji="1" lang="en-US" altLang="ja-JP" dirty="0" smtClean="0"/>
              <a:t>mod: Modulo 255 of the original data length</a:t>
            </a:r>
            <a:endParaRPr kumimoji="1" lang="ja-JP" altLang="en-US" dirty="0"/>
          </a:p>
        </p:txBody>
      </p:sp>
      <p:sp>
        <p:nvSpPr>
          <p:cNvPr id="43" name="テキスト ボックス 54"/>
          <p:cNvSpPr txBox="1"/>
          <p:nvPr/>
        </p:nvSpPr>
        <p:spPr>
          <a:xfrm>
            <a:off x="639675" y="4581128"/>
            <a:ext cx="510768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L: The length of the original data in </a:t>
            </a:r>
            <a:r>
              <a:rPr lang="en-US" altLang="ja-JP" sz="2000" dirty="0" smtClean="0">
                <a:solidFill>
                  <a:schemeClr val="tx1"/>
                </a:solidFill>
              </a:rPr>
              <a:t>octets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r>
              <a:rPr kumimoji="1" lang="en-US" altLang="ja-JP" sz="2000" dirty="0" smtClean="0">
                <a:solidFill>
                  <a:schemeClr val="tx1"/>
                </a:solidFill>
              </a:rPr>
              <a:t>EID: The element ID of the fragmented element</a:t>
            </a: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FID: The element ID of the 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Fragmen</a:t>
            </a:r>
            <a:r>
              <a:rPr lang="en-US" altLang="ja-JP" sz="2000" dirty="0" smtClean="0">
                <a:solidFill>
                  <a:schemeClr val="tx1"/>
                </a:solidFill>
              </a:rPr>
              <a:t> </a:t>
            </a:r>
            <a:r>
              <a:rPr lang="en-US" altLang="ja-JP" sz="2000" dirty="0" smtClean="0">
                <a:solidFill>
                  <a:schemeClr val="tx1"/>
                </a:solidFill>
              </a:rPr>
              <a:t>element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23528" y="5694347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 smtClean="0">
                <a:solidFill>
                  <a:schemeClr val="tx1"/>
                </a:solidFill>
              </a:rPr>
              <a:t>Figure</a:t>
            </a:r>
            <a:r>
              <a:rPr lang="fi-FI" dirty="0" smtClean="0">
                <a:solidFill>
                  <a:schemeClr val="tx1"/>
                </a:solidFill>
              </a:rPr>
              <a:t> X-XX </a:t>
            </a:r>
            <a:r>
              <a:rPr lang="fi-FI" dirty="0" err="1" smtClean="0">
                <a:solidFill>
                  <a:schemeClr val="tx1"/>
                </a:solidFill>
              </a:rPr>
              <a:t>Example</a:t>
            </a:r>
            <a:r>
              <a:rPr lang="fi-FI" dirty="0" smtClean="0">
                <a:solidFill>
                  <a:schemeClr val="tx1"/>
                </a:solidFill>
              </a:rPr>
              <a:t> of </a:t>
            </a:r>
            <a:r>
              <a:rPr lang="fi-FI" dirty="0" err="1" smtClean="0">
                <a:solidFill>
                  <a:schemeClr val="tx1"/>
                </a:solidFill>
              </a:rPr>
              <a:t>the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e</a:t>
            </a:r>
            <a:r>
              <a:rPr lang="fi-FI" dirty="0" err="1" smtClean="0">
                <a:solidFill>
                  <a:schemeClr val="tx1"/>
                </a:solidFill>
              </a:rPr>
              <a:t>lement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fragmentation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when</a:t>
            </a:r>
            <a:r>
              <a:rPr kumimoji="1" lang="en-US" altLang="ja-JP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dirty="0">
                <a:solidFill>
                  <a:schemeClr val="tx1"/>
                </a:solidFill>
              </a:rPr>
              <a:t>Modulo 255 of L is </a:t>
            </a:r>
            <a:r>
              <a:rPr lang="en-US" altLang="ja-JP" dirty="0" smtClean="0">
                <a:solidFill>
                  <a:schemeClr val="tx1"/>
                </a:solidFill>
              </a:rPr>
              <a:t>equal </a:t>
            </a:r>
            <a:r>
              <a:rPr lang="en-US" altLang="ja-JP" dirty="0">
                <a:solidFill>
                  <a:schemeClr val="tx1"/>
                </a:solidFill>
              </a:rPr>
              <a:t>to 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28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71</TotalTime>
  <Words>273</Words>
  <Application>Microsoft Office PowerPoint</Application>
  <PresentationFormat>On-screen Show (4:3)</PresentationFormat>
  <Paragraphs>79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 Unicode MS</vt:lpstr>
      <vt:lpstr>MS Gothic</vt:lpstr>
      <vt:lpstr>Times New Roman</vt:lpstr>
      <vt:lpstr>Office Theme</vt:lpstr>
      <vt:lpstr>Document</vt:lpstr>
      <vt:lpstr>Resolution to CID 4294</vt:lpstr>
      <vt:lpstr>Abstract</vt:lpstr>
      <vt:lpstr>Comment</vt:lpstr>
      <vt:lpstr>Addition to the end of clause 9.41 (1/2)</vt:lpstr>
      <vt:lpstr>Addition to the end of clause 9.41 (2/2)</vt:lpstr>
    </vt:vector>
  </TitlesOfParts>
  <Company>Nokia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Resolution to CID 4294</dc:title>
  <dc:creator>Kneckt Jarkko (Nokia-CTO/Espoo)</dc:creator>
  <cp:lastModifiedBy>Kneckt Jarkko (Nokia-CTO/Espoo)</cp:lastModifiedBy>
  <cp:revision>8</cp:revision>
  <cp:lastPrinted>1601-01-01T00:00:00Z</cp:lastPrinted>
  <dcterms:created xsi:type="dcterms:W3CDTF">2014-07-14T22:42:21Z</dcterms:created>
  <dcterms:modified xsi:type="dcterms:W3CDTF">2014-07-15T00:02:13Z</dcterms:modified>
</cp:coreProperties>
</file>