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82" d="100"/>
          <a:sy n="82" d="100"/>
        </p:scale>
        <p:origin x="87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802.11-14/0898r0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to CID 4294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24563"/>
              </p:ext>
            </p:extLst>
          </p:nvPr>
        </p:nvGraphicFramePr>
        <p:xfrm>
          <a:off x="515938" y="2274888"/>
          <a:ext cx="8112125" cy="282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3286" imgH="2886343" progId="Word.Document.8">
                  <p:embed/>
                </p:oleObj>
              </mc:Choice>
              <mc:Fallback>
                <p:oleObj name="Document" r:id="rId4" imgW="8253286" imgH="288634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4888"/>
                        <a:ext cx="8112125" cy="282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provides a figure for element fragmentation as a resolution to CID 4294.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Comment: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A </a:t>
            </a:r>
            <a:r>
              <a:rPr lang="en-US" dirty="0"/>
              <a:t>figure will be useful to clarify the design</a:t>
            </a:r>
            <a:endParaRPr lang="en-GB" dirty="0"/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: </a:t>
            </a:r>
          </a:p>
          <a:p>
            <a:r>
              <a:rPr lang="en-US" dirty="0" smtClean="0"/>
              <a:t>	Add </a:t>
            </a:r>
            <a:r>
              <a:rPr lang="en-US" dirty="0"/>
              <a:t>a figure that explains the </a:t>
            </a:r>
            <a:r>
              <a:rPr lang="en-US" dirty="0" smtClean="0"/>
              <a:t>fragmentation</a:t>
            </a:r>
          </a:p>
          <a:p>
            <a:r>
              <a:rPr lang="fi-FI" dirty="0" err="1" smtClean="0"/>
              <a:t>Discussion</a:t>
            </a:r>
            <a:r>
              <a:rPr lang="fi-FI" dirty="0" smtClean="0"/>
              <a:t>:</a:t>
            </a:r>
          </a:p>
          <a:p>
            <a:r>
              <a:rPr lang="fi-FI" dirty="0"/>
              <a:t>	</a:t>
            </a:r>
            <a:r>
              <a:rPr lang="fi-FI" dirty="0" err="1" smtClean="0"/>
              <a:t>Yes</a:t>
            </a:r>
            <a:r>
              <a:rPr lang="fi-FI" dirty="0" smtClean="0"/>
              <a:t> a </a:t>
            </a:r>
            <a:r>
              <a:rPr lang="fi-FI" dirty="0" err="1" smtClean="0"/>
              <a:t>figure</a:t>
            </a:r>
            <a:r>
              <a:rPr lang="fi-FI" dirty="0" smtClean="0"/>
              <a:t> </a:t>
            </a:r>
            <a:r>
              <a:rPr lang="fi-FI" dirty="0" err="1" smtClean="0"/>
              <a:t>makes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element</a:t>
            </a:r>
            <a:r>
              <a:rPr lang="fi-FI" dirty="0" smtClean="0"/>
              <a:t> </a:t>
            </a:r>
            <a:r>
              <a:rPr lang="fi-FI" dirty="0" err="1" smtClean="0"/>
              <a:t>fragmentation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clear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:</a:t>
            </a:r>
          </a:p>
          <a:p>
            <a:r>
              <a:rPr lang="fi-FI" dirty="0" smtClean="0"/>
              <a:t>REVISED. </a:t>
            </a:r>
            <a:r>
              <a:rPr lang="fi-FI" dirty="0" err="1" smtClean="0"/>
              <a:t>Instructions</a:t>
            </a:r>
            <a:r>
              <a:rPr lang="fi-FI" dirty="0" smtClean="0"/>
              <a:t> to </a:t>
            </a:r>
            <a:r>
              <a:rPr lang="fi-FI" dirty="0" err="1" smtClean="0"/>
              <a:t>Editor</a:t>
            </a:r>
            <a:r>
              <a:rPr lang="fi-FI" dirty="0" smtClean="0"/>
              <a:t>.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figure</a:t>
            </a:r>
            <a:r>
              <a:rPr lang="fi-FI" dirty="0" smtClean="0"/>
              <a:t> and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slide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clause</a:t>
            </a:r>
            <a:r>
              <a:rPr lang="fi-FI" dirty="0" smtClean="0"/>
              <a:t> 9.41 and </a:t>
            </a:r>
            <a:r>
              <a:rPr lang="fi-FI" dirty="0" err="1" smtClean="0"/>
              <a:t>renumber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caption</a:t>
            </a:r>
            <a:r>
              <a:rPr lang="fi-FI" dirty="0" smtClean="0"/>
              <a:t> </a:t>
            </a:r>
            <a:r>
              <a:rPr lang="fi-FI" dirty="0" err="1" smtClean="0"/>
              <a:t>correctly</a:t>
            </a:r>
            <a:r>
              <a:rPr lang="fi-FI" dirty="0" smtClean="0"/>
              <a:t>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89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Addition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clause</a:t>
            </a:r>
            <a:r>
              <a:rPr lang="fi-FI" dirty="0" smtClean="0"/>
              <a:t> 9.41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テキスト ボックス 7"/>
          <p:cNvSpPr txBox="1"/>
          <p:nvPr/>
        </p:nvSpPr>
        <p:spPr>
          <a:xfrm>
            <a:off x="1970752" y="1907540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EID</a:t>
            </a:r>
            <a:endParaRPr kumimoji="1" lang="ja-JP" altLang="en-US" dirty="0"/>
          </a:p>
        </p:txBody>
      </p:sp>
      <p:sp>
        <p:nvSpPr>
          <p:cNvPr id="8" name="テキスト ボックス 8"/>
          <p:cNvSpPr txBox="1"/>
          <p:nvPr/>
        </p:nvSpPr>
        <p:spPr>
          <a:xfrm>
            <a:off x="2468304" y="1907540"/>
            <a:ext cx="51784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Len</a:t>
            </a:r>
            <a:endParaRPr kumimoji="1" lang="ja-JP" altLang="en-US" dirty="0"/>
          </a:p>
        </p:txBody>
      </p:sp>
      <p:sp>
        <p:nvSpPr>
          <p:cNvPr id="9" name="テキスト ボックス 9"/>
          <p:cNvSpPr txBox="1"/>
          <p:nvPr/>
        </p:nvSpPr>
        <p:spPr>
          <a:xfrm>
            <a:off x="2986144" y="1907540"/>
            <a:ext cx="56648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10" name="テキスト ボックス 11"/>
          <p:cNvSpPr txBox="1"/>
          <p:nvPr/>
        </p:nvSpPr>
        <p:spPr>
          <a:xfrm>
            <a:off x="1970752" y="2901434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2"/>
          <p:cNvSpPr txBox="1"/>
          <p:nvPr/>
        </p:nvSpPr>
        <p:spPr>
          <a:xfrm>
            <a:off x="4853652" y="2901434"/>
            <a:ext cx="23374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3"/>
          <p:cNvSpPr txBox="1"/>
          <p:nvPr/>
        </p:nvSpPr>
        <p:spPr>
          <a:xfrm>
            <a:off x="7605567" y="2901434"/>
            <a:ext cx="104538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5"/>
          <p:cNvCxnSpPr/>
          <p:nvPr/>
        </p:nvCxnSpPr>
        <p:spPr>
          <a:xfrm rot="5400000">
            <a:off x="4813270" y="2086094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6"/>
          <p:cNvCxnSpPr/>
          <p:nvPr/>
        </p:nvCxnSpPr>
        <p:spPr>
          <a:xfrm rot="5400000">
            <a:off x="7411613" y="2086094"/>
            <a:ext cx="37996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8"/>
          <p:cNvCxnSpPr/>
          <p:nvPr/>
        </p:nvCxnSpPr>
        <p:spPr>
          <a:xfrm flipH="1">
            <a:off x="1970752" y="2276872"/>
            <a:ext cx="1015392" cy="6245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21"/>
          <p:cNvCxnSpPr/>
          <p:nvPr/>
        </p:nvCxnSpPr>
        <p:spPr>
          <a:xfrm flipH="1">
            <a:off x="4308160" y="2294196"/>
            <a:ext cx="660214" cy="607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23"/>
          <p:cNvCxnSpPr/>
          <p:nvPr/>
        </p:nvCxnSpPr>
        <p:spPr>
          <a:xfrm flipH="1">
            <a:off x="4870985" y="2294196"/>
            <a:ext cx="98705" cy="607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25"/>
          <p:cNvCxnSpPr/>
          <p:nvPr/>
        </p:nvCxnSpPr>
        <p:spPr>
          <a:xfrm flipH="1">
            <a:off x="7191062" y="2308795"/>
            <a:ext cx="408426" cy="592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27"/>
          <p:cNvCxnSpPr/>
          <p:nvPr/>
        </p:nvCxnSpPr>
        <p:spPr>
          <a:xfrm flipH="1">
            <a:off x="7600804" y="2310001"/>
            <a:ext cx="4762" cy="5914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29"/>
          <p:cNvCxnSpPr/>
          <p:nvPr/>
        </p:nvCxnSpPr>
        <p:spPr>
          <a:xfrm flipH="1">
            <a:off x="8650159" y="2294198"/>
            <a:ext cx="18126" cy="6080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0"/>
          <p:cNvSpPr txBox="1"/>
          <p:nvPr/>
        </p:nvSpPr>
        <p:spPr>
          <a:xfrm>
            <a:off x="188744" y="4088368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EID</a:t>
            </a:r>
            <a:endParaRPr kumimoji="1" lang="ja-JP" altLang="en-US" dirty="0"/>
          </a:p>
        </p:txBody>
      </p:sp>
      <p:sp>
        <p:nvSpPr>
          <p:cNvPr id="22" name="テキスト ボックス 31"/>
          <p:cNvSpPr txBox="1"/>
          <p:nvPr/>
        </p:nvSpPr>
        <p:spPr>
          <a:xfrm>
            <a:off x="677392" y="4088368"/>
            <a:ext cx="5356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255</a:t>
            </a:r>
            <a:endParaRPr kumimoji="1" lang="ja-JP" altLang="en-US" dirty="0"/>
          </a:p>
        </p:txBody>
      </p:sp>
      <p:sp>
        <p:nvSpPr>
          <p:cNvPr id="23" name="テキスト ボックス 32"/>
          <p:cNvSpPr txBox="1"/>
          <p:nvPr/>
        </p:nvSpPr>
        <p:spPr>
          <a:xfrm>
            <a:off x="1204136" y="4088368"/>
            <a:ext cx="2337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24" name="テキスト ボックス 33"/>
          <p:cNvSpPr txBox="1"/>
          <p:nvPr/>
        </p:nvSpPr>
        <p:spPr>
          <a:xfrm>
            <a:off x="3541544" y="4088368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FID</a:t>
            </a:r>
            <a:endParaRPr kumimoji="1" lang="ja-JP" altLang="en-US" dirty="0"/>
          </a:p>
        </p:txBody>
      </p:sp>
      <p:sp>
        <p:nvSpPr>
          <p:cNvPr id="25" name="テキスト ボックス 34"/>
          <p:cNvSpPr txBox="1"/>
          <p:nvPr/>
        </p:nvSpPr>
        <p:spPr>
          <a:xfrm>
            <a:off x="4030192" y="4088368"/>
            <a:ext cx="53564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255</a:t>
            </a:r>
            <a:endParaRPr kumimoji="1" lang="ja-JP" altLang="en-US" dirty="0"/>
          </a:p>
        </p:txBody>
      </p:sp>
      <p:sp>
        <p:nvSpPr>
          <p:cNvPr id="26" name="テキスト ボックス 35"/>
          <p:cNvSpPr txBox="1"/>
          <p:nvPr/>
        </p:nvSpPr>
        <p:spPr>
          <a:xfrm>
            <a:off x="4556936" y="4088368"/>
            <a:ext cx="2337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27" name="テキスト ボックス 36"/>
          <p:cNvSpPr txBox="1"/>
          <p:nvPr/>
        </p:nvSpPr>
        <p:spPr>
          <a:xfrm>
            <a:off x="6894344" y="4088368"/>
            <a:ext cx="49755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FID</a:t>
            </a:r>
            <a:endParaRPr kumimoji="1" lang="ja-JP" altLang="en-US" dirty="0"/>
          </a:p>
        </p:txBody>
      </p:sp>
      <p:sp>
        <p:nvSpPr>
          <p:cNvPr id="28" name="テキスト ボックス 37"/>
          <p:cNvSpPr txBox="1"/>
          <p:nvPr/>
        </p:nvSpPr>
        <p:spPr>
          <a:xfrm>
            <a:off x="7344782" y="4088368"/>
            <a:ext cx="61206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mod</a:t>
            </a:r>
            <a:endParaRPr kumimoji="1" lang="ja-JP" altLang="en-US" dirty="0"/>
          </a:p>
        </p:txBody>
      </p:sp>
      <p:sp>
        <p:nvSpPr>
          <p:cNvPr id="29" name="テキスト ボックス 38"/>
          <p:cNvSpPr txBox="1"/>
          <p:nvPr/>
        </p:nvSpPr>
        <p:spPr>
          <a:xfrm>
            <a:off x="7909736" y="4088368"/>
            <a:ext cx="104538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</a:t>
            </a:r>
            <a:endParaRPr kumimoji="1" lang="ja-JP" altLang="en-US" dirty="0"/>
          </a:p>
        </p:txBody>
      </p:sp>
      <p:sp>
        <p:nvSpPr>
          <p:cNvPr id="30" name="テキスト ボックス 39"/>
          <p:cNvSpPr txBox="1"/>
          <p:nvPr/>
        </p:nvSpPr>
        <p:spPr>
          <a:xfrm>
            <a:off x="2411760" y="3284984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40"/>
          <p:cNvSpPr txBox="1"/>
          <p:nvPr/>
        </p:nvSpPr>
        <p:spPr>
          <a:xfrm>
            <a:off x="5285492" y="3284984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255 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41"/>
          <p:cNvSpPr txBox="1"/>
          <p:nvPr/>
        </p:nvSpPr>
        <p:spPr>
          <a:xfrm>
            <a:off x="7605568" y="3270765"/>
            <a:ext cx="1585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modulo255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octets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43"/>
          <p:cNvCxnSpPr/>
          <p:nvPr/>
        </p:nvCxnSpPr>
        <p:spPr>
          <a:xfrm rot="5400000">
            <a:off x="1178643" y="3296259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45"/>
          <p:cNvCxnSpPr/>
          <p:nvPr/>
        </p:nvCxnSpPr>
        <p:spPr>
          <a:xfrm rot="5400000">
            <a:off x="3516051" y="3296259"/>
            <a:ext cx="817602" cy="7666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47"/>
          <p:cNvCxnSpPr/>
          <p:nvPr/>
        </p:nvCxnSpPr>
        <p:spPr>
          <a:xfrm rot="5400000">
            <a:off x="4296493" y="3531209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49"/>
          <p:cNvCxnSpPr/>
          <p:nvPr/>
        </p:nvCxnSpPr>
        <p:spPr>
          <a:xfrm rot="5400000">
            <a:off x="6633901" y="3531209"/>
            <a:ext cx="817602" cy="29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51"/>
          <p:cNvCxnSpPr/>
          <p:nvPr/>
        </p:nvCxnSpPr>
        <p:spPr>
          <a:xfrm rot="16200000" flipH="1">
            <a:off x="7346468" y="3525100"/>
            <a:ext cx="817602" cy="308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53"/>
          <p:cNvCxnSpPr/>
          <p:nvPr/>
        </p:nvCxnSpPr>
        <p:spPr>
          <a:xfrm rot="16200000" flipH="1">
            <a:off x="8393838" y="3527085"/>
            <a:ext cx="817602" cy="304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54"/>
          <p:cNvSpPr txBox="1"/>
          <p:nvPr/>
        </p:nvSpPr>
        <p:spPr>
          <a:xfrm>
            <a:off x="677392" y="4876800"/>
            <a:ext cx="4643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EID: The element ID </a:t>
            </a:r>
            <a:r>
              <a:rPr kumimoji="1" lang="en-US" altLang="ja-JP" dirty="0" smtClean="0"/>
              <a:t>of the fragmented element</a:t>
            </a:r>
            <a:endParaRPr kumimoji="1" lang="en-US" altLang="ja-JP" dirty="0" smtClean="0"/>
          </a:p>
          <a:p>
            <a:r>
              <a:rPr lang="en-US" altLang="ja-JP" dirty="0" smtClean="0"/>
              <a:t>FID: The element ID of </a:t>
            </a:r>
            <a:r>
              <a:rPr lang="en-US" altLang="ja-JP" dirty="0" smtClean="0"/>
              <a:t>Fragment </a:t>
            </a:r>
            <a:r>
              <a:rPr lang="en-US" altLang="ja-JP" dirty="0" smtClean="0"/>
              <a:t>element</a:t>
            </a:r>
          </a:p>
          <a:p>
            <a:r>
              <a:rPr kumimoji="1" lang="en-US" altLang="ja-JP" dirty="0" smtClean="0"/>
              <a:t>mod: Modulo 255 of the original data length</a:t>
            </a:r>
            <a:endParaRPr kumimoji="1" lang="ja-JP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27584" y="5991671"/>
            <a:ext cx="7084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schemeClr val="tx1"/>
                </a:solidFill>
              </a:rPr>
              <a:t>Figure</a:t>
            </a:r>
            <a:r>
              <a:rPr lang="fi-FI" b="1" dirty="0" smtClean="0">
                <a:solidFill>
                  <a:schemeClr val="tx1"/>
                </a:solidFill>
              </a:rPr>
              <a:t> X-XX </a:t>
            </a:r>
            <a:r>
              <a:rPr lang="fi-FI" b="1" dirty="0" err="1" smtClean="0">
                <a:solidFill>
                  <a:schemeClr val="tx1"/>
                </a:solidFill>
              </a:rPr>
              <a:t>Example</a:t>
            </a:r>
            <a:r>
              <a:rPr lang="fi-FI" b="1" dirty="0" smtClean="0">
                <a:solidFill>
                  <a:schemeClr val="tx1"/>
                </a:solidFill>
              </a:rPr>
              <a:t> of </a:t>
            </a:r>
            <a:r>
              <a:rPr lang="fi-FI" b="1" dirty="0" err="1" smtClean="0">
                <a:solidFill>
                  <a:schemeClr val="tx1"/>
                </a:solidFill>
              </a:rPr>
              <a:t>the</a:t>
            </a:r>
            <a:r>
              <a:rPr lang="fi-FI" b="1" dirty="0" smtClean="0">
                <a:solidFill>
                  <a:schemeClr val="tx1"/>
                </a:solidFill>
              </a:rPr>
              <a:t> </a:t>
            </a:r>
            <a:r>
              <a:rPr lang="fi-FI" b="1" dirty="0" err="1" smtClean="0">
                <a:solidFill>
                  <a:schemeClr val="tx1"/>
                </a:solidFill>
              </a:rPr>
              <a:t>Element</a:t>
            </a:r>
            <a:r>
              <a:rPr lang="fi-FI" b="1" dirty="0" smtClean="0">
                <a:solidFill>
                  <a:schemeClr val="tx1"/>
                </a:solidFill>
              </a:rPr>
              <a:t> </a:t>
            </a:r>
            <a:r>
              <a:rPr lang="fi-FI" b="1" dirty="0" err="1" smtClean="0">
                <a:solidFill>
                  <a:schemeClr val="tx1"/>
                </a:solidFill>
              </a:rPr>
              <a:t>fragmentation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54"/>
          <p:cNvSpPr txBox="1"/>
          <p:nvPr/>
        </p:nvSpPr>
        <p:spPr>
          <a:xfrm>
            <a:off x="755576" y="4581128"/>
            <a:ext cx="60925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EID: The element ID </a:t>
            </a:r>
            <a:r>
              <a:rPr kumimoji="1" lang="en-US" altLang="ja-JP" dirty="0" smtClean="0">
                <a:solidFill>
                  <a:schemeClr val="tx1"/>
                </a:solidFill>
              </a:rPr>
              <a:t>of the fragmented element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FID: The element ID of </a:t>
            </a:r>
            <a:r>
              <a:rPr lang="en-US" altLang="ja-JP" dirty="0" smtClean="0">
                <a:solidFill>
                  <a:schemeClr val="tx1"/>
                </a:solidFill>
              </a:rPr>
              <a:t>Fragment </a:t>
            </a:r>
            <a:r>
              <a:rPr lang="en-US" altLang="ja-JP" dirty="0" smtClean="0">
                <a:solidFill>
                  <a:schemeClr val="tx1"/>
                </a:solidFill>
              </a:rPr>
              <a:t>element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mod: Modulo 255 of the original data length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19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</TotalTime>
  <Words>177</Words>
  <Application>Microsoft Office PowerPoint</Application>
  <PresentationFormat>On-screen Show (4:3)</PresentationFormat>
  <Paragraphs>61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Unicode MS</vt:lpstr>
      <vt:lpstr>MS Gothic</vt:lpstr>
      <vt:lpstr>Times New Roman</vt:lpstr>
      <vt:lpstr>Office Theme</vt:lpstr>
      <vt:lpstr>Microsoft Word 97 - 2003 Document</vt:lpstr>
      <vt:lpstr>Resolution to CID 4294</vt:lpstr>
      <vt:lpstr>Abstract</vt:lpstr>
      <vt:lpstr>Comment</vt:lpstr>
      <vt:lpstr>Addition to the end of clause 9.41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 4294</dc:title>
  <dc:creator>Kneckt Jarkko (Nokia-CTO/Espoo)</dc:creator>
  <cp:lastModifiedBy>Kneckt Jarkko (Nokia-CTO/Espoo)</cp:lastModifiedBy>
  <cp:revision>5</cp:revision>
  <cp:lastPrinted>1601-01-01T00:00:00Z</cp:lastPrinted>
  <dcterms:created xsi:type="dcterms:W3CDTF">2014-07-14T22:42:21Z</dcterms:created>
  <dcterms:modified xsi:type="dcterms:W3CDTF">2014-07-14T23:16:49Z</dcterms:modified>
</cp:coreProperties>
</file>