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5" r:id="rId4"/>
    <p:sldId id="278" r:id="rId5"/>
    <p:sldId id="279" r:id="rId6"/>
    <p:sldId id="267" r:id="rId7"/>
    <p:sldId id="268" r:id="rId8"/>
    <p:sldId id="272" r:id="rId9"/>
    <p:sldId id="269" r:id="rId10"/>
    <p:sldId id="273" r:id="rId11"/>
    <p:sldId id="270" r:id="rId12"/>
    <p:sldId id="274" r:id="rId13"/>
    <p:sldId id="275" r:id="rId14"/>
    <p:sldId id="276" r:id="rId15"/>
    <p:sldId id="277" r:id="rId16"/>
    <p:sldId id="266" r:id="rId17"/>
    <p:sldId id="280" r:id="rId18"/>
    <p:sldId id="281" r:id="rId19"/>
    <p:sldId id="282" r:id="rId20"/>
    <p:sldId id="283" r:id="rId21"/>
    <p:sldId id="284" r:id="rId22"/>
    <p:sldId id="286" r:id="rId23"/>
    <p:sldId id="287" r:id="rId24"/>
    <p:sldId id="288" r:id="rId25"/>
    <p:sldId id="289" r:id="rId26"/>
    <p:sldId id="290" r:id="rId27"/>
    <p:sldId id="291" r:id="rId28"/>
    <p:sldId id="292" r:id="rId29"/>
    <p:sldId id="293" r:id="rId30"/>
    <p:sldId id="295" r:id="rId31"/>
    <p:sldId id="296" r:id="rId32"/>
    <p:sldId id="294" r:id="rId33"/>
    <p:sldId id="300" r:id="rId34"/>
    <p:sldId id="298" r:id="rId35"/>
    <p:sldId id="299" r:id="rId36"/>
    <p:sldId id="301"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80" autoAdjust="0"/>
    <p:restoredTop sz="94669" autoAdjust="0"/>
  </p:normalViewPr>
  <p:slideViewPr>
    <p:cSldViewPr>
      <p:cViewPr varScale="1">
        <p:scale>
          <a:sx n="65" d="100"/>
          <a:sy n="65" d="100"/>
        </p:scale>
        <p:origin x="-246" y="-96"/>
      </p:cViewPr>
      <p:guideLst>
        <p:guide orient="horz" pos="2160"/>
        <p:guide pos="2880"/>
      </p:guideLst>
    </p:cSldViewPr>
  </p:slideViewPr>
  <p:outlineViewPr>
    <p:cViewPr varScale="1">
      <p:scale>
        <a:sx n="33" d="100"/>
        <a:sy n="33" d="100"/>
      </p:scale>
      <p:origin x="0" y="2637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dirty="0"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802.11-14/0897r1</a:t>
            </a:r>
            <a:endParaRPr lang="en-US" dirty="0"/>
          </a:p>
        </p:txBody>
      </p:sp>
      <p:sp>
        <p:nvSpPr>
          <p:cNvPr id="5" name="Date Placeholder 4"/>
          <p:cNvSpPr>
            <a:spLocks noGrp="1"/>
          </p:cNvSpPr>
          <p:nvPr>
            <p:ph type="dt" idx="11"/>
          </p:nvPr>
        </p:nvSpPr>
        <p:spPr/>
        <p:txBody>
          <a:bodyPr/>
          <a:lstStyle/>
          <a:p>
            <a:r>
              <a:rPr lang="en-US" smtClean="0"/>
              <a:t>July 2014</a:t>
            </a:r>
            <a:endParaRPr lang="en-US" dirty="0"/>
          </a:p>
        </p:txBody>
      </p:sp>
      <p:sp>
        <p:nvSpPr>
          <p:cNvPr id="6" name="Footer Placeholder 5"/>
          <p:cNvSpPr>
            <a:spLocks noGrp="1"/>
          </p:cNvSpPr>
          <p:nvPr>
            <p:ph type="ftr" idx="12"/>
          </p:nvPr>
        </p:nvSpPr>
        <p:spPr/>
        <p:txBody>
          <a:bodyPr/>
          <a:lstStyle/>
          <a:p>
            <a:r>
              <a:rPr lang="en-US" smtClean="0"/>
              <a:t>Jon Rosdahl, CSR</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802.11-14/0897r1</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37</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6" name="Footer Placeholder 5"/>
          <p:cNvSpPr>
            <a:spLocks noGrp="1"/>
          </p:cNvSpPr>
          <p:nvPr>
            <p:ph type="ftr" idx="11"/>
          </p:nvPr>
        </p:nvSpPr>
        <p:spPr/>
        <p:txBody>
          <a:bodyPr/>
          <a:lstStyle>
            <a:lvl1pPr>
              <a:defRPr/>
            </a:lvl1pPr>
          </a:lstStyle>
          <a:p>
            <a:r>
              <a:rPr lang="en-GB" smtClean="0"/>
              <a:t>Jon Rosdahl, CSR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4" name="Footer Placeholder 3"/>
          <p:cNvSpPr>
            <a:spLocks noGrp="1"/>
          </p:cNvSpPr>
          <p:nvPr>
            <p:ph type="ftr" idx="11"/>
          </p:nvPr>
        </p:nvSpPr>
        <p:spPr/>
        <p:txBody>
          <a:bodyPr/>
          <a:lstStyle>
            <a:lvl1pPr>
              <a:defRPr/>
            </a:lvl1pPr>
          </a:lstStyle>
          <a:p>
            <a:r>
              <a:rPr lang="en-GB" smtClean="0"/>
              <a:t>Jon Rosdahl, CSR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3" name="Footer Placeholder 2"/>
          <p:cNvSpPr>
            <a:spLocks noGrp="1"/>
          </p:cNvSpPr>
          <p:nvPr>
            <p:ph type="ftr" idx="11"/>
          </p:nvPr>
        </p:nvSpPr>
        <p:spPr/>
        <p:txBody>
          <a:bodyPr/>
          <a:lstStyle>
            <a:lvl1pPr>
              <a:defRPr/>
            </a:lvl1pPr>
          </a:lstStyle>
          <a:p>
            <a:r>
              <a:rPr lang="en-GB" smtClean="0"/>
              <a:t>Jon Rosdahl, CSR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5" name="Footer Placeholder 4"/>
          <p:cNvSpPr>
            <a:spLocks noGrp="1"/>
          </p:cNvSpPr>
          <p:nvPr>
            <p:ph type="ftr" idx="11"/>
          </p:nvPr>
        </p:nvSpPr>
        <p:spPr/>
        <p:txBody>
          <a:bodyPr/>
          <a:lstStyle>
            <a:lvl1pPr>
              <a:defRPr/>
            </a:lvl1pPr>
          </a:lstStyle>
          <a:p>
            <a:r>
              <a:rPr lang="en-GB" smtClean="0"/>
              <a:t>Jon Rosdahl, CSR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11-14/0897r2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3/GEPOFSG/DraftCSD_GEPOF_1a_0514.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3/1TPCESG/public/20140528_CSD_IEEE802_3bw.pdf" TargetMode="External"/><Relationship Id="rId2" Type="http://schemas.openxmlformats.org/officeDocument/2006/relationships/hyperlink" Target="http://ieee802.org/3/1TPCESG/public/P802_3bw_PAR_220514.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hyperlink" Target="https://mentor.ieee.org/802.11/dcn/14/11-14-0590-01-00ah-tgah-par-extens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hyperlink" Target="https://mentor.ieee.org/802.11/dcn/14/11-14-0653-02-00ai-tgai-par-exten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4/15-14-0175-04-0sru-working-draft-of-sg-sru-csd.docx" TargetMode="External"/><Relationship Id="rId2" Type="http://schemas.openxmlformats.org/officeDocument/2006/relationships/hyperlink" Target="https://mentor.ieee.org/802.15/dcn/13/15-13-0615-08-0sru-sru-working-draft-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4/22-14-0061-05-0003-802-22-spectrum-occuoancy-sensing-criteria-for-standards-development.docx" TargetMode="External"/><Relationship Id="rId2" Type="http://schemas.openxmlformats.org/officeDocument/2006/relationships/hyperlink" Target="https://mentor.ieee.org/802.22/dcn/14/22-14-0075-02-0003-spectrum-occupancy-sensing-par-form.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24/dcn/14/24-14-0016-03-0000-process-for-createing-new-tg.pdf" TargetMode="External"/><Relationship Id="rId2" Type="http://schemas.openxmlformats.org/officeDocument/2006/relationships/hyperlink" Target="https://mentor.ieee.org/802.24/dcn/14/24-14-0023-00-0000-responses-to-comments-on-tag-proces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files/public/docs2014/cg-draft-aecg-csd-0714-v3.pdf" TargetMode="External"/><Relationship Id="rId2" Type="http://schemas.openxmlformats.org/officeDocument/2006/relationships/hyperlink" Target="http://www.ieee802.org/1/files/public/docs2014/cg-draft-aecg-par-0714-v3.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4/15-14-0175-05-0sru-working-draft-of-sg-sru-csd.docx" TargetMode="External"/><Relationship Id="rId2" Type="http://schemas.openxmlformats.org/officeDocument/2006/relationships/hyperlink" Target="https://mentor.ieee.org/802.15/dcn/14/15-14-0462-00-0sru-repsonsess-to-802-15-4s-pa-csd-comment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ieee802.org/3/GEPOFSG/DraftCSD_GEPOF_1a_0514.pdf" TargetMode="External"/><Relationship Id="rId13" Type="http://schemas.openxmlformats.org/officeDocument/2006/relationships/hyperlink" Target="https://mentor.ieee.org/802.11/dcn/14/11-14-0653-02-00ai-tgai-par-extension.docx" TargetMode="External"/><Relationship Id="rId18" Type="http://schemas.openxmlformats.org/officeDocument/2006/relationships/hyperlink" Target="https://mentor.ieee.org/802.22/dcn/14/22-14-0061-05-0003-802-22-spectrum-occuoancy-sensing-criteria-for-standards-development.docx" TargetMode="External"/><Relationship Id="rId3" Type="http://schemas.openxmlformats.org/officeDocument/2006/relationships/hyperlink" Target="http://www.ieee802.org/1/files/public/docs2014/new-802-1ARce-draft-par-0514-v1.pdf" TargetMode="External"/><Relationship Id="rId7" Type="http://schemas.openxmlformats.org/officeDocument/2006/relationships/hyperlink" Target="http://ieee802.org/3/GEPOFSG/DraftPAR_GEPOF_1b_0514.pdf" TargetMode="External"/><Relationship Id="rId12" Type="http://schemas.openxmlformats.org/officeDocument/2006/relationships/hyperlink" Target="https://mentor.ieee.org/802.11/dcn/14/11-14-0591-00-00ah-tgah-revised-csd.docx" TargetMode="External"/><Relationship Id="rId17" Type="http://schemas.openxmlformats.org/officeDocument/2006/relationships/hyperlink" Target="https://mentor.ieee.org/802.22/dcn/14/22-14-0075-02-0003-spectrum-occupancy-sensing-par-form.pdf" TargetMode="External"/><Relationship Id="rId2" Type="http://schemas.openxmlformats.org/officeDocument/2006/relationships/notesSlide" Target="../notesSlides/notesSlide3.xml"/><Relationship Id="rId16" Type="http://schemas.openxmlformats.org/officeDocument/2006/relationships/hyperlink" Target="https://mentor.ieee.org/802.15/dcn/14/15-14-0175-04-0sru-working-draft-of-sg-sru-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4/cg-draft-aegc-csd-0514-v2.pdf" TargetMode="External"/><Relationship Id="rId11" Type="http://schemas.openxmlformats.org/officeDocument/2006/relationships/hyperlink" Target="https://mentor.ieee.org/802.11/dcn/14/11-14-0590-01-00ah-tgah-par-extension.docx" TargetMode="External"/><Relationship Id="rId5" Type="http://schemas.openxmlformats.org/officeDocument/2006/relationships/hyperlink" Target="http://www.ieee802.org/1/files/public/docs2014/cg-draft-aegc-par-0514-v2.pdf" TargetMode="External"/><Relationship Id="rId15" Type="http://schemas.openxmlformats.org/officeDocument/2006/relationships/hyperlink" Target="https://mentor.ieee.org/802.15/dcn/13/15-13-0615-08-0sru-sru-working-draft-par.pdf" TargetMode="External"/><Relationship Id="rId10" Type="http://schemas.openxmlformats.org/officeDocument/2006/relationships/hyperlink" Target="http://ieee802.org/3/1TPCESG/public/20140528_CSD_IEEE802_3bw.pdf" TargetMode="External"/><Relationship Id="rId4" Type="http://schemas.openxmlformats.org/officeDocument/2006/relationships/hyperlink" Target="http://www.ieee802.org/1/files/public/docs2014/ce-draft-arce-csd-0514-v2.pdf" TargetMode="External"/><Relationship Id="rId9" Type="http://schemas.openxmlformats.org/officeDocument/2006/relationships/hyperlink" Target="http://ieee802.org/3/1TPCESG/public/P802_3bw_PAR_220514.pdf" TargetMode="External"/><Relationship Id="rId14" Type="http://schemas.openxmlformats.org/officeDocument/2006/relationships/hyperlink" Target="https://mentor.ieee.org/802.11/dcn/10/11-10-1153-00-0fia-fast-initial-link-set-up-5c.doc"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files/public/docs2014/ce-draft-arce-csd-0514-v2.pdf" TargetMode="External"/><Relationship Id="rId2" Type="http://schemas.openxmlformats.org/officeDocument/2006/relationships/hyperlink" Target="http://www.ieee802.org/1/files/public/docs2014/ce-draft-arce-par-0714-v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22/dcn/14/22-14-0061-06-0003-802-22-spectrum-occuoancy-sensing-criteria-for-standards-development.docx" TargetMode="External"/><Relationship Id="rId2" Type="http://schemas.openxmlformats.org/officeDocument/2006/relationships/hyperlink" Target="https://mentor.ieee.org/802.22/dcn/14/22-14-0075-04-0003-spectrum-occupancy-sensing-par-form.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24/dcn/14/24-14-0015-01-0000-smart-grid-tg-scop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4/ce-draft-arce-csd-0514-v2.pdf" TargetMode="External"/><Relationship Id="rId2" Type="http://schemas.openxmlformats.org/officeDocument/2006/relationships/hyperlink" Target="http://www.ieee802.org/1/files/public/docs2014/new-802-1ARce-draft-par-0514-v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eee802.org/1/files/public/docs2014/cg-draft-aegc-par-0514-v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files/public/docs2014/cg-draft-aegc-csd-0514-v2.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eee802.org/3/GEPOFSG/DraftPAR_GEPOF_1b_051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PAR Review –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2014-07-15</a:t>
            </a:r>
            <a:endParaRPr lang="en-GB" sz="2000" b="0" dirty="0"/>
          </a:p>
        </p:txBody>
      </p:sp>
      <p:graphicFrame>
        <p:nvGraphicFramePr>
          <p:cNvPr id="3075" name="Object 3"/>
          <p:cNvGraphicFramePr>
            <a:graphicFrameLocks noChangeAspect="1"/>
          </p:cNvGraphicFramePr>
          <p:nvPr/>
        </p:nvGraphicFramePr>
        <p:xfrm>
          <a:off x="514350" y="2286000"/>
          <a:ext cx="8077200" cy="2686050"/>
        </p:xfrm>
        <a:graphic>
          <a:graphicData uri="http://schemas.openxmlformats.org/presentationml/2006/ole">
            <p:oleObj spid="_x0000_s3075" name="Document" r:id="rId4" imgW="8261444" imgH="2533226"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802.3bv- amendment, 1000 Mb/s Operation Over Plastic Optical Fiber , </a:t>
            </a:r>
            <a:r>
              <a:rPr lang="en-US" dirty="0" smtClean="0">
                <a:hlinkClick r:id="rId2"/>
              </a:rPr>
              <a:t>CSD</a:t>
            </a:r>
            <a:r>
              <a:rPr lang="en-US" dirty="0" smtClean="0"/>
              <a:t> </a:t>
            </a:r>
            <a:endParaRPr lang="en-US" dirty="0"/>
          </a:p>
        </p:txBody>
      </p:sp>
      <p:sp>
        <p:nvSpPr>
          <p:cNvPr id="3" name="Content Placeholder 2"/>
          <p:cNvSpPr>
            <a:spLocks noGrp="1"/>
          </p:cNvSpPr>
          <p:nvPr>
            <p:ph idx="1"/>
          </p:nvPr>
        </p:nvSpPr>
        <p:spPr/>
        <p:txBody>
          <a:bodyPr/>
          <a:lstStyle/>
          <a:p>
            <a:r>
              <a:rPr lang="en-US" dirty="0" smtClean="0"/>
              <a:t>From the title page </a:t>
            </a:r>
          </a:p>
          <a:p>
            <a:pPr marL="342900" lvl="1" indent="-342900">
              <a:spcBef>
                <a:spcPts val="600"/>
              </a:spcBef>
            </a:pPr>
            <a:r>
              <a:rPr lang="en-US" dirty="0" smtClean="0"/>
              <a:t> “The following are the CSD Responses in relation to the IEEE P802.3xx PAR”</a:t>
            </a:r>
          </a:p>
          <a:p>
            <a:r>
              <a:rPr lang="en-US" dirty="0" smtClean="0"/>
              <a:t>this seems a bit Generic..Was the correct CSD provided?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802.3bw - amendment, 1 Twisted Pair 100 Mb/s Ethernet ,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802.11ah, Sub 1 GHz, PAR extension request,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802.11ai, Fast initial link setup, PAR extension request , </a:t>
            </a:r>
            <a:r>
              <a:rPr lang="en-US" sz="2000" dirty="0" smtClean="0">
                <a:hlinkClick r:id="rId2"/>
              </a:rPr>
              <a:t>PAR</a:t>
            </a:r>
            <a:r>
              <a:rPr lang="en-US" sz="2000" dirty="0" smtClean="0"/>
              <a:t> and </a:t>
            </a:r>
            <a:r>
              <a:rPr lang="en-US" sz="2000" dirty="0" smtClean="0">
                <a:hlinkClick r:id="rId3"/>
              </a:rPr>
              <a:t>5C (grandfathered)</a:t>
            </a:r>
            <a:r>
              <a:rPr lang="en-US" sz="2000" dirty="0" smtClean="0"/>
              <a:t> </a:t>
            </a:r>
            <a:endParaRPr lang="en-US"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802.15.4, amendment enabling Spectrum Resource Measurement Capability,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p:txBody>
          <a:bodyPr/>
          <a:lstStyle/>
          <a:p>
            <a:pPr lvl="0"/>
            <a:r>
              <a:rPr lang="en-US" dirty="0" smtClean="0"/>
              <a:t>1.3.4 b) needs a response: </a:t>
            </a:r>
          </a:p>
          <a:p>
            <a:pPr lvl="1"/>
            <a:r>
              <a:rPr lang="en-US" dirty="0" smtClean="0"/>
              <a:t>b)Proven similar technology via testing, modeling, simulation, etc.</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802.22.3, Specifying Spectrum Occupancy Sensing (SOS) Measurement Devices and Means that Enable Coalescing the Results from Multiple Such Devices, </a:t>
            </a:r>
            <a:r>
              <a:rPr lang="en-US" sz="2000" dirty="0" smtClean="0">
                <a:hlinkClick r:id="rId2"/>
              </a:rPr>
              <a:t>PAR</a:t>
            </a:r>
            <a:r>
              <a:rPr lang="en-US" sz="2000" dirty="0" smtClean="0"/>
              <a:t> and </a:t>
            </a:r>
            <a:r>
              <a:rPr lang="en-US" sz="2000" dirty="0" smtClean="0">
                <a:hlinkClick r:id="rId3"/>
              </a:rPr>
              <a:t>CSD</a:t>
            </a:r>
            <a:r>
              <a:rPr lang="en-US" sz="2000" dirty="0" smtClean="0"/>
              <a:t> </a:t>
            </a:r>
            <a:endParaRPr lang="en-US" dirty="0"/>
          </a:p>
        </p:txBody>
      </p:sp>
      <p:sp>
        <p:nvSpPr>
          <p:cNvPr id="3" name="Content Placeholder 2"/>
          <p:cNvSpPr>
            <a:spLocks noGrp="1"/>
          </p:cNvSpPr>
          <p:nvPr>
            <p:ph idx="1"/>
          </p:nvPr>
        </p:nvSpPr>
        <p:spPr>
          <a:xfrm>
            <a:off x="304800" y="1905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t>8.1 is for extra explanation for identified clauses.  The clause id is not included.  Generally a history is not included in 8.1</a:t>
            </a:r>
          </a:p>
          <a:p>
            <a:r>
              <a:rPr lang="en-US" sz="2000" b="0" dirty="0" smtClean="0"/>
              <a:t>CSD: 1.2.2 – Cite standards correctly.</a:t>
            </a:r>
          </a:p>
          <a:p>
            <a:r>
              <a:rPr lang="en-US" sz="2000" b="0" dirty="0" smtClean="0"/>
              <a:t>CSD: Seems the History is repeated for several responses.</a:t>
            </a:r>
          </a:p>
          <a:p>
            <a:r>
              <a:rPr lang="en-US" sz="2000" b="0" dirty="0" smtClean="0"/>
              <a:t>CSD: Seems overly verbose</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hlinkClick r:id="rId2"/>
              </a:rPr>
              <a:t>https://mentor.ieee.org/802.24/dcn/14/24-14-0015-01-0000-smart-grid-tg-scope.pdf</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Comments	</a:t>
            </a:r>
            <a:endParaRPr lang="en-US" dirty="0"/>
          </a:p>
        </p:txBody>
      </p:sp>
      <p:sp>
        <p:nvSpPr>
          <p:cNvPr id="3" name="Content Placeholder 2"/>
          <p:cNvSpPr>
            <a:spLocks noGrp="1"/>
          </p:cNvSpPr>
          <p:nvPr>
            <p:ph idx="1"/>
          </p:nvPr>
        </p:nvSpPr>
        <p:spPr/>
        <p:txBody>
          <a:bodyPr/>
          <a:lstStyle/>
          <a:p>
            <a:r>
              <a:rPr lang="en-US" dirty="0" smtClean="0"/>
              <a:t>Concern:</a:t>
            </a:r>
          </a:p>
          <a:p>
            <a:r>
              <a:rPr lang="en-US" dirty="0" smtClean="0"/>
              <a:t>  Not seen large numbers interested in attending 802.24</a:t>
            </a:r>
          </a:p>
          <a:p>
            <a:r>
              <a:rPr lang="en-US" dirty="0" smtClean="0"/>
              <a:t>If we are creating White papers instead of Standards, then are we needing to create a new process.</a:t>
            </a:r>
          </a:p>
          <a:p>
            <a:r>
              <a:rPr lang="en-US" dirty="0" smtClean="0"/>
              <a:t>Can the Industry Connection be a process that is sufficient rather than change 802.24?</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802.24 Response</a:t>
            </a:r>
            <a:endParaRPr lang="en-US" dirty="0"/>
          </a:p>
        </p:txBody>
      </p:sp>
      <p:sp>
        <p:nvSpPr>
          <p:cNvPr id="3" name="Content Placeholder 2"/>
          <p:cNvSpPr>
            <a:spLocks noGrp="1"/>
          </p:cNvSpPr>
          <p:nvPr>
            <p:ph idx="1"/>
          </p:nvPr>
        </p:nvSpPr>
        <p:spPr/>
        <p:txBody>
          <a:bodyPr/>
          <a:lstStyle/>
          <a:p>
            <a:r>
              <a:rPr lang="en-US" dirty="0" smtClean="0"/>
              <a:t>Here are our responses.</a:t>
            </a:r>
            <a:br>
              <a:rPr lang="en-US" dirty="0" smtClean="0"/>
            </a:br>
            <a:r>
              <a:rPr lang="en-US" dirty="0" smtClean="0">
                <a:hlinkClick r:id="rId2"/>
              </a:rPr>
              <a:t>https://mentor.ieee.org/802.24/dcn/14/24-14-0023-00-0000-responses-to-comments-on-tag-process.pdf</a:t>
            </a:r>
            <a:r>
              <a:rPr lang="en-US" dirty="0" smtClean="0"/>
              <a:t/>
            </a:r>
            <a:br>
              <a:rPr lang="en-US" dirty="0" smtClean="0"/>
            </a:br>
            <a:r>
              <a:rPr lang="en-US" dirty="0" smtClean="0">
                <a:hlinkClick r:id="rId3"/>
              </a:rPr>
              <a:t>https://mentor.ieee.org/802.24/dcn/14/24-14-0016-03-0000-process-for-createing-new-tg.pdf</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802.3bv Response</a:t>
            </a:r>
            <a:endParaRPr lang="en-US" dirty="0"/>
          </a:p>
        </p:txBody>
      </p:sp>
      <p:sp>
        <p:nvSpPr>
          <p:cNvPr id="3" name="Content Placeholder 2"/>
          <p:cNvSpPr>
            <a:spLocks noGrp="1"/>
          </p:cNvSpPr>
          <p:nvPr>
            <p:ph idx="1"/>
          </p:nvPr>
        </p:nvSpPr>
        <p:spPr/>
        <p:txBody>
          <a:bodyPr/>
          <a:lstStyle/>
          <a:p>
            <a:r>
              <a:rPr lang="en-US" b="0" dirty="0" smtClean="0"/>
              <a:t>5.6 change Stakeholder list: “Stakeholders identified to date include but are not limited to: user…s” to “Users…”</a:t>
            </a:r>
          </a:p>
          <a:p>
            <a:r>
              <a:rPr lang="en-US" dirty="0" smtClean="0"/>
              <a:t>Response: The Capitalization of “users” we believe is correct.</a:t>
            </a:r>
          </a:p>
          <a:p>
            <a:r>
              <a:rPr lang="en-US" dirty="0" smtClean="0"/>
              <a:t>Retort: The idea was to delete the words “Stakeholders identified to date include but are not limited to:” and then the capitalization of “Users” would be correct.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Review of the PARS for consideration for July 2014.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hlinkClick r:id="rId3"/>
              </a:rPr>
              <a:t>http://grouper.ieee.org/groups/802/PARs.shtml</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381000"/>
          </a:xfrm>
        </p:spPr>
        <p:txBody>
          <a:bodyPr/>
          <a:lstStyle/>
          <a:p>
            <a:r>
              <a:rPr lang="en-US" dirty="0" smtClean="0"/>
              <a:t>E-mail sent to Bob Grow in retort</a:t>
            </a:r>
            <a:endParaRPr lang="en-US" dirty="0"/>
          </a:p>
        </p:txBody>
      </p:sp>
      <p:sp>
        <p:nvSpPr>
          <p:cNvPr id="3" name="Content Placeholder 2"/>
          <p:cNvSpPr>
            <a:spLocks noGrp="1"/>
          </p:cNvSpPr>
          <p:nvPr>
            <p:ph idx="1"/>
          </p:nvPr>
        </p:nvSpPr>
        <p:spPr>
          <a:xfrm>
            <a:off x="685800" y="1143000"/>
            <a:ext cx="7772400" cy="5257800"/>
          </a:xfrm>
        </p:spPr>
        <p:txBody>
          <a:bodyPr/>
          <a:lstStyle/>
          <a:p>
            <a:r>
              <a:rPr lang="en-US" sz="1400" dirty="0" smtClean="0"/>
              <a:t>Bob,</a:t>
            </a:r>
          </a:p>
          <a:p>
            <a:r>
              <a:rPr lang="en-US" sz="1400" dirty="0" smtClean="0"/>
              <a:t>   can I get the </a:t>
            </a:r>
            <a:r>
              <a:rPr lang="en-US" sz="1400" dirty="0" err="1" smtClean="0"/>
              <a:t>ppt</a:t>
            </a:r>
            <a:r>
              <a:rPr lang="en-US" sz="1400" dirty="0" smtClean="0"/>
              <a:t> file so that it is easier to provide our feedback on your comments.</a:t>
            </a:r>
            <a:br>
              <a:rPr lang="en-US" sz="1400" dirty="0" smtClean="0"/>
            </a:br>
            <a:endParaRPr lang="en-US" sz="1400" dirty="0" smtClean="0"/>
          </a:p>
          <a:p>
            <a:pPr>
              <a:buAutoNum type="arabicPeriod"/>
            </a:pPr>
            <a:r>
              <a:rPr lang="en-US" sz="1400" dirty="0" smtClean="0"/>
              <a:t>The idea was to delete the words “Stakeholders identified to date include but are not limited to:” and then the capitalization of “Users” would be correct.</a:t>
            </a:r>
          </a:p>
          <a:p>
            <a:pPr>
              <a:buAutoNum type="arabicPeriod"/>
            </a:pPr>
            <a:r>
              <a:rPr lang="en-US" sz="1400" dirty="0" smtClean="0"/>
              <a:t>You indicate that you will ask the 802.3 to make the changes. The rules state that the WG is to respond by 5pm Wed.</a:t>
            </a:r>
            <a:br>
              <a:rPr lang="en-US" sz="1400" dirty="0" smtClean="0"/>
            </a:br>
            <a:r>
              <a:rPr lang="en-US" sz="1400" dirty="0" smtClean="0"/>
              <a:t>I am concerned that if 802.3WG did not authorize the responses.</a:t>
            </a:r>
            <a:br>
              <a:rPr lang="en-US" sz="1400" dirty="0" smtClean="0"/>
            </a:br>
            <a:r>
              <a:rPr lang="en-US" sz="1400" dirty="0" smtClean="0"/>
              <a:t/>
            </a:r>
            <a:br>
              <a:rPr lang="en-US" sz="1400" dirty="0" smtClean="0"/>
            </a:br>
            <a:endParaRPr lang="en-US" sz="1400" dirty="0" smtClean="0"/>
          </a:p>
          <a:p>
            <a:pPr>
              <a:buAutoNum type="arabicPeriod"/>
            </a:pPr>
            <a:r>
              <a:rPr lang="en-US" sz="1400" dirty="0" smtClean="0"/>
              <a:t>in the CSD, it states that there are others -- plural -- in the PAR it is stated only one.  This inconsistency is what is being pointed out.</a:t>
            </a:r>
            <a:br>
              <a:rPr lang="en-US" sz="1400" dirty="0" smtClean="0"/>
            </a:br>
            <a:endParaRPr lang="en-US" sz="1400" dirty="0" smtClean="0"/>
          </a:p>
          <a:p>
            <a:r>
              <a:rPr lang="en-US" sz="1400" dirty="0" smtClean="0"/>
              <a:t>4. it was noted that the VDE standard was withdrawn at the request of IEEE, so not sure what standard specifications that is being reused.</a:t>
            </a:r>
          </a:p>
          <a:p>
            <a:r>
              <a:rPr lang="en-US" sz="1400" dirty="0" smtClean="0"/>
              <a:t>5. slide two should be fixed.</a:t>
            </a:r>
          </a:p>
          <a:p>
            <a:r>
              <a:rPr lang="en-US" sz="1400" dirty="0" smtClean="0"/>
              <a:t>That is basically our retort to the response.</a:t>
            </a:r>
            <a:br>
              <a:rPr lang="en-US" sz="1400" dirty="0" smtClean="0"/>
            </a:br>
            <a:r>
              <a:rPr lang="en-US" sz="1400" dirty="0" smtClean="0"/>
              <a:t>Regards,</a:t>
            </a:r>
            <a:br>
              <a:rPr lang="en-US" sz="1400" dirty="0" smtClean="0"/>
            </a:br>
            <a:r>
              <a:rPr lang="en-US" sz="1400" dirty="0" smtClean="0"/>
              <a:t>Jon</a:t>
            </a:r>
          </a:p>
          <a:p>
            <a:r>
              <a:rPr lang="en-US" sz="1400" dirty="0" smtClean="0"/>
              <a:t>on behalf of the 802.11 PAR Review </a:t>
            </a:r>
            <a:r>
              <a:rPr lang="en-US" sz="1400" dirty="0" err="1" smtClean="0"/>
              <a:t>AdHoc</a:t>
            </a:r>
            <a:r>
              <a:rPr lang="en-US" sz="1000" dirty="0" smtClean="0"/>
              <a:t/>
            </a:r>
            <a:br>
              <a:rPr lang="en-US" sz="1000" dirty="0" smtClean="0"/>
            </a:br>
            <a:endParaRPr lang="en-US" sz="1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802.1AEcg responses</a:t>
            </a:r>
            <a:endParaRPr lang="en-US" dirty="0"/>
          </a:p>
        </p:txBody>
      </p:sp>
      <p:sp>
        <p:nvSpPr>
          <p:cNvPr id="3" name="Content Placeholder 2"/>
          <p:cNvSpPr>
            <a:spLocks noGrp="1"/>
          </p:cNvSpPr>
          <p:nvPr>
            <p:ph idx="1"/>
          </p:nvPr>
        </p:nvSpPr>
        <p:spPr>
          <a:xfrm>
            <a:off x="685800" y="1600200"/>
            <a:ext cx="7770813" cy="4494213"/>
          </a:xfrm>
        </p:spPr>
        <p:txBody>
          <a:bodyPr/>
          <a:lstStyle/>
          <a:p>
            <a:pPr lvl="0"/>
            <a:r>
              <a:rPr lang="en-US" dirty="0" smtClean="0"/>
              <a:t>The 802.11 comments were:</a:t>
            </a:r>
            <a:br>
              <a:rPr lang="en-US" dirty="0" smtClean="0"/>
            </a:br>
            <a:r>
              <a:rPr lang="en-US" dirty="0" smtClean="0"/>
              <a:t>Comment:</a:t>
            </a:r>
            <a:br>
              <a:rPr lang="en-US" dirty="0" smtClean="0"/>
            </a:br>
            <a:r>
              <a:rPr lang="en-US" dirty="0" smtClean="0"/>
              <a:t>4.1 and 4.2: Check the Start of Sponsor Ballot and the Submission to </a:t>
            </a:r>
            <a:r>
              <a:rPr lang="en-US" dirty="0" err="1" smtClean="0"/>
              <a:t>RevCom</a:t>
            </a:r>
            <a:r>
              <a:rPr lang="en-US" dirty="0" smtClean="0"/>
              <a:t> dates…They do not seem reasonable.</a:t>
            </a:r>
            <a:br>
              <a:rPr lang="en-US" dirty="0" smtClean="0"/>
            </a:br>
            <a:r>
              <a:rPr lang="en-US" dirty="0" smtClean="0"/>
              <a:t/>
            </a:r>
            <a:br>
              <a:rPr lang="en-US" dirty="0" smtClean="0"/>
            </a:br>
            <a:r>
              <a:rPr lang="en-US" dirty="0" smtClean="0"/>
              <a:t>Response:</a:t>
            </a:r>
            <a:br>
              <a:rPr lang="en-US" dirty="0" smtClean="0"/>
            </a:br>
            <a:r>
              <a:rPr lang="en-US" dirty="0" smtClean="0"/>
              <a:t>Dates will be updated, taking into account this comments and other comments received on the dates.</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802.1AEcg responses (cont)</a:t>
            </a:r>
            <a:endParaRPr lang="en-US" dirty="0"/>
          </a:p>
        </p:txBody>
      </p:sp>
      <p:sp>
        <p:nvSpPr>
          <p:cNvPr id="3" name="Content Placeholder 2"/>
          <p:cNvSpPr>
            <a:spLocks noGrp="1"/>
          </p:cNvSpPr>
          <p:nvPr>
            <p:ph idx="1"/>
          </p:nvPr>
        </p:nvSpPr>
        <p:spPr>
          <a:xfrm>
            <a:off x="685800" y="1600200"/>
            <a:ext cx="7770813" cy="4494213"/>
          </a:xfrm>
        </p:spPr>
        <p:txBody>
          <a:bodyPr/>
          <a:lstStyle/>
          <a:p>
            <a:pPr lvl="0"/>
            <a:r>
              <a:rPr lang="en-US" dirty="0" smtClean="0"/>
              <a:t>Comment:</a:t>
            </a:r>
            <a:br>
              <a:rPr lang="en-US" dirty="0" smtClean="0"/>
            </a:br>
            <a:r>
              <a:rPr lang="en-US" dirty="0" smtClean="0"/>
              <a:t>Note that the dates that are listed seem to be close to date that a new revision is needed.  Have you considered just getting this amendment done in conjunction with a Revision PAR?</a:t>
            </a:r>
            <a:br>
              <a:rPr lang="en-US" dirty="0" smtClean="0"/>
            </a:br>
            <a:r>
              <a:rPr lang="en-US" dirty="0" smtClean="0"/>
              <a:t/>
            </a:r>
            <a:br>
              <a:rPr lang="en-US" dirty="0" smtClean="0"/>
            </a:br>
            <a:r>
              <a:rPr lang="en-US" dirty="0" smtClean="0"/>
              <a:t>Response: Yes we have. Bearing in mind the scope of the amendment and the discussions so far we believe that a focused amendment would be a timely and effective way to proceed.</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5.5 Change “separate bridging systems (Ethernet Data Encryption devices, EDEs) “ to separate bridging systems,  Ethernet Data Encryption devices, (EDEs) </a:t>
            </a:r>
            <a:br>
              <a:rPr lang="en-US" dirty="0" smtClean="0"/>
            </a:br>
            <a:r>
              <a:rPr lang="en-US" dirty="0" smtClean="0"/>
              <a:t/>
            </a:r>
            <a:br>
              <a:rPr lang="en-US" dirty="0" smtClean="0"/>
            </a:br>
            <a:r>
              <a:rPr lang="en-US" dirty="0" smtClean="0"/>
              <a:t>Response:</a:t>
            </a:r>
            <a:br>
              <a:rPr lang="en-US" dirty="0" smtClean="0"/>
            </a:br>
            <a:r>
              <a:rPr lang="en-US" dirty="0" smtClean="0"/>
              <a:t>Change "separate bridging systems (Ethernet Data Encryption devices, EDEs)" to "separate bridging systems known as Ethernet Data Encryption devices (EDEs)"</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8.1 Add the full name of the 802.1AE, 802.1X, and 802.1Q standards.</a:t>
            </a:r>
            <a:br>
              <a:rPr lang="en-US" dirty="0" smtClean="0"/>
            </a:br>
            <a:r>
              <a:rPr lang="en-US" dirty="0" smtClean="0"/>
              <a:t/>
            </a:r>
            <a:br>
              <a:rPr lang="en-US" dirty="0" smtClean="0"/>
            </a:br>
            <a:r>
              <a:rPr lang="en-US" dirty="0" smtClean="0"/>
              <a:t>Response:</a:t>
            </a:r>
            <a:br>
              <a:rPr lang="en-US" dirty="0" smtClean="0"/>
            </a:br>
            <a:r>
              <a:rPr lang="en-US" dirty="0" smtClean="0"/>
              <a:t>Everywhere that 802.1AE, 802.1X, and 802.1Q appears we will show the name in full. Only IEEE Std 802.1AE appears in 8.1. Changes to be made in 5.5 and 8.1.</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8.1: Where is “#7.3”?  This comment may be a hold over, or miss labeled.</a:t>
            </a:r>
            <a:br>
              <a:rPr lang="en-US" dirty="0" smtClean="0"/>
            </a:br>
            <a:r>
              <a:rPr lang="en-US" dirty="0" smtClean="0"/>
              <a:t/>
            </a:r>
            <a:br>
              <a:rPr lang="en-US" dirty="0" smtClean="0"/>
            </a:br>
            <a:r>
              <a:rPr lang="en-US" dirty="0" smtClean="0"/>
              <a:t>Response: This appears to be an accidental hold over from previous versions of the form and will be removed. Delete "#7.3" from 8.1.</a:t>
            </a:r>
          </a:p>
          <a:p>
            <a:pPr lvl="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p:txBody>
          <a:bodyPr/>
          <a:lstStyle/>
          <a:p>
            <a:pPr lvl="0"/>
            <a:r>
              <a:rPr lang="en-US" dirty="0" smtClean="0"/>
              <a:t>Comment:</a:t>
            </a:r>
            <a:br>
              <a:rPr lang="en-US" dirty="0" smtClean="0"/>
            </a:br>
            <a:r>
              <a:rPr lang="en-US" dirty="0" smtClean="0"/>
              <a:t>5.6 – consider making the Stakeholders: Developers and users of  secure networking equipment. </a:t>
            </a:r>
            <a:br>
              <a:rPr lang="en-US" dirty="0" smtClean="0"/>
            </a:br>
            <a:r>
              <a:rPr lang="en-US" dirty="0" smtClean="0"/>
              <a:t/>
            </a:r>
            <a:br>
              <a:rPr lang="en-US" dirty="0" smtClean="0"/>
            </a:br>
            <a:r>
              <a:rPr lang="en-US" dirty="0" smtClean="0"/>
              <a:t>Response: Accept. Add the word "secure". Note however that a large fraction (to the extent that we are aware without discussing market share) of recently deployed 802.3 based equipment is </a:t>
            </a:r>
            <a:r>
              <a:rPr lang="en-US" dirty="0" err="1" smtClean="0"/>
              <a:t>MACsec</a:t>
            </a:r>
            <a:r>
              <a:rPr lang="en-US" dirty="0" smtClean="0"/>
              <a:t> capable so the stakeholders and interested parties include many who might not be traditionally recognized as being associated with secure networking equipment.</a:t>
            </a:r>
            <a:br>
              <a:rPr lang="en-US" dirty="0" smtClean="0"/>
            </a:b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a:xfrm>
            <a:off x="457200" y="1371600"/>
            <a:ext cx="8229600" cy="4722813"/>
          </a:xfrm>
        </p:spPr>
        <p:txBody>
          <a:bodyPr/>
          <a:lstStyle/>
          <a:p>
            <a:pPr lvl="0"/>
            <a:r>
              <a:rPr lang="en-US" sz="1400" dirty="0" smtClean="0"/>
              <a:t>Comment:</a:t>
            </a:r>
            <a:br>
              <a:rPr lang="en-US" sz="1400" dirty="0" smtClean="0"/>
            </a:br>
            <a:r>
              <a:rPr lang="en-US" sz="1400" dirty="0" smtClean="0"/>
              <a:t>1.2 Broad Market Potential: “…number of  significant users…” what number? Who are these significant users?</a:t>
            </a:r>
            <a:br>
              <a:rPr lang="en-US" sz="1400" dirty="0" smtClean="0"/>
            </a:br>
            <a:r>
              <a:rPr lang="en-US" sz="1400" dirty="0" smtClean="0"/>
              <a:t/>
            </a:r>
            <a:br>
              <a:rPr lang="en-US" sz="1400" dirty="0" smtClean="0"/>
            </a:br>
            <a:r>
              <a:rPr lang="en-US" sz="1400" dirty="0" smtClean="0"/>
              <a:t>Response:</a:t>
            </a:r>
            <a:br>
              <a:rPr lang="en-US" sz="1400" dirty="0" smtClean="0"/>
            </a:br>
            <a:r>
              <a:rPr lang="en-US" sz="1400" dirty="0" smtClean="0"/>
              <a:t>We do not believe it is appropriate to quote the names of companies without their approval (which might be hard to get since the CSD would then take on aspects of a press release) and deciding on precise criteria for "significant" is too close to discussing market share issues for our comfort. However we would note that the ESS specification mentioned in 1.2 is aimed at supporting security of US businesses as a whole and is the subject of a public comment period. Individual task group members have discussed the identified needs with the originators of that specification who are interested in seeing the work go forward. The specification does publicly identify the use of the technology within national security systems in additional to commercial use. No change is proposed to the 1.2 text, which is repeated below.</a:t>
            </a:r>
            <a:br>
              <a:rPr lang="en-US" sz="1400" dirty="0" smtClean="0"/>
            </a:br>
            <a:r>
              <a:rPr lang="en-US" sz="1400" dirty="0" smtClean="0"/>
              <a:t/>
            </a:r>
            <a:br>
              <a:rPr lang="en-US" sz="1400" dirty="0" smtClean="0"/>
            </a:br>
            <a:r>
              <a:rPr lang="en-US" sz="1400" dirty="0" smtClean="0"/>
              <a:t>"This amendment will support the use of </a:t>
            </a:r>
            <a:r>
              <a:rPr lang="en-US" sz="1400" dirty="0" err="1" smtClean="0"/>
              <a:t>MACsec</a:t>
            </a:r>
            <a:r>
              <a:rPr lang="en-US" sz="1400" dirty="0" smtClean="0"/>
              <a:t> in a number of scenarios deemed important by a number of</a:t>
            </a:r>
            <a:br>
              <a:rPr lang="en-US" sz="1400" dirty="0" smtClean="0"/>
            </a:br>
            <a:r>
              <a:rPr lang="en-US" sz="1400" dirty="0" smtClean="0"/>
              <a:t>significant users. In particular it will support requirements that have been identified during the development of the</a:t>
            </a:r>
            <a:br>
              <a:rPr lang="en-US" sz="1400" dirty="0" smtClean="0"/>
            </a:br>
            <a:r>
              <a:rPr lang="en-US" sz="1400" dirty="0" smtClean="0"/>
              <a:t>`Ethernet Security Specification' (ESS) by the NSA."</a:t>
            </a:r>
            <a:br>
              <a:rPr lang="en-US" sz="1400" dirty="0" smtClean="0"/>
            </a:br>
            <a:r>
              <a:rPr lang="en-US" sz="1400" dirty="0" smtClean="0"/>
              <a:t/>
            </a:r>
            <a:br>
              <a:rPr lang="en-US" sz="1400" dirty="0" smtClean="0"/>
            </a:br>
            <a:endParaRPr lang="en-US" sz="1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b="1" dirty="0" smtClean="0">
                <a:solidFill>
                  <a:srgbClr val="000000"/>
                </a:solidFill>
                <a:latin typeface="+mj-lt"/>
                <a:ea typeface="+mj-ea"/>
                <a:cs typeface="+mj-cs"/>
              </a:rPr>
              <a:t>802.1AEcg responses (cont)</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sz="1600" dirty="0" smtClean="0"/>
              <a:t>Comment:</a:t>
            </a:r>
            <a:br>
              <a:rPr lang="en-US" sz="1600" dirty="0" smtClean="0"/>
            </a:br>
            <a:r>
              <a:rPr lang="en-US" sz="1600" dirty="0" smtClean="0"/>
              <a:t>1.2.2/1.2.3  missing “Std” on several of the standards cited.</a:t>
            </a:r>
            <a:br>
              <a:rPr lang="en-US" sz="1600" dirty="0" smtClean="0"/>
            </a:br>
            <a:r>
              <a:rPr lang="en-US" sz="1600" dirty="0" smtClean="0"/>
              <a:t>1.2.5 change “802.1AE-2006” to “IEEE Std 802.1AE-2006”</a:t>
            </a:r>
            <a:br>
              <a:rPr lang="en-US" sz="1600" dirty="0" smtClean="0"/>
            </a:br>
            <a:r>
              <a:rPr lang="en-US" sz="1600" dirty="0" smtClean="0"/>
              <a:t>Please check in the CSD for other instances of missing proper citation.</a:t>
            </a:r>
            <a:br>
              <a:rPr lang="en-US" sz="1600" dirty="0" smtClean="0"/>
            </a:br>
            <a:r>
              <a:rPr lang="en-US" sz="1600" dirty="0" smtClean="0"/>
              <a:t/>
            </a:r>
            <a:br>
              <a:rPr lang="en-US" sz="1600" dirty="0" smtClean="0"/>
            </a:br>
            <a:r>
              <a:rPr lang="en-US" sz="1600" dirty="0" smtClean="0"/>
              <a:t>Response: Accept. Will update.</a:t>
            </a:r>
          </a:p>
          <a:p>
            <a:pPr lvl="0"/>
            <a:endParaRPr lang="en-US" sz="1600" dirty="0" smtClean="0"/>
          </a:p>
          <a:p>
            <a:pPr lvl="0"/>
            <a:r>
              <a:rPr lang="en-US" sz="1600" dirty="0" smtClean="0"/>
              <a:t>The revised proposed PAR for P802.1AEcg is now at:</a:t>
            </a:r>
            <a:br>
              <a:rPr lang="en-US" sz="1600" dirty="0" smtClean="0"/>
            </a:br>
            <a:r>
              <a:rPr lang="en-US" sz="1600" dirty="0" smtClean="0"/>
              <a:t/>
            </a:r>
            <a:br>
              <a:rPr lang="en-US" sz="1600" dirty="0" smtClean="0"/>
            </a:br>
            <a:r>
              <a:rPr lang="en-US" sz="1600" dirty="0" smtClean="0">
                <a:hlinkClick r:id="rId2"/>
              </a:rPr>
              <a:t>http://www.ieee802.org/1/files/public/docs2014/cg-draft-aecg-par-0714-v3.pdf</a:t>
            </a:r>
            <a:r>
              <a:rPr lang="en-US" sz="1600" dirty="0" smtClean="0"/>
              <a:t/>
            </a:r>
            <a:br>
              <a:rPr lang="en-US" sz="1600" dirty="0" smtClean="0"/>
            </a:br>
            <a:r>
              <a:rPr lang="en-US" sz="1600" dirty="0" smtClean="0"/>
              <a:t/>
            </a:r>
            <a:br>
              <a:rPr lang="en-US" sz="1600" dirty="0" smtClean="0"/>
            </a:br>
            <a:r>
              <a:rPr lang="en-US" sz="1600" dirty="0" smtClean="0"/>
              <a:t>The revised CSD is now at:</a:t>
            </a:r>
            <a:br>
              <a:rPr lang="en-US" sz="1600" dirty="0" smtClean="0"/>
            </a:br>
            <a:r>
              <a:rPr lang="en-US" sz="1600" dirty="0" smtClean="0"/>
              <a:t/>
            </a:r>
            <a:br>
              <a:rPr lang="en-US" sz="1600" dirty="0" smtClean="0"/>
            </a:br>
            <a:r>
              <a:rPr lang="en-US" sz="1600" dirty="0" smtClean="0">
                <a:hlinkClick r:id="rId3"/>
              </a:rPr>
              <a:t>http://www.ieee802.org/1/files/public/docs2014/cg-draft-aecg-csd-0714-v3.pdf</a:t>
            </a:r>
            <a:r>
              <a:rPr lang="en-US" sz="1600" dirty="0" smtClean="0"/>
              <a:t/>
            </a:r>
            <a:br>
              <a:rPr lang="en-US" sz="1600" dirty="0" smtClean="0"/>
            </a:br>
            <a:r>
              <a:rPr lang="en-US" sz="1600" dirty="0" smtClean="0"/>
              <a:t/>
            </a:r>
            <a:br>
              <a:rPr lang="en-US" sz="1600" dirty="0" smtClean="0"/>
            </a:br>
            <a:r>
              <a:rPr lang="en-US" sz="1600" dirty="0" smtClean="0"/>
              <a:t>Comments, responses, and proposed changes to the pre-circulated P802.1AEcg PAR text follow.</a:t>
            </a:r>
            <a:br>
              <a:rPr lang="en-US" sz="1600" dirty="0" smtClean="0"/>
            </a:b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802.15.4s responses</a:t>
            </a:r>
            <a:endParaRPr lang="en-US" dirty="0"/>
          </a:p>
        </p:txBody>
      </p:sp>
      <p:sp>
        <p:nvSpPr>
          <p:cNvPr id="3" name="Content Placeholder 2"/>
          <p:cNvSpPr>
            <a:spLocks noGrp="1"/>
          </p:cNvSpPr>
          <p:nvPr>
            <p:ph idx="1"/>
          </p:nvPr>
        </p:nvSpPr>
        <p:spPr/>
        <p:txBody>
          <a:bodyPr/>
          <a:lstStyle/>
          <a:p>
            <a:r>
              <a:rPr lang="en-US" dirty="0" smtClean="0"/>
              <a:t>Comment responses at </a:t>
            </a:r>
            <a:r>
              <a:rPr lang="en-US" dirty="0" smtClean="0">
                <a:hlinkClick r:id="rId2"/>
              </a:rPr>
              <a:t>https://mentor.ieee.org/802.15/dcn/14/15-14-0462-00-0sru-repsonsess-to-802-15-4s-pa-csd-comments.pptx</a:t>
            </a:r>
            <a:r>
              <a:rPr lang="en-US" dirty="0" smtClean="0"/>
              <a:t/>
            </a:r>
            <a:br>
              <a:rPr lang="en-US" dirty="0" smtClean="0"/>
            </a:br>
            <a:r>
              <a:rPr lang="en-US" dirty="0" smtClean="0"/>
              <a:t/>
            </a:r>
            <a:br>
              <a:rPr lang="en-US" dirty="0" smtClean="0"/>
            </a:br>
            <a:r>
              <a:rPr lang="en-US" dirty="0" smtClean="0"/>
              <a:t>Revised CSD at: </a:t>
            </a:r>
            <a:r>
              <a:rPr lang="en-US" dirty="0" smtClean="0">
                <a:hlinkClick r:id="rId3"/>
              </a:rPr>
              <a:t>https://mentor.ieee.org/802.15/dcn/14/15-14-0175-05-0sru-working-draft-of-sg-sru-csd.docx</a:t>
            </a:r>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dirty="0" smtClean="0">
                <a:solidFill>
                  <a:srgbClr val="000000"/>
                </a:solidFill>
                <a:latin typeface="+mj-lt"/>
                <a:ea typeface="+mj-ea"/>
                <a:cs typeface="+mj-cs"/>
              </a:rPr>
              <a:t>2.3 II PARs for review this week</a:t>
            </a:r>
            <a:endParaRPr lang="en-US" dirty="0"/>
          </a:p>
        </p:txBody>
      </p:sp>
      <p:sp>
        <p:nvSpPr>
          <p:cNvPr id="10242" name="Rectangle 2"/>
          <p:cNvSpPr>
            <a:spLocks noGrp="1" noChangeArrowheads="1"/>
          </p:cNvSpPr>
          <p:nvPr>
            <p:ph type="body" idx="1"/>
          </p:nvPr>
        </p:nvSpPr>
        <p:spPr>
          <a:xfrm>
            <a:off x="381000" y="1219200"/>
            <a:ext cx="8534400" cy="5181600"/>
          </a:xfrm>
          <a:ln/>
        </p:spPr>
        <p:txBody>
          <a:bodyPr/>
          <a:lstStyle/>
          <a:p>
            <a:r>
              <a:rPr lang="en-US" sz="2000" dirty="0" smtClean="0"/>
              <a:t>802.1ARce - Secure Device Identity, Amendment 1: Amendment 1: SHA-384 and P-384 Elliptic Curve, </a:t>
            </a:r>
            <a:r>
              <a:rPr lang="en-US" sz="2000" dirty="0" smtClean="0">
                <a:hlinkClick r:id="rId3"/>
              </a:rPr>
              <a:t>PAR</a:t>
            </a:r>
            <a:r>
              <a:rPr lang="en-US" sz="2000" dirty="0" smtClean="0"/>
              <a:t> and </a:t>
            </a:r>
            <a:r>
              <a:rPr lang="en-US" sz="2000" dirty="0" smtClean="0">
                <a:hlinkClick r:id="rId4"/>
              </a:rPr>
              <a:t>CSD</a:t>
            </a:r>
            <a:r>
              <a:rPr lang="en-US" sz="2000" dirty="0" smtClean="0"/>
              <a:t> </a:t>
            </a:r>
          </a:p>
          <a:p>
            <a:r>
              <a:rPr lang="en-US" sz="2000" dirty="0" smtClean="0"/>
              <a:t>802.1AEcg - Media Access Control (MAC) Security - Amendment: Ethernet Data Encryption devices, </a:t>
            </a:r>
            <a:r>
              <a:rPr lang="en-US" sz="2000" dirty="0" smtClean="0">
                <a:hlinkClick r:id="rId5"/>
              </a:rPr>
              <a:t>PAR</a:t>
            </a:r>
            <a:r>
              <a:rPr lang="en-US" sz="2000" dirty="0" smtClean="0"/>
              <a:t> and </a:t>
            </a:r>
            <a:r>
              <a:rPr lang="en-US" sz="2000" dirty="0" smtClean="0">
                <a:hlinkClick r:id="rId6"/>
              </a:rPr>
              <a:t>CSD</a:t>
            </a:r>
            <a:r>
              <a:rPr lang="en-US" sz="2000" dirty="0" smtClean="0"/>
              <a:t> </a:t>
            </a:r>
          </a:p>
          <a:p>
            <a:r>
              <a:rPr lang="en-US" sz="2000" dirty="0" smtClean="0"/>
              <a:t>802.3bv- amendment, 1000 Mb/s Operation Over Plastic Optical Fiber , </a:t>
            </a:r>
            <a:r>
              <a:rPr lang="en-US" sz="2000" dirty="0" smtClean="0">
                <a:hlinkClick r:id="rId7"/>
              </a:rPr>
              <a:t>PAR</a:t>
            </a:r>
            <a:r>
              <a:rPr lang="en-US" sz="2000" dirty="0" smtClean="0"/>
              <a:t> and </a:t>
            </a:r>
            <a:r>
              <a:rPr lang="en-US" sz="2000" dirty="0" smtClean="0">
                <a:hlinkClick r:id="rId8"/>
              </a:rPr>
              <a:t>CSD</a:t>
            </a:r>
            <a:r>
              <a:rPr lang="en-US" sz="2000" dirty="0" smtClean="0"/>
              <a:t> </a:t>
            </a:r>
          </a:p>
          <a:p>
            <a:r>
              <a:rPr lang="en-US" sz="2000" dirty="0" smtClean="0"/>
              <a:t>802.3bw - amendment, 1 Twisted Pair 100 Mb/s Ethernet , </a:t>
            </a:r>
            <a:r>
              <a:rPr lang="en-US" sz="2000" dirty="0" smtClean="0">
                <a:hlinkClick r:id="rId9"/>
              </a:rPr>
              <a:t>PAR</a:t>
            </a:r>
            <a:r>
              <a:rPr lang="en-US" sz="2000" dirty="0" smtClean="0"/>
              <a:t> and </a:t>
            </a:r>
            <a:r>
              <a:rPr lang="en-US" sz="2000" dirty="0" smtClean="0">
                <a:hlinkClick r:id="rId10"/>
              </a:rPr>
              <a:t>CSD</a:t>
            </a:r>
            <a:r>
              <a:rPr lang="en-US" sz="2000" dirty="0" smtClean="0"/>
              <a:t> </a:t>
            </a:r>
          </a:p>
          <a:p>
            <a:r>
              <a:rPr lang="en-US" sz="2000" dirty="0" smtClean="0"/>
              <a:t>802.11ah, Sub 1 GHz, PAR extension request, </a:t>
            </a:r>
            <a:r>
              <a:rPr lang="en-US" sz="2000" dirty="0" smtClean="0">
                <a:hlinkClick r:id="rId11"/>
              </a:rPr>
              <a:t>PAR</a:t>
            </a:r>
            <a:r>
              <a:rPr lang="en-US" sz="2000" dirty="0" smtClean="0"/>
              <a:t> and </a:t>
            </a:r>
            <a:r>
              <a:rPr lang="en-US" sz="2000" dirty="0" smtClean="0">
                <a:hlinkClick r:id="rId12"/>
              </a:rPr>
              <a:t>CSD</a:t>
            </a:r>
            <a:r>
              <a:rPr lang="en-US" sz="2000" dirty="0" smtClean="0"/>
              <a:t> </a:t>
            </a:r>
          </a:p>
          <a:p>
            <a:r>
              <a:rPr lang="en-US" sz="2000" dirty="0" smtClean="0"/>
              <a:t>802.11ai, Fast initial link setup, PAR extension request , </a:t>
            </a:r>
            <a:r>
              <a:rPr lang="en-US" sz="2000" dirty="0" smtClean="0">
                <a:hlinkClick r:id="rId13"/>
              </a:rPr>
              <a:t>PAR</a:t>
            </a:r>
            <a:r>
              <a:rPr lang="en-US" sz="2000" dirty="0" smtClean="0"/>
              <a:t> and </a:t>
            </a:r>
            <a:r>
              <a:rPr lang="en-US" sz="2000" dirty="0" smtClean="0">
                <a:hlinkClick r:id="rId14"/>
              </a:rPr>
              <a:t>5C (grandfathered)</a:t>
            </a:r>
            <a:r>
              <a:rPr lang="en-US" sz="2000" dirty="0" smtClean="0"/>
              <a:t> </a:t>
            </a:r>
          </a:p>
          <a:p>
            <a:r>
              <a:rPr lang="en-US" sz="2000" dirty="0" smtClean="0"/>
              <a:t>802.15.4, amendment enabling Spectrum Resource Measurement Capability, </a:t>
            </a:r>
            <a:r>
              <a:rPr lang="en-US" sz="2000" dirty="0" smtClean="0">
                <a:hlinkClick r:id="rId15"/>
              </a:rPr>
              <a:t>PAR</a:t>
            </a:r>
            <a:r>
              <a:rPr lang="en-US" sz="2000" dirty="0" smtClean="0"/>
              <a:t> and </a:t>
            </a:r>
            <a:r>
              <a:rPr lang="en-US" sz="2000" dirty="0" smtClean="0">
                <a:hlinkClick r:id="rId16"/>
              </a:rPr>
              <a:t>CSD</a:t>
            </a:r>
            <a:r>
              <a:rPr lang="en-US" sz="2000" dirty="0" smtClean="0"/>
              <a:t> </a:t>
            </a:r>
          </a:p>
          <a:p>
            <a:r>
              <a:rPr lang="en-US" sz="2000" dirty="0" smtClean="0"/>
              <a:t>802.22.3, Specifying Spectrum Occupancy Sensing (SOS) Measurement Devices and Means that Enable Coalescing the Results from Multiple Such Devices, </a:t>
            </a:r>
            <a:r>
              <a:rPr lang="en-US" sz="2000" dirty="0" smtClean="0">
                <a:hlinkClick r:id="rId17"/>
              </a:rPr>
              <a:t>PAR</a:t>
            </a:r>
            <a:r>
              <a:rPr lang="en-US" sz="2000" dirty="0" smtClean="0"/>
              <a:t> and </a:t>
            </a:r>
            <a:r>
              <a:rPr lang="en-US" sz="2000" dirty="0" smtClean="0">
                <a:hlinkClick r:id="rId18"/>
              </a:rPr>
              <a:t>CSD</a:t>
            </a:r>
            <a:r>
              <a:rPr lang="en-US" sz="2000" dirty="0" smtClean="0"/>
              <a:t> </a:t>
            </a:r>
          </a:p>
          <a:p>
            <a:endParaRPr lang="en-US" sz="2000" dirty="0"/>
          </a:p>
          <a:p>
            <a:endParaRPr lang="en-US" sz="20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802.1ARce Responses</a:t>
            </a:r>
            <a:endParaRPr lang="en-US" dirty="0"/>
          </a:p>
        </p:txBody>
      </p:sp>
      <p:sp>
        <p:nvSpPr>
          <p:cNvPr id="3" name="Content Placeholder 2"/>
          <p:cNvSpPr>
            <a:spLocks noGrp="1"/>
          </p:cNvSpPr>
          <p:nvPr>
            <p:ph idx="1"/>
          </p:nvPr>
        </p:nvSpPr>
        <p:spPr>
          <a:xfrm>
            <a:off x="685800" y="1676400"/>
            <a:ext cx="7848600" cy="4724400"/>
          </a:xfrm>
        </p:spPr>
        <p:txBody>
          <a:bodyPr/>
          <a:lstStyle/>
          <a:p>
            <a:r>
              <a:rPr lang="en-US" dirty="0" smtClean="0"/>
              <a:t>The updated P802.1ARce PAR is now at:</a:t>
            </a:r>
            <a:br>
              <a:rPr lang="en-US" dirty="0" smtClean="0"/>
            </a:br>
            <a:r>
              <a:rPr lang="en-US" dirty="0" smtClean="0"/>
              <a:t/>
            </a:r>
            <a:br>
              <a:rPr lang="en-US" dirty="0" smtClean="0"/>
            </a:br>
            <a:r>
              <a:rPr lang="en-US" dirty="0" smtClean="0">
                <a:hlinkClick r:id="rId2"/>
              </a:rPr>
              <a:t>http://www.ieee802.org/1/files/public/docs2014/ce-draft-arce-par-0714-v3.pdf</a:t>
            </a:r>
            <a:r>
              <a:rPr lang="en-US" dirty="0" smtClean="0"/>
              <a:t/>
            </a:r>
            <a:br>
              <a:rPr lang="en-US" dirty="0" smtClean="0"/>
            </a:br>
            <a:r>
              <a:rPr lang="en-US" dirty="0" smtClean="0"/>
              <a:t/>
            </a:r>
            <a:br>
              <a:rPr lang="en-US" dirty="0" smtClean="0"/>
            </a:br>
            <a:r>
              <a:rPr lang="en-US" dirty="0" smtClean="0"/>
              <a:t>The CSD, which has not been changed, can be found at:</a:t>
            </a:r>
            <a:br>
              <a:rPr lang="en-US" dirty="0" smtClean="0"/>
            </a:br>
            <a:r>
              <a:rPr lang="en-US" dirty="0" smtClean="0"/>
              <a:t/>
            </a:r>
            <a:br>
              <a:rPr lang="en-US" dirty="0" smtClean="0"/>
            </a:br>
            <a:r>
              <a:rPr lang="en-US" dirty="0" smtClean="0">
                <a:hlinkClick r:id="rId3"/>
              </a:rPr>
              <a:t>http://www.ieee802.org/1/files/public/docs2014/ce-draft-arce-csd-0514-v2.pdf</a:t>
            </a:r>
            <a:r>
              <a:rPr lang="en-US" dirty="0" smtClean="0"/>
              <a:t/>
            </a:r>
            <a:br>
              <a:rPr lang="en-US" dirty="0" smtClean="0"/>
            </a:br>
            <a:r>
              <a:rPr lang="en-US" dirty="0" smtClean="0"/>
              <a:t/>
            </a:r>
            <a:br>
              <a:rPr lang="en-US" dirty="0" smtClean="0"/>
            </a:br>
            <a:r>
              <a:rPr lang="en-US" dirty="0" smtClean="0"/>
              <a:t>Comments, responses, and proposed changes to the pre-circulated P802.1ARce PAR text follow.</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802.1ARce Response (cont)</a:t>
            </a:r>
            <a:endParaRPr lang="en-US" dirty="0"/>
          </a:p>
        </p:txBody>
      </p:sp>
      <p:sp>
        <p:nvSpPr>
          <p:cNvPr id="3" name="Content Placeholder 2"/>
          <p:cNvSpPr>
            <a:spLocks noGrp="1"/>
          </p:cNvSpPr>
          <p:nvPr>
            <p:ph idx="1"/>
          </p:nvPr>
        </p:nvSpPr>
        <p:spPr>
          <a:xfrm>
            <a:off x="381000" y="1219200"/>
            <a:ext cx="8229600" cy="5181600"/>
          </a:xfrm>
        </p:spPr>
        <p:txBody>
          <a:bodyPr/>
          <a:lstStyle/>
          <a:p>
            <a:r>
              <a:rPr lang="en-US" sz="1800" dirty="0" smtClean="0"/>
              <a:t>The 802.11 comment was:</a:t>
            </a:r>
            <a:br>
              <a:rPr lang="en-US" sz="1800" dirty="0" smtClean="0"/>
            </a:br>
            <a:r>
              <a:rPr lang="en-US" sz="1800" dirty="0" smtClean="0"/>
              <a:t>Expand Acronyms for first usage in Scope/Title/Purpose. “SHA-384,  P-384,  ECDSA .</a:t>
            </a:r>
            <a:br>
              <a:rPr lang="en-US" sz="1800" dirty="0" smtClean="0"/>
            </a:br>
            <a:r>
              <a:rPr lang="en-US" sz="1800" dirty="0" smtClean="0"/>
              <a:t/>
            </a:r>
            <a:br>
              <a:rPr lang="en-US" sz="1800" dirty="0" smtClean="0"/>
            </a:br>
            <a:r>
              <a:rPr lang="en-US" sz="1800" dirty="0" smtClean="0"/>
              <a:t>Response:</a:t>
            </a:r>
            <a:br>
              <a:rPr lang="en-US" sz="1800" dirty="0" smtClean="0"/>
            </a:br>
            <a:r>
              <a:rPr lang="en-US" sz="1800" dirty="0" smtClean="0"/>
              <a:t>"SHA" stands for Secure Hash Algorithm but the name of the algorithm being referenced is "SHA-384" not Secure Hash Algorithm 384, the latter would be incorrect and regarded as an error by the intended users of this standard. Similarly P-384 is the name of an elliptic curve, and in this case has no expansion. The title should remain unchanged.</a:t>
            </a:r>
          </a:p>
          <a:p>
            <a:r>
              <a:rPr lang="en-US" sz="1800" dirty="0" smtClean="0"/>
              <a:t>	In 5.2.b "Scope of the project" replace "use of SHA-384" with "use of the secure hash algorithm SHA-384".</a:t>
            </a:r>
            <a:br>
              <a:rPr lang="en-US" sz="1800" dirty="0" smtClean="0"/>
            </a:br>
            <a:r>
              <a:rPr lang="en-US" sz="1800" dirty="0" smtClean="0"/>
              <a:t/>
            </a:r>
            <a:br>
              <a:rPr lang="en-US" sz="1800" dirty="0" smtClean="0"/>
            </a:br>
            <a:r>
              <a:rPr lang="en-US" sz="1800" dirty="0" smtClean="0"/>
              <a:t>In 5.2.b "Scope of the project" replace "ECDSA" with "Elliptic Curve Digital Signature Algorithm (ECDSA)" . Note it is important to retain the acronym here since the full form is so rarely used by those familiar with the technology.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762000"/>
          </a:xfrm>
        </p:spPr>
        <p:txBody>
          <a:bodyPr>
            <a:normAutofit/>
          </a:bodyPr>
          <a:lstStyle/>
          <a:p>
            <a:r>
              <a:rPr lang="en-US" altLang="ja-JP" dirty="0" smtClean="0"/>
              <a:t>802.15 response to Comment from 802.11</a:t>
            </a:r>
            <a:endParaRPr kumimoji="1" lang="ja-JP" altLang="en-US" dirty="0"/>
          </a:p>
        </p:txBody>
      </p:sp>
      <p:sp>
        <p:nvSpPr>
          <p:cNvPr id="3" name="コンテンツ プレースホルダ 2"/>
          <p:cNvSpPr>
            <a:spLocks noGrp="1"/>
          </p:cNvSpPr>
          <p:nvPr>
            <p:ph idx="1"/>
          </p:nvPr>
        </p:nvSpPr>
        <p:spPr>
          <a:xfrm>
            <a:off x="457200" y="1600200"/>
            <a:ext cx="8435280" cy="4525963"/>
          </a:xfrm>
        </p:spPr>
        <p:txBody>
          <a:bodyPr>
            <a:normAutofit/>
          </a:bodyPr>
          <a:lstStyle/>
          <a:p>
            <a:r>
              <a:rPr kumimoji="1" lang="en-US" altLang="ja-JP" dirty="0" smtClean="0"/>
              <a:t>Comment:  </a:t>
            </a:r>
            <a:r>
              <a:rPr kumimoji="1" lang="en-US" altLang="ja-JP" b="0" dirty="0" smtClean="0"/>
              <a:t>1.2.4 b) need a response:</a:t>
            </a:r>
          </a:p>
          <a:p>
            <a:pPr lvl="0">
              <a:buNone/>
            </a:pPr>
            <a:r>
              <a:rPr lang="en-US" altLang="ja-JP" b="0" dirty="0" smtClean="0"/>
              <a:t>  b) Proven similar technology via testing, modeling, simulation, etc.</a:t>
            </a:r>
          </a:p>
          <a:p>
            <a:endParaRPr lang="en-US" altLang="ja-JP" dirty="0" smtClean="0"/>
          </a:p>
          <a:p>
            <a:pPr>
              <a:buNone/>
            </a:pPr>
            <a:r>
              <a:rPr lang="en-US" altLang="ja-JP" b="1" dirty="0" smtClean="0"/>
              <a:t>Response and Action:</a:t>
            </a:r>
          </a:p>
          <a:p>
            <a:pPr marL="0" indent="0">
              <a:buNone/>
            </a:pPr>
            <a:r>
              <a:rPr lang="en-US" altLang="ja-JP" b="0" dirty="0" smtClean="0"/>
              <a:t>The following has been added to 1.2.4 b) in the CSD:</a:t>
            </a:r>
          </a:p>
          <a:p>
            <a:pPr marL="0" indent="0">
              <a:buNone/>
            </a:pPr>
            <a:r>
              <a:rPr lang="en-US" altLang="ja-JP" b="0" dirty="0" smtClean="0">
                <a:solidFill>
                  <a:srgbClr val="FF0000"/>
                </a:solidFill>
              </a:rPr>
              <a:t>Same as 1.2.4 a). Similar capabilities have already been deployed and demonstrated in many proprietary implementations.</a:t>
            </a:r>
            <a:endParaRPr lang="ja-JP" altLang="ja-JP" b="0" dirty="0" smtClean="0">
              <a:solidFill>
                <a:srgbClr val="FF0000"/>
              </a:solidFill>
            </a:endParaRPr>
          </a:p>
          <a:p>
            <a:pPr>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32</a:t>
            </a:fld>
            <a:endParaRPr kumimoji="1" lang="ja-JP" altLang="en-US"/>
          </a:p>
        </p:txBody>
      </p:sp>
      <p:sp>
        <p:nvSpPr>
          <p:cNvPr id="5" name="Date Placeholder 4"/>
          <p:cNvSpPr>
            <a:spLocks noGrp="1"/>
          </p:cNvSpPr>
          <p:nvPr>
            <p:ph type="dt" idx="15"/>
          </p:nvPr>
        </p:nvSpPr>
        <p:spPr/>
        <p:txBody>
          <a:bodyPr/>
          <a:lstStyle/>
          <a:p>
            <a:r>
              <a:rPr lang="en-US" smtClean="0"/>
              <a:t>July 2014</a:t>
            </a:r>
            <a:endParaRPr lang="en-GB" dirty="0"/>
          </a:p>
        </p:txBody>
      </p:sp>
      <p:sp>
        <p:nvSpPr>
          <p:cNvPr id="7"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Jon Rosdahl, CSR</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xmlns="" val="29269445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802.22 Response</a:t>
            </a:r>
            <a:endParaRPr lang="en-US" dirty="0"/>
          </a:p>
        </p:txBody>
      </p:sp>
      <p:sp>
        <p:nvSpPr>
          <p:cNvPr id="3" name="Content Placeholder 2"/>
          <p:cNvSpPr>
            <a:spLocks noGrp="1"/>
          </p:cNvSpPr>
          <p:nvPr>
            <p:ph idx="1"/>
          </p:nvPr>
        </p:nvSpPr>
        <p:spPr/>
        <p:txBody>
          <a:bodyPr/>
          <a:lstStyle/>
          <a:p>
            <a:r>
              <a:rPr lang="en-US" dirty="0" smtClean="0"/>
              <a:t>The PAR and CSD (final and after track changes) have been attached. </a:t>
            </a:r>
          </a:p>
          <a:p>
            <a:r>
              <a:rPr lang="en-US" dirty="0" smtClean="0"/>
              <a:t>They can also be found here: </a:t>
            </a:r>
            <a:r>
              <a:rPr lang="en-US" dirty="0" smtClean="0">
                <a:hlinkClick r:id="rId2"/>
              </a:rPr>
              <a:t>https://mentor.ieee.org/802.22/dcn/14/22-14-0075-04-0003-spectrum-occupancy-sensing-par-form.docx</a:t>
            </a:r>
            <a:r>
              <a:rPr lang="en-US" dirty="0" smtClean="0"/>
              <a:t> </a:t>
            </a:r>
          </a:p>
          <a:p>
            <a:r>
              <a:rPr lang="en-US" dirty="0" smtClean="0">
                <a:hlinkClick r:id="rId3"/>
              </a:rPr>
              <a:t>https://mentor.ieee.org/802.22/dcn/14/22-14-0061-06-0003-802-22-spectrum-occuoancy-sensing-criteria-for-standards-development.docx</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762000"/>
          </a:xfrm>
        </p:spPr>
        <p:txBody>
          <a:bodyPr/>
          <a:lstStyle/>
          <a:p>
            <a:r>
              <a:rPr lang="en-US" sz="2800" dirty="0" smtClean="0"/>
              <a:t>Response from 802.22WG to Comments from the 802.11 WG</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solidFill>
                  <a:srgbClr val="3333CC"/>
                </a:solidFill>
              </a:rPr>
              <a:t>Respons</a:t>
            </a:r>
            <a:r>
              <a:rPr lang="en-US" sz="2000" b="0" dirty="0" smtClean="0"/>
              <a:t>e: Accept: Eliminated the acronym </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solidFill>
                  <a:srgbClr val="3333CC"/>
                </a:solidFill>
              </a:rPr>
              <a:t>Response</a:t>
            </a:r>
            <a:r>
              <a:rPr lang="en-US" sz="2000" b="0" dirty="0" smtClean="0"/>
              <a:t>: Accept, the word Project has been changed to ‘Standard’</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solidFill>
                  <a:srgbClr val="3333CC"/>
                </a:solidFill>
              </a:rPr>
              <a:t>Response</a:t>
            </a:r>
            <a:r>
              <a:rPr lang="en-US" sz="2000" b="0" dirty="0" smtClean="0"/>
              <a:t>: Accept. The word ‘initially’ has been removed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457199"/>
          </a:xfrm>
        </p:spPr>
        <p:txBody>
          <a:bodyPr/>
          <a:lstStyle/>
          <a:p>
            <a:r>
              <a:rPr lang="en-US" sz="2800" dirty="0" smtClean="0"/>
              <a:t>Response from 802.22 WG (Cont)</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8.1 is for extra explanation for identified clauses.  The clause id is not included.  Generally a history is not included in 8.1</a:t>
            </a:r>
          </a:p>
          <a:p>
            <a:r>
              <a:rPr lang="en-US" sz="2000" b="0" dirty="0" smtClean="0">
                <a:solidFill>
                  <a:srgbClr val="3333CC"/>
                </a:solidFill>
              </a:rPr>
              <a:t>Response</a:t>
            </a:r>
            <a:r>
              <a:rPr lang="en-US" sz="2000" b="0" dirty="0" smtClean="0"/>
              <a:t>: Accept. Some of the contents from Section 8.1 has been moved back to Section 5.5 Need for the Standard and the new Section 8.1 only contains a reference</a:t>
            </a:r>
          </a:p>
          <a:p>
            <a:r>
              <a:rPr lang="en-US" sz="2000" b="0" dirty="0" smtClean="0"/>
              <a:t>CSD: 1.2.2 – Cite standards correctly.</a:t>
            </a:r>
          </a:p>
          <a:p>
            <a:r>
              <a:rPr lang="en-US" sz="2000" b="0" dirty="0" smtClean="0">
                <a:solidFill>
                  <a:srgbClr val="3333CC"/>
                </a:solidFill>
              </a:rPr>
              <a:t>Response</a:t>
            </a:r>
            <a:r>
              <a:rPr lang="en-US" sz="2000" b="0" dirty="0" smtClean="0"/>
              <a:t>: Accept</a:t>
            </a:r>
          </a:p>
          <a:p>
            <a:r>
              <a:rPr lang="en-US" sz="2000" b="0" dirty="0" smtClean="0"/>
              <a:t>CSD: Seems the History is repeated for several responses.</a:t>
            </a:r>
          </a:p>
          <a:p>
            <a:r>
              <a:rPr lang="en-US" sz="2000" b="0" dirty="0" smtClean="0">
                <a:solidFill>
                  <a:srgbClr val="3333CC"/>
                </a:solidFill>
              </a:rPr>
              <a:t>Response</a:t>
            </a:r>
            <a:r>
              <a:rPr lang="en-US" sz="2000" b="0" dirty="0" smtClean="0"/>
              <a:t>: Accept. Redundant information has been removed</a:t>
            </a:r>
          </a:p>
          <a:p>
            <a:r>
              <a:rPr lang="en-US" sz="2000" b="0" dirty="0" smtClean="0"/>
              <a:t>CSD: Seems overly verbose</a:t>
            </a:r>
          </a:p>
          <a:p>
            <a:r>
              <a:rPr lang="en-US" sz="2000" b="0" dirty="0" smtClean="0">
                <a:solidFill>
                  <a:srgbClr val="3333CC"/>
                </a:solidFill>
              </a:rPr>
              <a:t>Response</a:t>
            </a:r>
            <a:r>
              <a:rPr lang="en-US" sz="2000" b="0" dirty="0" smtClean="0"/>
              <a:t>: Reduced the verbosity by eliminating repetitions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xmlns="" val="2028955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543800" cy="685800"/>
          </a:xfrm>
        </p:spPr>
        <p:txBody>
          <a:bodyPr/>
          <a:lstStyle/>
          <a:p>
            <a:r>
              <a:rPr lang="en-US" dirty="0" smtClean="0"/>
              <a:t>802.22 Retort	</a:t>
            </a:r>
            <a:endParaRPr lang="en-US" dirty="0"/>
          </a:p>
        </p:txBody>
      </p:sp>
      <p:sp>
        <p:nvSpPr>
          <p:cNvPr id="3" name="Content Placeholder 2"/>
          <p:cNvSpPr>
            <a:spLocks noGrp="1"/>
          </p:cNvSpPr>
          <p:nvPr>
            <p:ph idx="1"/>
          </p:nvPr>
        </p:nvSpPr>
        <p:spPr>
          <a:xfrm>
            <a:off x="685800" y="1524000"/>
            <a:ext cx="7770813" cy="4570413"/>
          </a:xfrm>
        </p:spPr>
        <p:txBody>
          <a:bodyPr/>
          <a:lstStyle/>
          <a:p>
            <a:r>
              <a:rPr lang="en-US" dirty="0" smtClean="0"/>
              <a:t>2.1 Suggest title be “</a:t>
            </a:r>
            <a:r>
              <a:rPr lang="en-US" b="0" dirty="0" smtClean="0"/>
              <a:t>Spectrum Characterization  and Occupancy Sensing (SCOS)“</a:t>
            </a:r>
          </a:p>
          <a:p>
            <a:r>
              <a:rPr lang="en-US" dirty="0" smtClean="0"/>
              <a:t>Suggest that the PAR be delayed until it can be better written with consistent use of the new proposed title.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37</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1999"/>
          </a:xfrm>
        </p:spPr>
        <p:txBody>
          <a:bodyPr/>
          <a:lstStyle/>
          <a:p>
            <a:r>
              <a:rPr lang="en-US" dirty="0" smtClean="0"/>
              <a:t>802.24 Charter Change</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smtClean="0"/>
              <a:t>In the proposed process for creating Task Groups (TGs) under 802.24, a proposed TG scope document is circulated 30 days in advance of a plenary to solicit comments from the WGs.  According to the proposed process, this follows the PAR process in that comments are due by 5 pm Tuesday of the plenary week and responses are due by 5 pm on Wednesday.</a:t>
            </a:r>
            <a:br>
              <a:rPr lang="en-US" dirty="0" smtClean="0"/>
            </a:br>
            <a:r>
              <a:rPr lang="en-US" dirty="0" smtClean="0"/>
              <a:t/>
            </a:r>
            <a:br>
              <a:rPr lang="en-US" dirty="0" smtClean="0"/>
            </a:br>
            <a:r>
              <a:rPr lang="en-US" dirty="0" smtClean="0"/>
              <a:t>The 802.24 Smart Grid TAG approved a TG scope document for a Smart Grid TG, 24-14-0015-01-0000-Smart-Grid-TG-Scope.pdf, which can be found at:</a:t>
            </a:r>
            <a:br>
              <a:rPr lang="en-US" dirty="0" smtClean="0"/>
            </a:br>
            <a:r>
              <a:rPr lang="en-US" dirty="0" smtClean="0"/>
              <a:t/>
            </a:r>
            <a:br>
              <a:rPr lang="en-US" dirty="0" smtClean="0"/>
            </a:br>
            <a:r>
              <a:rPr lang="en-US" dirty="0" smtClean="0">
                <a:hlinkClick r:id="rId2"/>
              </a:rPr>
              <a:t>https://mentor.ieee.org/802.24/dcn/14/24-14-0015-01-0000-smart-grid-tg-scope.pdf</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Comments for July 2014 PARS for consideration.</a:t>
            </a:r>
            <a:endParaRPr lang="en-US" dirty="0"/>
          </a:p>
        </p:txBody>
      </p:sp>
      <p:sp>
        <p:nvSpPr>
          <p:cNvPr id="8" name="Text Placeholder 7"/>
          <p:cNvSpPr>
            <a:spLocks noGrp="1"/>
          </p:cNvSpPr>
          <p:nvPr>
            <p:ph type="body" idx="1"/>
          </p:nvPr>
        </p:nvSpPr>
        <p:spPr/>
        <p:txBody>
          <a:bodyPr/>
          <a:lstStyle/>
          <a:p>
            <a:r>
              <a:rPr lang="en-US" dirty="0" smtClean="0"/>
              <a:t>Comments from 802.11 PAR </a:t>
            </a:r>
            <a:r>
              <a:rPr lang="en-US" dirty="0" err="1" smtClean="0"/>
              <a:t>AdHoc</a:t>
            </a:r>
            <a:r>
              <a:rPr lang="en-US" dirty="0" smtClean="0"/>
              <a:t> Committee</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dirty="0" smtClean="0"/>
              <a:t>802.1ARce - Secure Device Identity, Amendment 1: Amendment 1: SHA-384 and P-384 Elliptic Curve,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2057400"/>
            <a:ext cx="7770813" cy="4343400"/>
          </a:xfrm>
        </p:spPr>
        <p:txBody>
          <a:bodyPr/>
          <a:lstStyle/>
          <a:p>
            <a:r>
              <a:rPr lang="en-US" b="0" dirty="0" smtClean="0"/>
              <a:t>1. Expand Acronyms for first usage in Scope/Title/Purpose. “SHA-384,  P-384,  ECDSA”</a:t>
            </a:r>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143000"/>
          </a:xfrm>
        </p:spPr>
        <p:txBody>
          <a:bodyPr/>
          <a:lstStyle/>
          <a:p>
            <a:r>
              <a:rPr lang="en-US" sz="2400" dirty="0" smtClean="0"/>
              <a:t>802.1AEcg - Media Access Control (MAC) Security - Amendment: Ethernet Data Encryption devices, </a:t>
            </a:r>
            <a:r>
              <a:rPr lang="en-US" sz="2400" dirty="0" smtClean="0">
                <a:hlinkClick r:id="rId2"/>
              </a:rPr>
              <a:t>PAR</a:t>
            </a:r>
            <a:r>
              <a:rPr lang="en-US" sz="2400" dirty="0" smtClean="0"/>
              <a:t> </a:t>
            </a:r>
            <a:endParaRPr lang="en-US" sz="3600" dirty="0"/>
          </a:p>
        </p:txBody>
      </p:sp>
      <p:sp>
        <p:nvSpPr>
          <p:cNvPr id="3" name="Content Placeholder 2"/>
          <p:cNvSpPr>
            <a:spLocks noGrp="1"/>
          </p:cNvSpPr>
          <p:nvPr>
            <p:ph idx="1"/>
          </p:nvPr>
        </p:nvSpPr>
        <p:spPr>
          <a:xfrm>
            <a:off x="685800" y="2057400"/>
            <a:ext cx="7770813" cy="4267200"/>
          </a:xfrm>
        </p:spPr>
        <p:txBody>
          <a:bodyPr/>
          <a:lstStyle/>
          <a:p>
            <a:r>
              <a:rPr lang="en-US" sz="2000" b="0" dirty="0" smtClean="0"/>
              <a:t>4.1 and 4.2: Check the Start of Sponsor Ballot and the Submission to RevCom dates…They do not seem reasonable.</a:t>
            </a:r>
          </a:p>
          <a:p>
            <a:r>
              <a:rPr lang="en-US" sz="2000" b="0" dirty="0" smtClean="0"/>
              <a:t>Note that the dates that are listed seem to be close to date that a new revision is needed.  Have you considered just getting this amendment done in conjunction with a Revision PAR?</a:t>
            </a:r>
          </a:p>
          <a:p>
            <a:r>
              <a:rPr lang="en-US" sz="2000" b="0" dirty="0" smtClean="0"/>
              <a:t>5.5 Change “separate bridging systems (Ethernet Data Encryption devices, EDEs) “ to separate bridging systems,  Ethernet Data Encryption devices, (EDEs) </a:t>
            </a:r>
          </a:p>
          <a:p>
            <a:r>
              <a:rPr lang="en-US" sz="2000" b="0" dirty="0" smtClean="0"/>
              <a:t>8.1 Add the full name of the 802.1AE, 802.1X, and 802.1Q standards.</a:t>
            </a:r>
          </a:p>
          <a:p>
            <a:r>
              <a:rPr lang="en-US" sz="2000" b="0" dirty="0" smtClean="0"/>
              <a:t>8.1: Where is “#7.3”?  This comment may be a hold over, or miss labeled.</a:t>
            </a:r>
          </a:p>
          <a:p>
            <a:r>
              <a:rPr lang="en-US" sz="1800" b="0" dirty="0" smtClean="0"/>
              <a:t>5.6 – consider making the Stakeholders: Developers and users of </a:t>
            </a:r>
            <a:r>
              <a:rPr lang="en-US" sz="1800" b="0" dirty="0" smtClean="0">
                <a:solidFill>
                  <a:srgbClr val="FF0000"/>
                </a:solidFill>
              </a:rPr>
              <a:t> secure </a:t>
            </a:r>
            <a:r>
              <a:rPr lang="en-US" sz="1800" b="0" dirty="0" smtClean="0"/>
              <a:t>networking equipment.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802.1AEcg - Media Access Control (MAC) Security - Amendment: Ethernet Data Encryption devices, </a:t>
            </a:r>
            <a:r>
              <a:rPr lang="en-US" sz="2400" dirty="0" smtClean="0">
                <a:hlinkClick r:id="rId2"/>
              </a:rPr>
              <a:t>CSD</a:t>
            </a:r>
            <a:endParaRPr lang="en-US" sz="3600" dirty="0"/>
          </a:p>
        </p:txBody>
      </p:sp>
      <p:sp>
        <p:nvSpPr>
          <p:cNvPr id="3" name="Content Placeholder 2"/>
          <p:cNvSpPr>
            <a:spLocks noGrp="1"/>
          </p:cNvSpPr>
          <p:nvPr>
            <p:ph idx="1"/>
          </p:nvPr>
        </p:nvSpPr>
        <p:spPr>
          <a:xfrm>
            <a:off x="685800" y="1981200"/>
            <a:ext cx="7770813" cy="4343400"/>
          </a:xfrm>
        </p:spPr>
        <p:txBody>
          <a:bodyPr/>
          <a:lstStyle/>
          <a:p>
            <a:r>
              <a:rPr lang="en-US" sz="1800" b="0" dirty="0" smtClean="0"/>
              <a:t>1.2 Broad Market Potential: “…number of  significant users…” what number? Who are these significant users?</a:t>
            </a:r>
          </a:p>
          <a:p>
            <a:r>
              <a:rPr lang="en-US" sz="1800" b="0" dirty="0" smtClean="0"/>
              <a:t>1.2.2/1.2.3  missing “Std” on several of the standards cited.</a:t>
            </a:r>
          </a:p>
          <a:p>
            <a:r>
              <a:rPr lang="en-US" sz="1800" b="0" dirty="0" smtClean="0"/>
              <a:t>1.2.5 change “802.1AE-2006” to “IEEE Std 802.1AE-2006”</a:t>
            </a:r>
          </a:p>
          <a:p>
            <a:endParaRPr lang="en-US" sz="1800" b="0" dirty="0" smtClean="0"/>
          </a:p>
          <a:p>
            <a:r>
              <a:rPr lang="en-US" sz="1800" b="0" dirty="0" smtClean="0"/>
              <a:t>Please check in the CSD for other instances of missing proper citation.</a:t>
            </a:r>
          </a:p>
          <a:p>
            <a:endParaRPr lang="en-US" sz="1800" dirty="0" smtClean="0"/>
          </a:p>
          <a:p>
            <a:endParaRPr lang="en-US" sz="1800" b="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802.3bv- amendment, 1000 Mb/s Operation Over Plastic Optical Fiber , </a:t>
            </a:r>
            <a:r>
              <a:rPr lang="en-US" sz="2400" dirty="0" smtClean="0">
                <a:hlinkClick r:id="rId2"/>
              </a:rPr>
              <a:t>PAR</a:t>
            </a:r>
            <a:endParaRPr lang="en-US" sz="3600" dirty="0"/>
          </a:p>
        </p:txBody>
      </p:sp>
      <p:sp>
        <p:nvSpPr>
          <p:cNvPr id="3" name="Content Placeholder 2"/>
          <p:cNvSpPr>
            <a:spLocks noGrp="1"/>
          </p:cNvSpPr>
          <p:nvPr>
            <p:ph idx="1"/>
          </p:nvPr>
        </p:nvSpPr>
        <p:spPr>
          <a:xfrm>
            <a:off x="381000" y="1600200"/>
            <a:ext cx="8382000" cy="4800600"/>
          </a:xfrm>
        </p:spPr>
        <p:txBody>
          <a:bodyPr/>
          <a:lstStyle/>
          <a:p>
            <a:r>
              <a:rPr lang="en-US" b="0" dirty="0" smtClean="0"/>
              <a:t>5.6 change Stakeholder list: “Stakeholders identified to date include but are not limited to: user…s” to “Users…”</a:t>
            </a:r>
          </a:p>
          <a:p>
            <a:r>
              <a:rPr lang="en-US" b="0" dirty="0" smtClean="0"/>
              <a:t>7.1 expand the acronym “VDE”…  (not sure what VDE is).</a:t>
            </a:r>
          </a:p>
          <a:p>
            <a:r>
              <a:rPr lang="en-US" b="0" dirty="0" smtClean="0"/>
              <a:t>7.1 From the 802.3 CSD – “There are standardized specifications for data transmission over POF…leveraging those…” need to indentify the “other” standards that are similar that make up “those”.</a:t>
            </a:r>
          </a:p>
          <a:p>
            <a:r>
              <a:rPr lang="en-US" b="0" dirty="0" smtClean="0"/>
              <a:t>8.1 suggest a bit of explanation on what is being stated…</a:t>
            </a:r>
          </a:p>
          <a:p>
            <a:r>
              <a:rPr lang="en-US" b="0" dirty="0" smtClean="0"/>
              <a:t>“. Its specifications” is this the VDE Document?</a:t>
            </a:r>
          </a:p>
          <a:p>
            <a:r>
              <a:rPr lang="en-US" b="0" dirty="0" smtClean="0"/>
              <a:t>Is the withdrawn standard being incorporated into this amendment?</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2976</TotalTime>
  <Words>1877</Words>
  <Application>Microsoft Office PowerPoint</Application>
  <PresentationFormat>On-screen Show (4:3)</PresentationFormat>
  <Paragraphs>270</Paragraphs>
  <Slides>37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802-11-Submission</vt:lpstr>
      <vt:lpstr>Document</vt:lpstr>
      <vt:lpstr>802-11 PAR Review – July 2014</vt:lpstr>
      <vt:lpstr>Abstract</vt:lpstr>
      <vt:lpstr>2.3 II PARs for review this week</vt:lpstr>
      <vt:lpstr>802.24 Charter Change</vt:lpstr>
      <vt:lpstr>Comments for July 2014 PARS for consideration.</vt:lpstr>
      <vt:lpstr>802.1ARce - Secure Device Identity, Amendment 1: Amendment 1: SHA-384 and P-384 Elliptic Curve, PAR and CSD</vt:lpstr>
      <vt:lpstr>802.1AEcg - Media Access Control (MAC) Security - Amendment: Ethernet Data Encryption devices, PAR </vt:lpstr>
      <vt:lpstr>802.1AEcg - Media Access Control (MAC) Security - Amendment: Ethernet Data Encryption devices, CSD</vt:lpstr>
      <vt:lpstr>802.3bv- amendment, 1000 Mb/s Operation Over Plastic Optical Fiber , PAR</vt:lpstr>
      <vt:lpstr>802.3bv- amendment, 1000 Mb/s Operation Over Plastic Optical Fiber , CSD </vt:lpstr>
      <vt:lpstr>802.3bw - amendment, 1 Twisted Pair 100 Mb/s Ethernet , PAR and CSD </vt:lpstr>
      <vt:lpstr>802.11ah, Sub 1 GHz, PAR extension request, PAR and CSD </vt:lpstr>
      <vt:lpstr>802.11ai, Fast initial link setup, PAR extension request , PAR and 5C (grandfathered) </vt:lpstr>
      <vt:lpstr>802.15.4, amendment enabling Spectrum Resource Measurement Capability, PAR and CSD </vt:lpstr>
      <vt:lpstr>802.22.3, Specifying Spectrum Occupancy Sensing (SOS) Measurement Devices and Means that Enable Coalescing the Results from Multiple Such Devices, PAR and CSD </vt:lpstr>
      <vt:lpstr>802.24 Charter Change</vt:lpstr>
      <vt:lpstr>802.24 Comments </vt:lpstr>
      <vt:lpstr>802.24 Response</vt:lpstr>
      <vt:lpstr>802.3bv Response</vt:lpstr>
      <vt:lpstr>E-mail sent to Bob Grow in retort</vt:lpstr>
      <vt:lpstr>802.1AEcg responses</vt:lpstr>
      <vt:lpstr>802.1AEcg responses (cont)</vt:lpstr>
      <vt:lpstr>802.1AEcg responses (cont)</vt:lpstr>
      <vt:lpstr>802.1AEcg responses (cont)</vt:lpstr>
      <vt:lpstr>802.1AEcg responses (cont)</vt:lpstr>
      <vt:lpstr>802.1AEcg responses (cont)</vt:lpstr>
      <vt:lpstr>802.1AEcg responses (cont)</vt:lpstr>
      <vt:lpstr>802.1AEcg responses (cont)</vt:lpstr>
      <vt:lpstr>802.15.4s responses</vt:lpstr>
      <vt:lpstr>802.1ARce Responses</vt:lpstr>
      <vt:lpstr>802.1ARce Response (cont)</vt:lpstr>
      <vt:lpstr>802.15 response to Comment from 802.11</vt:lpstr>
      <vt:lpstr>802.22 Response</vt:lpstr>
      <vt:lpstr>Response from 802.22WG to Comments from the 802.11 WG</vt:lpstr>
      <vt:lpstr>Response from 802.22 WG (Cont)</vt:lpstr>
      <vt:lpstr>802.22 Retort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jr05</cp:lastModifiedBy>
  <cp:revision>5</cp:revision>
  <cp:lastPrinted>1601-01-01T00:00:00Z</cp:lastPrinted>
  <dcterms:created xsi:type="dcterms:W3CDTF">2014-07-14T22:59:53Z</dcterms:created>
  <dcterms:modified xsi:type="dcterms:W3CDTF">2014-07-18T15:08:04Z</dcterms:modified>
</cp:coreProperties>
</file>