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78" r:id="rId5"/>
    <p:sldId id="279" r:id="rId6"/>
    <p:sldId id="267" r:id="rId7"/>
    <p:sldId id="268" r:id="rId8"/>
    <p:sldId id="272" r:id="rId9"/>
    <p:sldId id="269" r:id="rId10"/>
    <p:sldId id="273" r:id="rId11"/>
    <p:sldId id="270" r:id="rId12"/>
    <p:sldId id="274" r:id="rId13"/>
    <p:sldId id="275" r:id="rId14"/>
    <p:sldId id="276" r:id="rId15"/>
    <p:sldId id="277" r:id="rId16"/>
    <p:sldId id="266" r:id="rId17"/>
    <p:sldId id="280"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43" autoAdjust="0"/>
  </p:normalViewPr>
  <p:slideViewPr>
    <p:cSldViewPr>
      <p:cViewPr varScale="1">
        <p:scale>
          <a:sx n="62" d="100"/>
          <a:sy n="62" d="100"/>
        </p:scale>
        <p:origin x="-684" y="-78"/>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dirty="0"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11-10/0897r0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3/GEPOFSG/DraftCSD_GEPOF_1a_05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3/1TPCESG/public/20140528_CSD_IEEE802_3bw.pdf" TargetMode="External"/><Relationship Id="rId2" Type="http://schemas.openxmlformats.org/officeDocument/2006/relationships/hyperlink" Target="http://ieee802.org/3/1TPCESG/public/P802_3bw_PAR_22051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hyperlink" Target="https://mentor.ieee.org/802.11/dcn/14/11-14-0590-01-00ah-tgah-par-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hyperlink" Target="https://mentor.ieee.org/802.11/dcn/14/11-14-0653-02-00ai-tgai-par-exten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4/15-14-0175-04-0sru-working-draft-of-sg-sru-csd.doc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4/22-14-0061-05-0003-802-22-spectrum-occuoancy-sensing-criteria-for-standards-development.docx" TargetMode="External"/><Relationship Id="rId2" Type="http://schemas.openxmlformats.org/officeDocument/2006/relationships/hyperlink" Target="https://mentor.ieee.org/802.22/dcn/14/22-14-0075-02-0003-spectrum-occupancy-sensing-par-form.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GEPOFSG/DraftCSD_GEPOF_1a_0514.pdf" TargetMode="External"/><Relationship Id="rId13" Type="http://schemas.openxmlformats.org/officeDocument/2006/relationships/hyperlink" Target="https://mentor.ieee.org/802.11/dcn/14/11-14-0653-02-00ai-tgai-par-extension.docx" TargetMode="External"/><Relationship Id="rId18" Type="http://schemas.openxmlformats.org/officeDocument/2006/relationships/hyperlink" Target="https://mentor.ieee.org/802.22/dcn/14/22-14-0061-05-0003-802-22-spectrum-occuoancy-sensing-criteria-for-standards-development.docx" TargetMode="External"/><Relationship Id="rId3" Type="http://schemas.openxmlformats.org/officeDocument/2006/relationships/hyperlink" Target="http://www.ieee802.org/1/files/public/docs2014/new-802-1ARce-draft-par-0514-v1.pdf" TargetMode="External"/><Relationship Id="rId7" Type="http://schemas.openxmlformats.org/officeDocument/2006/relationships/hyperlink" Target="http://ieee802.org/3/GEPOFSG/DraftPAR_GEPOF_1b_0514.pdf" TargetMode="External"/><Relationship Id="rId12" Type="http://schemas.openxmlformats.org/officeDocument/2006/relationships/hyperlink" Target="https://mentor.ieee.org/802.11/dcn/14/11-14-0591-00-00ah-tgah-revised-csd.docx" TargetMode="External"/><Relationship Id="rId17" Type="http://schemas.openxmlformats.org/officeDocument/2006/relationships/hyperlink" Target="https://mentor.ieee.org/802.22/dcn/14/22-14-0075-02-0003-spectrum-occupancy-sensing-par-form.pdf" TargetMode="External"/><Relationship Id="rId2" Type="http://schemas.openxmlformats.org/officeDocument/2006/relationships/notesSlide" Target="../notesSlides/notesSlide3.xml"/><Relationship Id="rId16" Type="http://schemas.openxmlformats.org/officeDocument/2006/relationships/hyperlink" Target="https://mentor.ieee.org/802.15/dcn/14/15-14-0175-04-0sru-working-draft-of-sg-sru-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4/cg-draft-aegc-csd-0514-v2.pdf" TargetMode="External"/><Relationship Id="rId11" Type="http://schemas.openxmlformats.org/officeDocument/2006/relationships/hyperlink" Target="https://mentor.ieee.org/802.11/dcn/14/11-14-0590-01-00ah-tgah-par-extension.docx" TargetMode="External"/><Relationship Id="rId5" Type="http://schemas.openxmlformats.org/officeDocument/2006/relationships/hyperlink" Target="http://www.ieee802.org/1/files/public/docs2014/cg-draft-aegc-par-0514-v2.pdf" TargetMode="External"/><Relationship Id="rId15" Type="http://schemas.openxmlformats.org/officeDocument/2006/relationships/hyperlink" Target="https://mentor.ieee.org/802.15/dcn/13/15-13-0615-08-0sru-sru-working-draft-par.pdf" TargetMode="External"/><Relationship Id="rId10" Type="http://schemas.openxmlformats.org/officeDocument/2006/relationships/hyperlink" Target="http://ieee802.org/3/1TPCESG/public/20140528_CSD_IEEE802_3bw.pdf" TargetMode="External"/><Relationship Id="rId4" Type="http://schemas.openxmlformats.org/officeDocument/2006/relationships/hyperlink" Target="http://www.ieee802.org/1/files/public/docs2014/ce-draft-arce-csd-0514-v2.pdf" TargetMode="External"/><Relationship Id="rId9" Type="http://schemas.openxmlformats.org/officeDocument/2006/relationships/hyperlink" Target="http://ieee802.org/3/1TPCESG/public/P802_3bw_PAR_220514.pdf" TargetMode="External"/><Relationship Id="rId14" Type="http://schemas.openxmlformats.org/officeDocument/2006/relationships/hyperlink" Target="https://mentor.ieee.org/802.11/dcn/10/11-10-1153-00-0fia-fast-initial-link-set-up-5c.doc"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new-802-1ARce-draft-par-0514-v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eee802.org/1/files/public/docs2014/cg-draft-aegc-par-0514-v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4/cg-draft-aegc-csd-0514-v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ee802.org/3/GEPOFSG/DraftPAR_GEPOF_1b_051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PAR Review –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2014-07-15</a:t>
            </a:r>
            <a:endParaRPr lang="en-GB" sz="2000" b="0" dirty="0"/>
          </a:p>
        </p:txBody>
      </p:sp>
      <p:graphicFrame>
        <p:nvGraphicFramePr>
          <p:cNvPr id="3075" name="Object 3"/>
          <p:cNvGraphicFramePr>
            <a:graphicFrameLocks noChangeAspect="1"/>
          </p:cNvGraphicFramePr>
          <p:nvPr/>
        </p:nvGraphicFramePr>
        <p:xfrm>
          <a:off x="514350" y="2286000"/>
          <a:ext cx="8077200" cy="2686050"/>
        </p:xfrm>
        <a:graphic>
          <a:graphicData uri="http://schemas.openxmlformats.org/presentationml/2006/ole">
            <p:oleObj spid="_x0000_s3075" name="Document" r:id="rId4" imgW="8261444" imgH="253322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amendment, 1000 Mb/s Operation Over Plastic Optical Fiber , </a:t>
            </a:r>
            <a:r>
              <a:rPr lang="en-US" dirty="0" smtClean="0">
                <a:hlinkClick r:id="rId2"/>
              </a:rPr>
              <a:t>CSD</a:t>
            </a:r>
            <a:r>
              <a:rPr lang="en-US" dirty="0" smtClean="0"/>
              <a:t> </a:t>
            </a:r>
            <a:endParaRPr lang="en-US" dirty="0"/>
          </a:p>
        </p:txBody>
      </p:sp>
      <p:sp>
        <p:nvSpPr>
          <p:cNvPr id="3" name="Content Placeholder 2"/>
          <p:cNvSpPr>
            <a:spLocks noGrp="1"/>
          </p:cNvSpPr>
          <p:nvPr>
            <p:ph idx="1"/>
          </p:nvPr>
        </p:nvSpPr>
        <p:spPr/>
        <p:txBody>
          <a:bodyPr/>
          <a:lstStyle/>
          <a:p>
            <a:r>
              <a:rPr lang="en-US" dirty="0" smtClean="0"/>
              <a:t>From the title page </a:t>
            </a:r>
          </a:p>
          <a:p>
            <a:pPr marL="342900" lvl="1" indent="-342900">
              <a:spcBef>
                <a:spcPts val="600"/>
              </a:spcBef>
            </a:pPr>
            <a:r>
              <a:rPr lang="en-US" dirty="0" smtClean="0"/>
              <a:t> “The following are the CSD Responses in relation to the IEEE P802.3xx PAR”</a:t>
            </a:r>
          </a:p>
          <a:p>
            <a:r>
              <a:rPr lang="en-US" dirty="0" smtClean="0"/>
              <a:t>this seems a bit Generic..Was the correct CSD provided?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802.3bw - amendment, 1 Twisted Pair 100 Mb/s Ethernet ,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802.11ah, Sub 1 GHz, PAR extension request,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802.11ai, Fast initial link setup, PAR extension request , </a:t>
            </a:r>
            <a:r>
              <a:rPr lang="en-US" sz="2000" dirty="0" smtClean="0">
                <a:hlinkClick r:id="rId2"/>
              </a:rPr>
              <a:t>PAR</a:t>
            </a:r>
            <a:r>
              <a:rPr lang="en-US" sz="2000" dirty="0" smtClean="0"/>
              <a:t> and </a:t>
            </a:r>
            <a:r>
              <a:rPr lang="en-US" sz="2000" dirty="0" smtClean="0">
                <a:hlinkClick r:id="rId3"/>
              </a:rPr>
              <a:t>5C (grandfathered)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802.15.4, amendment enabling Spectrum Resource Measurement Capability,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pPr lvl="0"/>
            <a:r>
              <a:rPr lang="en-US" dirty="0" smtClean="0"/>
              <a:t>1.3.4 b) needs a response: </a:t>
            </a:r>
          </a:p>
          <a:p>
            <a:pPr lvl="1"/>
            <a:r>
              <a:rPr lang="en-US" dirty="0" smtClean="0"/>
              <a:t>b)Proven </a:t>
            </a:r>
            <a:r>
              <a:rPr lang="en-US" dirty="0" smtClean="0"/>
              <a:t>similar technology via testing, modeling, simulation, etc.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802.22.3, Specifying Spectrum Occupancy Sensing (SOS) Measurement Devices and Means that Enable Coalescing the Results from Multiple Such Devices,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a:xfrm>
            <a:off x="304800" y="1905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t>8.1 is for extra explanation for identified clauses.  The clause id is not included.  Generally a history is not included in 8.1</a:t>
            </a:r>
          </a:p>
          <a:p>
            <a:r>
              <a:rPr lang="en-US" sz="2000" b="0" dirty="0" smtClean="0"/>
              <a:t>CSD: 1.2.2 – Cite standards correctly.</a:t>
            </a:r>
          </a:p>
          <a:p>
            <a:r>
              <a:rPr lang="en-US" sz="2000" b="0" dirty="0" smtClean="0"/>
              <a:t>CSD: Seems the History is repeated for several responses.</a:t>
            </a:r>
          </a:p>
          <a:p>
            <a:r>
              <a:rPr lang="en-US" sz="2000" b="0" dirty="0" smtClean="0"/>
              <a:t>CSD: Seems overly verbose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hlinkClick r:id="rId2"/>
              </a:rPr>
              <a:t>https://mentor.ieee.org/802.24/dcn/14/24-14-0015-01-0000-smart-grid-tg-scope.pdf</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Comments	</a:t>
            </a:r>
            <a:endParaRPr lang="en-US" dirty="0"/>
          </a:p>
        </p:txBody>
      </p:sp>
      <p:sp>
        <p:nvSpPr>
          <p:cNvPr id="3" name="Content Placeholder 2"/>
          <p:cNvSpPr>
            <a:spLocks noGrp="1"/>
          </p:cNvSpPr>
          <p:nvPr>
            <p:ph idx="1"/>
          </p:nvPr>
        </p:nvSpPr>
        <p:spPr/>
        <p:txBody>
          <a:bodyPr/>
          <a:lstStyle/>
          <a:p>
            <a:r>
              <a:rPr lang="en-US" dirty="0" smtClean="0"/>
              <a:t>Concern:</a:t>
            </a:r>
          </a:p>
          <a:p>
            <a:r>
              <a:rPr lang="en-US" dirty="0" smtClean="0"/>
              <a:t> </a:t>
            </a:r>
            <a:r>
              <a:rPr lang="en-US" dirty="0" smtClean="0"/>
              <a:t> Not seen large numbers interested in attending 802.24</a:t>
            </a:r>
          </a:p>
          <a:p>
            <a:r>
              <a:rPr lang="en-US" dirty="0" smtClean="0"/>
              <a:t>If we are creating White papers instead of Standards, then are we needing to create a new process.</a:t>
            </a:r>
          </a:p>
          <a:p>
            <a:r>
              <a:rPr lang="en-US" dirty="0" smtClean="0"/>
              <a:t>Can the Industry Connection be a process that is sufficient rather than change 802.24?</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the PARS for consideration for July 2014.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hlinkClick r:id="rId3"/>
              </a:rPr>
              <a:t>http://</a:t>
            </a:r>
            <a:r>
              <a:rPr lang="en-GB" dirty="0" smtClean="0">
                <a:hlinkClick r:id="rId3"/>
              </a:rPr>
              <a:t>grouper.ieee.org/groups/802/PARs.shtml</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dirty="0" smtClean="0">
                <a:solidFill>
                  <a:srgbClr val="000000"/>
                </a:solidFill>
                <a:latin typeface="+mj-lt"/>
                <a:ea typeface="+mj-ea"/>
                <a:cs typeface="+mj-cs"/>
              </a:rPr>
              <a:t>2.3 </a:t>
            </a:r>
            <a:r>
              <a:rPr lang="en-US" sz="3200" dirty="0" smtClean="0">
                <a:solidFill>
                  <a:srgbClr val="000000"/>
                </a:solidFill>
                <a:latin typeface="+mj-lt"/>
                <a:ea typeface="+mj-ea"/>
                <a:cs typeface="+mj-cs"/>
              </a:rPr>
              <a:t>II </a:t>
            </a:r>
            <a:r>
              <a:rPr lang="en-US" sz="3200" dirty="0" smtClean="0">
                <a:solidFill>
                  <a:srgbClr val="000000"/>
                </a:solidFill>
                <a:latin typeface="+mj-lt"/>
                <a:ea typeface="+mj-ea"/>
                <a:cs typeface="+mj-cs"/>
              </a:rPr>
              <a:t>PARs for review this week</a:t>
            </a:r>
            <a:endParaRPr lang="en-US" dirty="0"/>
          </a:p>
        </p:txBody>
      </p:sp>
      <p:sp>
        <p:nvSpPr>
          <p:cNvPr id="10242" name="Rectangle 2"/>
          <p:cNvSpPr>
            <a:spLocks noGrp="1" noChangeArrowheads="1"/>
          </p:cNvSpPr>
          <p:nvPr>
            <p:ph type="body" idx="1"/>
          </p:nvPr>
        </p:nvSpPr>
        <p:spPr>
          <a:xfrm>
            <a:off x="381000" y="1219200"/>
            <a:ext cx="8534400" cy="5181600"/>
          </a:xfrm>
          <a:ln/>
        </p:spPr>
        <p:txBody>
          <a:bodyPr/>
          <a:lstStyle/>
          <a:p>
            <a:r>
              <a:rPr lang="en-US" sz="2000" dirty="0" smtClean="0"/>
              <a:t>802.1ARce - Secure Device Identity, Amendment 1: Amendment 1: SHA-384 and P-384 Elliptic Curve, </a:t>
            </a:r>
            <a:r>
              <a:rPr lang="en-US" sz="2000" dirty="0" smtClean="0">
                <a:hlinkClick r:id="rId3"/>
              </a:rPr>
              <a:t>PAR</a:t>
            </a:r>
            <a:r>
              <a:rPr lang="en-US" sz="2000" dirty="0" smtClean="0"/>
              <a:t> and </a:t>
            </a:r>
            <a:r>
              <a:rPr lang="en-US" sz="2000" dirty="0" smtClean="0">
                <a:hlinkClick r:id="rId4"/>
              </a:rPr>
              <a:t>CSD</a:t>
            </a:r>
            <a:r>
              <a:rPr lang="en-US" sz="2000" dirty="0" smtClean="0"/>
              <a:t> </a:t>
            </a:r>
          </a:p>
          <a:p>
            <a:r>
              <a:rPr lang="en-US" sz="2000" dirty="0" smtClean="0"/>
              <a:t>802.1AEcg - Media Access Control (MAC) Security - Amendment: Ethernet Data Encryption devices, </a:t>
            </a:r>
            <a:r>
              <a:rPr lang="en-US" sz="2000" dirty="0" smtClean="0">
                <a:hlinkClick r:id="rId5"/>
              </a:rPr>
              <a:t>PAR</a:t>
            </a:r>
            <a:r>
              <a:rPr lang="en-US" sz="2000" dirty="0" smtClean="0"/>
              <a:t> and </a:t>
            </a:r>
            <a:r>
              <a:rPr lang="en-US" sz="2000" dirty="0" smtClean="0">
                <a:hlinkClick r:id="rId6"/>
              </a:rPr>
              <a:t>CSD</a:t>
            </a:r>
            <a:r>
              <a:rPr lang="en-US" sz="2000" dirty="0" smtClean="0"/>
              <a:t> </a:t>
            </a:r>
          </a:p>
          <a:p>
            <a:r>
              <a:rPr lang="en-US" sz="2000" dirty="0" smtClean="0"/>
              <a:t>802.3bv- amendment, 1000 Mb/s Operation Over Plastic Optical Fiber , </a:t>
            </a:r>
            <a:r>
              <a:rPr lang="en-US" sz="2000" dirty="0" smtClean="0">
                <a:hlinkClick r:id="rId7"/>
              </a:rPr>
              <a:t>PAR</a:t>
            </a:r>
            <a:r>
              <a:rPr lang="en-US" sz="2000" dirty="0" smtClean="0"/>
              <a:t> and </a:t>
            </a:r>
            <a:r>
              <a:rPr lang="en-US" sz="2000" dirty="0" smtClean="0">
                <a:hlinkClick r:id="rId8"/>
              </a:rPr>
              <a:t>CSD</a:t>
            </a:r>
            <a:r>
              <a:rPr lang="en-US" sz="2000" dirty="0" smtClean="0"/>
              <a:t> </a:t>
            </a:r>
          </a:p>
          <a:p>
            <a:r>
              <a:rPr lang="en-US" sz="2000" dirty="0" smtClean="0"/>
              <a:t>802.3bw - amendment, 1 Twisted Pair 100 Mb/s Ethernet , </a:t>
            </a:r>
            <a:r>
              <a:rPr lang="en-US" sz="2000" dirty="0" smtClean="0">
                <a:hlinkClick r:id="rId9"/>
              </a:rPr>
              <a:t>PAR</a:t>
            </a:r>
            <a:r>
              <a:rPr lang="en-US" sz="2000" dirty="0" smtClean="0"/>
              <a:t> and </a:t>
            </a:r>
            <a:r>
              <a:rPr lang="en-US" sz="2000" dirty="0" smtClean="0">
                <a:hlinkClick r:id="rId10"/>
              </a:rPr>
              <a:t>CSD</a:t>
            </a:r>
            <a:r>
              <a:rPr lang="en-US" sz="2000" dirty="0" smtClean="0"/>
              <a:t> </a:t>
            </a:r>
          </a:p>
          <a:p>
            <a:r>
              <a:rPr lang="en-US" sz="2000" dirty="0" smtClean="0"/>
              <a:t>802.11ah, Sub 1 GHz, PAR extension request, </a:t>
            </a:r>
            <a:r>
              <a:rPr lang="en-US" sz="2000" dirty="0" smtClean="0">
                <a:hlinkClick r:id="rId11"/>
              </a:rPr>
              <a:t>PAR</a:t>
            </a:r>
            <a:r>
              <a:rPr lang="en-US" sz="2000" dirty="0" smtClean="0"/>
              <a:t> and </a:t>
            </a:r>
            <a:r>
              <a:rPr lang="en-US" sz="2000" dirty="0" smtClean="0">
                <a:hlinkClick r:id="rId12"/>
              </a:rPr>
              <a:t>CSD</a:t>
            </a:r>
            <a:r>
              <a:rPr lang="en-US" sz="2000" dirty="0" smtClean="0"/>
              <a:t> </a:t>
            </a:r>
          </a:p>
          <a:p>
            <a:r>
              <a:rPr lang="en-US" sz="2000" dirty="0" smtClean="0"/>
              <a:t>802.11ai, Fast initial link setup, PAR extension request , </a:t>
            </a:r>
            <a:r>
              <a:rPr lang="en-US" sz="2000" dirty="0" smtClean="0">
                <a:hlinkClick r:id="rId13"/>
              </a:rPr>
              <a:t>PAR</a:t>
            </a:r>
            <a:r>
              <a:rPr lang="en-US" sz="2000" dirty="0" smtClean="0"/>
              <a:t> and </a:t>
            </a:r>
            <a:r>
              <a:rPr lang="en-US" sz="2000" dirty="0" smtClean="0">
                <a:hlinkClick r:id="rId14"/>
              </a:rPr>
              <a:t>5C (grandfathered)</a:t>
            </a:r>
            <a:r>
              <a:rPr lang="en-US" sz="2000" dirty="0" smtClean="0"/>
              <a:t> </a:t>
            </a:r>
          </a:p>
          <a:p>
            <a:r>
              <a:rPr lang="en-US" sz="2000" dirty="0" smtClean="0"/>
              <a:t>802.15.4, amendment enabling Spectrum Resource Measurement Capability, </a:t>
            </a:r>
            <a:r>
              <a:rPr lang="en-US" sz="2000" dirty="0" smtClean="0">
                <a:hlinkClick r:id="rId15"/>
              </a:rPr>
              <a:t>PAR</a:t>
            </a:r>
            <a:r>
              <a:rPr lang="en-US" sz="2000" dirty="0" smtClean="0"/>
              <a:t> and </a:t>
            </a:r>
            <a:r>
              <a:rPr lang="en-US" sz="2000" dirty="0" smtClean="0">
                <a:hlinkClick r:id="rId16"/>
              </a:rPr>
              <a:t>CSD</a:t>
            </a:r>
            <a:r>
              <a:rPr lang="en-US" sz="2000" dirty="0" smtClean="0"/>
              <a:t> </a:t>
            </a:r>
          </a:p>
          <a:p>
            <a:r>
              <a:rPr lang="en-US" sz="2000" dirty="0" smtClean="0"/>
              <a:t>802.22.3, Specifying Spectrum Occupancy Sensing (SOS) Measurement Devices and Means that Enable Coalescing the Results from Multiple Such Devices, </a:t>
            </a:r>
            <a:r>
              <a:rPr lang="en-US" sz="2000" dirty="0" smtClean="0">
                <a:hlinkClick r:id="rId17"/>
              </a:rPr>
              <a:t>PAR</a:t>
            </a:r>
            <a:r>
              <a:rPr lang="en-US" sz="2000" dirty="0" smtClean="0"/>
              <a:t> and </a:t>
            </a:r>
            <a:r>
              <a:rPr lang="en-US" sz="2000" dirty="0" smtClean="0">
                <a:hlinkClick r:id="rId18"/>
              </a:rPr>
              <a:t>CSD</a:t>
            </a:r>
            <a:r>
              <a:rPr lang="en-US" sz="2000" dirty="0" smtClean="0"/>
              <a:t> </a:t>
            </a:r>
          </a:p>
          <a:p>
            <a:endParaRPr lang="en-US" sz="2000" dirty="0"/>
          </a:p>
          <a:p>
            <a:endParaRPr lang="en-US"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hlinkClick r:id="rId2"/>
              </a:rPr>
              <a:t>https://mentor.ieee.org/802.24/dcn/14/24-14-0015-01-0000-smart-grid-tg-scope.pdf</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Comments for July 2014 PARS for consideration.</a:t>
            </a:r>
            <a:endParaRPr lang="en-US" dirty="0"/>
          </a:p>
        </p:txBody>
      </p:sp>
      <p:sp>
        <p:nvSpPr>
          <p:cNvPr id="8" name="Text Placeholder 7"/>
          <p:cNvSpPr>
            <a:spLocks noGrp="1"/>
          </p:cNvSpPr>
          <p:nvPr>
            <p:ph type="body" idx="1"/>
          </p:nvPr>
        </p:nvSpPr>
        <p:spPr/>
        <p:txBody>
          <a:bodyPr/>
          <a:lstStyle/>
          <a:p>
            <a:r>
              <a:rPr lang="en-US" dirty="0" smtClean="0"/>
              <a:t>Comments from 802.11 PAR </a:t>
            </a:r>
            <a:r>
              <a:rPr lang="en-US" dirty="0" err="1" smtClean="0"/>
              <a:t>AdHoc</a:t>
            </a:r>
            <a:r>
              <a:rPr lang="en-US" dirty="0" smtClean="0"/>
              <a:t> Committee</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802.1ARce - Secure Device Identity, Amendment 1: Amendment 1: SHA-384 and P-384 Elliptic Curve,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2057400"/>
            <a:ext cx="7770813" cy="4343400"/>
          </a:xfrm>
        </p:spPr>
        <p:txBody>
          <a:bodyPr/>
          <a:lstStyle/>
          <a:p>
            <a:r>
              <a:rPr lang="en-US" b="0" dirty="0" smtClean="0"/>
              <a:t>1. Expand Acronyms for first usage in Scope/Title/Purpose. “SHA-384,  P-384,  ECDSA”</a:t>
            </a: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143000"/>
          </a:xfrm>
        </p:spPr>
        <p:txBody>
          <a:bodyPr/>
          <a:lstStyle/>
          <a:p>
            <a:r>
              <a:rPr lang="en-US" sz="2400" dirty="0" smtClean="0"/>
              <a:t>802.1AEcg - Media Access Control (MAC) Security - Amendment: Ethernet Data Encryption devices, </a:t>
            </a:r>
            <a:r>
              <a:rPr lang="en-US" sz="2400" dirty="0" smtClean="0">
                <a:hlinkClick r:id="rId2"/>
              </a:rPr>
              <a:t>PAR</a:t>
            </a:r>
            <a:r>
              <a:rPr lang="en-US" sz="2400" dirty="0" smtClean="0"/>
              <a:t> </a:t>
            </a:r>
            <a:endParaRPr lang="en-US" sz="3600" dirty="0"/>
          </a:p>
        </p:txBody>
      </p:sp>
      <p:sp>
        <p:nvSpPr>
          <p:cNvPr id="3" name="Content Placeholder 2"/>
          <p:cNvSpPr>
            <a:spLocks noGrp="1"/>
          </p:cNvSpPr>
          <p:nvPr>
            <p:ph idx="1"/>
          </p:nvPr>
        </p:nvSpPr>
        <p:spPr>
          <a:xfrm>
            <a:off x="685800" y="2057400"/>
            <a:ext cx="7770813" cy="4267200"/>
          </a:xfrm>
        </p:spPr>
        <p:txBody>
          <a:bodyPr/>
          <a:lstStyle/>
          <a:p>
            <a:r>
              <a:rPr lang="en-US" sz="2000" b="0" dirty="0" smtClean="0"/>
              <a:t>4.1 and 4.2: Check the Start of Sponsor Ballot and the Submission to RevCom dates…They do not seem reasonable.</a:t>
            </a:r>
          </a:p>
          <a:p>
            <a:r>
              <a:rPr lang="en-US" sz="2000" b="0" dirty="0" smtClean="0"/>
              <a:t>Note that the dates that are listed seem to be close to date that a new revision is needed.  Have you considered just getting this amendment done in conjunction with a Revision PAR?</a:t>
            </a:r>
          </a:p>
          <a:p>
            <a:r>
              <a:rPr lang="en-US" sz="2000" b="0" dirty="0" smtClean="0"/>
              <a:t>5.5 Change “separate bridging systems (Ethernet Data Encryption devices, EDEs) “ to separate bridging </a:t>
            </a:r>
            <a:r>
              <a:rPr lang="en-US" sz="2000" b="0" dirty="0" smtClean="0"/>
              <a:t>systems,  Ethernet </a:t>
            </a:r>
            <a:r>
              <a:rPr lang="en-US" sz="2000" b="0" dirty="0" smtClean="0"/>
              <a:t>Data Encryption devices, </a:t>
            </a:r>
            <a:r>
              <a:rPr lang="en-US" sz="2000" b="0" dirty="0" smtClean="0"/>
              <a:t>(EDEs</a:t>
            </a:r>
            <a:r>
              <a:rPr lang="en-US" sz="2000" b="0" dirty="0" smtClean="0"/>
              <a:t>) </a:t>
            </a:r>
            <a:endParaRPr lang="en-US" sz="2000" b="0" dirty="0" smtClean="0"/>
          </a:p>
          <a:p>
            <a:r>
              <a:rPr lang="en-US" sz="2000" b="0" dirty="0" smtClean="0"/>
              <a:t>8.1 Add the full name </a:t>
            </a:r>
            <a:r>
              <a:rPr lang="en-US" sz="2000" b="0" dirty="0" smtClean="0"/>
              <a:t>of the </a:t>
            </a:r>
            <a:r>
              <a:rPr lang="en-US" sz="2000" b="0" dirty="0" smtClean="0"/>
              <a:t>802.1AE</a:t>
            </a:r>
            <a:r>
              <a:rPr lang="en-US" sz="2000" b="0" dirty="0" smtClean="0"/>
              <a:t>, 802.1X, and 802.1Q </a:t>
            </a:r>
            <a:r>
              <a:rPr lang="en-US" sz="2000" b="0" dirty="0" smtClean="0"/>
              <a:t>standards.</a:t>
            </a:r>
          </a:p>
          <a:p>
            <a:r>
              <a:rPr lang="en-US" sz="2000" b="0" dirty="0" smtClean="0"/>
              <a:t>8.1: </a:t>
            </a:r>
            <a:r>
              <a:rPr lang="en-US" sz="2000" b="0" dirty="0" smtClean="0"/>
              <a:t>Where is “#7.3”?  This comment may be a hold over, or miss labeled.</a:t>
            </a:r>
          </a:p>
          <a:p>
            <a:r>
              <a:rPr lang="en-US" sz="1800" b="0" dirty="0" smtClean="0"/>
              <a:t>5.6 – consider making the Stakeholders</a:t>
            </a:r>
            <a:r>
              <a:rPr lang="en-US" sz="1800" b="0" dirty="0" smtClean="0"/>
              <a:t>: Developers and users of </a:t>
            </a:r>
            <a:r>
              <a:rPr lang="en-US" sz="1800" b="0" dirty="0" smtClean="0">
                <a:solidFill>
                  <a:srgbClr val="FF0000"/>
                </a:solidFill>
              </a:rPr>
              <a:t> secure </a:t>
            </a:r>
            <a:r>
              <a:rPr lang="en-US" sz="1800" b="0" dirty="0" smtClean="0"/>
              <a:t>networking equipment.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802.1AEcg - Media Access Control (MAC) Security - Amendment: Ethernet Data Encryption devices, </a:t>
            </a:r>
            <a:r>
              <a:rPr lang="en-US" sz="2400" dirty="0" smtClean="0">
                <a:hlinkClick r:id="rId2"/>
              </a:rPr>
              <a:t>CSD</a:t>
            </a:r>
            <a:endParaRPr lang="en-US" sz="3600" dirty="0"/>
          </a:p>
        </p:txBody>
      </p:sp>
      <p:sp>
        <p:nvSpPr>
          <p:cNvPr id="3" name="Content Placeholder 2"/>
          <p:cNvSpPr>
            <a:spLocks noGrp="1"/>
          </p:cNvSpPr>
          <p:nvPr>
            <p:ph idx="1"/>
          </p:nvPr>
        </p:nvSpPr>
        <p:spPr>
          <a:xfrm>
            <a:off x="685800" y="1981200"/>
            <a:ext cx="7770813" cy="4343400"/>
          </a:xfrm>
        </p:spPr>
        <p:txBody>
          <a:bodyPr/>
          <a:lstStyle/>
          <a:p>
            <a:r>
              <a:rPr lang="en-US" sz="1800" b="0" dirty="0" smtClean="0"/>
              <a:t>1.2 Broad Market Potential: “…number </a:t>
            </a:r>
            <a:r>
              <a:rPr lang="en-US" sz="1800" b="0" dirty="0" smtClean="0"/>
              <a:t>of  significant </a:t>
            </a:r>
            <a:r>
              <a:rPr lang="en-US" sz="1800" b="0" dirty="0" smtClean="0"/>
              <a:t>users…” what number? Who are these significant users?</a:t>
            </a:r>
          </a:p>
          <a:p>
            <a:r>
              <a:rPr lang="en-US" sz="1800" b="0" dirty="0" smtClean="0"/>
              <a:t>1.2.2/1.2.3  missing “Std” on several of the standards cited.</a:t>
            </a:r>
          </a:p>
          <a:p>
            <a:r>
              <a:rPr lang="en-US" sz="1800" b="0" dirty="0" smtClean="0"/>
              <a:t>1.2.5 change </a:t>
            </a:r>
            <a:r>
              <a:rPr lang="en-US" sz="1800" b="0" dirty="0" smtClean="0"/>
              <a:t>“802.1AE-2006</a:t>
            </a:r>
            <a:r>
              <a:rPr lang="en-US" sz="1800" b="0" dirty="0" smtClean="0"/>
              <a:t>” to </a:t>
            </a:r>
            <a:r>
              <a:rPr lang="en-US" sz="1800" b="0" dirty="0" smtClean="0"/>
              <a:t>“IEEE Std 802.1AE-2006”</a:t>
            </a:r>
          </a:p>
          <a:p>
            <a:endParaRPr lang="en-US" sz="1800" b="0" dirty="0" smtClean="0"/>
          </a:p>
          <a:p>
            <a:r>
              <a:rPr lang="en-US" sz="1800" b="0" dirty="0" smtClean="0"/>
              <a:t>Please check in the CSD for other instances of missing proper citation.</a:t>
            </a:r>
          </a:p>
          <a:p>
            <a:endParaRPr lang="en-US" sz="1800" dirty="0" smtClean="0"/>
          </a:p>
          <a:p>
            <a:endParaRPr lang="en-US" sz="1800"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802.3bv- amendment, 1000 Mb/s Operation Over Plastic Optical Fiber , </a:t>
            </a:r>
            <a:r>
              <a:rPr lang="en-US" sz="2400" dirty="0" smtClean="0">
                <a:hlinkClick r:id="rId2"/>
              </a:rPr>
              <a:t>PAR</a:t>
            </a:r>
            <a:endParaRPr lang="en-US" sz="3600" dirty="0"/>
          </a:p>
        </p:txBody>
      </p:sp>
      <p:sp>
        <p:nvSpPr>
          <p:cNvPr id="3" name="Content Placeholder 2"/>
          <p:cNvSpPr>
            <a:spLocks noGrp="1"/>
          </p:cNvSpPr>
          <p:nvPr>
            <p:ph idx="1"/>
          </p:nvPr>
        </p:nvSpPr>
        <p:spPr>
          <a:xfrm>
            <a:off x="381000" y="1600200"/>
            <a:ext cx="8382000" cy="4800600"/>
          </a:xfrm>
        </p:spPr>
        <p:txBody>
          <a:bodyPr/>
          <a:lstStyle/>
          <a:p>
            <a:r>
              <a:rPr lang="en-US" b="0" dirty="0" smtClean="0"/>
              <a:t>5.6 change </a:t>
            </a:r>
            <a:r>
              <a:rPr lang="en-US" b="0" dirty="0" smtClean="0"/>
              <a:t>Stakeholder list: </a:t>
            </a:r>
            <a:r>
              <a:rPr lang="en-US" b="0" dirty="0" smtClean="0"/>
              <a:t>“Stakeholders </a:t>
            </a:r>
            <a:r>
              <a:rPr lang="en-US" b="0" dirty="0" smtClean="0"/>
              <a:t>identified to date include but are not limited to: </a:t>
            </a:r>
            <a:r>
              <a:rPr lang="en-US" b="0" dirty="0" smtClean="0"/>
              <a:t>user…s” to “Users…”</a:t>
            </a:r>
          </a:p>
          <a:p>
            <a:r>
              <a:rPr lang="en-US" b="0" dirty="0" smtClean="0"/>
              <a:t>7.1 expand </a:t>
            </a:r>
            <a:r>
              <a:rPr lang="en-US" b="0" dirty="0" smtClean="0"/>
              <a:t>the acronym “</a:t>
            </a:r>
            <a:r>
              <a:rPr lang="en-US" b="0" dirty="0" smtClean="0"/>
              <a:t>VDE”…  (not sure what VDE is).</a:t>
            </a:r>
          </a:p>
          <a:p>
            <a:r>
              <a:rPr lang="en-US" b="0" dirty="0" smtClean="0"/>
              <a:t>7.1 From </a:t>
            </a:r>
            <a:r>
              <a:rPr lang="en-US" b="0" dirty="0" smtClean="0"/>
              <a:t>the 802.3 CSD – “There are standardized specifications for data </a:t>
            </a:r>
            <a:r>
              <a:rPr lang="en-US" b="0" dirty="0" smtClean="0"/>
              <a:t>transmission </a:t>
            </a:r>
            <a:r>
              <a:rPr lang="en-US" b="0" dirty="0" smtClean="0"/>
              <a:t>over </a:t>
            </a:r>
            <a:r>
              <a:rPr lang="en-US" b="0" dirty="0" smtClean="0"/>
              <a:t>POF…leveraging those…” need to indentify the “other” standards that are similar that make up “those”.</a:t>
            </a:r>
          </a:p>
          <a:p>
            <a:r>
              <a:rPr lang="en-US" b="0" dirty="0" smtClean="0"/>
              <a:t>8.1 suggest a bit of explanation on what is being stated…</a:t>
            </a:r>
          </a:p>
          <a:p>
            <a:r>
              <a:rPr lang="en-US" b="0" dirty="0" smtClean="0"/>
              <a:t>“. Its </a:t>
            </a:r>
            <a:r>
              <a:rPr lang="en-US" b="0" dirty="0" smtClean="0"/>
              <a:t>specifications” is this the VDE Document?</a:t>
            </a:r>
          </a:p>
          <a:p>
            <a:r>
              <a:rPr lang="en-US" b="0" dirty="0" smtClean="0"/>
              <a:t>Is the withdrawn standard being incorporated into this amendment?</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1430</TotalTime>
  <Words>1175</Words>
  <Application>Microsoft Office PowerPoint</Application>
  <PresentationFormat>On-screen Show (4:3)</PresentationFormat>
  <Paragraphs>140</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Microsoft Office Word 97 - 2003 Document</vt:lpstr>
      <vt:lpstr>802-11 PAR Review – July 2014</vt:lpstr>
      <vt:lpstr>Abstract</vt:lpstr>
      <vt:lpstr>2.3 II PARs for review this week</vt:lpstr>
      <vt:lpstr>802.24 Charter Change</vt:lpstr>
      <vt:lpstr>Comments for July 2014 PARS for consideration.</vt:lpstr>
      <vt:lpstr>802.1ARce - Secure Device Identity, Amendment 1: Amendment 1: SHA-384 and P-384 Elliptic Curve, PAR and CSD</vt:lpstr>
      <vt:lpstr>802.1AEcg - Media Access Control (MAC) Security - Amendment: Ethernet Data Encryption devices, PAR </vt:lpstr>
      <vt:lpstr>802.1AEcg - Media Access Control (MAC) Security - Amendment: Ethernet Data Encryption devices, CSD</vt:lpstr>
      <vt:lpstr>802.3bv- amendment, 1000 Mb/s Operation Over Plastic Optical Fiber , PAR</vt:lpstr>
      <vt:lpstr>802.3bv- amendment, 1000 Mb/s Operation Over Plastic Optical Fiber , CSD </vt:lpstr>
      <vt:lpstr>802.3bw - amendment, 1 Twisted Pair 100 Mb/s Ethernet , PAR and CSD </vt:lpstr>
      <vt:lpstr>802.11ah, Sub 1 GHz, PAR extension request, PAR and CSD </vt:lpstr>
      <vt:lpstr>802.11ai, Fast initial link setup, PAR extension request , PAR and 5C (grandfathered) </vt:lpstr>
      <vt:lpstr>802.15.4, amendment enabling Spectrum Resource Measurement Capability, PAR and CSD </vt:lpstr>
      <vt:lpstr>802.22.3, Specifying Spectrum Occupancy Sensing (SOS) Measurement Devices and Means that Enable Coalescing the Results from Multiple Such Devices, PAR and CSD </vt:lpstr>
      <vt:lpstr>802.24 Charter Change</vt:lpstr>
      <vt:lpstr>802.24 Comments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jr05</cp:lastModifiedBy>
  <cp:revision>2</cp:revision>
  <cp:lastPrinted>1601-01-01T00:00:00Z</cp:lastPrinted>
  <dcterms:created xsi:type="dcterms:W3CDTF">2014-07-14T22:59:53Z</dcterms:created>
  <dcterms:modified xsi:type="dcterms:W3CDTF">2014-07-15T22:52:47Z</dcterms:modified>
</cp:coreProperties>
</file>