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Default Extension="vml" ContentType="application/vnd.openxmlformats-officedocument.vmlDrawing"/>
  <Default Extension="doc" ContentType="application/msword"/>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0"/>
  </p:notesMasterIdLst>
  <p:handoutMasterIdLst>
    <p:handoutMasterId r:id="rId21"/>
  </p:handoutMasterIdLst>
  <p:sldIdLst>
    <p:sldId id="256" r:id="rId2"/>
    <p:sldId id="257" r:id="rId3"/>
    <p:sldId id="265" r:id="rId4"/>
    <p:sldId id="278" r:id="rId5"/>
    <p:sldId id="279" r:id="rId6"/>
    <p:sldId id="267" r:id="rId7"/>
    <p:sldId id="268" r:id="rId8"/>
    <p:sldId id="272" r:id="rId9"/>
    <p:sldId id="269" r:id="rId10"/>
    <p:sldId id="273" r:id="rId11"/>
    <p:sldId id="270" r:id="rId12"/>
    <p:sldId id="274" r:id="rId13"/>
    <p:sldId id="275" r:id="rId14"/>
    <p:sldId id="276" r:id="rId15"/>
    <p:sldId id="277" r:id="rId16"/>
    <p:sldId id="266" r:id="rId17"/>
    <p:sldId id="280" r:id="rId18"/>
    <p:sldId id="264" r:id="rId19"/>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showPr>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69" autoAdjust="0"/>
    <p:restoredTop sz="94643" autoAdjust="0"/>
  </p:normalViewPr>
  <p:slideViewPr>
    <p:cSldViewPr>
      <p:cViewPr varScale="1">
        <p:scale>
          <a:sx n="62" d="100"/>
          <a:sy n="62" d="100"/>
        </p:scale>
        <p:origin x="-684" y="-78"/>
      </p:cViewPr>
      <p:guideLst>
        <p:guide orient="horz" pos="2160"/>
        <p:guide pos="2880"/>
      </p:guideLst>
    </p:cSldViewPr>
  </p:slideViewPr>
  <p:outlineViewPr>
    <p:cViewPr varScale="1">
      <p:scale>
        <a:sx n="33" d="100"/>
        <a:sy n="33" d="100"/>
      </p:scale>
      <p:origin x="0" y="510"/>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smtClean="0"/>
              <a:t>doc.: IEEE 802.11-14/0897r0</a:t>
            </a:r>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smtClean="0"/>
              <a:t>July 2014</a:t>
            </a:r>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smtClean="0"/>
              <a:t>Jon Rosdahl, CSR</a:t>
            </a:r>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smtClean="0"/>
              <a:t>doc.: IEEE 802.11-14/0897r0</a:t>
            </a:r>
            <a:endParaRPr lang="en-US" dirty="0"/>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smtClean="0"/>
              <a:t>July 2014</a:t>
            </a:r>
            <a:endParaRPr lang="en-US" dirty="0"/>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smtClean="0"/>
              <a:t>Jon Rosdahl, CSR</a:t>
            </a:r>
            <a:endParaRPr lang="en-US" dirty="0"/>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802.11-14/0897r0</a:t>
            </a:r>
            <a:endParaRPr lang="en-US" dirty="0"/>
          </a:p>
        </p:txBody>
      </p:sp>
      <p:sp>
        <p:nvSpPr>
          <p:cNvPr id="5" name="Rectangle 3"/>
          <p:cNvSpPr>
            <a:spLocks noGrp="1" noChangeArrowheads="1"/>
          </p:cNvSpPr>
          <p:nvPr>
            <p:ph type="dt"/>
          </p:nvPr>
        </p:nvSpPr>
        <p:spPr>
          <a:ln/>
        </p:spPr>
        <p:txBody>
          <a:bodyPr/>
          <a:lstStyle/>
          <a:p>
            <a:r>
              <a:rPr lang="en-US" smtClean="0"/>
              <a:t>July 2014</a:t>
            </a:r>
            <a:endParaRPr lang="en-US" dirty="0"/>
          </a:p>
        </p:txBody>
      </p:sp>
      <p:sp>
        <p:nvSpPr>
          <p:cNvPr id="6" name="Rectangle 6"/>
          <p:cNvSpPr>
            <a:spLocks noGrp="1" noChangeArrowheads="1"/>
          </p:cNvSpPr>
          <p:nvPr>
            <p:ph type="ftr"/>
          </p:nvPr>
        </p:nvSpPr>
        <p:spPr>
          <a:ln/>
        </p:spPr>
        <p:txBody>
          <a:bodyPr/>
          <a:lstStyle/>
          <a:p>
            <a:r>
              <a:rPr lang="en-US" smtClean="0"/>
              <a:t>Jon Rosdahl, CSR</a:t>
            </a:r>
            <a:endParaRPr lang="en-US" dirty="0"/>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802.11-14/0897r0</a:t>
            </a:r>
            <a:endParaRPr lang="en-US" dirty="0"/>
          </a:p>
        </p:txBody>
      </p:sp>
      <p:sp>
        <p:nvSpPr>
          <p:cNvPr id="5" name="Rectangle 3"/>
          <p:cNvSpPr>
            <a:spLocks noGrp="1" noChangeArrowheads="1"/>
          </p:cNvSpPr>
          <p:nvPr>
            <p:ph type="dt"/>
          </p:nvPr>
        </p:nvSpPr>
        <p:spPr>
          <a:ln/>
        </p:spPr>
        <p:txBody>
          <a:bodyPr/>
          <a:lstStyle/>
          <a:p>
            <a:r>
              <a:rPr lang="en-US" smtClean="0"/>
              <a:t>July 2014</a:t>
            </a:r>
            <a:endParaRPr lang="en-US" dirty="0"/>
          </a:p>
        </p:txBody>
      </p:sp>
      <p:sp>
        <p:nvSpPr>
          <p:cNvPr id="6" name="Rectangle 6"/>
          <p:cNvSpPr>
            <a:spLocks noGrp="1" noChangeArrowheads="1"/>
          </p:cNvSpPr>
          <p:nvPr>
            <p:ph type="ftr"/>
          </p:nvPr>
        </p:nvSpPr>
        <p:spPr>
          <a:ln/>
        </p:spPr>
        <p:txBody>
          <a:bodyPr/>
          <a:lstStyle/>
          <a:p>
            <a:r>
              <a:rPr lang="en-US" smtClean="0"/>
              <a:t>Jon Rosdahl, CSR</a:t>
            </a:r>
            <a:endParaRPr lang="en-US" dirty="0"/>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2</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802.11-14/0897r0</a:t>
            </a:r>
            <a:endParaRPr lang="en-US" dirty="0"/>
          </a:p>
        </p:txBody>
      </p:sp>
      <p:sp>
        <p:nvSpPr>
          <p:cNvPr id="5" name="Rectangle 3"/>
          <p:cNvSpPr>
            <a:spLocks noGrp="1" noChangeArrowheads="1"/>
          </p:cNvSpPr>
          <p:nvPr>
            <p:ph type="dt"/>
          </p:nvPr>
        </p:nvSpPr>
        <p:spPr>
          <a:ln/>
        </p:spPr>
        <p:txBody>
          <a:bodyPr/>
          <a:lstStyle/>
          <a:p>
            <a:r>
              <a:rPr lang="en-US" smtClean="0"/>
              <a:t>July 2014</a:t>
            </a:r>
            <a:endParaRPr lang="en-US" dirty="0"/>
          </a:p>
        </p:txBody>
      </p:sp>
      <p:sp>
        <p:nvSpPr>
          <p:cNvPr id="6" name="Rectangle 6"/>
          <p:cNvSpPr>
            <a:spLocks noGrp="1" noChangeArrowheads="1"/>
          </p:cNvSpPr>
          <p:nvPr>
            <p:ph type="ftr"/>
          </p:nvPr>
        </p:nvSpPr>
        <p:spPr>
          <a:ln/>
        </p:spPr>
        <p:txBody>
          <a:bodyPr/>
          <a:lstStyle/>
          <a:p>
            <a:r>
              <a:rPr lang="en-US" dirty="0" smtClean="0"/>
              <a:t>Jon Rosdahl, CSR</a:t>
            </a:r>
            <a:endParaRPr lang="en-US" dirty="0"/>
          </a:p>
        </p:txBody>
      </p:sp>
      <p:sp>
        <p:nvSpPr>
          <p:cNvPr id="7" name="Rectangle 7"/>
          <p:cNvSpPr>
            <a:spLocks noGrp="1" noChangeArrowheads="1"/>
          </p:cNvSpPr>
          <p:nvPr>
            <p:ph type="sldNum"/>
          </p:nvPr>
        </p:nvSpPr>
        <p:spPr>
          <a:ln/>
        </p:spPr>
        <p:txBody>
          <a:bodyPr/>
          <a:lstStyle/>
          <a:p>
            <a:r>
              <a:rPr lang="en-US" dirty="0"/>
              <a:t>Page </a:t>
            </a:r>
            <a:fld id="{07B9ED38-6DD0-4691-9FC3-0BE6EBBA3E57}" type="slidenum">
              <a:rPr lang="en-US"/>
              <a:pPr/>
              <a:t>3</a:t>
            </a:fld>
            <a:endParaRPr lang="en-US" dirty="0"/>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802.11-14/0897r0</a:t>
            </a:r>
            <a:endParaRPr lang="en-US" dirty="0"/>
          </a:p>
        </p:txBody>
      </p:sp>
      <p:sp>
        <p:nvSpPr>
          <p:cNvPr id="5" name="Rectangle 3"/>
          <p:cNvSpPr>
            <a:spLocks noGrp="1" noChangeArrowheads="1"/>
          </p:cNvSpPr>
          <p:nvPr>
            <p:ph type="dt"/>
          </p:nvPr>
        </p:nvSpPr>
        <p:spPr>
          <a:ln/>
        </p:spPr>
        <p:txBody>
          <a:bodyPr/>
          <a:lstStyle/>
          <a:p>
            <a:r>
              <a:rPr lang="en-US" smtClean="0"/>
              <a:t>July 2014</a:t>
            </a:r>
            <a:endParaRPr lang="en-US" dirty="0"/>
          </a:p>
        </p:txBody>
      </p:sp>
      <p:sp>
        <p:nvSpPr>
          <p:cNvPr id="6" name="Rectangle 6"/>
          <p:cNvSpPr>
            <a:spLocks noGrp="1" noChangeArrowheads="1"/>
          </p:cNvSpPr>
          <p:nvPr>
            <p:ph type="ftr"/>
          </p:nvPr>
        </p:nvSpPr>
        <p:spPr>
          <a:ln/>
        </p:spPr>
        <p:txBody>
          <a:bodyPr/>
          <a:lstStyle/>
          <a:p>
            <a:r>
              <a:rPr lang="en-US" smtClean="0"/>
              <a:t>Jon Rosdahl, CSR</a:t>
            </a:r>
            <a:endParaRPr lang="en-US" dirty="0"/>
          </a:p>
        </p:txBody>
      </p:sp>
      <p:sp>
        <p:nvSpPr>
          <p:cNvPr id="7" name="Rectangle 7"/>
          <p:cNvSpPr>
            <a:spLocks noGrp="1" noChangeArrowheads="1"/>
          </p:cNvSpPr>
          <p:nvPr>
            <p:ph type="sldNum"/>
          </p:nvPr>
        </p:nvSpPr>
        <p:spPr>
          <a:ln/>
        </p:spPr>
        <p:txBody>
          <a:bodyPr/>
          <a:lstStyle/>
          <a:p>
            <a:r>
              <a:rPr lang="en-US" dirty="0"/>
              <a:t>Page </a:t>
            </a:r>
            <a:fld id="{E6AF579C-E269-44CC-A9F4-B7D1E2EA3836}" type="slidenum">
              <a:rPr lang="en-US"/>
              <a:pPr/>
              <a:t>18</a:t>
            </a:fld>
            <a:endParaRPr lang="en-US" dirty="0"/>
          </a:p>
        </p:txBody>
      </p:sp>
      <p:sp>
        <p:nvSpPr>
          <p:cNvPr id="20481"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July 2014</a:t>
            </a:r>
            <a:endParaRPr lang="en-GB" dirty="0"/>
          </a:p>
        </p:txBody>
      </p:sp>
      <p:sp>
        <p:nvSpPr>
          <p:cNvPr id="5" name="Footer Placeholder 4"/>
          <p:cNvSpPr>
            <a:spLocks noGrp="1"/>
          </p:cNvSpPr>
          <p:nvPr>
            <p:ph type="ftr" idx="11"/>
          </p:nvPr>
        </p:nvSpPr>
        <p:spPr/>
        <p:txBody>
          <a:bodyPr/>
          <a:lstStyle>
            <a:lvl1pPr>
              <a:defRPr/>
            </a:lvl1pPr>
          </a:lstStyle>
          <a:p>
            <a:r>
              <a:rPr lang="en-GB" smtClean="0"/>
              <a:t>Jon Rosdahl, CSR</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DE40C9FC-4879-4F20-9ECA-A574A90476B7}" type="slidenum">
              <a:rPr lang="en-GB"/>
              <a:pPr/>
              <a:t>‹#›</a:t>
            </a:fld>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Jon Rosdahl, CSR</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July 2014</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July 2014</a:t>
            </a:r>
            <a:endParaRPr lang="en-GB" dirty="0"/>
          </a:p>
        </p:txBody>
      </p:sp>
      <p:sp>
        <p:nvSpPr>
          <p:cNvPr id="5" name="Footer Placeholder 4"/>
          <p:cNvSpPr>
            <a:spLocks noGrp="1"/>
          </p:cNvSpPr>
          <p:nvPr>
            <p:ph type="ftr" idx="11"/>
          </p:nvPr>
        </p:nvSpPr>
        <p:spPr/>
        <p:txBody>
          <a:bodyPr/>
          <a:lstStyle>
            <a:lvl1pPr>
              <a:defRPr/>
            </a:lvl1pPr>
          </a:lstStyle>
          <a:p>
            <a:r>
              <a:rPr lang="en-GB" smtClean="0"/>
              <a:t>Jon Rosdahl, CSR</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3ABCC52B-A3F7-440B-BBF2-55191E6E7773}" type="slidenum">
              <a:rPr lang="en-GB"/>
              <a:pPr/>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July 2014</a:t>
            </a:r>
            <a:endParaRPr lang="en-GB" dirty="0"/>
          </a:p>
        </p:txBody>
      </p:sp>
      <p:sp>
        <p:nvSpPr>
          <p:cNvPr id="6" name="Footer Placeholder 5"/>
          <p:cNvSpPr>
            <a:spLocks noGrp="1"/>
          </p:cNvSpPr>
          <p:nvPr>
            <p:ph type="ftr" idx="11"/>
          </p:nvPr>
        </p:nvSpPr>
        <p:spPr/>
        <p:txBody>
          <a:bodyPr/>
          <a:lstStyle>
            <a:lvl1pPr>
              <a:defRPr/>
            </a:lvl1pPr>
          </a:lstStyle>
          <a:p>
            <a:r>
              <a:rPr lang="en-GB" smtClean="0"/>
              <a:t>Jon Rosdahl, CSR</a:t>
            </a:r>
            <a:endParaRPr lang="en-GB" dirty="0"/>
          </a:p>
        </p:txBody>
      </p:sp>
      <p:sp>
        <p:nvSpPr>
          <p:cNvPr id="7" name="Slide Number Placeholder 6"/>
          <p:cNvSpPr>
            <a:spLocks noGrp="1"/>
          </p:cNvSpPr>
          <p:nvPr>
            <p:ph type="sldNum" idx="12"/>
          </p:nvPr>
        </p:nvSpPr>
        <p:spPr/>
        <p:txBody>
          <a:bodyPr/>
          <a:lstStyle>
            <a:lvl1pPr>
              <a:defRPr/>
            </a:lvl1pPr>
          </a:lstStyle>
          <a:p>
            <a:r>
              <a:rPr lang="en-GB" dirty="0"/>
              <a:t>Slide </a:t>
            </a:r>
            <a:fld id="{1CD163DD-D5E7-41DA-95F2-71530C24F8C3}" type="slidenum">
              <a:rPr lang="en-GB"/>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July 2014</a:t>
            </a:r>
            <a:endParaRPr lang="en-GB" dirty="0"/>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smtClean="0"/>
              <a:t>Jon Rosdahl, CSR</a:t>
            </a:r>
            <a:endParaRPr lang="en-GB" dirty="0"/>
          </a:p>
        </p:txBody>
      </p:sp>
      <p:sp>
        <p:nvSpPr>
          <p:cNvPr id="9" name="Slide Number Placeholder 8"/>
          <p:cNvSpPr>
            <a:spLocks noGrp="1"/>
          </p:cNvSpPr>
          <p:nvPr>
            <p:ph type="sldNum" idx="12"/>
          </p:nvPr>
        </p:nvSpPr>
        <p:spPr/>
        <p:txBody>
          <a:bodyPr/>
          <a:lstStyle>
            <a:lvl1pPr>
              <a:defRPr/>
            </a:lvl1pPr>
          </a:lstStyle>
          <a:p>
            <a:r>
              <a:rPr lang="en-GB" dirty="0"/>
              <a:t>Slide </a:t>
            </a:r>
            <a:fld id="{69B99EC4-A1FB-4C79-B9A5-C1FFD5A90380}" type="slidenum">
              <a:rPr lang="en-GB"/>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July 2014</a:t>
            </a:r>
            <a:endParaRPr lang="en-GB" dirty="0"/>
          </a:p>
        </p:txBody>
      </p:sp>
      <p:sp>
        <p:nvSpPr>
          <p:cNvPr id="4" name="Footer Placeholder 3"/>
          <p:cNvSpPr>
            <a:spLocks noGrp="1"/>
          </p:cNvSpPr>
          <p:nvPr>
            <p:ph type="ftr" idx="11"/>
          </p:nvPr>
        </p:nvSpPr>
        <p:spPr/>
        <p:txBody>
          <a:bodyPr/>
          <a:lstStyle>
            <a:lvl1pPr>
              <a:defRPr/>
            </a:lvl1pPr>
          </a:lstStyle>
          <a:p>
            <a:r>
              <a:rPr lang="en-GB" smtClean="0"/>
              <a:t>Jon Rosdahl, CSR</a:t>
            </a:r>
            <a:endParaRPr lang="en-GB" dirty="0"/>
          </a:p>
        </p:txBody>
      </p:sp>
      <p:sp>
        <p:nvSpPr>
          <p:cNvPr id="5" name="Slide Number Placeholder 4"/>
          <p:cNvSpPr>
            <a:spLocks noGrp="1"/>
          </p:cNvSpPr>
          <p:nvPr>
            <p:ph type="sldNum" idx="12"/>
          </p:nvPr>
        </p:nvSpPr>
        <p:spPr/>
        <p:txBody>
          <a:bodyPr/>
          <a:lstStyle>
            <a:lvl1pPr>
              <a:defRPr/>
            </a:lvl1pPr>
          </a:lstStyle>
          <a:p>
            <a:r>
              <a:rPr lang="en-GB" dirty="0"/>
              <a:t>Slide </a:t>
            </a:r>
            <a:fld id="{06B781AF-4CCF-49B0-A572-DE54FBE5D942}" type="slidenum">
              <a:rPr lang="en-GB"/>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July 2014</a:t>
            </a:r>
            <a:endParaRPr lang="en-GB" dirty="0"/>
          </a:p>
        </p:txBody>
      </p:sp>
      <p:sp>
        <p:nvSpPr>
          <p:cNvPr id="3" name="Footer Placeholder 2"/>
          <p:cNvSpPr>
            <a:spLocks noGrp="1"/>
          </p:cNvSpPr>
          <p:nvPr>
            <p:ph type="ftr" idx="11"/>
          </p:nvPr>
        </p:nvSpPr>
        <p:spPr/>
        <p:txBody>
          <a:bodyPr/>
          <a:lstStyle>
            <a:lvl1pPr>
              <a:defRPr/>
            </a:lvl1pPr>
          </a:lstStyle>
          <a:p>
            <a:r>
              <a:rPr lang="en-GB" smtClean="0"/>
              <a:t>Jon Rosdahl, CSR</a:t>
            </a:r>
            <a:endParaRPr lang="en-GB" dirty="0"/>
          </a:p>
        </p:txBody>
      </p:sp>
      <p:sp>
        <p:nvSpPr>
          <p:cNvPr id="4" name="Slide Number Placeholder 3"/>
          <p:cNvSpPr>
            <a:spLocks noGrp="1"/>
          </p:cNvSpPr>
          <p:nvPr>
            <p:ph type="sldNum" idx="12"/>
          </p:nvPr>
        </p:nvSpPr>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July 2014</a:t>
            </a:r>
            <a:endParaRPr lang="en-GB" dirty="0"/>
          </a:p>
        </p:txBody>
      </p:sp>
      <p:sp>
        <p:nvSpPr>
          <p:cNvPr id="5" name="Footer Placeholder 4"/>
          <p:cNvSpPr>
            <a:spLocks noGrp="1"/>
          </p:cNvSpPr>
          <p:nvPr>
            <p:ph type="ftr" idx="11"/>
          </p:nvPr>
        </p:nvSpPr>
        <p:spPr/>
        <p:txBody>
          <a:bodyPr/>
          <a:lstStyle>
            <a:lvl1pPr>
              <a:defRPr/>
            </a:lvl1pPr>
          </a:lstStyle>
          <a:p>
            <a:r>
              <a:rPr lang="en-GB" smtClean="0"/>
              <a:t>Jon Rosdahl, CSR</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6B5E41C2-EF12-4EF2-8280-F2B4208277C2}" type="slidenum">
              <a:rPr lang="en-GB"/>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July 2014</a:t>
            </a:r>
            <a:endParaRPr lang="en-GB" dirty="0"/>
          </a:p>
        </p:txBody>
      </p:sp>
      <p:sp>
        <p:nvSpPr>
          <p:cNvPr id="5" name="Footer Placeholder 4"/>
          <p:cNvSpPr>
            <a:spLocks noGrp="1"/>
          </p:cNvSpPr>
          <p:nvPr>
            <p:ph type="ftr" idx="11"/>
          </p:nvPr>
        </p:nvSpPr>
        <p:spPr/>
        <p:txBody>
          <a:bodyPr/>
          <a:lstStyle>
            <a:lvl1pPr>
              <a:defRPr/>
            </a:lvl1pPr>
          </a:lstStyle>
          <a:p>
            <a:r>
              <a:rPr lang="en-GB" smtClean="0"/>
              <a:t>Jon Rosdahl, CSR</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9B0D65C8-A0CA-4DDA-83BB-897866218593}"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July 2014</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Jon Rosdahl, CSR</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11-10/0897r0</a:t>
            </a:r>
            <a:endPar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Microsoft_Office_Word_97_-_2003_Document1.doc"/></Relationships>
</file>

<file path=ppt/slides/_rels/slide10.xml.rels><?xml version="1.0" encoding="UTF-8" standalone="yes"?>
<Relationships xmlns="http://schemas.openxmlformats.org/package/2006/relationships"><Relationship Id="rId2" Type="http://schemas.openxmlformats.org/officeDocument/2006/relationships/hyperlink" Target="http://www.ieee802.org/3/GEPOFSG/DraftCSD_GEPOF_1a_0514.pdf"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ieee802.org/3/1TPCESG/public/20140528_CSD_IEEE802_3bw.pdf" TargetMode="External"/><Relationship Id="rId2" Type="http://schemas.openxmlformats.org/officeDocument/2006/relationships/hyperlink" Target="http://ieee802.org/3/1TPCESG/public/P802_3bw_PAR_220514.pdf"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mentor.ieee.org/802.11/dcn/14/11-14-0591-00-00ah-tgah-revised-csd.docx" TargetMode="External"/><Relationship Id="rId2" Type="http://schemas.openxmlformats.org/officeDocument/2006/relationships/hyperlink" Target="https://mentor.ieee.org/802.11/dcn/14/11-14-0590-01-00ah-tgah-par-extension.docx"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11/dcn/10/11-10-1153-00-0fia-fast-initial-link-set-up-5c.doc" TargetMode="External"/><Relationship Id="rId2" Type="http://schemas.openxmlformats.org/officeDocument/2006/relationships/hyperlink" Target="https://mentor.ieee.org/802.11/dcn/14/11-14-0653-02-00ai-tgai-par-extension.docx"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mentor.ieee.org/802.15/dcn/14/15-14-0175-04-0sru-working-draft-of-sg-sru-csd.docx" TargetMode="External"/><Relationship Id="rId2" Type="http://schemas.openxmlformats.org/officeDocument/2006/relationships/hyperlink" Target="https://mentor.ieee.org/802.15/dcn/13/15-13-0615-08-0sru-sru-working-draft-par.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22/dcn/14/22-14-0061-05-0003-802-22-spectrum-occuoancy-sensing-criteria-for-standards-development.docx" TargetMode="External"/><Relationship Id="rId2" Type="http://schemas.openxmlformats.org/officeDocument/2006/relationships/hyperlink" Target="https://mentor.ieee.org/802.22/dcn/14/22-14-0075-02-0003-spectrum-occupancy-sensing-par-form.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mentor.ieee.org/802.24/dcn/14/24-14-0015-01-0000-smart-grid-tg-scope.pdf"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grouper.ieee.org/groups/802/PARs.shtml"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hyperlink" Target="http://www.ieee802.org/3/GEPOFSG/DraftCSD_GEPOF_1a_0514.pdf" TargetMode="External"/><Relationship Id="rId13" Type="http://schemas.openxmlformats.org/officeDocument/2006/relationships/hyperlink" Target="https://mentor.ieee.org/802.11/dcn/14/11-14-0653-02-00ai-tgai-par-extension.docx" TargetMode="External"/><Relationship Id="rId18" Type="http://schemas.openxmlformats.org/officeDocument/2006/relationships/hyperlink" Target="https://mentor.ieee.org/802.22/dcn/14/22-14-0061-05-0003-802-22-spectrum-occuoancy-sensing-criteria-for-standards-development.docx" TargetMode="External"/><Relationship Id="rId3" Type="http://schemas.openxmlformats.org/officeDocument/2006/relationships/hyperlink" Target="http://www.ieee802.org/1/files/public/docs2014/new-802-1ARce-draft-par-0514-v1.pdf" TargetMode="External"/><Relationship Id="rId7" Type="http://schemas.openxmlformats.org/officeDocument/2006/relationships/hyperlink" Target="http://ieee802.org/3/GEPOFSG/DraftPAR_GEPOF_1b_0514.pdf" TargetMode="External"/><Relationship Id="rId12" Type="http://schemas.openxmlformats.org/officeDocument/2006/relationships/hyperlink" Target="https://mentor.ieee.org/802.11/dcn/14/11-14-0591-00-00ah-tgah-revised-csd.docx" TargetMode="External"/><Relationship Id="rId17" Type="http://schemas.openxmlformats.org/officeDocument/2006/relationships/hyperlink" Target="https://mentor.ieee.org/802.22/dcn/14/22-14-0075-02-0003-spectrum-occupancy-sensing-par-form.pdf" TargetMode="External"/><Relationship Id="rId2" Type="http://schemas.openxmlformats.org/officeDocument/2006/relationships/notesSlide" Target="../notesSlides/notesSlide3.xml"/><Relationship Id="rId16" Type="http://schemas.openxmlformats.org/officeDocument/2006/relationships/hyperlink" Target="https://mentor.ieee.org/802.15/dcn/14/15-14-0175-04-0sru-working-draft-of-sg-sru-csd.docx" TargetMode="External"/><Relationship Id="rId1" Type="http://schemas.openxmlformats.org/officeDocument/2006/relationships/slideLayout" Target="../slideLayouts/slideLayout2.xml"/><Relationship Id="rId6" Type="http://schemas.openxmlformats.org/officeDocument/2006/relationships/hyperlink" Target="http://www.ieee802.org/1/files/public/docs2014/cg-draft-aegc-csd-0514-v2.pdf" TargetMode="External"/><Relationship Id="rId11" Type="http://schemas.openxmlformats.org/officeDocument/2006/relationships/hyperlink" Target="https://mentor.ieee.org/802.11/dcn/14/11-14-0590-01-00ah-tgah-par-extension.docx" TargetMode="External"/><Relationship Id="rId5" Type="http://schemas.openxmlformats.org/officeDocument/2006/relationships/hyperlink" Target="http://www.ieee802.org/1/files/public/docs2014/cg-draft-aegc-par-0514-v2.pdf" TargetMode="External"/><Relationship Id="rId15" Type="http://schemas.openxmlformats.org/officeDocument/2006/relationships/hyperlink" Target="https://mentor.ieee.org/802.15/dcn/13/15-13-0615-08-0sru-sru-working-draft-par.pdf" TargetMode="External"/><Relationship Id="rId10" Type="http://schemas.openxmlformats.org/officeDocument/2006/relationships/hyperlink" Target="http://ieee802.org/3/1TPCESG/public/20140528_CSD_IEEE802_3bw.pdf" TargetMode="External"/><Relationship Id="rId4" Type="http://schemas.openxmlformats.org/officeDocument/2006/relationships/hyperlink" Target="http://www.ieee802.org/1/files/public/docs2014/ce-draft-arce-csd-0514-v2.pdf" TargetMode="External"/><Relationship Id="rId9" Type="http://schemas.openxmlformats.org/officeDocument/2006/relationships/hyperlink" Target="http://ieee802.org/3/1TPCESG/public/P802_3bw_PAR_220514.pdf" TargetMode="External"/><Relationship Id="rId14" Type="http://schemas.openxmlformats.org/officeDocument/2006/relationships/hyperlink" Target="https://mentor.ieee.org/802.11/dcn/10/11-10-1153-00-0fia-fast-initial-link-set-up-5c.doc" TargetMode="External"/></Relationships>
</file>

<file path=ppt/slides/_rels/slide4.xml.rels><?xml version="1.0" encoding="UTF-8" standalone="yes"?>
<Relationships xmlns="http://schemas.openxmlformats.org/package/2006/relationships"><Relationship Id="rId2" Type="http://schemas.openxmlformats.org/officeDocument/2006/relationships/hyperlink" Target="https://mentor.ieee.org/802.24/dcn/14/24-14-0015-01-0000-smart-grid-tg-scope.pdf"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hyperlink" Target="http://www.ieee802.org/1/files/public/docs2014/ce-draft-arce-csd-0514-v2.pdf" TargetMode="External"/><Relationship Id="rId2" Type="http://schemas.openxmlformats.org/officeDocument/2006/relationships/hyperlink" Target="http://www.ieee802.org/1/files/public/docs2014/new-802-1ARce-draft-par-0514-v1.pdf"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www.ieee802.org/1/files/public/docs2014/cg-draft-aegc-par-0514-v2.pdf"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www.ieee802.org/1/files/public/docs2014/cg-draft-aegc-csd-0514-v2.pdf"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ieee802.org/3/GEPOFSG/DraftPAR_GEPOF_1b_0514.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smtClean="0"/>
              <a:t>July 2014</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smtClean="0"/>
              <a:t>Jon Rosdahl, CSR</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802-11 PAR Review – July 2014</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2014-07-15</a:t>
            </a:r>
            <a:endParaRPr lang="en-GB" sz="2000" b="0" dirty="0"/>
          </a:p>
        </p:txBody>
      </p:sp>
      <p:graphicFrame>
        <p:nvGraphicFramePr>
          <p:cNvPr id="3075" name="Object 3"/>
          <p:cNvGraphicFramePr>
            <a:graphicFrameLocks noChangeAspect="1"/>
          </p:cNvGraphicFramePr>
          <p:nvPr/>
        </p:nvGraphicFramePr>
        <p:xfrm>
          <a:off x="514350" y="2286000"/>
          <a:ext cx="8077200" cy="2686050"/>
        </p:xfrm>
        <a:graphic>
          <a:graphicData uri="http://schemas.openxmlformats.org/presentationml/2006/ole">
            <p:oleObj spid="_x0000_s3075" name="Document" r:id="rId4" imgW="8261444" imgH="2533226" progId="Word.Document.8">
              <p:embed/>
            </p:oleObj>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802.3bv- amendment, 1000 Mb/s Operation Over Plastic Optical Fiber , </a:t>
            </a:r>
            <a:r>
              <a:rPr lang="en-US" dirty="0" smtClean="0">
                <a:hlinkClick r:id="rId2"/>
              </a:rPr>
              <a:t>CSD</a:t>
            </a:r>
            <a:r>
              <a:rPr lang="en-US" dirty="0" smtClean="0"/>
              <a:t> </a:t>
            </a:r>
            <a:endParaRPr lang="en-US" dirty="0"/>
          </a:p>
        </p:txBody>
      </p:sp>
      <p:sp>
        <p:nvSpPr>
          <p:cNvPr id="3" name="Content Placeholder 2"/>
          <p:cNvSpPr>
            <a:spLocks noGrp="1"/>
          </p:cNvSpPr>
          <p:nvPr>
            <p:ph idx="1"/>
          </p:nvPr>
        </p:nvSpPr>
        <p:spPr/>
        <p:txBody>
          <a:bodyPr/>
          <a:lstStyle/>
          <a:p>
            <a:r>
              <a:rPr lang="en-US" dirty="0" smtClean="0"/>
              <a:t>From the title page </a:t>
            </a:r>
          </a:p>
          <a:p>
            <a:pPr marL="342900" lvl="1" indent="-342900">
              <a:spcBef>
                <a:spcPts val="600"/>
              </a:spcBef>
            </a:pPr>
            <a:r>
              <a:rPr lang="en-US" dirty="0" smtClean="0"/>
              <a:t> “The following are the CSD Responses in relation to the IEEE P802.3xx PAR”</a:t>
            </a:r>
          </a:p>
          <a:p>
            <a:r>
              <a:rPr lang="en-US" dirty="0" smtClean="0"/>
              <a:t>this seems a bit Generic..Was the correct CSD provided?</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smtClean="0"/>
              <a:t>Jon Rosdahl, CSR</a:t>
            </a:r>
            <a:endParaRPr lang="en-GB" dirty="0"/>
          </a:p>
        </p:txBody>
      </p:sp>
      <p:sp>
        <p:nvSpPr>
          <p:cNvPr id="6" name="Date Placeholder 5"/>
          <p:cNvSpPr>
            <a:spLocks noGrp="1"/>
          </p:cNvSpPr>
          <p:nvPr>
            <p:ph type="dt" idx="15"/>
          </p:nvPr>
        </p:nvSpPr>
        <p:spPr/>
        <p:txBody>
          <a:bodyPr/>
          <a:lstStyle/>
          <a:p>
            <a:r>
              <a:rPr lang="en-US" smtClean="0"/>
              <a:t>July 2014</a:t>
            </a:r>
            <a:endParaRPr lang="en-GB"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000" dirty="0" smtClean="0"/>
              <a:t>802.3bw - amendment, 1 Twisted Pair 100 Mb/s Ethernet , </a:t>
            </a:r>
            <a:r>
              <a:rPr lang="en-US" sz="2000" dirty="0" smtClean="0">
                <a:hlinkClick r:id="rId2"/>
              </a:rPr>
              <a:t>PAR</a:t>
            </a:r>
            <a:r>
              <a:rPr lang="en-US" sz="2000" dirty="0" smtClean="0"/>
              <a:t> and </a:t>
            </a:r>
            <a:r>
              <a:rPr lang="en-US" sz="2000" dirty="0" smtClean="0">
                <a:hlinkClick r:id="rId3"/>
              </a:rPr>
              <a:t>CSD</a:t>
            </a:r>
            <a:r>
              <a:rPr lang="en-US" sz="2000" dirty="0" smtClean="0"/>
              <a:t> </a:t>
            </a:r>
            <a:endParaRPr lang="en-US" dirty="0"/>
          </a:p>
        </p:txBody>
      </p:sp>
      <p:sp>
        <p:nvSpPr>
          <p:cNvPr id="3" name="Content Placeholder 2"/>
          <p:cNvSpPr>
            <a:spLocks noGrp="1"/>
          </p:cNvSpPr>
          <p:nvPr>
            <p:ph idx="1"/>
          </p:nvPr>
        </p:nvSpPr>
        <p:spPr/>
        <p:txBody>
          <a:bodyPr/>
          <a:lstStyle/>
          <a:p>
            <a:r>
              <a:rPr lang="en-US" dirty="0" smtClean="0"/>
              <a:t>No Comment</a:t>
            </a:r>
            <a:endParaRPr lang="en-US" dirty="0"/>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smtClean="0"/>
              <a:t>Jon Rosdahl, CSR</a:t>
            </a:r>
            <a:endParaRPr lang="en-GB" dirty="0"/>
          </a:p>
        </p:txBody>
      </p:sp>
      <p:sp>
        <p:nvSpPr>
          <p:cNvPr id="6" name="Date Placeholder 5"/>
          <p:cNvSpPr>
            <a:spLocks noGrp="1"/>
          </p:cNvSpPr>
          <p:nvPr>
            <p:ph type="dt" idx="15"/>
          </p:nvPr>
        </p:nvSpPr>
        <p:spPr/>
        <p:txBody>
          <a:bodyPr/>
          <a:lstStyle/>
          <a:p>
            <a:r>
              <a:rPr lang="en-US" smtClean="0"/>
              <a:t>July 2014</a:t>
            </a:r>
            <a:endParaRPr lang="en-GB"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000" dirty="0" smtClean="0"/>
              <a:t>802.11ah, Sub 1 GHz, PAR extension request, </a:t>
            </a:r>
            <a:r>
              <a:rPr lang="en-US" sz="2000" dirty="0" smtClean="0">
                <a:hlinkClick r:id="rId2"/>
              </a:rPr>
              <a:t>PAR</a:t>
            </a:r>
            <a:r>
              <a:rPr lang="en-US" sz="2000" dirty="0" smtClean="0"/>
              <a:t> and </a:t>
            </a:r>
            <a:r>
              <a:rPr lang="en-US" sz="2000" dirty="0" smtClean="0">
                <a:hlinkClick r:id="rId3"/>
              </a:rPr>
              <a:t>CSD</a:t>
            </a:r>
            <a:r>
              <a:rPr lang="en-US" sz="2000" dirty="0" smtClean="0"/>
              <a:t> </a:t>
            </a:r>
            <a:endParaRPr lang="en-US" dirty="0"/>
          </a:p>
        </p:txBody>
      </p:sp>
      <p:sp>
        <p:nvSpPr>
          <p:cNvPr id="3" name="Content Placeholder 2"/>
          <p:cNvSpPr>
            <a:spLocks noGrp="1"/>
          </p:cNvSpPr>
          <p:nvPr>
            <p:ph idx="1"/>
          </p:nvPr>
        </p:nvSpPr>
        <p:spPr/>
        <p:txBody>
          <a:bodyPr/>
          <a:lstStyle/>
          <a:p>
            <a:r>
              <a:rPr lang="en-US" dirty="0" smtClean="0"/>
              <a:t>No comment</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smtClean="0"/>
              <a:t>Jon Rosdahl, CSR</a:t>
            </a:r>
            <a:endParaRPr lang="en-GB" dirty="0"/>
          </a:p>
        </p:txBody>
      </p:sp>
      <p:sp>
        <p:nvSpPr>
          <p:cNvPr id="6" name="Date Placeholder 5"/>
          <p:cNvSpPr>
            <a:spLocks noGrp="1"/>
          </p:cNvSpPr>
          <p:nvPr>
            <p:ph type="dt" idx="15"/>
          </p:nvPr>
        </p:nvSpPr>
        <p:spPr/>
        <p:txBody>
          <a:bodyPr/>
          <a:lstStyle/>
          <a:p>
            <a:r>
              <a:rPr lang="en-US" smtClean="0"/>
              <a:t>July 2014</a:t>
            </a:r>
            <a:endParaRPr lang="en-GB"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000" dirty="0" smtClean="0"/>
              <a:t>802.11ai, Fast initial link setup, PAR extension request , </a:t>
            </a:r>
            <a:r>
              <a:rPr lang="en-US" sz="2000" dirty="0" smtClean="0">
                <a:hlinkClick r:id="rId2"/>
              </a:rPr>
              <a:t>PAR</a:t>
            </a:r>
            <a:r>
              <a:rPr lang="en-US" sz="2000" dirty="0" smtClean="0"/>
              <a:t> and </a:t>
            </a:r>
            <a:r>
              <a:rPr lang="en-US" sz="2000" dirty="0" smtClean="0">
                <a:hlinkClick r:id="rId3"/>
              </a:rPr>
              <a:t>5C (grandfathered)</a:t>
            </a:r>
            <a:r>
              <a:rPr lang="en-US" sz="2000" dirty="0" smtClean="0"/>
              <a:t> </a:t>
            </a:r>
            <a:endParaRPr lang="en-US" dirty="0"/>
          </a:p>
        </p:txBody>
      </p:sp>
      <p:sp>
        <p:nvSpPr>
          <p:cNvPr id="3" name="Content Placeholder 2"/>
          <p:cNvSpPr>
            <a:spLocks noGrp="1"/>
          </p:cNvSpPr>
          <p:nvPr>
            <p:ph idx="1"/>
          </p:nvPr>
        </p:nvSpPr>
        <p:spPr/>
        <p:txBody>
          <a:bodyPr/>
          <a:lstStyle/>
          <a:p>
            <a:r>
              <a:rPr lang="en-US" dirty="0" smtClean="0"/>
              <a:t>No comment</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smtClean="0"/>
              <a:t>Jon Rosdahl, CSR</a:t>
            </a:r>
            <a:endParaRPr lang="en-GB" dirty="0"/>
          </a:p>
        </p:txBody>
      </p:sp>
      <p:sp>
        <p:nvSpPr>
          <p:cNvPr id="6" name="Date Placeholder 5"/>
          <p:cNvSpPr>
            <a:spLocks noGrp="1"/>
          </p:cNvSpPr>
          <p:nvPr>
            <p:ph type="dt" idx="15"/>
          </p:nvPr>
        </p:nvSpPr>
        <p:spPr/>
        <p:txBody>
          <a:bodyPr/>
          <a:lstStyle/>
          <a:p>
            <a:r>
              <a:rPr lang="en-US" smtClean="0"/>
              <a:t>July 2014</a:t>
            </a:r>
            <a:endParaRPr lang="en-GB"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000" dirty="0" smtClean="0"/>
              <a:t>802.15.4, amendment enabling Spectrum Resource Measurement Capability, </a:t>
            </a:r>
            <a:r>
              <a:rPr lang="en-US" sz="2000" dirty="0" smtClean="0">
                <a:hlinkClick r:id="rId2"/>
              </a:rPr>
              <a:t>PAR</a:t>
            </a:r>
            <a:r>
              <a:rPr lang="en-US" sz="2000" dirty="0" smtClean="0"/>
              <a:t> and </a:t>
            </a:r>
            <a:r>
              <a:rPr lang="en-US" sz="2000" dirty="0" smtClean="0">
                <a:hlinkClick r:id="rId3"/>
              </a:rPr>
              <a:t>CSD</a:t>
            </a:r>
            <a:r>
              <a:rPr lang="en-US" sz="2000" dirty="0" smtClean="0"/>
              <a:t> </a:t>
            </a:r>
            <a:endParaRPr lang="en-US" dirty="0"/>
          </a:p>
        </p:txBody>
      </p:sp>
      <p:sp>
        <p:nvSpPr>
          <p:cNvPr id="3" name="Content Placeholder 2"/>
          <p:cNvSpPr>
            <a:spLocks noGrp="1"/>
          </p:cNvSpPr>
          <p:nvPr>
            <p:ph idx="1"/>
          </p:nvPr>
        </p:nvSpPr>
        <p:spPr/>
        <p:txBody>
          <a:bodyPr/>
          <a:lstStyle/>
          <a:p>
            <a:pPr lvl="0"/>
            <a:r>
              <a:rPr lang="en-US" dirty="0" smtClean="0"/>
              <a:t>1.3.4 b) needs a response: </a:t>
            </a:r>
          </a:p>
          <a:p>
            <a:pPr lvl="1"/>
            <a:r>
              <a:rPr lang="en-US" dirty="0" smtClean="0"/>
              <a:t>b)Proven </a:t>
            </a:r>
            <a:r>
              <a:rPr lang="en-US" dirty="0" smtClean="0"/>
              <a:t>similar technology via testing, modeling, simulation, etc.</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smtClean="0"/>
              <a:t>Jon Rosdahl, CSR</a:t>
            </a:r>
            <a:endParaRPr lang="en-GB" dirty="0"/>
          </a:p>
        </p:txBody>
      </p:sp>
      <p:sp>
        <p:nvSpPr>
          <p:cNvPr id="6" name="Date Placeholder 5"/>
          <p:cNvSpPr>
            <a:spLocks noGrp="1"/>
          </p:cNvSpPr>
          <p:nvPr>
            <p:ph type="dt" idx="15"/>
          </p:nvPr>
        </p:nvSpPr>
        <p:spPr/>
        <p:txBody>
          <a:bodyPr/>
          <a:lstStyle/>
          <a:p>
            <a:r>
              <a:rPr lang="en-US" smtClean="0"/>
              <a:t>July 2014</a:t>
            </a:r>
            <a:endParaRPr lang="en-GB"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000" dirty="0" smtClean="0"/>
              <a:t>802.22.3, Specifying Spectrum Occupancy Sensing (SOS) Measurement Devices and Means that Enable Coalescing the Results from Multiple Such Devices, </a:t>
            </a:r>
            <a:r>
              <a:rPr lang="en-US" sz="2000" dirty="0" smtClean="0">
                <a:hlinkClick r:id="rId2"/>
              </a:rPr>
              <a:t>PAR</a:t>
            </a:r>
            <a:r>
              <a:rPr lang="en-US" sz="2000" dirty="0" smtClean="0"/>
              <a:t> and </a:t>
            </a:r>
            <a:r>
              <a:rPr lang="en-US" sz="2000" dirty="0" smtClean="0">
                <a:hlinkClick r:id="rId3"/>
              </a:rPr>
              <a:t>CSD</a:t>
            </a:r>
            <a:r>
              <a:rPr lang="en-US" sz="2000" dirty="0" smtClean="0"/>
              <a:t> </a:t>
            </a:r>
            <a:endParaRPr lang="en-US" dirty="0"/>
          </a:p>
        </p:txBody>
      </p:sp>
      <p:sp>
        <p:nvSpPr>
          <p:cNvPr id="3" name="Content Placeholder 2"/>
          <p:cNvSpPr>
            <a:spLocks noGrp="1"/>
          </p:cNvSpPr>
          <p:nvPr>
            <p:ph idx="1"/>
          </p:nvPr>
        </p:nvSpPr>
        <p:spPr>
          <a:xfrm>
            <a:off x="304800" y="1905000"/>
            <a:ext cx="8534400" cy="4495800"/>
          </a:xfrm>
        </p:spPr>
        <p:txBody>
          <a:bodyPr/>
          <a:lstStyle/>
          <a:p>
            <a:r>
              <a:rPr lang="en-US" sz="2000" b="0" dirty="0" smtClean="0"/>
              <a:t>2.1 Title – Consider that “SOS” is a internationally recognized acronym for emergency requests.  Consider changing or eliminating the acronym…</a:t>
            </a:r>
          </a:p>
          <a:p>
            <a:r>
              <a:rPr lang="en-US" sz="2000" b="0" dirty="0" smtClean="0"/>
              <a:t>5.2 The Scope should not talk about the “project”, but rather describe the document that will be created.  Please remove project specific definitions and instead describe what the standard will be defining.</a:t>
            </a:r>
          </a:p>
          <a:p>
            <a:r>
              <a:rPr lang="en-US" sz="2000" b="0" dirty="0" smtClean="0"/>
              <a:t>5.2 “initially” defines?  The Standard will have a set definition that as far as this revision is concerned is the only one that will exist.  Do not describe or promise future enhancements.</a:t>
            </a:r>
          </a:p>
          <a:p>
            <a:r>
              <a:rPr lang="en-US" sz="2000" b="0" dirty="0" smtClean="0"/>
              <a:t>8.1 is for extra explanation for identified clauses.  The clause id is not included.  Generally a history is not included in 8.1</a:t>
            </a:r>
          </a:p>
          <a:p>
            <a:r>
              <a:rPr lang="en-US" sz="2000" b="0" dirty="0" smtClean="0"/>
              <a:t>CSD: 1.2.2 – Cite standards correctly.</a:t>
            </a:r>
          </a:p>
          <a:p>
            <a:r>
              <a:rPr lang="en-US" sz="2000" b="0" dirty="0" smtClean="0"/>
              <a:t>CSD: Seems the History is repeated for several responses.</a:t>
            </a:r>
          </a:p>
          <a:p>
            <a:r>
              <a:rPr lang="en-US" sz="2000" b="0" dirty="0" smtClean="0"/>
              <a:t>CSD: Seems overly verbose</a:t>
            </a:r>
            <a:endParaRPr lang="en-US" sz="2000"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GB" smtClean="0"/>
              <a:t>Jon Rosdahl, CSR</a:t>
            </a:r>
            <a:endParaRPr lang="en-GB" dirty="0"/>
          </a:p>
        </p:txBody>
      </p:sp>
      <p:sp>
        <p:nvSpPr>
          <p:cNvPr id="6" name="Date Placeholder 5"/>
          <p:cNvSpPr>
            <a:spLocks noGrp="1"/>
          </p:cNvSpPr>
          <p:nvPr>
            <p:ph type="dt" idx="15"/>
          </p:nvPr>
        </p:nvSpPr>
        <p:spPr/>
        <p:txBody>
          <a:bodyPr/>
          <a:lstStyle/>
          <a:p>
            <a:r>
              <a:rPr lang="en-US" smtClean="0"/>
              <a:t>July 2014</a:t>
            </a:r>
            <a:endParaRPr lang="en-GB"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761999"/>
          </a:xfrm>
        </p:spPr>
        <p:txBody>
          <a:bodyPr/>
          <a:lstStyle/>
          <a:p>
            <a:r>
              <a:rPr lang="en-US" dirty="0" smtClean="0"/>
              <a:t>802.24 Charter Change</a:t>
            </a:r>
            <a:endParaRPr lang="en-US" dirty="0"/>
          </a:p>
        </p:txBody>
      </p:sp>
      <p:sp>
        <p:nvSpPr>
          <p:cNvPr id="3" name="Content Placeholder 2"/>
          <p:cNvSpPr>
            <a:spLocks noGrp="1"/>
          </p:cNvSpPr>
          <p:nvPr>
            <p:ph idx="1"/>
          </p:nvPr>
        </p:nvSpPr>
        <p:spPr>
          <a:xfrm>
            <a:off x="685800" y="1447800"/>
            <a:ext cx="7772400" cy="4953000"/>
          </a:xfrm>
        </p:spPr>
        <p:txBody>
          <a:bodyPr/>
          <a:lstStyle/>
          <a:p>
            <a:r>
              <a:rPr lang="en-US" dirty="0" smtClean="0"/>
              <a:t>In the proposed process for creating Task Groups (TGs) under 802.24, a proposed TG scope document is circulated 30 days in advance of a plenary to solicit comments from the WGs.  According to the proposed process, this follows the PAR process in that comments are due by 5 pm Tuesday of the plenary week and responses are due by 5 pm on Wednesday.</a:t>
            </a:r>
            <a:br>
              <a:rPr lang="en-US" dirty="0" smtClean="0"/>
            </a:br>
            <a:r>
              <a:rPr lang="en-US" dirty="0" smtClean="0"/>
              <a:t/>
            </a:r>
            <a:br>
              <a:rPr lang="en-US" dirty="0" smtClean="0"/>
            </a:br>
            <a:r>
              <a:rPr lang="en-US" dirty="0" smtClean="0"/>
              <a:t>The 802.24 Smart Grid TAG approved a TG scope document for a Smart Grid TG, 24-14-0015-01-0000-Smart-Grid-TG-Scope.pdf, which can be found at:</a:t>
            </a:r>
            <a:br>
              <a:rPr lang="en-US" dirty="0" smtClean="0"/>
            </a:br>
            <a:r>
              <a:rPr lang="en-US" dirty="0" smtClean="0">
                <a:hlinkClick r:id="rId2"/>
              </a:rPr>
              <a:t>https://mentor.ieee.org/802.24/dcn/14/24-14-0015-01-0000-smart-grid-tg-scope.pdf</a:t>
            </a:r>
            <a:r>
              <a:rPr lang="en-US" dirty="0" smtClean="0"/>
              <a:t/>
            </a:r>
            <a:br>
              <a:rPr lang="en-US" dirty="0" smtClean="0"/>
            </a:br>
            <a:endParaRPr lang="en-US" dirty="0"/>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GB" dirty="0" smtClean="0"/>
              <a:t>Jon Rosdahl, CSR</a:t>
            </a:r>
            <a:endParaRPr lang="en-GB" dirty="0"/>
          </a:p>
        </p:txBody>
      </p:sp>
      <p:sp>
        <p:nvSpPr>
          <p:cNvPr id="6" name="Date Placeholder 5"/>
          <p:cNvSpPr>
            <a:spLocks noGrp="1"/>
          </p:cNvSpPr>
          <p:nvPr>
            <p:ph type="dt" idx="15"/>
          </p:nvPr>
        </p:nvSpPr>
        <p:spPr/>
        <p:txBody>
          <a:bodyPr/>
          <a:lstStyle/>
          <a:p>
            <a:r>
              <a:rPr lang="en-US" smtClean="0"/>
              <a:t>July 2014</a:t>
            </a:r>
            <a:endParaRPr lang="en-GB"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802.24 Comments	</a:t>
            </a:r>
            <a:endParaRPr lang="en-US" dirty="0"/>
          </a:p>
        </p:txBody>
      </p:sp>
      <p:sp>
        <p:nvSpPr>
          <p:cNvPr id="3" name="Content Placeholder 2"/>
          <p:cNvSpPr>
            <a:spLocks noGrp="1"/>
          </p:cNvSpPr>
          <p:nvPr>
            <p:ph idx="1"/>
          </p:nvPr>
        </p:nvSpPr>
        <p:spPr/>
        <p:txBody>
          <a:bodyPr/>
          <a:lstStyle/>
          <a:p>
            <a:r>
              <a:rPr lang="en-US" dirty="0" smtClean="0"/>
              <a:t>Concern:</a:t>
            </a:r>
          </a:p>
          <a:p>
            <a:r>
              <a:rPr lang="en-US" dirty="0" smtClean="0"/>
              <a:t> </a:t>
            </a:r>
            <a:r>
              <a:rPr lang="en-US" dirty="0" smtClean="0"/>
              <a:t> Not seen large numbers interested in attending 802.24</a:t>
            </a:r>
          </a:p>
          <a:p>
            <a:r>
              <a:rPr lang="en-US" dirty="0" smtClean="0"/>
              <a:t>If we are creating White papers instead of Standards, then are we needing to create a new process.</a:t>
            </a:r>
          </a:p>
          <a:p>
            <a:r>
              <a:rPr lang="en-US" dirty="0" smtClean="0"/>
              <a:t>Can the Industry Connection be a process that is sufficient rather than change 802.24?</a:t>
            </a:r>
          </a:p>
          <a:p>
            <a:endParaRPr lang="en-US" dirty="0" smtClean="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smtClean="0"/>
              <a:t>Jon Rosdahl, CSR</a:t>
            </a:r>
            <a:endParaRPr lang="en-GB" dirty="0"/>
          </a:p>
        </p:txBody>
      </p:sp>
      <p:sp>
        <p:nvSpPr>
          <p:cNvPr id="6" name="Date Placeholder 5"/>
          <p:cNvSpPr>
            <a:spLocks noGrp="1"/>
          </p:cNvSpPr>
          <p:nvPr>
            <p:ph type="dt" idx="15"/>
          </p:nvPr>
        </p:nvSpPr>
        <p:spPr/>
        <p:txBody>
          <a:bodyPr/>
          <a:lstStyle/>
          <a:p>
            <a:r>
              <a:rPr lang="en-US" smtClean="0"/>
              <a:t>July 2014</a:t>
            </a:r>
            <a:endParaRPr lang="en-GB"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July 2014</a:t>
            </a:r>
            <a:endParaRPr lang="en-GB" dirty="0"/>
          </a:p>
        </p:txBody>
      </p:sp>
      <p:sp>
        <p:nvSpPr>
          <p:cNvPr id="5" name="Footer Placeholder 4"/>
          <p:cNvSpPr>
            <a:spLocks noGrp="1"/>
          </p:cNvSpPr>
          <p:nvPr>
            <p:ph type="ftr" idx="14"/>
          </p:nvPr>
        </p:nvSpPr>
        <p:spPr>
          <a:xfrm>
            <a:off x="6215074" y="6475413"/>
            <a:ext cx="2327264" cy="180975"/>
          </a:xfrm>
        </p:spPr>
        <p:txBody>
          <a:bodyPr/>
          <a:lstStyle/>
          <a:p>
            <a:r>
              <a:rPr lang="en-GB" smtClean="0"/>
              <a:t>Jon Rosdahl, CSR</a:t>
            </a:r>
            <a:endParaRPr lang="en-GB" dirty="0"/>
          </a:p>
        </p:txBody>
      </p:sp>
      <p:sp>
        <p:nvSpPr>
          <p:cNvPr id="6" name="Slide Number Placeholder 5"/>
          <p:cNvSpPr>
            <a:spLocks noGrp="1"/>
          </p:cNvSpPr>
          <p:nvPr>
            <p:ph type="sldNum" idx="12"/>
          </p:nvPr>
        </p:nvSpPr>
        <p:spPr/>
        <p:txBody>
          <a:bodyPr/>
          <a:lstStyle/>
          <a:p>
            <a:r>
              <a:rPr lang="en-GB" dirty="0"/>
              <a:t>Slide </a:t>
            </a:r>
            <a:fld id="{531D307C-65C7-4BB3-B44A-1501D36803F7}" type="slidenum">
              <a:rPr lang="en-GB"/>
              <a:pPr/>
              <a:t>18</a:t>
            </a:fld>
            <a:endParaRPr lang="en-GB" dirty="0"/>
          </a:p>
        </p:txBody>
      </p:sp>
      <p:sp>
        <p:nvSpPr>
          <p:cNvPr id="11265"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References</a:t>
            </a:r>
          </a:p>
        </p:txBody>
      </p:sp>
      <p:sp>
        <p:nvSpPr>
          <p:cNvPr id="11266" name="Rectangle 2"/>
          <p:cNvSpPr>
            <a:spLocks noGrp="1" noChangeArrowheads="1"/>
          </p:cNvSpPr>
          <p:nvPr>
            <p:ph type="body" idx="1"/>
          </p:nvPr>
        </p:nvSpPr>
        <p:spPr>
          <a:xfrm>
            <a:off x="685800" y="1981200"/>
            <a:ext cx="7772400" cy="4208463"/>
          </a:xfrm>
          <a:ln/>
        </p:spPr>
        <p:txBody>
          <a:bodyPr/>
          <a:lstStyle/>
          <a:p>
            <a:endParaRPr lang="en-US"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US" smtClean="0"/>
              <a:t>July 2014</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smtClean="0"/>
              <a:t>Jon Rosdahl, CSR</a:t>
            </a:r>
            <a:endParaRPr lang="en-GB" dirty="0"/>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2</a:t>
            </a:fld>
            <a:endParaRPr lang="en-GB" dirty="0"/>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type="body" idx="1"/>
          </p:nvPr>
        </p:nvSpPr>
        <p:spPr>
          <a:xfrm>
            <a:off x="685800" y="1981200"/>
            <a:ext cx="7772400" cy="4114800"/>
          </a:xfrm>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smtClean="0"/>
              <a:t>Review of the PARS for consideration for July 2014.</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smtClean="0">
                <a:hlinkClick r:id="rId3"/>
              </a:rPr>
              <a:t>http://</a:t>
            </a:r>
            <a:r>
              <a:rPr lang="en-GB" dirty="0" smtClean="0">
                <a:hlinkClick r:id="rId3"/>
              </a:rPr>
              <a:t>grouper.ieee.org/groups/802/PARs.shtml</a:t>
            </a:r>
            <a:endParaRPr lang="en-GB" dirty="0" smtClean="0"/>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smtClean="0"/>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July 2014</a:t>
            </a:r>
            <a:endParaRPr lang="en-GB" dirty="0"/>
          </a:p>
        </p:txBody>
      </p:sp>
      <p:sp>
        <p:nvSpPr>
          <p:cNvPr id="5" name="Footer Placeholder 4"/>
          <p:cNvSpPr>
            <a:spLocks noGrp="1"/>
          </p:cNvSpPr>
          <p:nvPr>
            <p:ph type="ftr" idx="14"/>
          </p:nvPr>
        </p:nvSpPr>
        <p:spPr>
          <a:xfrm>
            <a:off x="6143636" y="6475413"/>
            <a:ext cx="2398702" cy="180975"/>
          </a:xfrm>
        </p:spPr>
        <p:txBody>
          <a:bodyPr/>
          <a:lstStyle/>
          <a:p>
            <a:r>
              <a:rPr lang="en-GB" dirty="0" smtClean="0"/>
              <a:t>Jon Rosdahl, CSR</a:t>
            </a:r>
            <a:endParaRPr lang="en-GB" dirty="0"/>
          </a:p>
        </p:txBody>
      </p:sp>
      <p:sp>
        <p:nvSpPr>
          <p:cNvPr id="6" name="Slide Number Placeholder 5"/>
          <p:cNvSpPr>
            <a:spLocks noGrp="1"/>
          </p:cNvSpPr>
          <p:nvPr>
            <p:ph type="sldNum" idx="12"/>
          </p:nvPr>
        </p:nvSpPr>
        <p:spPr/>
        <p:txBody>
          <a:bodyPr/>
          <a:lstStyle/>
          <a:p>
            <a:r>
              <a:rPr lang="en-GB" dirty="0"/>
              <a:t>Slide </a:t>
            </a:r>
            <a:fld id="{DC83D890-10BB-4905-98E9-EC5FFEC1B9BB}" type="slidenum">
              <a:rPr lang="en-GB"/>
              <a:pPr/>
              <a:t>3</a:t>
            </a:fld>
            <a:endParaRPr lang="en-GB" dirty="0"/>
          </a:p>
        </p:txBody>
      </p:sp>
      <p:sp>
        <p:nvSpPr>
          <p:cNvPr id="10241" name="Rectangle 1"/>
          <p:cNvSpPr>
            <a:spLocks noGrp="1" noChangeArrowheads="1"/>
          </p:cNvSpPr>
          <p:nvPr>
            <p:ph type="title"/>
          </p:nvPr>
        </p:nvSpPr>
        <p:spPr>
          <a:xfrm>
            <a:off x="685800" y="684213"/>
            <a:ext cx="7772400" cy="458787"/>
          </a:xfrm>
          <a:ln/>
        </p:spPr>
        <p:txBody>
          <a:bodyPr lIns="90000" tIns="46800" rIns="90000" bIns="46800"/>
          <a:lstStyle/>
          <a:p>
            <a:pPr rtl="0" eaLnBrk="1" fontAlgn="base" hangingPunct="1"/>
            <a:r>
              <a:rPr lang="en-US" sz="3200" dirty="0" smtClean="0">
                <a:solidFill>
                  <a:srgbClr val="000000"/>
                </a:solidFill>
                <a:latin typeface="+mj-lt"/>
                <a:ea typeface="+mj-ea"/>
                <a:cs typeface="+mj-cs"/>
              </a:rPr>
              <a:t>2.3 </a:t>
            </a:r>
            <a:r>
              <a:rPr lang="en-US" sz="3200" dirty="0" smtClean="0">
                <a:solidFill>
                  <a:srgbClr val="000000"/>
                </a:solidFill>
                <a:latin typeface="+mj-lt"/>
                <a:ea typeface="+mj-ea"/>
                <a:cs typeface="+mj-cs"/>
              </a:rPr>
              <a:t>II </a:t>
            </a:r>
            <a:r>
              <a:rPr lang="en-US" sz="3200" dirty="0" smtClean="0">
                <a:solidFill>
                  <a:srgbClr val="000000"/>
                </a:solidFill>
                <a:latin typeface="+mj-lt"/>
                <a:ea typeface="+mj-ea"/>
                <a:cs typeface="+mj-cs"/>
              </a:rPr>
              <a:t>PARs for review this week</a:t>
            </a:r>
            <a:endParaRPr lang="en-US" dirty="0"/>
          </a:p>
        </p:txBody>
      </p:sp>
      <p:sp>
        <p:nvSpPr>
          <p:cNvPr id="10242" name="Rectangle 2"/>
          <p:cNvSpPr>
            <a:spLocks noGrp="1" noChangeArrowheads="1"/>
          </p:cNvSpPr>
          <p:nvPr>
            <p:ph type="body" idx="1"/>
          </p:nvPr>
        </p:nvSpPr>
        <p:spPr>
          <a:xfrm>
            <a:off x="381000" y="1219200"/>
            <a:ext cx="8534400" cy="5181600"/>
          </a:xfrm>
          <a:ln/>
        </p:spPr>
        <p:txBody>
          <a:bodyPr/>
          <a:lstStyle/>
          <a:p>
            <a:r>
              <a:rPr lang="en-US" sz="2000" dirty="0" smtClean="0"/>
              <a:t>802.1ARce - Secure Device Identity, Amendment 1: Amendment 1: SHA-384 and P-384 Elliptic Curve, </a:t>
            </a:r>
            <a:r>
              <a:rPr lang="en-US" sz="2000" dirty="0" smtClean="0">
                <a:hlinkClick r:id="rId3"/>
              </a:rPr>
              <a:t>PAR</a:t>
            </a:r>
            <a:r>
              <a:rPr lang="en-US" sz="2000" dirty="0" smtClean="0"/>
              <a:t> and </a:t>
            </a:r>
            <a:r>
              <a:rPr lang="en-US" sz="2000" dirty="0" smtClean="0">
                <a:hlinkClick r:id="rId4"/>
              </a:rPr>
              <a:t>CSD</a:t>
            </a:r>
            <a:r>
              <a:rPr lang="en-US" sz="2000" dirty="0" smtClean="0"/>
              <a:t> </a:t>
            </a:r>
          </a:p>
          <a:p>
            <a:r>
              <a:rPr lang="en-US" sz="2000" dirty="0" smtClean="0"/>
              <a:t>802.1AEcg - Media Access Control (MAC) Security - Amendment: Ethernet Data Encryption devices, </a:t>
            </a:r>
            <a:r>
              <a:rPr lang="en-US" sz="2000" dirty="0" smtClean="0">
                <a:hlinkClick r:id="rId5"/>
              </a:rPr>
              <a:t>PAR</a:t>
            </a:r>
            <a:r>
              <a:rPr lang="en-US" sz="2000" dirty="0" smtClean="0"/>
              <a:t> and </a:t>
            </a:r>
            <a:r>
              <a:rPr lang="en-US" sz="2000" dirty="0" smtClean="0">
                <a:hlinkClick r:id="rId6"/>
              </a:rPr>
              <a:t>CSD</a:t>
            </a:r>
            <a:r>
              <a:rPr lang="en-US" sz="2000" dirty="0" smtClean="0"/>
              <a:t> </a:t>
            </a:r>
          </a:p>
          <a:p>
            <a:r>
              <a:rPr lang="en-US" sz="2000" dirty="0" smtClean="0"/>
              <a:t>802.3bv- amendment, 1000 Mb/s Operation Over Plastic Optical Fiber , </a:t>
            </a:r>
            <a:r>
              <a:rPr lang="en-US" sz="2000" dirty="0" smtClean="0">
                <a:hlinkClick r:id="rId7"/>
              </a:rPr>
              <a:t>PAR</a:t>
            </a:r>
            <a:r>
              <a:rPr lang="en-US" sz="2000" dirty="0" smtClean="0"/>
              <a:t> and </a:t>
            </a:r>
            <a:r>
              <a:rPr lang="en-US" sz="2000" dirty="0" smtClean="0">
                <a:hlinkClick r:id="rId8"/>
              </a:rPr>
              <a:t>CSD</a:t>
            </a:r>
            <a:r>
              <a:rPr lang="en-US" sz="2000" dirty="0" smtClean="0"/>
              <a:t> </a:t>
            </a:r>
          </a:p>
          <a:p>
            <a:r>
              <a:rPr lang="en-US" sz="2000" dirty="0" smtClean="0"/>
              <a:t>802.3bw - amendment, 1 Twisted Pair 100 Mb/s Ethernet , </a:t>
            </a:r>
            <a:r>
              <a:rPr lang="en-US" sz="2000" dirty="0" smtClean="0">
                <a:hlinkClick r:id="rId9"/>
              </a:rPr>
              <a:t>PAR</a:t>
            </a:r>
            <a:r>
              <a:rPr lang="en-US" sz="2000" dirty="0" smtClean="0"/>
              <a:t> and </a:t>
            </a:r>
            <a:r>
              <a:rPr lang="en-US" sz="2000" dirty="0" smtClean="0">
                <a:hlinkClick r:id="rId10"/>
              </a:rPr>
              <a:t>CSD</a:t>
            </a:r>
            <a:r>
              <a:rPr lang="en-US" sz="2000" dirty="0" smtClean="0"/>
              <a:t> </a:t>
            </a:r>
          </a:p>
          <a:p>
            <a:r>
              <a:rPr lang="en-US" sz="2000" dirty="0" smtClean="0"/>
              <a:t>802.11ah, Sub 1 GHz, PAR extension request, </a:t>
            </a:r>
            <a:r>
              <a:rPr lang="en-US" sz="2000" dirty="0" smtClean="0">
                <a:hlinkClick r:id="rId11"/>
              </a:rPr>
              <a:t>PAR</a:t>
            </a:r>
            <a:r>
              <a:rPr lang="en-US" sz="2000" dirty="0" smtClean="0"/>
              <a:t> and </a:t>
            </a:r>
            <a:r>
              <a:rPr lang="en-US" sz="2000" dirty="0" smtClean="0">
                <a:hlinkClick r:id="rId12"/>
              </a:rPr>
              <a:t>CSD</a:t>
            </a:r>
            <a:r>
              <a:rPr lang="en-US" sz="2000" dirty="0" smtClean="0"/>
              <a:t> </a:t>
            </a:r>
          </a:p>
          <a:p>
            <a:r>
              <a:rPr lang="en-US" sz="2000" dirty="0" smtClean="0"/>
              <a:t>802.11ai, Fast initial link setup, PAR extension request , </a:t>
            </a:r>
            <a:r>
              <a:rPr lang="en-US" sz="2000" dirty="0" smtClean="0">
                <a:hlinkClick r:id="rId13"/>
              </a:rPr>
              <a:t>PAR</a:t>
            </a:r>
            <a:r>
              <a:rPr lang="en-US" sz="2000" dirty="0" smtClean="0"/>
              <a:t> and </a:t>
            </a:r>
            <a:r>
              <a:rPr lang="en-US" sz="2000" dirty="0" smtClean="0">
                <a:hlinkClick r:id="rId14"/>
              </a:rPr>
              <a:t>5C (grandfathered)</a:t>
            </a:r>
            <a:r>
              <a:rPr lang="en-US" sz="2000" dirty="0" smtClean="0"/>
              <a:t> </a:t>
            </a:r>
          </a:p>
          <a:p>
            <a:r>
              <a:rPr lang="en-US" sz="2000" dirty="0" smtClean="0"/>
              <a:t>802.15.4, amendment enabling Spectrum Resource Measurement Capability, </a:t>
            </a:r>
            <a:r>
              <a:rPr lang="en-US" sz="2000" dirty="0" smtClean="0">
                <a:hlinkClick r:id="rId15"/>
              </a:rPr>
              <a:t>PAR</a:t>
            </a:r>
            <a:r>
              <a:rPr lang="en-US" sz="2000" dirty="0" smtClean="0"/>
              <a:t> and </a:t>
            </a:r>
            <a:r>
              <a:rPr lang="en-US" sz="2000" dirty="0" smtClean="0">
                <a:hlinkClick r:id="rId16"/>
              </a:rPr>
              <a:t>CSD</a:t>
            </a:r>
            <a:r>
              <a:rPr lang="en-US" sz="2000" dirty="0" smtClean="0"/>
              <a:t> </a:t>
            </a:r>
          </a:p>
          <a:p>
            <a:r>
              <a:rPr lang="en-US" sz="2000" dirty="0" smtClean="0"/>
              <a:t>802.22.3, Specifying Spectrum Occupancy Sensing (SOS) Measurement Devices and Means that Enable Coalescing the Results from Multiple Such Devices, </a:t>
            </a:r>
            <a:r>
              <a:rPr lang="en-US" sz="2000" dirty="0" smtClean="0">
                <a:hlinkClick r:id="rId17"/>
              </a:rPr>
              <a:t>PAR</a:t>
            </a:r>
            <a:r>
              <a:rPr lang="en-US" sz="2000" dirty="0" smtClean="0"/>
              <a:t> and </a:t>
            </a:r>
            <a:r>
              <a:rPr lang="en-US" sz="2000" dirty="0" smtClean="0">
                <a:hlinkClick r:id="rId18"/>
              </a:rPr>
              <a:t>CSD</a:t>
            </a:r>
            <a:r>
              <a:rPr lang="en-US" sz="2000" dirty="0" smtClean="0"/>
              <a:t> </a:t>
            </a:r>
          </a:p>
          <a:p>
            <a:endParaRPr lang="en-US" sz="2000" dirty="0"/>
          </a:p>
          <a:p>
            <a:endParaRPr lang="en-US" sz="2000" dirty="0" smtClean="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761999"/>
          </a:xfrm>
        </p:spPr>
        <p:txBody>
          <a:bodyPr/>
          <a:lstStyle/>
          <a:p>
            <a:r>
              <a:rPr lang="en-US" dirty="0" smtClean="0"/>
              <a:t>802.24 Charter Change</a:t>
            </a:r>
            <a:endParaRPr lang="en-US" dirty="0"/>
          </a:p>
        </p:txBody>
      </p:sp>
      <p:sp>
        <p:nvSpPr>
          <p:cNvPr id="3" name="Content Placeholder 2"/>
          <p:cNvSpPr>
            <a:spLocks noGrp="1"/>
          </p:cNvSpPr>
          <p:nvPr>
            <p:ph idx="1"/>
          </p:nvPr>
        </p:nvSpPr>
        <p:spPr>
          <a:xfrm>
            <a:off x="685800" y="1447800"/>
            <a:ext cx="7772400" cy="4953000"/>
          </a:xfrm>
        </p:spPr>
        <p:txBody>
          <a:bodyPr/>
          <a:lstStyle/>
          <a:p>
            <a:r>
              <a:rPr lang="en-US" dirty="0" smtClean="0"/>
              <a:t>In the proposed process for creating Task Groups (TGs) under 802.24, a proposed TG scope document is circulated 30 days in advance of a plenary to solicit comments from the WGs.  According to the proposed process, this follows the PAR process in that comments are due by 5 pm Tuesday of the plenary week and responses are due by 5 pm on Wednesday.</a:t>
            </a:r>
            <a:br>
              <a:rPr lang="en-US" dirty="0" smtClean="0"/>
            </a:br>
            <a:r>
              <a:rPr lang="en-US" dirty="0" smtClean="0"/>
              <a:t/>
            </a:r>
            <a:br>
              <a:rPr lang="en-US" dirty="0" smtClean="0"/>
            </a:br>
            <a:r>
              <a:rPr lang="en-US" dirty="0" smtClean="0"/>
              <a:t>The 802.24 Smart Grid TAG approved a TG scope document for a Smart Grid TG, 24-14-0015-01-0000-Smart-Grid-TG-Scope.pdf, which can be found at:</a:t>
            </a:r>
            <a:br>
              <a:rPr lang="en-US" dirty="0" smtClean="0"/>
            </a:br>
            <a:r>
              <a:rPr lang="en-US" dirty="0" smtClean="0">
                <a:hlinkClick r:id="rId2"/>
              </a:rPr>
              <a:t>https://mentor.ieee.org/802.24/dcn/14/24-14-0015-01-0000-smart-grid-tg-scope.pdf</a:t>
            </a:r>
            <a:r>
              <a:rPr lang="en-US" dirty="0" smtClean="0"/>
              <a:t/>
            </a:r>
            <a:br>
              <a:rPr lang="en-US" dirty="0" smtClean="0"/>
            </a:br>
            <a:endParaRPr lang="en-US" dirty="0"/>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smtClean="0"/>
              <a:t>Jon Rosdahl, CSR</a:t>
            </a:r>
            <a:endParaRPr lang="en-GB" dirty="0"/>
          </a:p>
        </p:txBody>
      </p:sp>
      <p:sp>
        <p:nvSpPr>
          <p:cNvPr id="6" name="Date Placeholder 5"/>
          <p:cNvSpPr>
            <a:spLocks noGrp="1"/>
          </p:cNvSpPr>
          <p:nvPr>
            <p:ph type="dt" idx="15"/>
          </p:nvPr>
        </p:nvSpPr>
        <p:spPr/>
        <p:txBody>
          <a:bodyPr/>
          <a:lstStyle/>
          <a:p>
            <a:r>
              <a:rPr lang="en-US" smtClean="0"/>
              <a:t>July 2014</a:t>
            </a:r>
            <a:endParaRPr lang="en-GB"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Comments for July 2014 PARS for consideration.</a:t>
            </a:r>
            <a:endParaRPr lang="en-US" dirty="0"/>
          </a:p>
        </p:txBody>
      </p:sp>
      <p:sp>
        <p:nvSpPr>
          <p:cNvPr id="8" name="Text Placeholder 7"/>
          <p:cNvSpPr>
            <a:spLocks noGrp="1"/>
          </p:cNvSpPr>
          <p:nvPr>
            <p:ph type="body" idx="1"/>
          </p:nvPr>
        </p:nvSpPr>
        <p:spPr/>
        <p:txBody>
          <a:bodyPr/>
          <a:lstStyle/>
          <a:p>
            <a:r>
              <a:rPr lang="en-US" dirty="0" smtClean="0"/>
              <a:t>Comments from 802.11 PAR </a:t>
            </a:r>
            <a:r>
              <a:rPr lang="en-US" dirty="0" err="1" smtClean="0"/>
              <a:t>AdHoc</a:t>
            </a:r>
            <a:r>
              <a:rPr lang="en-US" dirty="0" smtClean="0"/>
              <a:t> Committee</a:t>
            </a:r>
            <a:endParaRPr lang="en-US" dirty="0"/>
          </a:p>
        </p:txBody>
      </p:sp>
      <p:sp>
        <p:nvSpPr>
          <p:cNvPr id="6" name="Date Placeholder 5"/>
          <p:cNvSpPr>
            <a:spLocks noGrp="1"/>
          </p:cNvSpPr>
          <p:nvPr>
            <p:ph type="dt" idx="10"/>
          </p:nvPr>
        </p:nvSpPr>
        <p:spPr/>
        <p:txBody>
          <a:bodyPr/>
          <a:lstStyle/>
          <a:p>
            <a:r>
              <a:rPr lang="en-US" smtClean="0"/>
              <a:t>July 2014</a:t>
            </a:r>
            <a:endParaRPr lang="en-GB" dirty="0"/>
          </a:p>
        </p:txBody>
      </p:sp>
      <p:sp>
        <p:nvSpPr>
          <p:cNvPr id="5" name="Footer Placeholder 4"/>
          <p:cNvSpPr>
            <a:spLocks noGrp="1"/>
          </p:cNvSpPr>
          <p:nvPr>
            <p:ph type="ftr" idx="11"/>
          </p:nvPr>
        </p:nvSpPr>
        <p:spPr/>
        <p:txBody>
          <a:bodyPr/>
          <a:lstStyle/>
          <a:p>
            <a:r>
              <a:rPr lang="en-GB" smtClean="0"/>
              <a:t>Jon Rosdahl, CSR</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en-US" sz="2400" dirty="0" smtClean="0"/>
              <a:t>802.1ARce - Secure Device Identity, Amendment 1: Amendment 1: SHA-384 and P-384 Elliptic Curve, </a:t>
            </a:r>
            <a:r>
              <a:rPr lang="en-US" sz="2400" dirty="0" smtClean="0">
                <a:hlinkClick r:id="rId2"/>
              </a:rPr>
              <a:t>PAR</a:t>
            </a:r>
            <a:r>
              <a:rPr lang="en-US" sz="2400" dirty="0" smtClean="0"/>
              <a:t> and </a:t>
            </a:r>
            <a:r>
              <a:rPr lang="en-US" sz="2400" dirty="0" smtClean="0">
                <a:hlinkClick r:id="rId3"/>
              </a:rPr>
              <a:t>CSD</a:t>
            </a:r>
            <a:endParaRPr lang="en-US" sz="3600" dirty="0"/>
          </a:p>
        </p:txBody>
      </p:sp>
      <p:sp>
        <p:nvSpPr>
          <p:cNvPr id="3" name="Content Placeholder 2"/>
          <p:cNvSpPr>
            <a:spLocks noGrp="1"/>
          </p:cNvSpPr>
          <p:nvPr>
            <p:ph idx="1"/>
          </p:nvPr>
        </p:nvSpPr>
        <p:spPr>
          <a:xfrm>
            <a:off x="685800" y="2057400"/>
            <a:ext cx="7770813" cy="4343400"/>
          </a:xfrm>
        </p:spPr>
        <p:txBody>
          <a:bodyPr/>
          <a:lstStyle/>
          <a:p>
            <a:r>
              <a:rPr lang="en-US" b="0" dirty="0" smtClean="0"/>
              <a:t>1. Expand Acronyms for first usage in Scope/Title/Purpose. “SHA-384,  P-384,  ECDSA”</a:t>
            </a:r>
            <a:endParaRPr lang="en-US" b="0" dirty="0"/>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smtClean="0"/>
              <a:t>Jon Rosdahl, CSR</a:t>
            </a:r>
            <a:endParaRPr lang="en-GB" dirty="0"/>
          </a:p>
        </p:txBody>
      </p:sp>
      <p:sp>
        <p:nvSpPr>
          <p:cNvPr id="6" name="Date Placeholder 5"/>
          <p:cNvSpPr>
            <a:spLocks noGrp="1"/>
          </p:cNvSpPr>
          <p:nvPr>
            <p:ph type="dt" idx="15"/>
          </p:nvPr>
        </p:nvSpPr>
        <p:spPr/>
        <p:txBody>
          <a:bodyPr/>
          <a:lstStyle/>
          <a:p>
            <a:r>
              <a:rPr lang="en-US" smtClean="0"/>
              <a:t>July 2014</a:t>
            </a:r>
            <a:endParaRPr lang="en-GB"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1143000"/>
          </a:xfrm>
        </p:spPr>
        <p:txBody>
          <a:bodyPr/>
          <a:lstStyle/>
          <a:p>
            <a:r>
              <a:rPr lang="en-US" sz="2400" dirty="0" smtClean="0"/>
              <a:t>802.1AEcg - Media Access Control (MAC) Security - Amendment: Ethernet Data Encryption devices, </a:t>
            </a:r>
            <a:r>
              <a:rPr lang="en-US" sz="2400" dirty="0" smtClean="0">
                <a:hlinkClick r:id="rId2"/>
              </a:rPr>
              <a:t>PAR</a:t>
            </a:r>
            <a:r>
              <a:rPr lang="en-US" sz="2400" dirty="0" smtClean="0"/>
              <a:t> </a:t>
            </a:r>
            <a:endParaRPr lang="en-US" sz="3600" dirty="0"/>
          </a:p>
        </p:txBody>
      </p:sp>
      <p:sp>
        <p:nvSpPr>
          <p:cNvPr id="3" name="Content Placeholder 2"/>
          <p:cNvSpPr>
            <a:spLocks noGrp="1"/>
          </p:cNvSpPr>
          <p:nvPr>
            <p:ph idx="1"/>
          </p:nvPr>
        </p:nvSpPr>
        <p:spPr>
          <a:xfrm>
            <a:off x="685800" y="2057400"/>
            <a:ext cx="7770813" cy="4267200"/>
          </a:xfrm>
        </p:spPr>
        <p:txBody>
          <a:bodyPr/>
          <a:lstStyle/>
          <a:p>
            <a:r>
              <a:rPr lang="en-US" sz="2000" b="0" dirty="0" smtClean="0"/>
              <a:t>4.1 and 4.2: Check the Start of Sponsor Ballot and the Submission to RevCom dates…They do not seem reasonable.</a:t>
            </a:r>
          </a:p>
          <a:p>
            <a:r>
              <a:rPr lang="en-US" sz="2000" b="0" dirty="0" smtClean="0"/>
              <a:t>Note that the dates that are listed seem to be close to date that a new revision is needed.  Have you considered just getting this amendment done in conjunction with a Revision PAR?</a:t>
            </a:r>
          </a:p>
          <a:p>
            <a:r>
              <a:rPr lang="en-US" sz="2000" b="0" dirty="0" smtClean="0"/>
              <a:t>5.5 Change “separate bridging systems (Ethernet Data Encryption devices, EDEs) “ to separate bridging </a:t>
            </a:r>
            <a:r>
              <a:rPr lang="en-US" sz="2000" b="0" dirty="0" smtClean="0"/>
              <a:t>systems,  Ethernet </a:t>
            </a:r>
            <a:r>
              <a:rPr lang="en-US" sz="2000" b="0" dirty="0" smtClean="0"/>
              <a:t>Data Encryption devices, </a:t>
            </a:r>
            <a:r>
              <a:rPr lang="en-US" sz="2000" b="0" dirty="0" smtClean="0"/>
              <a:t>(EDEs</a:t>
            </a:r>
            <a:r>
              <a:rPr lang="en-US" sz="2000" b="0" dirty="0" smtClean="0"/>
              <a:t>) </a:t>
            </a:r>
            <a:endParaRPr lang="en-US" sz="2000" b="0" dirty="0" smtClean="0"/>
          </a:p>
          <a:p>
            <a:r>
              <a:rPr lang="en-US" sz="2000" b="0" dirty="0" smtClean="0"/>
              <a:t>8.1 Add the full name </a:t>
            </a:r>
            <a:r>
              <a:rPr lang="en-US" sz="2000" b="0" dirty="0" smtClean="0"/>
              <a:t>of the </a:t>
            </a:r>
            <a:r>
              <a:rPr lang="en-US" sz="2000" b="0" dirty="0" smtClean="0"/>
              <a:t>802.1AE</a:t>
            </a:r>
            <a:r>
              <a:rPr lang="en-US" sz="2000" b="0" dirty="0" smtClean="0"/>
              <a:t>, 802.1X, and 802.1Q </a:t>
            </a:r>
            <a:r>
              <a:rPr lang="en-US" sz="2000" b="0" dirty="0" smtClean="0"/>
              <a:t>standards.</a:t>
            </a:r>
          </a:p>
          <a:p>
            <a:r>
              <a:rPr lang="en-US" sz="2000" b="0" dirty="0" smtClean="0"/>
              <a:t>8.1: </a:t>
            </a:r>
            <a:r>
              <a:rPr lang="en-US" sz="2000" b="0" dirty="0" smtClean="0"/>
              <a:t>Where is “#7.3”?  This comment may be a hold over, or miss labeled.</a:t>
            </a:r>
          </a:p>
          <a:p>
            <a:r>
              <a:rPr lang="en-US" sz="1800" b="0" dirty="0" smtClean="0"/>
              <a:t>5.6 – consider making the Stakeholders</a:t>
            </a:r>
            <a:r>
              <a:rPr lang="en-US" sz="1800" b="0" dirty="0" smtClean="0"/>
              <a:t>: Developers and users of </a:t>
            </a:r>
            <a:r>
              <a:rPr lang="en-US" sz="1800" b="0" dirty="0" smtClean="0">
                <a:solidFill>
                  <a:srgbClr val="FF0000"/>
                </a:solidFill>
              </a:rPr>
              <a:t> secure </a:t>
            </a:r>
            <a:r>
              <a:rPr lang="en-US" sz="1800" b="0" dirty="0" smtClean="0"/>
              <a:t>networking equipment. </a:t>
            </a:r>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smtClean="0"/>
              <a:t>Jon Rosdahl, CSR</a:t>
            </a:r>
            <a:endParaRPr lang="en-GB" dirty="0"/>
          </a:p>
        </p:txBody>
      </p:sp>
      <p:sp>
        <p:nvSpPr>
          <p:cNvPr id="6" name="Date Placeholder 5"/>
          <p:cNvSpPr>
            <a:spLocks noGrp="1"/>
          </p:cNvSpPr>
          <p:nvPr>
            <p:ph type="dt" idx="15"/>
          </p:nvPr>
        </p:nvSpPr>
        <p:spPr/>
        <p:txBody>
          <a:bodyPr/>
          <a:lstStyle/>
          <a:p>
            <a:r>
              <a:rPr lang="en-US" smtClean="0"/>
              <a:t>July 2014</a:t>
            </a:r>
            <a:endParaRPr lang="en-GB"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smtClean="0"/>
              <a:t>802.1AEcg - Media Access Control (MAC) Security - Amendment: Ethernet Data Encryption devices, </a:t>
            </a:r>
            <a:r>
              <a:rPr lang="en-US" sz="2400" dirty="0" smtClean="0">
                <a:hlinkClick r:id="rId2"/>
              </a:rPr>
              <a:t>CSD</a:t>
            </a:r>
            <a:endParaRPr lang="en-US" sz="3600" dirty="0"/>
          </a:p>
        </p:txBody>
      </p:sp>
      <p:sp>
        <p:nvSpPr>
          <p:cNvPr id="3" name="Content Placeholder 2"/>
          <p:cNvSpPr>
            <a:spLocks noGrp="1"/>
          </p:cNvSpPr>
          <p:nvPr>
            <p:ph idx="1"/>
          </p:nvPr>
        </p:nvSpPr>
        <p:spPr>
          <a:xfrm>
            <a:off x="685800" y="1981200"/>
            <a:ext cx="7770813" cy="4343400"/>
          </a:xfrm>
        </p:spPr>
        <p:txBody>
          <a:bodyPr/>
          <a:lstStyle/>
          <a:p>
            <a:r>
              <a:rPr lang="en-US" sz="1800" b="0" dirty="0" smtClean="0"/>
              <a:t>1.2 Broad Market Potential: “…number </a:t>
            </a:r>
            <a:r>
              <a:rPr lang="en-US" sz="1800" b="0" dirty="0" smtClean="0"/>
              <a:t>of  significant </a:t>
            </a:r>
            <a:r>
              <a:rPr lang="en-US" sz="1800" b="0" dirty="0" smtClean="0"/>
              <a:t>users…” what number? Who are these significant users?</a:t>
            </a:r>
          </a:p>
          <a:p>
            <a:r>
              <a:rPr lang="en-US" sz="1800" b="0" dirty="0" smtClean="0"/>
              <a:t>1.2.2/1.2.3  missing “Std” on several of the standards cited.</a:t>
            </a:r>
          </a:p>
          <a:p>
            <a:r>
              <a:rPr lang="en-US" sz="1800" b="0" dirty="0" smtClean="0"/>
              <a:t>1.2.5 change </a:t>
            </a:r>
            <a:r>
              <a:rPr lang="en-US" sz="1800" b="0" dirty="0" smtClean="0"/>
              <a:t>“802.1AE-2006</a:t>
            </a:r>
            <a:r>
              <a:rPr lang="en-US" sz="1800" b="0" dirty="0" smtClean="0"/>
              <a:t>” to </a:t>
            </a:r>
            <a:r>
              <a:rPr lang="en-US" sz="1800" b="0" dirty="0" smtClean="0"/>
              <a:t>“IEEE Std 802.1AE-2006”</a:t>
            </a:r>
          </a:p>
          <a:p>
            <a:endParaRPr lang="en-US" sz="1800" b="0" dirty="0" smtClean="0"/>
          </a:p>
          <a:p>
            <a:r>
              <a:rPr lang="en-US" sz="1800" b="0" dirty="0" smtClean="0"/>
              <a:t>Please check in the CSD for other instances of missing proper citation.</a:t>
            </a:r>
          </a:p>
          <a:p>
            <a:endParaRPr lang="en-US" sz="1800" dirty="0" smtClean="0"/>
          </a:p>
          <a:p>
            <a:endParaRPr lang="en-US" sz="1800" b="0" dirty="0" smtClean="0"/>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smtClean="0"/>
              <a:t>Jon Rosdahl, CSR</a:t>
            </a:r>
            <a:endParaRPr lang="en-GB" dirty="0"/>
          </a:p>
        </p:txBody>
      </p:sp>
      <p:sp>
        <p:nvSpPr>
          <p:cNvPr id="6" name="Date Placeholder 5"/>
          <p:cNvSpPr>
            <a:spLocks noGrp="1"/>
          </p:cNvSpPr>
          <p:nvPr>
            <p:ph type="dt" idx="15"/>
          </p:nvPr>
        </p:nvSpPr>
        <p:spPr/>
        <p:txBody>
          <a:bodyPr/>
          <a:lstStyle/>
          <a:p>
            <a:r>
              <a:rPr lang="en-US" smtClean="0"/>
              <a:t>July 2014</a:t>
            </a:r>
            <a:endParaRPr lang="en-GB"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smtClean="0"/>
              <a:t>802.3bv- amendment, 1000 Mb/s Operation Over Plastic Optical Fiber , </a:t>
            </a:r>
            <a:r>
              <a:rPr lang="en-US" sz="2400" dirty="0" smtClean="0">
                <a:hlinkClick r:id="rId2"/>
              </a:rPr>
              <a:t>PAR</a:t>
            </a:r>
            <a:endParaRPr lang="en-US" sz="3600" dirty="0"/>
          </a:p>
        </p:txBody>
      </p:sp>
      <p:sp>
        <p:nvSpPr>
          <p:cNvPr id="3" name="Content Placeholder 2"/>
          <p:cNvSpPr>
            <a:spLocks noGrp="1"/>
          </p:cNvSpPr>
          <p:nvPr>
            <p:ph idx="1"/>
          </p:nvPr>
        </p:nvSpPr>
        <p:spPr>
          <a:xfrm>
            <a:off x="381000" y="1600200"/>
            <a:ext cx="8382000" cy="4800600"/>
          </a:xfrm>
        </p:spPr>
        <p:txBody>
          <a:bodyPr/>
          <a:lstStyle/>
          <a:p>
            <a:r>
              <a:rPr lang="en-US" b="0" dirty="0" smtClean="0"/>
              <a:t>5.6 change </a:t>
            </a:r>
            <a:r>
              <a:rPr lang="en-US" b="0" dirty="0" smtClean="0"/>
              <a:t>Stakeholder list: </a:t>
            </a:r>
            <a:r>
              <a:rPr lang="en-US" b="0" dirty="0" smtClean="0"/>
              <a:t>“Stakeholders </a:t>
            </a:r>
            <a:r>
              <a:rPr lang="en-US" b="0" dirty="0" smtClean="0"/>
              <a:t>identified to date include but are not limited to: </a:t>
            </a:r>
            <a:r>
              <a:rPr lang="en-US" b="0" dirty="0" smtClean="0"/>
              <a:t>user…s” to “Users…”</a:t>
            </a:r>
          </a:p>
          <a:p>
            <a:r>
              <a:rPr lang="en-US" b="0" dirty="0" smtClean="0"/>
              <a:t>7.1 expand </a:t>
            </a:r>
            <a:r>
              <a:rPr lang="en-US" b="0" dirty="0" smtClean="0"/>
              <a:t>the acronym “</a:t>
            </a:r>
            <a:r>
              <a:rPr lang="en-US" b="0" dirty="0" smtClean="0"/>
              <a:t>VDE”…  (not sure what VDE is).</a:t>
            </a:r>
          </a:p>
          <a:p>
            <a:r>
              <a:rPr lang="en-US" b="0" dirty="0" smtClean="0"/>
              <a:t>7.1 From </a:t>
            </a:r>
            <a:r>
              <a:rPr lang="en-US" b="0" dirty="0" smtClean="0"/>
              <a:t>the 802.3 CSD – “There are standardized specifications for data </a:t>
            </a:r>
            <a:r>
              <a:rPr lang="en-US" b="0" dirty="0" smtClean="0"/>
              <a:t>transmission </a:t>
            </a:r>
            <a:r>
              <a:rPr lang="en-US" b="0" dirty="0" smtClean="0"/>
              <a:t>over </a:t>
            </a:r>
            <a:r>
              <a:rPr lang="en-US" b="0" dirty="0" smtClean="0"/>
              <a:t>POF…leveraging those…” need to indentify the “other” standards that are similar that make up “those”.</a:t>
            </a:r>
          </a:p>
          <a:p>
            <a:r>
              <a:rPr lang="en-US" b="0" dirty="0" smtClean="0"/>
              <a:t>8.1 suggest a bit of explanation on what is being stated…</a:t>
            </a:r>
          </a:p>
          <a:p>
            <a:r>
              <a:rPr lang="en-US" b="0" dirty="0" smtClean="0"/>
              <a:t>“. Its </a:t>
            </a:r>
            <a:r>
              <a:rPr lang="en-US" b="0" dirty="0" smtClean="0"/>
              <a:t>specifications” is this the VDE Document?</a:t>
            </a:r>
          </a:p>
          <a:p>
            <a:r>
              <a:rPr lang="en-US" b="0" dirty="0" smtClean="0"/>
              <a:t>Is the withdrawn standard being incorporated into this amendment?</a:t>
            </a:r>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smtClean="0"/>
              <a:t>Jon Rosdahl, CSR</a:t>
            </a:r>
            <a:endParaRPr lang="en-GB" dirty="0"/>
          </a:p>
        </p:txBody>
      </p:sp>
      <p:sp>
        <p:nvSpPr>
          <p:cNvPr id="6" name="Date Placeholder 5"/>
          <p:cNvSpPr>
            <a:spLocks noGrp="1"/>
          </p:cNvSpPr>
          <p:nvPr>
            <p:ph type="dt" idx="15"/>
          </p:nvPr>
        </p:nvSpPr>
        <p:spPr/>
        <p:txBody>
          <a:bodyPr/>
          <a:lstStyle/>
          <a:p>
            <a:r>
              <a:rPr lang="en-US" smtClean="0"/>
              <a:t>July 2014</a:t>
            </a:r>
            <a:endParaRPr lang="en-GB" dirty="0"/>
          </a:p>
        </p:txBody>
      </p:sp>
    </p:spTree>
  </p:cSld>
  <p:clrMapOvr>
    <a:masterClrMapping/>
  </p:clrMapOvr>
</p:sld>
</file>

<file path=ppt/theme/theme1.xml><?xml version="1.0" encoding="utf-8"?>
<a:theme xmlns:a="http://schemas.openxmlformats.org/drawingml/2006/main" name="802-11-Submission">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1430</TotalTime>
  <Words>1175</Words>
  <Application>Microsoft Office PowerPoint</Application>
  <PresentationFormat>On-screen Show (4:3)</PresentationFormat>
  <Paragraphs>140</Paragraphs>
  <Slides>18</Slides>
  <Notes>4</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18</vt:i4>
      </vt:variant>
    </vt:vector>
  </HeadingPairs>
  <TitlesOfParts>
    <vt:vector size="20" baseType="lpstr">
      <vt:lpstr>802-11-Submission</vt:lpstr>
      <vt:lpstr>Microsoft Office Word 97 - 2003 Document</vt:lpstr>
      <vt:lpstr>802-11 PAR Review – July 2014</vt:lpstr>
      <vt:lpstr>Abstract</vt:lpstr>
      <vt:lpstr>2.3 II PARs for review this week</vt:lpstr>
      <vt:lpstr>802.24 Charter Change</vt:lpstr>
      <vt:lpstr>Comments for July 2014 PARS for consideration.</vt:lpstr>
      <vt:lpstr>802.1ARce - Secure Device Identity, Amendment 1: Amendment 1: SHA-384 and P-384 Elliptic Curve, PAR and CSD</vt:lpstr>
      <vt:lpstr>802.1AEcg - Media Access Control (MAC) Security - Amendment: Ethernet Data Encryption devices, PAR </vt:lpstr>
      <vt:lpstr>802.1AEcg - Media Access Control (MAC) Security - Amendment: Ethernet Data Encryption devices, CSD</vt:lpstr>
      <vt:lpstr>802.3bv- amendment, 1000 Mb/s Operation Over Plastic Optical Fiber , PAR</vt:lpstr>
      <vt:lpstr>802.3bv- amendment, 1000 Mb/s Operation Over Plastic Optical Fiber , CSD </vt:lpstr>
      <vt:lpstr>802.3bw - amendment, 1 Twisted Pair 100 Mb/s Ethernet , PAR and CSD </vt:lpstr>
      <vt:lpstr>802.11ah, Sub 1 GHz, PAR extension request, PAR and CSD </vt:lpstr>
      <vt:lpstr>802.11ai, Fast initial link setup, PAR extension request , PAR and 5C (grandfathered) </vt:lpstr>
      <vt:lpstr>802.15.4, amendment enabling Spectrum Resource Measurement Capability, PAR and CSD </vt:lpstr>
      <vt:lpstr>802.22.3, Specifying Spectrum Occupancy Sensing (SOS) Measurement Devices and Means that Enable Coalescing the Results from Multiple Such Devices, PAR and CSD </vt:lpstr>
      <vt:lpstr>802.24 Charter Change</vt:lpstr>
      <vt:lpstr>802.24 Comments </vt:lpstr>
      <vt:lpstr>References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802-11 PAR Review - July 2014</dc:title>
  <dc:subject>July 2014</dc:subject>
  <dc:creator>Jon Rosdahl</dc:creator>
  <cp:lastModifiedBy>jr05</cp:lastModifiedBy>
  <cp:revision>2</cp:revision>
  <cp:lastPrinted>1601-01-01T00:00:00Z</cp:lastPrinted>
  <dcterms:created xsi:type="dcterms:W3CDTF">2014-07-14T22:59:53Z</dcterms:created>
  <dcterms:modified xsi:type="dcterms:W3CDTF">2014-07-15T22:52:47Z</dcterms:modified>
</cp:coreProperties>
</file>