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9" r:id="rId3"/>
    <p:sldId id="393" r:id="rId4"/>
    <p:sldId id="409" r:id="rId5"/>
    <p:sldId id="433" r:id="rId6"/>
    <p:sldId id="434" r:id="rId7"/>
    <p:sldId id="435" r:id="rId8"/>
    <p:sldId id="436" r:id="rId9"/>
    <p:sldId id="445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90" d="100"/>
          <a:sy n="90" d="100"/>
        </p:scale>
        <p:origin x="-139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390"/>
    </p:cViewPr>
  </p:sorterViewPr>
  <p:notesViewPr>
    <p:cSldViewPr>
      <p:cViewPr varScale="1">
        <p:scale>
          <a:sx n="40" d="100"/>
          <a:sy n="40" d="100"/>
        </p:scale>
        <p:origin x="-253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65956" y="6475413"/>
            <a:ext cx="14779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802.11-14/0889r2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cid:image002.png@01CF1805.46D6A950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Performance Gains from CCA Optimization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922056"/>
              </p:ext>
            </p:extLst>
          </p:nvPr>
        </p:nvGraphicFramePr>
        <p:xfrm>
          <a:off x="1600200" y="2514600"/>
          <a:ext cx="6554788" cy="376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Document" r:id="rId4" imgW="9660876" imgH="5541867" progId="Word.Document.8">
                  <p:embed/>
                </p:oleObj>
              </mc:Choice>
              <mc:Fallback>
                <p:oleObj name="Document" r:id="rId4" imgW="9660876" imgH="554186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14600"/>
                        <a:ext cx="6554788" cy="376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S3 (reuse 3): Performance vs. CCA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2" descr="Z:\projects\dot11_acsim_ext4\work\abhishag\simulations\S3_resus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56200"/>
            <a:ext cx="6019800" cy="405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638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Similar to S2, AWGN no shadowing displays monotonically increasing mean and 5% </a:t>
            </a:r>
            <a:r>
              <a:rPr lang="en-US" dirty="0" err="1" smtClean="0"/>
              <a:t>tput</a:t>
            </a:r>
            <a:r>
              <a:rPr lang="en-US" dirty="0" smtClean="0"/>
              <a:t>, but the addition of shadowing/fading leads to 5% </a:t>
            </a:r>
            <a:r>
              <a:rPr lang="en-US" dirty="0" err="1" smtClean="0"/>
              <a:t>tput</a:t>
            </a:r>
            <a:r>
              <a:rPr lang="en-US" dirty="0" smtClean="0"/>
              <a:t> peaking around -70 </a:t>
            </a:r>
            <a:r>
              <a:rPr lang="en-US" dirty="0" err="1" smtClean="0"/>
              <a:t>dBm</a:t>
            </a:r>
            <a:endParaRPr lang="en-US" dirty="0" smtClean="0"/>
          </a:p>
          <a:p>
            <a:pPr lvl="1"/>
            <a:r>
              <a:rPr lang="en-US" dirty="0" smtClean="0"/>
              <a:t>Both S2 and S3 (reuse3) have fixed reuse patterns that lead to a guaranteed (in absence of shadowing) high SINR at cell 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46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S3 (reuse 1): Performance vs. </a:t>
            </a:r>
            <a:r>
              <a:rPr lang="en-US" dirty="0" smtClean="0"/>
              <a:t>CCA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2" descr="Z:\projects\dot11_acsim_ext4\work\abhishag\simulations\S3_resus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165" y="1502365"/>
            <a:ext cx="6293670" cy="43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867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&gt;2X gains in mean </a:t>
            </a:r>
            <a:r>
              <a:rPr lang="en-US" dirty="0" err="1" smtClean="0"/>
              <a:t>tput</a:t>
            </a:r>
            <a:r>
              <a:rPr lang="en-US" dirty="0" smtClean="0"/>
              <a:t>, but smaller gain in 5% </a:t>
            </a:r>
            <a:r>
              <a:rPr lang="en-US" dirty="0" err="1" smtClean="0"/>
              <a:t>tput</a:t>
            </a:r>
            <a:endParaRPr lang="en-US" dirty="0" smtClean="0"/>
          </a:p>
          <a:p>
            <a:r>
              <a:rPr lang="en-US" dirty="0" smtClean="0"/>
              <a:t>5% </a:t>
            </a:r>
            <a:r>
              <a:rPr lang="en-US" dirty="0" err="1" smtClean="0"/>
              <a:t>tput</a:t>
            </a:r>
            <a:r>
              <a:rPr lang="en-US" dirty="0" smtClean="0"/>
              <a:t> drops to zero for very aggressive CCA threshold</a:t>
            </a:r>
          </a:p>
        </p:txBody>
      </p:sp>
    </p:spTree>
    <p:extLst>
      <p:ext uri="{BB962C8B-B14F-4D97-AF65-F5344CB8AC3E}">
        <p14:creationId xmlns:p14="http://schemas.microsoft.com/office/powerpoint/2010/main" val="1012263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1 - Residential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100 apartments, 20 per floor (2x10), 5 floors.  10x10x3m dimensions</a:t>
            </a:r>
          </a:p>
          <a:p>
            <a:r>
              <a:rPr lang="en-US" dirty="0"/>
              <a:t>5 GHz, each BSS randomly picks 1 of 3 80 MHz channels</a:t>
            </a:r>
          </a:p>
          <a:p>
            <a:r>
              <a:rPr lang="en-US" dirty="0" smtClean="0"/>
              <a:t>One </a:t>
            </a:r>
            <a:r>
              <a:rPr lang="en-US" dirty="0"/>
              <a:t>AP and 10 STA’s per apartment</a:t>
            </a:r>
          </a:p>
          <a:p>
            <a:pPr lvl="1"/>
            <a:r>
              <a:rPr lang="en-US" dirty="0"/>
              <a:t>STA always associates to AP inside same apartment</a:t>
            </a:r>
          </a:p>
          <a:p>
            <a:pPr lvl="1"/>
            <a:r>
              <a:rPr lang="en-US" dirty="0"/>
              <a:t>Every device randomly located within apartment</a:t>
            </a:r>
          </a:p>
          <a:p>
            <a:r>
              <a:rPr lang="en-US" dirty="0"/>
              <a:t>11nB PL + 11nD NLOS multi-path +  4 dB </a:t>
            </a:r>
            <a:r>
              <a:rPr lang="en-US" dirty="0" err="1"/>
              <a:t>iid</a:t>
            </a:r>
            <a:r>
              <a:rPr lang="en-US" dirty="0"/>
              <a:t> shadow</a:t>
            </a:r>
          </a:p>
          <a:p>
            <a:pPr lvl="1"/>
            <a:r>
              <a:rPr lang="en-US" dirty="0"/>
              <a:t>5 dB loss per wall (linear sum), 18.3 dB/floor (nonlinear sum)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13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S1 with 3 channels: Performance vs. CCA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2" descr="Z:\projects\dot11_acsim_ext4\work\abhishag\simulations\s1_slide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800"/>
            <a:ext cx="5751512" cy="432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776912"/>
            <a:ext cx="77724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Mean </a:t>
            </a:r>
            <a:r>
              <a:rPr lang="en-US" dirty="0" err="1" smtClean="0"/>
              <a:t>tput</a:t>
            </a:r>
            <a:r>
              <a:rPr lang="en-US" dirty="0" smtClean="0"/>
              <a:t> peaks with CCA around -55 </a:t>
            </a:r>
            <a:r>
              <a:rPr lang="en-US" dirty="0" err="1" smtClean="0"/>
              <a:t>dBm</a:t>
            </a:r>
            <a:r>
              <a:rPr lang="en-US" dirty="0" smtClean="0"/>
              <a:t>, whereas 5% </a:t>
            </a:r>
            <a:r>
              <a:rPr lang="en-US" dirty="0" err="1" smtClean="0"/>
              <a:t>tput</a:t>
            </a:r>
            <a:r>
              <a:rPr lang="en-US" dirty="0" smtClean="0"/>
              <a:t> peaks at ~ -70 </a:t>
            </a:r>
            <a:r>
              <a:rPr lang="en-US" dirty="0" err="1" smtClean="0"/>
              <a:t>dBm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5061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S1 with 1 channel: Performance vs. CCA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93" y="1511135"/>
            <a:ext cx="5688013" cy="444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6019800"/>
            <a:ext cx="7772400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mtClean="0"/>
              <a:t>Similar trends as 3 channel S1, but even larger gains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31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CCA optimization provides very significant gains for simulation scenarios 1, 2, and 3, in terms of mean and 5% throughput</a:t>
            </a:r>
          </a:p>
          <a:p>
            <a:pPr lvl="1"/>
            <a:r>
              <a:rPr lang="en-US" dirty="0"/>
              <a:t>2X or greater feasible in many scenarios </a:t>
            </a:r>
          </a:p>
          <a:p>
            <a:pPr lvl="1"/>
            <a:r>
              <a:rPr lang="en-US" dirty="0"/>
              <a:t>Scenario 4 still under investigation, although expect smaller gains due to large cell size</a:t>
            </a:r>
          </a:p>
          <a:p>
            <a:r>
              <a:rPr lang="en-US" dirty="0" smtClean="0"/>
              <a:t>Dynamic </a:t>
            </a:r>
            <a:r>
              <a:rPr lang="en-US" dirty="0"/>
              <a:t>CCA threshold selection still an open </a:t>
            </a:r>
            <a:r>
              <a:rPr lang="en-US" dirty="0" smtClean="0"/>
              <a:t>problem</a:t>
            </a:r>
          </a:p>
          <a:p>
            <a:r>
              <a:rPr lang="en-US" dirty="0" smtClean="0"/>
              <a:t>PHY system simulations showing (considerably) larger gains from CCA optimization than MAC simulations – what does this mean?</a:t>
            </a:r>
          </a:p>
          <a:p>
            <a:pPr lvl="1"/>
            <a:r>
              <a:rPr lang="en-US" dirty="0" smtClean="0"/>
              <a:t>Indicates large opportunity to improve performance</a:t>
            </a:r>
          </a:p>
          <a:p>
            <a:pPr lvl="1"/>
            <a:r>
              <a:rPr lang="en-US" dirty="0" smtClean="0"/>
              <a:t>An appropriately modified MAC should be able to achieve all/much of this gain – especially </a:t>
            </a:r>
            <a:r>
              <a:rPr lang="en-US" dirty="0" smtClean="0"/>
              <a:t>in scenarios where “simple” network behavior provides large gains</a:t>
            </a:r>
            <a:endParaRPr lang="en-US" dirty="0" smtClean="0"/>
          </a:p>
          <a:p>
            <a:pPr lvl="2"/>
            <a:r>
              <a:rPr lang="en-US" dirty="0" smtClean="0"/>
              <a:t>E.g., </a:t>
            </a:r>
            <a:r>
              <a:rPr lang="en-US" dirty="0"/>
              <a:t>S</a:t>
            </a:r>
            <a:r>
              <a:rPr lang="en-US" dirty="0" smtClean="0"/>
              <a:t>cenario 2 – turning all AP’s on dramatically increases mean and 5% throughput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96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“</a:t>
            </a:r>
            <a:r>
              <a:rPr lang="en-US" dirty="0"/>
              <a:t>Improved Spatial Reuse Feasibility – Part I”, IEEE 802.11-14/0082r0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[2] “</a:t>
            </a:r>
            <a:r>
              <a:rPr lang="en-US" dirty="0"/>
              <a:t>Improved Spatial Reuse Feasibility – Part II”, IEEE </a:t>
            </a:r>
            <a:r>
              <a:rPr lang="en-US" dirty="0" smtClean="0"/>
              <a:t>802.11-14/0083r0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8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Earlier IEEE contributions [1][2] provided PHY system simulation results showing performance gains (mean and 5% per-STA throughput) from CCA optimization, for simulation scenario 1</a:t>
            </a:r>
          </a:p>
          <a:p>
            <a:endParaRPr lang="en-US" b="0" dirty="0"/>
          </a:p>
          <a:p>
            <a:r>
              <a:rPr lang="en-US" b="0" dirty="0"/>
              <a:t>Here we provide results showing significant CCA optimization gains for simulation scenarios 1, 2, and 3, with a focus on scenario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26 </a:t>
            </a:r>
            <a:r>
              <a:rPr lang="en-US" dirty="0" err="1"/>
              <a:t>dBm</a:t>
            </a:r>
            <a:r>
              <a:rPr lang="en-US" dirty="0"/>
              <a:t> AP, 18 </a:t>
            </a:r>
            <a:r>
              <a:rPr lang="en-US" dirty="0" err="1"/>
              <a:t>dBm</a:t>
            </a:r>
            <a:r>
              <a:rPr lang="en-US" dirty="0"/>
              <a:t> STA</a:t>
            </a:r>
          </a:p>
          <a:p>
            <a:pPr lvl="1"/>
            <a:r>
              <a:rPr lang="en-US" dirty="0"/>
              <a:t>All results are for 1x1</a:t>
            </a:r>
          </a:p>
          <a:p>
            <a:pPr lvl="2"/>
            <a:r>
              <a:rPr lang="en-US" dirty="0"/>
              <a:t>Chose above numbers to reflect </a:t>
            </a:r>
            <a:r>
              <a:rPr lang="en-US" dirty="0" smtClean="0"/>
              <a:t>4 </a:t>
            </a:r>
            <a:r>
              <a:rPr lang="en-US" dirty="0"/>
              <a:t>antenna AP </a:t>
            </a:r>
            <a:r>
              <a:rPr lang="en-US" dirty="0" smtClean="0"/>
              <a:t>with 20 </a:t>
            </a:r>
            <a:r>
              <a:rPr lang="en-US" dirty="0" err="1" smtClean="0"/>
              <a:t>dBm</a:t>
            </a:r>
            <a:r>
              <a:rPr lang="en-US" dirty="0" smtClean="0"/>
              <a:t> per AP antenna and </a:t>
            </a:r>
            <a:r>
              <a:rPr lang="en-US" dirty="0"/>
              <a:t>2 antenna </a:t>
            </a:r>
            <a:r>
              <a:rPr lang="en-US" dirty="0" smtClean="0"/>
              <a:t>STA with 15 </a:t>
            </a:r>
            <a:r>
              <a:rPr lang="en-US" dirty="0" err="1" smtClean="0"/>
              <a:t>dBm</a:t>
            </a:r>
            <a:r>
              <a:rPr lang="en-US" dirty="0" smtClean="0"/>
              <a:t> per antenna</a:t>
            </a:r>
            <a:endParaRPr lang="en-US" dirty="0"/>
          </a:p>
          <a:p>
            <a:r>
              <a:rPr lang="en-US" dirty="0" smtClean="0"/>
              <a:t>Downlink only</a:t>
            </a:r>
            <a:endParaRPr lang="en-US" dirty="0"/>
          </a:p>
          <a:p>
            <a:r>
              <a:rPr lang="en-US" dirty="0" smtClean="0"/>
              <a:t>5 </a:t>
            </a:r>
            <a:r>
              <a:rPr lang="en-US" dirty="0"/>
              <a:t>GHz, 80 </a:t>
            </a:r>
            <a:r>
              <a:rPr lang="en-US" dirty="0" err="1"/>
              <a:t>Mhz</a:t>
            </a:r>
            <a:r>
              <a:rPr lang="en-US" dirty="0"/>
              <a:t> channels</a:t>
            </a:r>
          </a:p>
          <a:p>
            <a:pPr lvl="1"/>
            <a:r>
              <a:rPr lang="en-US" dirty="0"/>
              <a:t>NF = 7 dB -&gt; noise floor of -88 </a:t>
            </a:r>
            <a:r>
              <a:rPr lang="en-US" dirty="0" err="1"/>
              <a:t>dBm</a:t>
            </a:r>
            <a:endParaRPr lang="en-US" dirty="0"/>
          </a:p>
          <a:p>
            <a:r>
              <a:rPr lang="en-US" dirty="0"/>
              <a:t>Effective SNR computed using Shannon capacity</a:t>
            </a:r>
          </a:p>
          <a:p>
            <a:pPr lvl="1"/>
            <a:r>
              <a:rPr lang="en-US" dirty="0"/>
              <a:t>Essentially equal to geometric mean of SNR (i.e., linear average of per-tone dB SINR)</a:t>
            </a:r>
          </a:p>
          <a:p>
            <a:r>
              <a:rPr lang="en-US" dirty="0"/>
              <a:t>Genie MCS, with following required SNR’s per MCS: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84885"/>
              </p:ext>
            </p:extLst>
          </p:nvPr>
        </p:nvGraphicFramePr>
        <p:xfrm>
          <a:off x="1371600" y="5715000"/>
          <a:ext cx="6705600" cy="384810"/>
        </p:xfrm>
        <a:graphic>
          <a:graphicData uri="http://schemas.openxmlformats.org/drawingml/2006/table">
            <a:tbl>
              <a:tblPr/>
              <a:tblGrid>
                <a:gridCol w="685800"/>
                <a:gridCol w="5334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MCS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SNR (dB)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3.2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9.6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11.8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15.5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18.8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20.4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21.9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25.0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27.0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5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2: Wireless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048000"/>
          </a:xfrm>
        </p:spPr>
        <p:txBody>
          <a:bodyPr/>
          <a:lstStyle/>
          <a:p>
            <a:r>
              <a:rPr lang="en-US" dirty="0"/>
              <a:t>8 offices in 4x2 configuration, and each office has 4 AP’s (uniformly spaced) and 128 STAs (2 STAs per cube, 64 cubes per office)</a:t>
            </a:r>
          </a:p>
          <a:p>
            <a:r>
              <a:rPr lang="en-US" dirty="0"/>
              <a:t>5 GHz, 80 MHz, 4 channels with fixed channelization pattern per office</a:t>
            </a:r>
          </a:p>
          <a:p>
            <a:pPr lvl="1"/>
            <a:r>
              <a:rPr lang="en-US" dirty="0"/>
              <a:t>11nD PL </a:t>
            </a:r>
            <a:r>
              <a:rPr lang="en-US" dirty="0" smtClean="0"/>
              <a:t>+ </a:t>
            </a:r>
            <a:r>
              <a:rPr lang="en-US" dirty="0"/>
              <a:t>11nD NLOS multipath + 4 dB </a:t>
            </a:r>
            <a:r>
              <a:rPr lang="en-US" dirty="0" err="1"/>
              <a:t>iid</a:t>
            </a:r>
            <a:r>
              <a:rPr lang="en-US" dirty="0"/>
              <a:t> </a:t>
            </a:r>
            <a:r>
              <a:rPr lang="en-US" dirty="0" smtClean="0"/>
              <a:t>shadow + 7 dB wall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236125"/>
              </p:ext>
            </p:extLst>
          </p:nvPr>
        </p:nvGraphicFramePr>
        <p:xfrm>
          <a:off x="1371600" y="4343400"/>
          <a:ext cx="2867025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r:id="rId3" imgW="4776011" imgH="2654779" progId="Visio.Drawing.11">
                  <p:embed/>
                </p:oleObj>
              </mc:Choice>
              <mc:Fallback>
                <p:oleObj r:id="rId3" imgW="4776011" imgH="26547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43400"/>
                        <a:ext cx="2867025" cy="159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Toplogy_dense.png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960193"/>
            <a:ext cx="2686685" cy="218131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286000" y="5881300"/>
            <a:ext cx="1236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4x2 office layout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6158299"/>
            <a:ext cx="232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Office layout (4 AP’s, 64 cubicles)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58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S2: Performance vs. CCA (AWGN, no </a:t>
            </a:r>
            <a:r>
              <a:rPr lang="en-US" dirty="0" smtClean="0"/>
              <a:t>shadow)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2" descr="Z:\projects\dot11_acsim_ext4\work\abhishag\simulations\s2_slide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868" y="1688275"/>
            <a:ext cx="5375276" cy="385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" y="5680075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mtClean="0"/>
              <a:t>Mean and 5% throughput monotonically increase with CCA, and see gains of 3.5X and 4X, respectively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73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S2: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189" y="4038600"/>
            <a:ext cx="7772400" cy="2362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Due to fixed channelization and fixed AP locations, distance between co-channel AP’s is 20m (+ 7 dB/wall) -&gt; 84 dB PL</a:t>
            </a:r>
          </a:p>
          <a:p>
            <a:pPr lvl="1"/>
            <a:r>
              <a:rPr lang="en-US" dirty="0"/>
              <a:t>1 wall separated APs: -58 </a:t>
            </a:r>
            <a:r>
              <a:rPr lang="en-US" dirty="0" err="1" smtClean="0"/>
              <a:t>dBm</a:t>
            </a:r>
            <a:r>
              <a:rPr lang="en-US" dirty="0" smtClean="0"/>
              <a:t>, Diagonally </a:t>
            </a:r>
            <a:r>
              <a:rPr lang="en-US" dirty="0"/>
              <a:t>separated: -70 </a:t>
            </a:r>
            <a:r>
              <a:rPr lang="en-US" dirty="0" err="1"/>
              <a:t>dBm</a:t>
            </a:r>
            <a:endParaRPr lang="en-US" dirty="0"/>
          </a:p>
          <a:p>
            <a:pPr lvl="1"/>
            <a:r>
              <a:rPr lang="en-US" dirty="0"/>
              <a:t>2 wall: -76 </a:t>
            </a:r>
            <a:r>
              <a:rPr lang="en-US" dirty="0" err="1" smtClean="0"/>
              <a:t>dBm</a:t>
            </a:r>
            <a:r>
              <a:rPr lang="en-US" dirty="0" smtClean="0"/>
              <a:t>, 2 </a:t>
            </a:r>
            <a:r>
              <a:rPr lang="en-US" dirty="0"/>
              <a:t>wall + diagonal: -84.6 </a:t>
            </a:r>
            <a:r>
              <a:rPr lang="en-US" dirty="0" err="1"/>
              <a:t>dBm</a:t>
            </a:r>
            <a:endParaRPr lang="en-US" dirty="0"/>
          </a:p>
          <a:p>
            <a:pPr lvl="1"/>
            <a:r>
              <a:rPr lang="en-US" dirty="0"/>
              <a:t>3 wall: -89 </a:t>
            </a:r>
            <a:r>
              <a:rPr lang="en-US" dirty="0" err="1" smtClean="0"/>
              <a:t>dBm</a:t>
            </a:r>
            <a:r>
              <a:rPr lang="en-US" dirty="0" smtClean="0"/>
              <a:t>, 3 </a:t>
            </a:r>
            <a:r>
              <a:rPr lang="en-US" dirty="0"/>
              <a:t>wall + diagonal: -97 </a:t>
            </a:r>
            <a:r>
              <a:rPr lang="en-US" dirty="0" err="1"/>
              <a:t>dBm</a:t>
            </a:r>
            <a:endParaRPr lang="en-US" dirty="0"/>
          </a:p>
          <a:p>
            <a:r>
              <a:rPr lang="en-US" dirty="0"/>
              <a:t>Distance from STA to nearest AP ranges from 2.1m to 6.67m</a:t>
            </a:r>
          </a:p>
          <a:p>
            <a:pPr lvl="1"/>
            <a:r>
              <a:rPr lang="en-US" dirty="0"/>
              <a:t>Vertical distance is always 1.5m due to AP on ceiling (3m) versus STA at 1m</a:t>
            </a:r>
          </a:p>
          <a:p>
            <a:pPr lvl="1"/>
            <a:r>
              <a:rPr lang="en-US" dirty="0"/>
              <a:t>Corresponding PL range is 53 dB to 63 dB, so RX power range is -27 </a:t>
            </a:r>
            <a:r>
              <a:rPr lang="en-US" dirty="0" err="1"/>
              <a:t>dBm</a:t>
            </a:r>
            <a:r>
              <a:rPr lang="en-US" dirty="0"/>
              <a:t> to -37 </a:t>
            </a:r>
            <a:r>
              <a:rPr lang="en-US" dirty="0" err="1" smtClean="0"/>
              <a:t>dBm</a:t>
            </a:r>
            <a:endParaRPr lang="en-US" dirty="0" smtClean="0"/>
          </a:p>
          <a:p>
            <a:r>
              <a:rPr lang="en-US" dirty="0" smtClean="0"/>
              <a:t>4 distinct CCA regimes with 18.75%, 25%, 45%, and 100% of AP’s on</a:t>
            </a:r>
          </a:p>
          <a:p>
            <a:pPr lvl="1"/>
            <a:r>
              <a:rPr lang="en-US" dirty="0" smtClean="0"/>
              <a:t>Worst-case SINR with all AP’s on is 14.4 dB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855789" y="1981200"/>
            <a:ext cx="3733800" cy="1828800"/>
            <a:chOff x="1143000" y="1447800"/>
            <a:chExt cx="3733800" cy="1828800"/>
          </a:xfrm>
        </p:grpSpPr>
        <p:grpSp>
          <p:nvGrpSpPr>
            <p:cNvPr id="8" name="Group 7"/>
            <p:cNvGrpSpPr/>
            <p:nvPr/>
          </p:nvGrpSpPr>
          <p:grpSpPr>
            <a:xfrm>
              <a:off x="1143000" y="1447800"/>
              <a:ext cx="990600" cy="914400"/>
              <a:chOff x="1143000" y="1447800"/>
              <a:chExt cx="990600" cy="9144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057400" y="1447800"/>
              <a:ext cx="990600" cy="914400"/>
              <a:chOff x="1143000" y="1447800"/>
              <a:chExt cx="990600" cy="91440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971800" y="1447800"/>
              <a:ext cx="990600" cy="914400"/>
              <a:chOff x="1143000" y="1447800"/>
              <a:chExt cx="990600" cy="9144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886200" y="1447800"/>
              <a:ext cx="990600" cy="914400"/>
              <a:chOff x="1143000" y="1447800"/>
              <a:chExt cx="990600" cy="91440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143000" y="2362200"/>
              <a:ext cx="990600" cy="914400"/>
              <a:chOff x="1143000" y="1447800"/>
              <a:chExt cx="990600" cy="9144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057400" y="2362200"/>
              <a:ext cx="990600" cy="914400"/>
              <a:chOff x="1143000" y="1447800"/>
              <a:chExt cx="990600" cy="9144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971800" y="2362200"/>
              <a:ext cx="990600" cy="914400"/>
              <a:chOff x="1143000" y="1447800"/>
              <a:chExt cx="990600" cy="9144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886200" y="2362200"/>
              <a:ext cx="990600" cy="914400"/>
              <a:chOff x="1143000" y="1447800"/>
              <a:chExt cx="990600" cy="914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</p:grpSp>
      <p:sp>
        <p:nvSpPr>
          <p:cNvPr id="40" name="Left Brace 39"/>
          <p:cNvSpPr/>
          <p:nvPr/>
        </p:nvSpPr>
        <p:spPr>
          <a:xfrm>
            <a:off x="2703389" y="1981200"/>
            <a:ext cx="152400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362200" y="2369554"/>
            <a:ext cx="298159" cy="1661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 smtClean="0"/>
              <a:t>20m</a:t>
            </a:r>
          </a:p>
        </p:txBody>
      </p:sp>
      <p:sp>
        <p:nvSpPr>
          <p:cNvPr id="42" name="Left Brace 41"/>
          <p:cNvSpPr/>
          <p:nvPr/>
        </p:nvSpPr>
        <p:spPr>
          <a:xfrm rot="5400000">
            <a:off x="3310937" y="1392463"/>
            <a:ext cx="170879" cy="90002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247296" y="1570172"/>
            <a:ext cx="298159" cy="1661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 smtClean="0"/>
              <a:t>20m</a:t>
            </a:r>
          </a:p>
        </p:txBody>
      </p:sp>
    </p:spTree>
    <p:extLst>
      <p:ext uri="{BB962C8B-B14F-4D97-AF65-F5344CB8AC3E}">
        <p14:creationId xmlns:p14="http://schemas.microsoft.com/office/powerpoint/2010/main" val="132770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S2: Effect of Shadowing and Fading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2" descr="Z:\projects\dot11_acsim_ext4\work\abhishag\simulations\s2_slide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54740"/>
            <a:ext cx="5486400" cy="3824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1816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Shadowing and fading smooth out curves, but trends are similar to AWGN no shadowing</a:t>
            </a:r>
          </a:p>
          <a:p>
            <a:pPr lvl="1"/>
            <a:r>
              <a:rPr lang="en-US" dirty="0" smtClean="0"/>
              <a:t>Key difference is in 5% </a:t>
            </a:r>
            <a:r>
              <a:rPr lang="en-US" dirty="0" err="1" smtClean="0"/>
              <a:t>tput</a:t>
            </a:r>
            <a:r>
              <a:rPr lang="en-US" dirty="0" smtClean="0"/>
              <a:t>: for no shadowing increases monotonically with CCA, whereas with shadowing/fading see a peak in 5% </a:t>
            </a:r>
            <a:r>
              <a:rPr lang="en-US" dirty="0" err="1" smtClean="0"/>
              <a:t>tput</a:t>
            </a:r>
            <a:r>
              <a:rPr lang="en-US" dirty="0" smtClean="0"/>
              <a:t> around -70 </a:t>
            </a:r>
            <a:r>
              <a:rPr lang="en-US" dirty="0" err="1" smtClean="0"/>
              <a:t>dBm</a:t>
            </a:r>
            <a:endParaRPr lang="en-US" dirty="0" smtClean="0"/>
          </a:p>
          <a:p>
            <a:pPr lvl="1"/>
            <a:r>
              <a:rPr lang="en-US" dirty="0" smtClean="0"/>
              <a:t>Shadowing rather than fading is the big difference maker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43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S2: SINR CDF’s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Shadowing significantly widens distribution of active link SINR, which reduces 5% per-STA throughput at CCA levels &gt; -70 </a:t>
            </a:r>
            <a:r>
              <a:rPr lang="en-US" dirty="0" err="1"/>
              <a:t>dBm</a:t>
            </a:r>
            <a:endParaRPr lang="en-US" dirty="0"/>
          </a:p>
          <a:p>
            <a:r>
              <a:rPr lang="en-US" dirty="0"/>
              <a:t>Introduction of fading mostly shifts CDF curve, rather than widening distribution </a:t>
            </a:r>
          </a:p>
          <a:p>
            <a:r>
              <a:rPr lang="en-US" dirty="0" smtClean="0"/>
              <a:t>Fixed channelization yields good effective SINR’s even with all AP’s on (CCA = -30 </a:t>
            </a:r>
            <a:r>
              <a:rPr lang="en-US" dirty="0" err="1" smtClean="0"/>
              <a:t>dBm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Median: 19 dB, 5% point: 10 dB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3" descr="Z:\projects\dot11_acsim_ext14\work\njindal\sys\s2_sinr_cd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24000"/>
            <a:ext cx="4620491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34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3: Indoor Small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4096"/>
            <a:ext cx="7772400" cy="4114800"/>
          </a:xfrm>
        </p:spPr>
        <p:txBody>
          <a:bodyPr/>
          <a:lstStyle/>
          <a:p>
            <a:r>
              <a:rPr lang="en-US" dirty="0"/>
              <a:t>Hexagonal cells with ICD = 17.32 m (R = 10m)</a:t>
            </a:r>
          </a:p>
          <a:p>
            <a:r>
              <a:rPr lang="en-US" dirty="0"/>
              <a:t>11nD PL (</a:t>
            </a:r>
            <a:r>
              <a:rPr lang="en-US" dirty="0" err="1"/>
              <a:t>bp</a:t>
            </a:r>
            <a:r>
              <a:rPr lang="en-US" dirty="0"/>
              <a:t> = 10m) + 11nD NLOS multipath + 4 dB </a:t>
            </a:r>
            <a:r>
              <a:rPr lang="en-US" dirty="0" err="1"/>
              <a:t>iid</a:t>
            </a:r>
            <a:r>
              <a:rPr lang="en-US" dirty="0"/>
              <a:t> shadowing</a:t>
            </a:r>
          </a:p>
          <a:p>
            <a:pPr lvl="1"/>
            <a:r>
              <a:rPr lang="en-US" dirty="0"/>
              <a:t>Identical to S2</a:t>
            </a:r>
          </a:p>
          <a:p>
            <a:r>
              <a:rPr lang="en-US" dirty="0"/>
              <a:t>Reuse </a:t>
            </a:r>
            <a:r>
              <a:rPr lang="en-US" dirty="0" smtClean="0"/>
              <a:t>3 and reuse1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7" name="Groupe 49"/>
          <p:cNvGrpSpPr>
            <a:grpSpLocks/>
          </p:cNvGrpSpPr>
          <p:nvPr/>
        </p:nvGrpSpPr>
        <p:grpSpPr bwMode="auto">
          <a:xfrm>
            <a:off x="1878414" y="4103864"/>
            <a:ext cx="2130863" cy="1901417"/>
            <a:chOff x="21388" y="26369"/>
            <a:chExt cx="34110" cy="28567"/>
          </a:xfrm>
        </p:grpSpPr>
        <p:sp>
          <p:nvSpPr>
            <p:cNvPr id="8" name="Hexagone 3"/>
            <p:cNvSpPr>
              <a:spLocks noChangeArrowheads="1"/>
            </p:cNvSpPr>
            <p:nvPr/>
          </p:nvSpPr>
          <p:spPr bwMode="auto">
            <a:xfrm>
              <a:off x="43039" y="38517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9" name="Hexagone 4"/>
            <p:cNvSpPr>
              <a:spLocks noChangeArrowheads="1"/>
            </p:cNvSpPr>
            <p:nvPr/>
          </p:nvSpPr>
          <p:spPr bwMode="auto">
            <a:xfrm>
              <a:off x="39365" y="32756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0" name="Hexagone 5"/>
            <p:cNvSpPr>
              <a:spLocks noChangeArrowheads="1"/>
            </p:cNvSpPr>
            <p:nvPr/>
          </p:nvSpPr>
          <p:spPr bwMode="auto">
            <a:xfrm>
              <a:off x="39365" y="44644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1" name="Hexagone 6"/>
            <p:cNvSpPr>
              <a:spLocks noChangeArrowheads="1"/>
            </p:cNvSpPr>
            <p:nvPr/>
          </p:nvSpPr>
          <p:spPr bwMode="auto">
            <a:xfrm>
              <a:off x="32111" y="44644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2" name="Hexagone 7"/>
            <p:cNvSpPr>
              <a:spLocks noChangeArrowheads="1"/>
            </p:cNvSpPr>
            <p:nvPr/>
          </p:nvSpPr>
          <p:spPr bwMode="auto">
            <a:xfrm>
              <a:off x="35863" y="38517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3" name="Hexagone 8"/>
            <p:cNvSpPr>
              <a:spLocks noChangeArrowheads="1"/>
            </p:cNvSpPr>
            <p:nvPr/>
          </p:nvSpPr>
          <p:spPr bwMode="auto">
            <a:xfrm>
              <a:off x="28438" y="38517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4" name="Hexagone 9"/>
            <p:cNvSpPr>
              <a:spLocks noChangeArrowheads="1"/>
            </p:cNvSpPr>
            <p:nvPr/>
          </p:nvSpPr>
          <p:spPr bwMode="auto">
            <a:xfrm>
              <a:off x="32111" y="32756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5" name="Hexagone 16"/>
            <p:cNvSpPr>
              <a:spLocks noChangeArrowheads="1"/>
            </p:cNvSpPr>
            <p:nvPr/>
          </p:nvSpPr>
          <p:spPr bwMode="auto">
            <a:xfrm>
              <a:off x="28438" y="50851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6" name="Hexagone 17"/>
            <p:cNvSpPr>
              <a:spLocks noChangeArrowheads="1"/>
            </p:cNvSpPr>
            <p:nvPr/>
          </p:nvSpPr>
          <p:spPr bwMode="auto">
            <a:xfrm>
              <a:off x="42839" y="50851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7" name="Hexagone 18"/>
            <p:cNvSpPr>
              <a:spLocks noChangeArrowheads="1"/>
            </p:cNvSpPr>
            <p:nvPr/>
          </p:nvSpPr>
          <p:spPr bwMode="auto">
            <a:xfrm>
              <a:off x="46590" y="44725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8" name="Hexagone 19"/>
            <p:cNvSpPr>
              <a:spLocks noChangeArrowheads="1"/>
            </p:cNvSpPr>
            <p:nvPr/>
          </p:nvSpPr>
          <p:spPr bwMode="auto">
            <a:xfrm>
              <a:off x="35585" y="50851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9" name="Hexagone 20"/>
            <p:cNvSpPr>
              <a:spLocks noChangeArrowheads="1"/>
            </p:cNvSpPr>
            <p:nvPr/>
          </p:nvSpPr>
          <p:spPr bwMode="auto">
            <a:xfrm>
              <a:off x="35638" y="26735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0" name="Hexagone 25"/>
            <p:cNvSpPr>
              <a:spLocks noChangeArrowheads="1"/>
            </p:cNvSpPr>
            <p:nvPr/>
          </p:nvSpPr>
          <p:spPr bwMode="auto">
            <a:xfrm>
              <a:off x="50760" y="38610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1" name="Hexagone 27"/>
            <p:cNvSpPr>
              <a:spLocks noChangeArrowheads="1"/>
            </p:cNvSpPr>
            <p:nvPr/>
          </p:nvSpPr>
          <p:spPr bwMode="auto">
            <a:xfrm>
              <a:off x="24890" y="44371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2" name="Hexagone 28"/>
            <p:cNvSpPr>
              <a:spLocks noChangeArrowheads="1"/>
            </p:cNvSpPr>
            <p:nvPr/>
          </p:nvSpPr>
          <p:spPr bwMode="auto">
            <a:xfrm>
              <a:off x="24837" y="32495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3" name="Hexagone 29"/>
            <p:cNvSpPr>
              <a:spLocks noChangeArrowheads="1"/>
            </p:cNvSpPr>
            <p:nvPr/>
          </p:nvSpPr>
          <p:spPr bwMode="auto">
            <a:xfrm>
              <a:off x="21388" y="38244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4" name="Hexagone 31"/>
            <p:cNvSpPr>
              <a:spLocks noChangeArrowheads="1"/>
            </p:cNvSpPr>
            <p:nvPr/>
          </p:nvSpPr>
          <p:spPr bwMode="auto">
            <a:xfrm>
              <a:off x="46513" y="32849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5" name="Hexagone 36"/>
            <p:cNvSpPr>
              <a:spLocks noChangeArrowheads="1"/>
            </p:cNvSpPr>
            <p:nvPr/>
          </p:nvSpPr>
          <p:spPr bwMode="auto">
            <a:xfrm>
              <a:off x="28511" y="26369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6" name="Hexagone 39"/>
            <p:cNvSpPr>
              <a:spLocks noChangeArrowheads="1"/>
            </p:cNvSpPr>
            <p:nvPr/>
          </p:nvSpPr>
          <p:spPr bwMode="auto">
            <a:xfrm>
              <a:off x="42839" y="26735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195116"/>
              </p:ext>
            </p:extLst>
          </p:nvPr>
        </p:nvGraphicFramePr>
        <p:xfrm>
          <a:off x="5062405" y="3657600"/>
          <a:ext cx="2591577" cy="271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r:id="rId3" imgW="1830151" imgH="1928779" progId="Visio.Drawing.11">
                  <p:embed/>
                </p:oleObj>
              </mc:Choice>
              <mc:Fallback>
                <p:oleObj r:id="rId3" imgW="1830151" imgH="19287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2405" y="3657600"/>
                        <a:ext cx="2591577" cy="2719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682261" y="6137137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Reuse 3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96000" y="6012537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Reuse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472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176445</TotalTime>
  <Words>1176</Words>
  <Application>Microsoft Office PowerPoint</Application>
  <PresentationFormat>On-screen Show (4:3)</PresentationFormat>
  <Paragraphs>202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802-11-Submission</vt:lpstr>
      <vt:lpstr>Custom Design</vt:lpstr>
      <vt:lpstr>Document</vt:lpstr>
      <vt:lpstr>Visio.Drawing.11</vt:lpstr>
      <vt:lpstr>Performance Gains from CCA Optimization</vt:lpstr>
      <vt:lpstr>Overview</vt:lpstr>
      <vt:lpstr>Simulation Parameters</vt:lpstr>
      <vt:lpstr>Scenario 2: Wireless Office</vt:lpstr>
      <vt:lpstr>S2: Performance vs. CCA (AWGN, no shadow)</vt:lpstr>
      <vt:lpstr>S2: Geometry</vt:lpstr>
      <vt:lpstr>S2: Effect of Shadowing and Fading</vt:lpstr>
      <vt:lpstr>S2: SINR CDF’s</vt:lpstr>
      <vt:lpstr>Scenario 3: Indoor Small BSS</vt:lpstr>
      <vt:lpstr>S3 (reuse 3): Performance vs. CCA </vt:lpstr>
      <vt:lpstr>S3 (reuse 1): Performance vs. CCA</vt:lpstr>
      <vt:lpstr>Scenario 1 - Residential</vt:lpstr>
      <vt:lpstr>S1 with 3 channels: Performance vs. CCA</vt:lpstr>
      <vt:lpstr>S1 with 1 channel: Performance vs. CCA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Nihar Jindal - Broadcom</cp:lastModifiedBy>
  <cp:revision>1532</cp:revision>
  <cp:lastPrinted>1998-02-10T13:28:06Z</cp:lastPrinted>
  <dcterms:created xsi:type="dcterms:W3CDTF">2007-05-21T21:00:37Z</dcterms:created>
  <dcterms:modified xsi:type="dcterms:W3CDTF">2014-07-15T21:59:49Z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-1963561525</vt:i4>
  </property>
  <property fmtid="{D5CDD505-2E9C-101B-9397-08002B2CF9AE}" pid="3" name="_NewReviewCycle">
    <vt:lpwstr/>
  </property>
  <property fmtid="{D5CDD505-2E9C-101B-9397-08002B2CF9AE}" pid="4" name="_EmailSubject">
    <vt:lpwstr>PL models for scenario 1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2029985652</vt:i4>
  </property>
</Properties>
</file>