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69" r:id="rId2"/>
    <p:sldId id="365" r:id="rId3"/>
    <p:sldId id="352" r:id="rId4"/>
    <p:sldId id="382" r:id="rId5"/>
    <p:sldId id="383" r:id="rId6"/>
    <p:sldId id="385" r:id="rId7"/>
    <p:sldId id="386" r:id="rId8"/>
    <p:sldId id="387" r:id="rId9"/>
    <p:sldId id="391" r:id="rId10"/>
    <p:sldId id="389" r:id="rId11"/>
    <p:sldId id="390" r:id="rId12"/>
    <p:sldId id="366" r:id="rId13"/>
    <p:sldId id="367" r:id="rId14"/>
    <p:sldId id="368" r:id="rId15"/>
    <p:sldId id="374" r:id="rId16"/>
    <p:sldId id="392" r:id="rId17"/>
    <p:sldId id="373" r:id="rId18"/>
    <p:sldId id="369" r:id="rId19"/>
    <p:sldId id="372" r:id="rId20"/>
    <p:sldId id="370" r:id="rId21"/>
    <p:sldId id="371" r:id="rId22"/>
    <p:sldId id="393" r:id="rId2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00FF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5" autoAdjust="0"/>
    <p:restoredTop sz="94714" autoAdjust="0"/>
  </p:normalViewPr>
  <p:slideViewPr>
    <p:cSldViewPr>
      <p:cViewPr varScale="1">
        <p:scale>
          <a:sx n="96" d="100"/>
          <a:sy n="96" d="100"/>
        </p:scale>
        <p:origin x="-816" y="-112"/>
      </p:cViewPr>
      <p:guideLst>
        <p:guide orient="horz" pos="2160"/>
        <p:guide pos="2880"/>
      </p:guideLst>
    </p:cSldViewPr>
  </p:slideViewPr>
  <p:outlineViewPr>
    <p:cViewPr>
      <p:scale>
        <a:sx n="33" d="100"/>
        <a:sy n="33" d="100"/>
      </p:scale>
      <p:origin x="0" y="10224"/>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smtClean="0"/>
              <a:t>doc.: IEEE 802.11-12/0455r0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smtClean="0"/>
              <a:t>David Halasz, Motorola Mobility</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US"/>
              <a:t>Page </a:t>
            </a:r>
            <a:fld id="{57331469-CC73-4F6F-814E-517B0B11AA8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extLst>
      <p:ext uri="{BB962C8B-B14F-4D97-AF65-F5344CB8AC3E}">
        <p14:creationId xmlns:p14="http://schemas.microsoft.com/office/powerpoint/2010/main" val="2909649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smtClean="0"/>
              <a:t>doc.: IEEE 802.11-12/0455r0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t>Month Year</a:t>
            </a:r>
          </a:p>
        </p:txBody>
      </p:sp>
      <p:sp>
        <p:nvSpPr>
          <p:cNvPr id="23556"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pPr lvl="4">
              <a:defRPr/>
            </a:pPr>
            <a:r>
              <a:rPr lang="en-US" smtClean="0"/>
              <a:t>David Halasz, Motorola Mobility</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a:t>Page </a:t>
            </a:r>
            <a:fld id="{7797EB75-BD9E-45DB-A35F-6C321BEA61EF}"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extLst>
      <p:ext uri="{BB962C8B-B14F-4D97-AF65-F5344CB8AC3E}">
        <p14:creationId xmlns:p14="http://schemas.microsoft.com/office/powerpoint/2010/main" val="75845534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p>
            <a:r>
              <a:rPr lang="en-US" smtClean="0"/>
              <a:t>doc.: IEEE 802.11-12/0455r0</a:t>
            </a:r>
          </a:p>
        </p:txBody>
      </p:sp>
      <p:sp>
        <p:nvSpPr>
          <p:cNvPr id="24579" name="Rectangle 3"/>
          <p:cNvSpPr>
            <a:spLocks noGrp="1" noChangeArrowheads="1"/>
          </p:cNvSpPr>
          <p:nvPr>
            <p:ph type="dt" sz="quarter" idx="1"/>
          </p:nvPr>
        </p:nvSpPr>
        <p:spPr>
          <a:noFill/>
        </p:spPr>
        <p:txBody>
          <a:bodyPr/>
          <a:lstStyle/>
          <a:p>
            <a:r>
              <a:rPr lang="en-US" smtClean="0"/>
              <a:t>Month Year</a:t>
            </a:r>
          </a:p>
        </p:txBody>
      </p:sp>
      <p:sp>
        <p:nvSpPr>
          <p:cNvPr id="24580" name="Rectangle 6"/>
          <p:cNvSpPr>
            <a:spLocks noGrp="1" noChangeArrowheads="1"/>
          </p:cNvSpPr>
          <p:nvPr>
            <p:ph type="ftr" sz="quarter" idx="4"/>
          </p:nvPr>
        </p:nvSpPr>
        <p:spPr>
          <a:noFill/>
        </p:spPr>
        <p:txBody>
          <a:bodyPr/>
          <a:lstStyle/>
          <a:p>
            <a:pPr lvl="4"/>
            <a:r>
              <a:rPr lang="en-US" smtClean="0"/>
              <a:t>David Halasz, Motorola Mobility</a:t>
            </a:r>
          </a:p>
        </p:txBody>
      </p:sp>
      <p:sp>
        <p:nvSpPr>
          <p:cNvPr id="24581" name="Rectangle 7"/>
          <p:cNvSpPr>
            <a:spLocks noGrp="1" noChangeArrowheads="1"/>
          </p:cNvSpPr>
          <p:nvPr>
            <p:ph type="sldNum" sz="quarter" idx="5"/>
          </p:nvPr>
        </p:nvSpPr>
        <p:spPr>
          <a:noFill/>
        </p:spPr>
        <p:txBody>
          <a:bodyPr/>
          <a:lstStyle/>
          <a:p>
            <a:r>
              <a:rPr lang="en-US" smtClean="0"/>
              <a:t>Page </a:t>
            </a:r>
            <a:fld id="{EAA737DE-91F0-4B7D-8A18-ED5F5E01B10B}" type="slidenum">
              <a:rPr lang="en-US" smtClean="0"/>
              <a:pPr/>
              <a:t>1</a:t>
            </a:fld>
            <a:endParaRPr lang="en-US" smtClean="0"/>
          </a:p>
        </p:txBody>
      </p:sp>
      <p:sp>
        <p:nvSpPr>
          <p:cNvPr id="24582" name="Rectangle 2"/>
          <p:cNvSpPr>
            <a:spLocks noGrp="1" noRot="1" noChangeAspect="1" noChangeArrowheads="1" noTextEdit="1"/>
          </p:cNvSpPr>
          <p:nvPr>
            <p:ph type="sldImg"/>
          </p:nvPr>
        </p:nvSpPr>
        <p:spPr>
          <a:xfrm>
            <a:off x="1154113" y="701675"/>
            <a:ext cx="4625975" cy="3468688"/>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54113" y="701675"/>
            <a:ext cx="4625975" cy="3468688"/>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3796" name="Slide Number Placeholder 3"/>
          <p:cNvSpPr>
            <a:spLocks noGrp="1"/>
          </p:cNvSpPr>
          <p:nvPr>
            <p:ph type="sldNum" sz="quarter" idx="5"/>
          </p:nvPr>
        </p:nvSpPr>
        <p:spPr>
          <a:xfrm>
            <a:off x="3222625" y="8985250"/>
            <a:ext cx="51276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BBC3E3E6-7F0B-1C40-8F49-0554BA46D6D1}" type="slidenum">
              <a:rPr lang="en-US">
                <a:latin typeface="Times" charset="0"/>
              </a:rPr>
              <a:pPr/>
              <a:t>3</a:t>
            </a:fld>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54113" y="701675"/>
            <a:ext cx="4625975" cy="3468688"/>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3796" name="Slide Number Placeholder 3"/>
          <p:cNvSpPr>
            <a:spLocks noGrp="1"/>
          </p:cNvSpPr>
          <p:nvPr>
            <p:ph type="sldNum" sz="quarter" idx="5"/>
          </p:nvPr>
        </p:nvSpPr>
        <p:spPr>
          <a:xfrm>
            <a:off x="3222625" y="8985250"/>
            <a:ext cx="51276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BBC3E3E6-7F0B-1C40-8F49-0554BA46D6D1}" type="slidenum">
              <a:rPr lang="en-US">
                <a:latin typeface="Times" charset="0"/>
              </a:rPr>
              <a:pPr/>
              <a:t>19</a:t>
            </a:fld>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a:xfrm>
            <a:off x="7141297" y="6475413"/>
            <a:ext cx="1402628" cy="184666"/>
          </a:xfrm>
        </p:spPr>
        <p:txBody>
          <a:bodyPr/>
          <a:lstStyle>
            <a:lvl1pPr>
              <a:defRPr/>
            </a:lvl1pPr>
          </a:lstStyle>
          <a:p>
            <a:pPr>
              <a:defRPr/>
            </a:pPr>
            <a:r>
              <a:rPr lang="en-US" dirty="0" smtClean="0"/>
              <a:t>Paul Lambert, Marvell</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5A27BAEC-4E92-428C-ACCA-21570D1D19F0}" type="slidenum">
              <a:rPr lang="en-US"/>
              <a:pPr>
                <a:defRPr/>
              </a:pPr>
              <a:t>‹#›</a:t>
            </a:fld>
            <a:endParaRPr lang="en-US"/>
          </a:p>
        </p:txBody>
      </p:sp>
      <p:sp>
        <p:nvSpPr>
          <p:cNvPr id="8" name="Date Placeholder 3"/>
          <p:cNvSpPr>
            <a:spLocks noGrp="1"/>
          </p:cNvSpPr>
          <p:nvPr>
            <p:ph type="dt" sz="quarter" idx="4294967295"/>
          </p:nvPr>
        </p:nvSpPr>
        <p:spPr>
          <a:xfrm>
            <a:off x="696913" y="268323"/>
            <a:ext cx="2122487" cy="405555"/>
          </a:xfrm>
          <a:noFill/>
        </p:spPr>
        <p:txBody>
          <a:bodyPr/>
          <a:lstStyle/>
          <a:p>
            <a:r>
              <a:rPr lang="en-US" dirty="0" smtClean="0"/>
              <a:t>July 2014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0B8A76E-7BA7-4C9B-837C-355FCD7B160F}" type="slidenum">
              <a:rPr lang="en-US"/>
              <a:pPr>
                <a:defRPr/>
              </a:pPr>
              <a:t>‹#›</a:t>
            </a:fld>
            <a:endParaRPr lang="en-US"/>
          </a:p>
        </p:txBody>
      </p:sp>
      <p:sp>
        <p:nvSpPr>
          <p:cNvPr id="7" name="Date Placeholder 3"/>
          <p:cNvSpPr txBox="1">
            <a:spLocks/>
          </p:cNvSpPr>
          <p:nvPr userDrawn="1"/>
        </p:nvSpPr>
        <p:spPr>
          <a:xfrm>
            <a:off x="696913" y="268323"/>
            <a:ext cx="2122487" cy="405555"/>
          </a:xfrm>
          <a:prstGeom prst="rect">
            <a:avLst/>
          </a:prstGeom>
          <a:noFill/>
        </p:spPr>
        <p:txBody>
          <a:bodyPr/>
          <a:lstStyle>
            <a:defPPr>
              <a:defRPr lang="en-US"/>
            </a:defPPr>
            <a:lvl1pPr algn="l" rtl="0" eaLnBrk="0" fontAlgn="base" hangingPunct="0">
              <a:spcBef>
                <a:spcPct val="0"/>
              </a:spcBef>
              <a:spcAft>
                <a:spcPct val="0"/>
              </a:spcAft>
              <a:defRPr sz="1800" kern="1200">
                <a:solidFill>
                  <a:schemeClr val="tx1"/>
                </a:solidFill>
                <a:latin typeface="Calibri"/>
                <a:ea typeface="+mn-ea"/>
                <a:cs typeface="Calibri"/>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mtClean="0"/>
              <a:t>November 2013</a:t>
            </a: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9F280238-5E03-4A90-BACD-D800220B2674}" type="slidenum">
              <a:rPr lang="en-US"/>
              <a:pPr>
                <a:defRPr/>
              </a:pPr>
              <a:t>‹#›</a:t>
            </a:fld>
            <a:endParaRPr lang="en-US"/>
          </a:p>
        </p:txBody>
      </p:sp>
      <p:sp>
        <p:nvSpPr>
          <p:cNvPr id="8" name="Date Placeholder 3"/>
          <p:cNvSpPr>
            <a:spLocks noGrp="1"/>
          </p:cNvSpPr>
          <p:nvPr>
            <p:ph type="dt" sz="quarter" idx="4294967295"/>
          </p:nvPr>
        </p:nvSpPr>
        <p:spPr>
          <a:xfrm>
            <a:off x="696913" y="268323"/>
            <a:ext cx="2122487" cy="405555"/>
          </a:xfrm>
          <a:noFill/>
        </p:spPr>
        <p:txBody>
          <a:bodyPr/>
          <a:lstStyle/>
          <a:p>
            <a:r>
              <a:rPr lang="en-US" dirty="0" smtClean="0"/>
              <a:t>July 2014</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3757BC58-BACD-405D-B618-E32E80D6B6EC}" type="slidenum">
              <a:rPr lang="en-US"/>
              <a:pPr>
                <a:defRPr/>
              </a:pPr>
              <a:t>‹#›</a:t>
            </a:fld>
            <a:endParaRPr lang="en-US"/>
          </a:p>
        </p:txBody>
      </p:sp>
      <p:sp>
        <p:nvSpPr>
          <p:cNvPr id="7" name="Date Placeholder 3"/>
          <p:cNvSpPr>
            <a:spLocks noGrp="1"/>
          </p:cNvSpPr>
          <p:nvPr>
            <p:ph type="dt" sz="quarter" idx="4294967295"/>
          </p:nvPr>
        </p:nvSpPr>
        <p:spPr>
          <a:xfrm>
            <a:off x="696913" y="268323"/>
            <a:ext cx="2122487" cy="405555"/>
          </a:xfrm>
          <a:noFill/>
        </p:spPr>
        <p:txBody>
          <a:bodyPr/>
          <a:lstStyle/>
          <a:p>
            <a:r>
              <a:rPr lang="en-US" dirty="0" smtClean="0"/>
              <a:t>July 2014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228600"/>
            <a:ext cx="1970087" cy="353199"/>
          </a:xfrm>
          <a:prstGeom prst="rect">
            <a:avLst/>
          </a:prstGeom>
        </p:spPr>
        <p:txBody>
          <a:bodyPr/>
          <a:lstStyle>
            <a:lvl1pPr>
              <a:defRPr/>
            </a:lvl1pPr>
          </a:lstStyle>
          <a:p>
            <a:pPr>
              <a:defRPr/>
            </a:pPr>
            <a:r>
              <a:rPr lang="en-US" dirty="0" smtClean="0"/>
              <a:t>July 2014</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B438A36A-A85A-4993-AA9A-DAE717E40F6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96913" y="304799"/>
            <a:ext cx="2122487" cy="304801"/>
          </a:xfrm>
          <a:prstGeom prst="rect">
            <a:avLst/>
          </a:prstGeom>
        </p:spPr>
        <p:txBody>
          <a:bodyPr/>
          <a:lstStyle>
            <a:lvl1pPr>
              <a:defRPr/>
            </a:lvl1pPr>
          </a:lstStyle>
          <a:p>
            <a:pPr>
              <a:defRPr/>
            </a:pPr>
            <a:r>
              <a:rPr lang="en-US" dirty="0" smtClean="0"/>
              <a:t>July 2014</a:t>
            </a:r>
            <a:endParaRPr lang="en-US" dirty="0"/>
          </a:p>
        </p:txBody>
      </p:sp>
      <p:sp>
        <p:nvSpPr>
          <p:cNvPr id="8"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9" name="Rectangle 6"/>
          <p:cNvSpPr>
            <a:spLocks noGrp="1" noChangeArrowheads="1"/>
          </p:cNvSpPr>
          <p:nvPr>
            <p:ph type="sldNum" sz="quarter" idx="12"/>
          </p:nvPr>
        </p:nvSpPr>
        <p:spPr/>
        <p:txBody>
          <a:bodyPr/>
          <a:lstStyle>
            <a:lvl1pPr>
              <a:defRPr/>
            </a:lvl1pPr>
          </a:lstStyle>
          <a:p>
            <a:pPr>
              <a:defRPr/>
            </a:pPr>
            <a:r>
              <a:rPr lang="en-US"/>
              <a:t>Slide </a:t>
            </a:r>
            <a:fld id="{26762A5E-7C72-410F-BAC3-6E6D273799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96913" y="332601"/>
            <a:ext cx="886473" cy="276999"/>
          </a:xfrm>
          <a:prstGeom prst="rect">
            <a:avLst/>
          </a:prstGeom>
        </p:spPr>
        <p:txBody>
          <a:bodyPr/>
          <a:lstStyle>
            <a:lvl1pPr>
              <a:defRPr/>
            </a:lvl1pPr>
          </a:lstStyle>
          <a:p>
            <a:pPr>
              <a:defRPr/>
            </a:pPr>
            <a:r>
              <a:rPr lang="en-US" smtClean="0"/>
              <a:t>May 2012</a:t>
            </a: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5" name="Rectangle 6"/>
          <p:cNvSpPr>
            <a:spLocks noGrp="1" noChangeArrowheads="1"/>
          </p:cNvSpPr>
          <p:nvPr>
            <p:ph type="sldNum" sz="quarter" idx="12"/>
          </p:nvPr>
        </p:nvSpPr>
        <p:spPr/>
        <p:txBody>
          <a:bodyPr/>
          <a:lstStyle>
            <a:lvl1pPr>
              <a:defRPr/>
            </a:lvl1pPr>
          </a:lstStyle>
          <a:p>
            <a:pPr>
              <a:defRPr/>
            </a:pPr>
            <a:r>
              <a:rPr lang="en-US"/>
              <a:t>Slide </a:t>
            </a:r>
            <a:fld id="{4818DF38-7C2F-431A-BC51-6973307295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4" name="Rectangle 6"/>
          <p:cNvSpPr>
            <a:spLocks noGrp="1" noChangeArrowheads="1"/>
          </p:cNvSpPr>
          <p:nvPr>
            <p:ph type="sldNum" sz="quarter" idx="12"/>
          </p:nvPr>
        </p:nvSpPr>
        <p:spPr/>
        <p:txBody>
          <a:bodyPr/>
          <a:lstStyle>
            <a:lvl1pPr>
              <a:defRPr/>
            </a:lvl1pPr>
          </a:lstStyle>
          <a:p>
            <a:pPr>
              <a:defRPr/>
            </a:pPr>
            <a:r>
              <a:rPr lang="en-US"/>
              <a:t>Slide </a:t>
            </a:r>
            <a:fld id="{25721EC0-9E3F-4D94-B125-3AEE1BE7499A}" type="slidenum">
              <a:rPr lang="en-US"/>
              <a:pPr>
                <a:defRPr/>
              </a:pPr>
              <a:t>‹#›</a:t>
            </a:fld>
            <a:endParaRPr lang="en-US"/>
          </a:p>
        </p:txBody>
      </p:sp>
      <p:sp>
        <p:nvSpPr>
          <p:cNvPr id="5" name="Date Placeholder 3"/>
          <p:cNvSpPr>
            <a:spLocks noGrp="1"/>
          </p:cNvSpPr>
          <p:nvPr>
            <p:ph type="dt" sz="quarter" idx="4294967295"/>
          </p:nvPr>
        </p:nvSpPr>
        <p:spPr>
          <a:xfrm>
            <a:off x="696913" y="280245"/>
            <a:ext cx="2122487" cy="405555"/>
          </a:xfrm>
          <a:noFill/>
        </p:spPr>
        <p:txBody>
          <a:bodyPr/>
          <a:lstStyle/>
          <a:p>
            <a:r>
              <a:rPr lang="en-US" dirty="0" smtClean="0"/>
              <a:t>November 2013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30909BE1-62D5-4B97-94AD-A28DFF66D96D}" type="slidenum">
              <a:rPr lang="en-US"/>
              <a:pPr>
                <a:defRPr/>
              </a:pPr>
              <a:t>‹#›</a:t>
            </a:fld>
            <a:endParaRPr lang="en-US"/>
          </a:p>
        </p:txBody>
      </p:sp>
      <p:sp>
        <p:nvSpPr>
          <p:cNvPr id="8" name="Date Placeholder 3"/>
          <p:cNvSpPr>
            <a:spLocks noGrp="1"/>
          </p:cNvSpPr>
          <p:nvPr>
            <p:ph type="dt" sz="quarter" idx="4294967295"/>
          </p:nvPr>
        </p:nvSpPr>
        <p:spPr>
          <a:xfrm>
            <a:off x="696913" y="268323"/>
            <a:ext cx="2122487" cy="405555"/>
          </a:xfrm>
          <a:noFill/>
        </p:spPr>
        <p:txBody>
          <a:bodyPr/>
          <a:lstStyle/>
          <a:p>
            <a:r>
              <a:rPr lang="en-US" dirty="0" smtClean="0"/>
              <a:t>November 2013</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FD5D6F34-4A63-4A43-9856-E699E89240BC}" type="slidenum">
              <a:rPr lang="en-US"/>
              <a:pPr>
                <a:defRPr/>
              </a:pPr>
              <a:t>‹#›</a:t>
            </a:fld>
            <a:endParaRPr lang="en-US"/>
          </a:p>
        </p:txBody>
      </p:sp>
      <p:sp>
        <p:nvSpPr>
          <p:cNvPr id="8" name="Date Placeholder 3"/>
          <p:cNvSpPr>
            <a:spLocks noGrp="1"/>
          </p:cNvSpPr>
          <p:nvPr>
            <p:ph type="dt" sz="quarter" idx="4294967295"/>
          </p:nvPr>
        </p:nvSpPr>
        <p:spPr>
          <a:xfrm>
            <a:off x="696913" y="268323"/>
            <a:ext cx="2122487" cy="405555"/>
          </a:xfrm>
          <a:noFill/>
        </p:spPr>
        <p:txBody>
          <a:bodyPr/>
          <a:lstStyle/>
          <a:p>
            <a:r>
              <a:rPr lang="en-US" dirty="0" smtClean="0"/>
              <a:t>November 2013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ate Placeholder 3"/>
          <p:cNvSpPr>
            <a:spLocks noGrp="1"/>
          </p:cNvSpPr>
          <p:nvPr>
            <p:ph type="dt" sz="quarter" idx="2"/>
          </p:nvPr>
        </p:nvSpPr>
        <p:spPr>
          <a:xfrm>
            <a:off x="696913" y="268323"/>
            <a:ext cx="2122487" cy="405555"/>
          </a:xfrm>
          <a:prstGeom prst="rect">
            <a:avLst/>
          </a:prstGeom>
          <a:noFill/>
        </p:spPr>
        <p:txBody>
          <a:bodyPr/>
          <a:lstStyle>
            <a:lvl1pPr>
              <a:defRPr sz="1800">
                <a:latin typeface="Calibri"/>
                <a:cs typeface="Calibri"/>
              </a:defRPr>
            </a:lvl1pPr>
          </a:lstStyle>
          <a:p>
            <a:r>
              <a:rPr lang="en-US" dirty="0" smtClean="0"/>
              <a:t>July 2014</a:t>
            </a:r>
          </a:p>
        </p:txBody>
      </p:sp>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endParaRPr lang="en-US" dirty="0"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7141297" y="6475413"/>
            <a:ext cx="140262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itchFamily="34" charset="0"/>
                <a:cs typeface="Calibri" pitchFamily="34" charset="0"/>
              </a:defRPr>
            </a:lvl1pPr>
          </a:lstStyle>
          <a:p>
            <a:pPr>
              <a:defRPr/>
            </a:pPr>
            <a:r>
              <a:rPr lang="en-US" dirty="0" smtClean="0"/>
              <a:t>Paul Lambert, Marvell</a:t>
            </a:r>
            <a:endParaRPr lang="en-US" dirty="0"/>
          </a:p>
        </p:txBody>
      </p:sp>
      <p:sp>
        <p:nvSpPr>
          <p:cNvPr id="1030" name="Rectangle 6"/>
          <p:cNvSpPr>
            <a:spLocks noGrp="1" noChangeArrowheads="1"/>
          </p:cNvSpPr>
          <p:nvPr>
            <p:ph type="sldNum" sz="quarter" idx="4"/>
          </p:nvPr>
        </p:nvSpPr>
        <p:spPr bwMode="auto">
          <a:xfrm>
            <a:off x="4352017" y="6475413"/>
            <a:ext cx="51616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Calibri" pitchFamily="34" charset="0"/>
                <a:cs typeface="Calibri" pitchFamily="34" charset="0"/>
              </a:defRPr>
            </a:lvl1pPr>
          </a:lstStyle>
          <a:p>
            <a:pPr>
              <a:defRPr/>
            </a:pPr>
            <a:r>
              <a:rPr lang="en-US" dirty="0" smtClean="0"/>
              <a:t>Slide </a:t>
            </a:r>
            <a:fld id="{5FCE21BC-3A2D-4A13-9E57-C304A74846AF}" type="slidenum">
              <a:rPr lang="en-US" smtClean="0"/>
              <a:pPr>
                <a:defRPr/>
              </a:pPr>
              <a:t>‹#›</a:t>
            </a:fld>
            <a:endParaRPr lang="en-US" dirty="0"/>
          </a:p>
        </p:txBody>
      </p:sp>
      <p:sp>
        <p:nvSpPr>
          <p:cNvPr id="1031" name="Rectangle 7"/>
          <p:cNvSpPr>
            <a:spLocks noChangeArrowheads="1"/>
          </p:cNvSpPr>
          <p:nvPr userDrawn="1"/>
        </p:nvSpPr>
        <p:spPr bwMode="auto">
          <a:xfrm>
            <a:off x="5382405" y="304800"/>
            <a:ext cx="2912456" cy="276999"/>
          </a:xfrm>
          <a:prstGeom prst="rect">
            <a:avLst/>
          </a:prstGeom>
          <a:noFill/>
          <a:ln w="9525">
            <a:noFill/>
            <a:miter lim="800000"/>
            <a:headEnd/>
            <a:tailEnd/>
          </a:ln>
          <a:effectLst/>
        </p:spPr>
        <p:txBody>
          <a:bodyPr wrap="none" lIns="0" tIns="0" rIns="0" bIns="0" anchor="b">
            <a:spAutoFit/>
          </a:bodyPr>
          <a:lstStyle/>
          <a:p>
            <a:pPr marL="457200" lvl="4" algn="r">
              <a:defRPr/>
            </a:pPr>
            <a:r>
              <a:rPr lang="en-US" sz="1800" b="1" dirty="0">
                <a:latin typeface="Calibri" pitchFamily="34" charset="0"/>
                <a:cs typeface="Calibri" pitchFamily="34" charset="0"/>
              </a:rPr>
              <a:t>doc.: IEEE </a:t>
            </a:r>
            <a:r>
              <a:rPr lang="en-US" sz="1800" b="1" dirty="0" smtClean="0">
                <a:latin typeface="Calibri" pitchFamily="34" charset="0"/>
                <a:cs typeface="Calibri" pitchFamily="34" charset="0"/>
              </a:rPr>
              <a:t>802.11-14/0888  r00</a:t>
            </a:r>
            <a:endParaRPr lang="en-US" sz="1800" b="1" dirty="0">
              <a:latin typeface="Calibri" pitchFamily="34" charset="0"/>
              <a:cs typeface="Calibri" pitchFamily="34"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1033" name="Rectangle 9"/>
          <p:cNvSpPr>
            <a:spLocks noChangeArrowheads="1"/>
          </p:cNvSpPr>
          <p:nvPr/>
        </p:nvSpPr>
        <p:spPr bwMode="auto">
          <a:xfrm>
            <a:off x="685800" y="6475413"/>
            <a:ext cx="708527" cy="184666"/>
          </a:xfrm>
          <a:prstGeom prst="rect">
            <a:avLst/>
          </a:prstGeom>
          <a:noFill/>
          <a:ln w="9525">
            <a:noFill/>
            <a:miter lim="800000"/>
            <a:headEnd/>
            <a:tailEnd/>
          </a:ln>
          <a:effectLst/>
        </p:spPr>
        <p:txBody>
          <a:bodyPr wrap="none" lIns="0" tIns="0" rIns="0" bIns="0">
            <a:spAutoFit/>
          </a:bodyPr>
          <a:lstStyle/>
          <a:p>
            <a:pPr>
              <a:defRPr/>
            </a:pPr>
            <a:r>
              <a:rPr lang="en-US" dirty="0">
                <a:latin typeface="Calibri" pitchFamily="34" charset="0"/>
                <a:cs typeface="Calibri" pitchFamily="34"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Lst>
  <p:hf hdr="0"/>
  <p:txStyles>
    <p:titleStyle>
      <a:lvl1pPr algn="ctr" rtl="0" eaLnBrk="0" fontAlgn="base" hangingPunct="0">
        <a:spcBef>
          <a:spcPct val="0"/>
        </a:spcBef>
        <a:spcAft>
          <a:spcPct val="0"/>
        </a:spcAft>
        <a:defRPr sz="3200" b="1">
          <a:solidFill>
            <a:schemeClr val="tx2"/>
          </a:solidFill>
          <a:latin typeface="Calibri" pitchFamily="34" charset="0"/>
          <a:ea typeface="+mj-ea"/>
          <a:cs typeface="Calibri" pitchFamily="34" charset="0"/>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2pPr>
      <a:lvl3pPr marL="108585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42875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4pPr>
      <a:lvl5pPr marL="177165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1.doc"/><Relationship Id="rId5" Type="http://schemas.openxmlformats.org/officeDocument/2006/relationships/image" Target="../media/image1.emf"/><Relationship Id="rId6" Type="http://schemas.openxmlformats.org/officeDocument/2006/relationships/hyperlink" Target="http://www.nsa.gov/" TargetMode="External"/><Relationship Id="rId7"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en.wikipedia.org/wiki/Privac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dangerousprototypes.com/2013/08/10/creepydol-wifi-surveillance-project-debuts-at-blackhatdefcon/" TargetMode="External"/><Relationship Id="rId4" Type="http://schemas.openxmlformats.org/officeDocument/2006/relationships/hyperlink" Target="http://www.internetevolution.com/author.asp?section_id=466&amp;doc_id=260514&amp;" TargetMode="External"/><Relationship Id="rId5" Type="http://schemas.openxmlformats.org/officeDocument/2006/relationships/hyperlink" Target="file:///\\localhost\Wi-Fi%20Trashcans%20Now%20Silently%20Tracking%20Your%20Smartphone%20Data%20%20Read%20more\%20http\::www.storyleak.com:wi-fi-trashcans-tracking-your-smartphone-data:" TargetMode="External"/><Relationship Id="rId1" Type="http://schemas.openxmlformats.org/officeDocument/2006/relationships/slideLayout" Target="../slideLayouts/slideLayout2.xml"/><Relationship Id="rId2" Type="http://schemas.openxmlformats.org/officeDocument/2006/relationships/hyperlink" Target="http://www.infowars.com/seattle-police-deactivate-wi-fi-spy-grid-after-privacy-outcr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n-location-alliance.com/en/usecases" TargetMode="External"/><Relationship Id="rId4" Type="http://schemas.openxmlformats.org/officeDocument/2006/relationships/hyperlink" Target="http://renewlondon.com/reach/" TargetMode="External"/><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www.networkworld.com/news/tech/2013/101013-wifi-location-services-274734.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04/11-04-0780-00-wien-anonymous-mac-addresses.ppt" TargetMode="External"/><Relationship Id="rId4" Type="http://schemas.openxmlformats.org/officeDocument/2006/relationships/hyperlink" Target="https://mentor.ieee.org/802.11/dcn/08/11-08-1022-00-0wng-slyfi-enhancing-80211-privacy.ppt" TargetMode="External"/><Relationship Id="rId5" Type="http://schemas.openxmlformats.org/officeDocument/2006/relationships/hyperlink" Target="https://mentor.ieee.org/802.11/dcn/13/11-13-0893-00-00aq-service-discovery-proposal.pptx" TargetMode="External"/><Relationship Id="rId6" Type="http://schemas.openxmlformats.org/officeDocument/2006/relationships/hyperlink" Target="https://mentor.ieee.org/802.11/dcn/13/11-13-1448-01-0wng-802-11-privacy.pptx" TargetMode="External"/><Relationship Id="rId7" Type="http://schemas.openxmlformats.org/officeDocument/2006/relationships/hyperlink" Target="https://mentor.ieee.org/802.11/dcn/14/11-14-0430-02-000m-random-macs-for-privacy.pptx" TargetMode="External"/><Relationship Id="rId8" Type="http://schemas.openxmlformats.org/officeDocument/2006/relationships/hyperlink" Target="https://mentor.ieee.org/802.11/dcn/14/11-14-0367-02-000m-privacy-enhancements.docx" TargetMode="External"/><Relationship Id="rId1" Type="http://schemas.openxmlformats.org/officeDocument/2006/relationships/slideLayout" Target="../slideLayouts/slideLayout2.xml"/><Relationship Id="rId2" Type="http://schemas.openxmlformats.org/officeDocument/2006/relationships/hyperlink" Target="https://mentor.ieee.org/802.11/dcn/02/11-02-0261-02-000i-temporary-mac-addresses-for-anonymity.do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tatracker.ietf.org/doc/draft-dukhovni-opportunistic-securi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5994894" y="6475413"/>
            <a:ext cx="2549031" cy="184666"/>
          </a:xfrm>
          <a:noFill/>
        </p:spPr>
        <p:txBody>
          <a:bodyPr/>
          <a:lstStyle/>
          <a:p>
            <a:r>
              <a:rPr lang="en-US" smtClean="0"/>
              <a:t>Paul A. Lambert, Marvell Semiconductor</a:t>
            </a:r>
            <a:endParaRPr lang="en-US" dirty="0" smtClean="0"/>
          </a:p>
        </p:txBody>
      </p:sp>
      <p:sp>
        <p:nvSpPr>
          <p:cNvPr id="1029" name="Slide Number Placeholder 5"/>
          <p:cNvSpPr>
            <a:spLocks noGrp="1"/>
          </p:cNvSpPr>
          <p:nvPr>
            <p:ph type="sldNum" sz="quarter" idx="12"/>
          </p:nvPr>
        </p:nvSpPr>
        <p:spPr>
          <a:xfrm>
            <a:off x="4404114" y="6475413"/>
            <a:ext cx="411972" cy="184666"/>
          </a:xfrm>
          <a:noFill/>
        </p:spPr>
        <p:txBody>
          <a:bodyPr/>
          <a:lstStyle/>
          <a:p>
            <a:r>
              <a:rPr lang="en-US" smtClean="0"/>
              <a:t>Slide </a:t>
            </a:r>
            <a:fld id="{0AAC8984-FAF7-4BDC-8A43-79AF6F406068}" type="slidenum">
              <a:rPr lang="en-US" smtClean="0"/>
              <a:pPr/>
              <a:t>1</a:t>
            </a:fld>
            <a:endParaRPr lang="en-US" smtClean="0"/>
          </a:p>
        </p:txBody>
      </p:sp>
      <p:sp>
        <p:nvSpPr>
          <p:cNvPr id="1030" name="Rectangle 2"/>
          <p:cNvSpPr>
            <a:spLocks noGrp="1" noChangeArrowheads="1"/>
          </p:cNvSpPr>
          <p:nvPr>
            <p:ph type="title"/>
          </p:nvPr>
        </p:nvSpPr>
        <p:spPr>
          <a:xfrm>
            <a:off x="685800" y="685800"/>
            <a:ext cx="8153400" cy="1066800"/>
          </a:xfrm>
          <a:noFill/>
        </p:spPr>
        <p:txBody>
          <a:bodyPr/>
          <a:lstStyle/>
          <a:p>
            <a:pPr eaLnBrk="1" hangingPunct="1"/>
            <a:r>
              <a:rPr lang="en-US" dirty="0" smtClean="0"/>
              <a:t>Security and Privacy Enhancements for 802.11</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2014-07-15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784435120"/>
              </p:ext>
            </p:extLst>
          </p:nvPr>
        </p:nvGraphicFramePr>
        <p:xfrm>
          <a:off x="528638" y="3640138"/>
          <a:ext cx="8027987" cy="1028700"/>
        </p:xfrm>
        <a:graphic>
          <a:graphicData uri="http://schemas.openxmlformats.org/presentationml/2006/ole">
            <mc:AlternateContent xmlns:mc="http://schemas.openxmlformats.org/markup-compatibility/2006">
              <mc:Choice xmlns:v="urn:schemas-microsoft-com:vml" Requires="v">
                <p:oleObj spid="_x0000_s1142" name="Document" r:id="rId4" imgW="9042400" imgH="1155700" progId="Word.Document.8">
                  <p:embed/>
                </p:oleObj>
              </mc:Choice>
              <mc:Fallback>
                <p:oleObj name="Document" r:id="rId4" imgW="9042400" imgH="1155700" progId="Word.Document.8">
                  <p:embed/>
                  <p:pic>
                    <p:nvPicPr>
                      <p:cNvPr id="0" name="Picture 102"/>
                      <p:cNvPicPr>
                        <a:picLocks noChangeAspect="1" noChangeArrowheads="1"/>
                      </p:cNvPicPr>
                      <p:nvPr/>
                    </p:nvPicPr>
                    <p:blipFill>
                      <a:blip r:embed="rId5"/>
                      <a:srcRect/>
                      <a:stretch>
                        <a:fillRect/>
                      </a:stretch>
                    </p:blipFill>
                    <p:spPr bwMode="auto">
                      <a:xfrm>
                        <a:off x="528638" y="3640138"/>
                        <a:ext cx="8027987"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7432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latin typeface="Calibri" pitchFamily="34" charset="0"/>
                <a:cs typeface="Calibri" pitchFamily="34" charset="0"/>
              </a:rPr>
              <a:t>Authors:</a:t>
            </a:r>
            <a:endParaRPr lang="en-US" sz="2000" dirty="0">
              <a:latin typeface="Calibri" pitchFamily="34" charset="0"/>
              <a:cs typeface="Calibri" pitchFamily="34" charset="0"/>
            </a:endParaRPr>
          </a:p>
        </p:txBody>
      </p:sp>
      <p:sp>
        <p:nvSpPr>
          <p:cNvPr id="9" name="Rectangle 6"/>
          <p:cNvSpPr txBox="1">
            <a:spLocks noChangeArrowheads="1"/>
          </p:cNvSpPr>
          <p:nvPr/>
        </p:nvSpPr>
        <p:spPr bwMode="auto">
          <a:xfrm>
            <a:off x="685800" y="5791200"/>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2pPr>
            <a:lvl3pPr marL="108585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42875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4pPr>
            <a:lvl5pPr marL="177165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algn="ctr" eaLnBrk="1" hangingPunct="1">
              <a:buFontTx/>
              <a:buNone/>
            </a:pPr>
            <a:endParaRPr lang="en-US" sz="2000" b="0" dirty="0" smtClean="0"/>
          </a:p>
        </p:txBody>
      </p:sp>
      <p:sp>
        <p:nvSpPr>
          <p:cNvPr id="12" name="Date Placeholder 3"/>
          <p:cNvSpPr>
            <a:spLocks noGrp="1"/>
          </p:cNvSpPr>
          <p:nvPr>
            <p:ph type="dt" sz="quarter" idx="4294967295"/>
          </p:nvPr>
        </p:nvSpPr>
        <p:spPr>
          <a:xfrm>
            <a:off x="696913" y="268323"/>
            <a:ext cx="2122487" cy="405555"/>
          </a:xfrm>
          <a:noFill/>
        </p:spPr>
        <p:txBody>
          <a:bodyPr/>
          <a:lstStyle/>
          <a:p>
            <a:r>
              <a:rPr lang="en-US" dirty="0" smtClean="0"/>
              <a:t>July 2014</a:t>
            </a:r>
          </a:p>
        </p:txBody>
      </p:sp>
      <p:pic>
        <p:nvPicPr>
          <p:cNvPr id="11" name="Picture 7">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6324600"/>
            <a:ext cx="228600" cy="44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atin typeface="Arial" charset="0"/>
                <a:cs typeface="Arial" charset="0"/>
              </a:rPr>
              <a:t>Simple Device Enrollment</a:t>
            </a:r>
          </a:p>
        </p:txBody>
      </p:sp>
      <p:sp>
        <p:nvSpPr>
          <p:cNvPr id="16387" name="Content Placeholder 2"/>
          <p:cNvSpPr>
            <a:spLocks noGrp="1"/>
          </p:cNvSpPr>
          <p:nvPr>
            <p:ph idx="1"/>
          </p:nvPr>
        </p:nvSpPr>
        <p:spPr/>
        <p:txBody>
          <a:bodyPr/>
          <a:lstStyle/>
          <a:p>
            <a:r>
              <a:rPr lang="en-US" dirty="0">
                <a:latin typeface="Arial" charset="0"/>
                <a:cs typeface="Arial" charset="0"/>
              </a:rPr>
              <a:t>Devices have a identity out-of-the box</a:t>
            </a:r>
          </a:p>
          <a:p>
            <a:pPr lvl="1"/>
            <a:r>
              <a:rPr lang="en-US" dirty="0">
                <a:latin typeface="Arial" charset="0"/>
                <a:cs typeface="Arial" charset="0"/>
              </a:rPr>
              <a:t>Self generated key pair</a:t>
            </a:r>
          </a:p>
          <a:p>
            <a:pPr lvl="1"/>
            <a:r>
              <a:rPr lang="en-US" dirty="0">
                <a:latin typeface="Arial" charset="0"/>
                <a:cs typeface="Arial" charset="0"/>
              </a:rPr>
              <a:t>Binding of wireless authentication to a specific device</a:t>
            </a:r>
          </a:p>
          <a:p>
            <a:pPr lvl="2"/>
            <a:r>
              <a:rPr lang="en-US" sz="1800" dirty="0">
                <a:latin typeface="Arial" charset="0"/>
                <a:cs typeface="Arial" charset="0"/>
              </a:rPr>
              <a:t>Label based on public </a:t>
            </a:r>
            <a:r>
              <a:rPr lang="en-US" sz="1800" dirty="0" smtClean="0">
                <a:latin typeface="Arial" charset="0"/>
                <a:cs typeface="Arial" charset="0"/>
              </a:rPr>
              <a:t>key (truncated readable hash)</a:t>
            </a:r>
            <a:endParaRPr lang="en-US" sz="1800" dirty="0">
              <a:latin typeface="Arial" charset="0"/>
              <a:cs typeface="Arial" charset="0"/>
            </a:endParaRPr>
          </a:p>
          <a:p>
            <a:pPr lvl="2"/>
            <a:r>
              <a:rPr lang="en-US" sz="1800" dirty="0">
                <a:latin typeface="Arial" charset="0"/>
                <a:cs typeface="Arial" charset="0"/>
              </a:rPr>
              <a:t>Remote enrollment based on knowing </a:t>
            </a:r>
            <a:r>
              <a:rPr lang="en-US" sz="1800" dirty="0" smtClean="0">
                <a:latin typeface="Arial" charset="0"/>
                <a:cs typeface="Arial" charset="0"/>
              </a:rPr>
              <a:t>identity</a:t>
            </a:r>
          </a:p>
          <a:p>
            <a:pPr lvl="2"/>
            <a:r>
              <a:rPr lang="en-US" sz="1800" dirty="0" smtClean="0">
                <a:latin typeface="Arial" charset="0"/>
                <a:cs typeface="Arial" charset="0"/>
              </a:rPr>
              <a:t>Enrollment authentication may be facilitated by</a:t>
            </a:r>
          </a:p>
          <a:p>
            <a:pPr lvl="3"/>
            <a:r>
              <a:rPr lang="en-US" sz="1800" dirty="0" smtClean="0">
                <a:latin typeface="Arial" charset="0"/>
                <a:cs typeface="Arial" charset="0"/>
              </a:rPr>
              <a:t>QR code, NFC, Bluetooth</a:t>
            </a:r>
          </a:p>
          <a:p>
            <a:pPr lvl="3"/>
            <a:r>
              <a:rPr lang="en-US" sz="1800" dirty="0" smtClean="0">
                <a:latin typeface="Arial" charset="0"/>
                <a:cs typeface="Arial" charset="0"/>
              </a:rPr>
              <a:t>Human label validation</a:t>
            </a:r>
            <a:endParaRPr lang="en-US" sz="1800" dirty="0">
              <a:latin typeface="Arial" charset="0"/>
              <a:cs typeface="Arial" charset="0"/>
            </a:endParaRPr>
          </a:p>
          <a:p>
            <a:pPr lvl="2"/>
            <a:endParaRPr lang="en-US" dirty="0">
              <a:latin typeface="Arial" charset="0"/>
              <a:cs typeface="Arial" charset="0"/>
            </a:endParaRPr>
          </a:p>
          <a:p>
            <a:pPr lvl="2">
              <a:buFontTx/>
              <a:buNone/>
            </a:pPr>
            <a:endParaRPr lang="en-US" dirty="0">
              <a:latin typeface="Arial" charset="0"/>
              <a:cs typeface="Arial" charset="0"/>
            </a:endParaRPr>
          </a:p>
          <a:p>
            <a:pPr lvl="1"/>
            <a:endParaRPr lang="en-US" dirty="0">
              <a:latin typeface="Arial" charset="0"/>
              <a:cs typeface="Arial" charset="0"/>
            </a:endParaRP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GB">
                <a:latin typeface="Arial" charset="0"/>
                <a:cs typeface="Arial" charset="0"/>
              </a:rPr>
              <a:t>Paul A. Lambert (Marvell)</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GB">
                <a:latin typeface="Arial" charset="0"/>
              </a:rPr>
              <a:t>Slide </a:t>
            </a:r>
            <a:fld id="{C495A02D-6336-C448-B389-86F93487D0A4}" type="slidenum">
              <a:rPr lang="en-GB">
                <a:latin typeface="Arial" charset="0"/>
              </a:rPr>
              <a:pPr/>
              <a:t>10</a:t>
            </a:fld>
            <a:endParaRPr lang="en-GB">
              <a:latin typeface="Arial" charset="0"/>
            </a:endParaRPr>
          </a:p>
        </p:txBody>
      </p:sp>
    </p:spTree>
    <p:extLst>
      <p:ext uri="{BB962C8B-B14F-4D97-AF65-F5344CB8AC3E}">
        <p14:creationId xmlns:p14="http://schemas.microsoft.com/office/powerpoint/2010/main" val="165155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loud 66"/>
          <p:cNvSpPr/>
          <p:nvPr/>
        </p:nvSpPr>
        <p:spPr bwMode="auto">
          <a:xfrm>
            <a:off x="4286250" y="2000250"/>
            <a:ext cx="2214563" cy="2714625"/>
          </a:xfrm>
          <a:prstGeom prst="cloud">
            <a:avLst/>
          </a:prstGeom>
          <a:solidFill>
            <a:schemeClr val="bg1"/>
          </a:solidFill>
          <a:ln w="12700" cap="flat" cmpd="sng" algn="ctr">
            <a:solidFill>
              <a:schemeClr val="tx1"/>
            </a:solidFill>
            <a:prstDash val="solid"/>
            <a:round/>
            <a:headEnd type="none" w="sm" len="sm"/>
            <a:tailEnd type="none" w="sm" len="sm"/>
          </a:ln>
          <a:effectLst/>
        </p:spPr>
        <p:txBody>
          <a:bodyPr/>
          <a:lstStyle/>
          <a:p>
            <a:pPr>
              <a:defRPr/>
            </a:pPr>
            <a:endParaRPr lang="en-US">
              <a:latin typeface="Times New Roman" pitchFamily="18" charset="0"/>
              <a:ea typeface="+mn-ea"/>
            </a:endParaRPr>
          </a:p>
        </p:txBody>
      </p:sp>
      <p:sp>
        <p:nvSpPr>
          <p:cNvPr id="17411" name="Title 1"/>
          <p:cNvSpPr>
            <a:spLocks noGrp="1"/>
          </p:cNvSpPr>
          <p:nvPr>
            <p:ph type="title"/>
          </p:nvPr>
        </p:nvSpPr>
        <p:spPr/>
        <p:txBody>
          <a:bodyPr/>
          <a:lstStyle/>
          <a:p>
            <a:r>
              <a:rPr lang="en-US">
                <a:latin typeface="Arial" charset="0"/>
                <a:cs typeface="Arial" charset="0"/>
              </a:rPr>
              <a:t>Scalable Access Authorization</a:t>
            </a:r>
          </a:p>
        </p:txBody>
      </p:sp>
      <p:sp>
        <p:nvSpPr>
          <p:cNvPr id="1741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GB">
                <a:latin typeface="Arial" charset="0"/>
                <a:cs typeface="Arial" charset="0"/>
              </a:rPr>
              <a:t>Paul A. Lambert (Marvell)</a:t>
            </a:r>
          </a:p>
        </p:txBody>
      </p:sp>
      <p:sp>
        <p:nvSpPr>
          <p:cNvPr id="174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GB">
                <a:latin typeface="Arial" charset="0"/>
              </a:rPr>
              <a:t>Slide </a:t>
            </a:r>
            <a:fld id="{CCA94295-3255-1C4E-A785-4010BA061661}" type="slidenum">
              <a:rPr lang="en-GB">
                <a:latin typeface="Arial" charset="0"/>
              </a:rPr>
              <a:pPr/>
              <a:t>11</a:t>
            </a:fld>
            <a:endParaRPr lang="en-GB">
              <a:latin typeface="Arial" charset="0"/>
            </a:endParaRPr>
          </a:p>
        </p:txBody>
      </p:sp>
      <p:grpSp>
        <p:nvGrpSpPr>
          <p:cNvPr id="17415" name="Group 5"/>
          <p:cNvGrpSpPr>
            <a:grpSpLocks/>
          </p:cNvGrpSpPr>
          <p:nvPr/>
        </p:nvGrpSpPr>
        <p:grpSpPr bwMode="auto">
          <a:xfrm>
            <a:off x="1220788" y="2541588"/>
            <a:ext cx="793750" cy="865187"/>
            <a:chOff x="4143372" y="1357298"/>
            <a:chExt cx="1571636" cy="1714512"/>
          </a:xfrm>
        </p:grpSpPr>
        <p:sp>
          <p:nvSpPr>
            <p:cNvPr id="7" name="Rectangle 6"/>
            <p:cNvSpPr/>
            <p:nvPr/>
          </p:nvSpPr>
          <p:spPr bwMode="auto">
            <a:xfrm>
              <a:off x="4143372" y="1357298"/>
              <a:ext cx="1571636" cy="1714512"/>
            </a:xfrm>
            <a:prstGeom prst="rect">
              <a:avLst/>
            </a:prstGeom>
            <a:solidFill>
              <a:schemeClr val="bg2">
                <a:lumMod val="40000"/>
                <a:lumOff val="60000"/>
              </a:schemeClr>
            </a:solid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grpSp>
          <p:nvGrpSpPr>
            <p:cNvPr id="3" name="Group 12"/>
            <p:cNvGrpSpPr/>
            <p:nvPr/>
          </p:nvGrpSpPr>
          <p:grpSpPr>
            <a:xfrm flipV="1">
              <a:off x="4500562" y="2357430"/>
              <a:ext cx="834697" cy="315831"/>
              <a:chOff x="4214810" y="2000240"/>
              <a:chExt cx="2643206" cy="1000132"/>
            </a:xfrm>
            <a:solidFill>
              <a:srgbClr val="00B050"/>
            </a:solidFill>
          </p:grpSpPr>
          <p:sp>
            <p:nvSpPr>
              <p:cNvPr id="15" name="Oval 14"/>
              <p:cNvSpPr/>
              <p:nvPr/>
            </p:nvSpPr>
            <p:spPr bwMode="auto">
              <a:xfrm>
                <a:off x="4214810" y="2000240"/>
                <a:ext cx="928694" cy="1000132"/>
              </a:xfrm>
              <a:prstGeom prst="ellipse">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sp>
            <p:nvSpPr>
              <p:cNvPr id="16" name="Rectangle 15"/>
              <p:cNvSpPr/>
              <p:nvPr/>
            </p:nvSpPr>
            <p:spPr bwMode="auto">
              <a:xfrm>
                <a:off x="4786314" y="2428868"/>
                <a:ext cx="2071702" cy="214314"/>
              </a:xfrm>
              <a:prstGeom prst="rect">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sp>
            <p:nvSpPr>
              <p:cNvPr id="17" name="Rectangle 16"/>
              <p:cNvSpPr/>
              <p:nvPr/>
            </p:nvSpPr>
            <p:spPr bwMode="auto">
              <a:xfrm>
                <a:off x="6643702" y="2143116"/>
                <a:ext cx="214314" cy="500066"/>
              </a:xfrm>
              <a:prstGeom prst="rect">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sp>
            <p:nvSpPr>
              <p:cNvPr id="18" name="Rectangle 17"/>
              <p:cNvSpPr/>
              <p:nvPr/>
            </p:nvSpPr>
            <p:spPr bwMode="auto">
              <a:xfrm>
                <a:off x="6286512" y="2143116"/>
                <a:ext cx="214314" cy="500066"/>
              </a:xfrm>
              <a:prstGeom prst="rect">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grpSp>
        <p:cxnSp>
          <p:nvCxnSpPr>
            <p:cNvPr id="9" name="Straight Arrow Connector 8"/>
            <p:cNvCxnSpPr>
              <a:stCxn id="12" idx="0"/>
              <a:endCxn id="16" idx="2"/>
            </p:cNvCxnSpPr>
            <p:nvPr/>
          </p:nvCxnSpPr>
          <p:spPr bwMode="auto">
            <a:xfrm rot="16200000" flipH="1">
              <a:off x="4697900" y="2161074"/>
              <a:ext cx="619742" cy="0"/>
            </a:xfrm>
            <a:prstGeom prst="straightConnector1">
              <a:avLst/>
            </a:prstGeom>
            <a:solidFill>
              <a:schemeClr val="accent1"/>
            </a:solidFill>
            <a:ln w="38100" cap="flat" cmpd="sng" algn="ctr">
              <a:solidFill>
                <a:schemeClr val="tx2">
                  <a:lumMod val="65000"/>
                  <a:lumOff val="35000"/>
                </a:schemeClr>
              </a:solidFill>
              <a:prstDash val="sysDash"/>
              <a:round/>
              <a:headEnd type="none" w="sm" len="sm"/>
              <a:tailEnd type="arrow"/>
            </a:ln>
            <a:effectLst/>
          </p:spPr>
        </p:cxnSp>
        <p:grpSp>
          <p:nvGrpSpPr>
            <p:cNvPr id="4" name="Group 11"/>
            <p:cNvGrpSpPr/>
            <p:nvPr/>
          </p:nvGrpSpPr>
          <p:grpSpPr>
            <a:xfrm>
              <a:off x="4500562" y="1714488"/>
              <a:ext cx="834697" cy="315831"/>
              <a:chOff x="4214810" y="2000240"/>
              <a:chExt cx="2643206" cy="1000132"/>
            </a:xfrm>
            <a:solidFill>
              <a:srgbClr val="FF0000"/>
            </a:solidFill>
          </p:grpSpPr>
          <p:sp>
            <p:nvSpPr>
              <p:cNvPr id="11" name="Oval 10"/>
              <p:cNvSpPr/>
              <p:nvPr/>
            </p:nvSpPr>
            <p:spPr bwMode="auto">
              <a:xfrm>
                <a:off x="4214810" y="2000240"/>
                <a:ext cx="928694" cy="1000132"/>
              </a:xfrm>
              <a:prstGeom prst="ellipse">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sp>
            <p:nvSpPr>
              <p:cNvPr id="12" name="Rectangle 11"/>
              <p:cNvSpPr/>
              <p:nvPr/>
            </p:nvSpPr>
            <p:spPr bwMode="auto">
              <a:xfrm>
                <a:off x="4786314" y="2428868"/>
                <a:ext cx="2071702" cy="214314"/>
              </a:xfrm>
              <a:prstGeom prst="rect">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sp>
            <p:nvSpPr>
              <p:cNvPr id="13" name="Rectangle 12"/>
              <p:cNvSpPr/>
              <p:nvPr/>
            </p:nvSpPr>
            <p:spPr bwMode="auto">
              <a:xfrm>
                <a:off x="6643702" y="2143116"/>
                <a:ext cx="214314" cy="500066"/>
              </a:xfrm>
              <a:prstGeom prst="rect">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sp>
            <p:nvSpPr>
              <p:cNvPr id="14" name="Rectangle 13"/>
              <p:cNvSpPr/>
              <p:nvPr/>
            </p:nvSpPr>
            <p:spPr bwMode="auto">
              <a:xfrm>
                <a:off x="6286512" y="2143116"/>
                <a:ext cx="214314" cy="500066"/>
              </a:xfrm>
              <a:prstGeom prst="rect">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grpSp>
      </p:grpSp>
      <p:grpSp>
        <p:nvGrpSpPr>
          <p:cNvPr id="17416" name="Group 18"/>
          <p:cNvGrpSpPr>
            <a:grpSpLocks/>
          </p:cNvGrpSpPr>
          <p:nvPr/>
        </p:nvGrpSpPr>
        <p:grpSpPr bwMode="auto">
          <a:xfrm>
            <a:off x="3492500" y="2541588"/>
            <a:ext cx="793750" cy="865187"/>
            <a:chOff x="4143372" y="1357298"/>
            <a:chExt cx="1571636" cy="1714512"/>
          </a:xfrm>
        </p:grpSpPr>
        <p:sp>
          <p:nvSpPr>
            <p:cNvPr id="20" name="Rectangle 19"/>
            <p:cNvSpPr/>
            <p:nvPr/>
          </p:nvSpPr>
          <p:spPr bwMode="auto">
            <a:xfrm>
              <a:off x="4143372" y="1357298"/>
              <a:ext cx="1571636" cy="1714512"/>
            </a:xfrm>
            <a:prstGeom prst="rect">
              <a:avLst/>
            </a:prstGeom>
            <a:solidFill>
              <a:schemeClr val="bg2">
                <a:lumMod val="40000"/>
                <a:lumOff val="60000"/>
              </a:schemeClr>
            </a:solid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grpSp>
          <p:nvGrpSpPr>
            <p:cNvPr id="6" name="Group 12"/>
            <p:cNvGrpSpPr/>
            <p:nvPr/>
          </p:nvGrpSpPr>
          <p:grpSpPr>
            <a:xfrm flipV="1">
              <a:off x="4500562" y="2357430"/>
              <a:ext cx="834697" cy="315831"/>
              <a:chOff x="4214810" y="2000240"/>
              <a:chExt cx="2643206" cy="1000132"/>
            </a:xfrm>
            <a:solidFill>
              <a:srgbClr val="00B050"/>
            </a:solidFill>
          </p:grpSpPr>
          <p:sp>
            <p:nvSpPr>
              <p:cNvPr id="28" name="Oval 27"/>
              <p:cNvSpPr/>
              <p:nvPr/>
            </p:nvSpPr>
            <p:spPr bwMode="auto">
              <a:xfrm>
                <a:off x="4214810" y="2000240"/>
                <a:ext cx="928694" cy="1000132"/>
              </a:xfrm>
              <a:prstGeom prst="ellipse">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sp>
            <p:nvSpPr>
              <p:cNvPr id="29" name="Rectangle 28"/>
              <p:cNvSpPr/>
              <p:nvPr/>
            </p:nvSpPr>
            <p:spPr bwMode="auto">
              <a:xfrm>
                <a:off x="4786314" y="2428868"/>
                <a:ext cx="2071702" cy="214314"/>
              </a:xfrm>
              <a:prstGeom prst="rect">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sp>
            <p:nvSpPr>
              <p:cNvPr id="30" name="Rectangle 29"/>
              <p:cNvSpPr/>
              <p:nvPr/>
            </p:nvSpPr>
            <p:spPr bwMode="auto">
              <a:xfrm>
                <a:off x="6643702" y="2143116"/>
                <a:ext cx="214314" cy="500066"/>
              </a:xfrm>
              <a:prstGeom prst="rect">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sp>
            <p:nvSpPr>
              <p:cNvPr id="31" name="Rectangle 30"/>
              <p:cNvSpPr/>
              <p:nvPr/>
            </p:nvSpPr>
            <p:spPr bwMode="auto">
              <a:xfrm>
                <a:off x="6286512" y="2143116"/>
                <a:ext cx="214314" cy="500066"/>
              </a:xfrm>
              <a:prstGeom prst="rect">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grpSp>
        <p:cxnSp>
          <p:nvCxnSpPr>
            <p:cNvPr id="22" name="Straight Arrow Connector 21"/>
            <p:cNvCxnSpPr>
              <a:stCxn id="25" idx="0"/>
              <a:endCxn id="29" idx="2"/>
            </p:cNvCxnSpPr>
            <p:nvPr/>
          </p:nvCxnSpPr>
          <p:spPr bwMode="auto">
            <a:xfrm rot="16200000" flipH="1">
              <a:off x="4697902" y="2161074"/>
              <a:ext cx="619742" cy="0"/>
            </a:xfrm>
            <a:prstGeom prst="straightConnector1">
              <a:avLst/>
            </a:prstGeom>
            <a:solidFill>
              <a:schemeClr val="accent1"/>
            </a:solidFill>
            <a:ln w="38100" cap="flat" cmpd="sng" algn="ctr">
              <a:solidFill>
                <a:schemeClr val="tx2">
                  <a:lumMod val="65000"/>
                  <a:lumOff val="35000"/>
                </a:schemeClr>
              </a:solidFill>
              <a:prstDash val="sysDash"/>
              <a:round/>
              <a:headEnd type="none" w="sm" len="sm"/>
              <a:tailEnd type="arrow"/>
            </a:ln>
            <a:effectLst/>
          </p:spPr>
        </p:cxnSp>
        <p:grpSp>
          <p:nvGrpSpPr>
            <p:cNvPr id="8" name="Group 11"/>
            <p:cNvGrpSpPr/>
            <p:nvPr/>
          </p:nvGrpSpPr>
          <p:grpSpPr>
            <a:xfrm>
              <a:off x="4500562" y="1714488"/>
              <a:ext cx="834697" cy="315831"/>
              <a:chOff x="4214810" y="2000240"/>
              <a:chExt cx="2643206" cy="1000132"/>
            </a:xfrm>
            <a:solidFill>
              <a:srgbClr val="FF0000"/>
            </a:solidFill>
          </p:grpSpPr>
          <p:sp>
            <p:nvSpPr>
              <p:cNvPr id="24" name="Oval 23"/>
              <p:cNvSpPr/>
              <p:nvPr/>
            </p:nvSpPr>
            <p:spPr bwMode="auto">
              <a:xfrm>
                <a:off x="4214810" y="2000240"/>
                <a:ext cx="928694" cy="1000132"/>
              </a:xfrm>
              <a:prstGeom prst="ellipse">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sp>
            <p:nvSpPr>
              <p:cNvPr id="25" name="Rectangle 24"/>
              <p:cNvSpPr/>
              <p:nvPr/>
            </p:nvSpPr>
            <p:spPr bwMode="auto">
              <a:xfrm>
                <a:off x="4786314" y="2428868"/>
                <a:ext cx="2071702" cy="214314"/>
              </a:xfrm>
              <a:prstGeom prst="rect">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sp>
            <p:nvSpPr>
              <p:cNvPr id="26" name="Rectangle 25"/>
              <p:cNvSpPr/>
              <p:nvPr/>
            </p:nvSpPr>
            <p:spPr bwMode="auto">
              <a:xfrm>
                <a:off x="6643702" y="2143116"/>
                <a:ext cx="214314" cy="500066"/>
              </a:xfrm>
              <a:prstGeom prst="rect">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sp>
            <p:nvSpPr>
              <p:cNvPr id="27" name="Rectangle 26"/>
              <p:cNvSpPr/>
              <p:nvPr/>
            </p:nvSpPr>
            <p:spPr bwMode="auto">
              <a:xfrm>
                <a:off x="6286512" y="2143116"/>
                <a:ext cx="214314" cy="500066"/>
              </a:xfrm>
              <a:prstGeom prst="rect">
                <a:avLst/>
              </a:prstGeom>
              <a:grpFill/>
              <a:ln w="12700" cap="flat" cmpd="sng" algn="ctr">
                <a:noFill/>
                <a:prstDash val="solid"/>
                <a:round/>
                <a:headEnd type="none" w="sm" len="sm"/>
                <a:tailEnd type="none" w="sm" len="sm"/>
              </a:ln>
              <a:effectLst/>
            </p:spPr>
            <p:txBody>
              <a:bodyPr/>
              <a:lstStyle/>
              <a:p>
                <a:pPr>
                  <a:defRPr/>
                </a:pPr>
                <a:endParaRPr lang="en-US" sz="1400">
                  <a:latin typeface="Times New Roman" pitchFamily="18" charset="0"/>
                  <a:ea typeface="+mn-ea"/>
                </a:endParaRPr>
              </a:p>
            </p:txBody>
          </p:sp>
        </p:grpSp>
      </p:grpSp>
      <p:cxnSp>
        <p:nvCxnSpPr>
          <p:cNvPr id="17417" name="Straight Arrow Connector 32"/>
          <p:cNvCxnSpPr>
            <a:cxnSpLocks noChangeShapeType="1"/>
            <a:endCxn id="17425" idx="2"/>
          </p:cNvCxnSpPr>
          <p:nvPr/>
        </p:nvCxnSpPr>
        <p:spPr bwMode="auto">
          <a:xfrm>
            <a:off x="4357688" y="3143250"/>
            <a:ext cx="2195512" cy="709613"/>
          </a:xfrm>
          <a:prstGeom prst="straightConnector1">
            <a:avLst/>
          </a:prstGeom>
          <a:noFill/>
          <a:ln w="28575">
            <a:solidFill>
              <a:schemeClr val="tx2"/>
            </a:solidFill>
            <a:prstDash val="dash"/>
            <a:round/>
            <a:headEnd type="none" w="sm" len="sm"/>
            <a:tailEnd type="arrow" w="med" len="med"/>
          </a:ln>
          <a:extLst>
            <a:ext uri="{909E8E84-426E-40dd-AFC4-6F175D3DCCD1}">
              <a14:hiddenFill xmlns:a14="http://schemas.microsoft.com/office/drawing/2010/main">
                <a:noFill/>
              </a14:hiddenFill>
            </a:ext>
          </a:extLst>
        </p:spPr>
      </p:cxnSp>
      <p:sp>
        <p:nvSpPr>
          <p:cNvPr id="54" name="Rectangle 53"/>
          <p:cNvSpPr/>
          <p:nvPr/>
        </p:nvSpPr>
        <p:spPr>
          <a:xfrm>
            <a:off x="4419600" y="3048000"/>
            <a:ext cx="2500313" cy="400110"/>
          </a:xfrm>
          <a:prstGeom prst="rect">
            <a:avLst/>
          </a:prstGeom>
          <a:solidFill>
            <a:schemeClr val="bg1"/>
          </a:solidFill>
        </p:spPr>
        <p:txBody>
          <a:bodyPr>
            <a:spAutoFit/>
          </a:bodyPr>
          <a:lstStyle/>
          <a:p>
            <a:pPr marL="342900" indent="-342900">
              <a:spcBef>
                <a:spcPct val="20000"/>
              </a:spcBef>
              <a:defRPr/>
            </a:pPr>
            <a:r>
              <a:rPr lang="en-US" sz="1600" b="1" kern="0" dirty="0">
                <a:latin typeface="Arial" pitchFamily="34" charset="0"/>
                <a:ea typeface="+mn-ea"/>
                <a:cs typeface="Arial" pitchFamily="34" charset="0"/>
              </a:rPr>
              <a:t>Can</a:t>
            </a:r>
            <a:r>
              <a:rPr lang="en-US" sz="2000" b="1" kern="0" dirty="0">
                <a:latin typeface="Arial" pitchFamily="34" charset="0"/>
                <a:cs typeface="Arial" pitchFamily="34" charset="0"/>
              </a:rPr>
              <a:t> </a:t>
            </a:r>
            <a:r>
              <a:rPr lang="en-US" sz="2000" b="1" kern="0" dirty="0" smtClean="0">
                <a:latin typeface="Arial" pitchFamily="34" charset="0"/>
                <a:cs typeface="Arial" pitchFamily="34" charset="0"/>
              </a:rPr>
              <a:t>I</a:t>
            </a:r>
            <a:r>
              <a:rPr lang="en-US" sz="2000" baseline="-25000" dirty="0" smtClean="0"/>
              <a:t>2</a:t>
            </a:r>
            <a:r>
              <a:rPr lang="en-US" sz="2000" dirty="0" smtClean="0"/>
              <a:t> </a:t>
            </a:r>
            <a:r>
              <a:rPr lang="en-US" sz="1600" b="1" kern="0" baseline="-25000" dirty="0" smtClean="0">
                <a:latin typeface="Arial" pitchFamily="34" charset="0"/>
                <a:ea typeface="+mn-ea"/>
                <a:cs typeface="Arial" pitchFamily="34" charset="0"/>
              </a:rPr>
              <a:t> </a:t>
            </a:r>
            <a:r>
              <a:rPr lang="en-US" sz="1600" b="1" kern="0" dirty="0">
                <a:latin typeface="Arial" pitchFamily="34" charset="0"/>
                <a:ea typeface="+mn-ea"/>
                <a:cs typeface="Arial" pitchFamily="34" charset="0"/>
              </a:rPr>
              <a:t>enter network?</a:t>
            </a:r>
          </a:p>
        </p:txBody>
      </p:sp>
      <p:sp>
        <p:nvSpPr>
          <p:cNvPr id="17420" name="Left-Right Arrow 54"/>
          <p:cNvSpPr>
            <a:spLocks noChangeArrowheads="1"/>
          </p:cNvSpPr>
          <p:nvPr/>
        </p:nvSpPr>
        <p:spPr bwMode="auto">
          <a:xfrm>
            <a:off x="2014538" y="2720975"/>
            <a:ext cx="1477962" cy="252413"/>
          </a:xfrm>
          <a:prstGeom prst="leftRightArrow">
            <a:avLst>
              <a:gd name="adj1" fmla="val 50000"/>
              <a:gd name="adj2" fmla="val 49987"/>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400"/>
          </a:p>
        </p:txBody>
      </p:sp>
      <p:sp>
        <p:nvSpPr>
          <p:cNvPr id="64" name="Rectangle 63"/>
          <p:cNvSpPr/>
          <p:nvPr/>
        </p:nvSpPr>
        <p:spPr>
          <a:xfrm>
            <a:off x="1371600" y="3276600"/>
            <a:ext cx="501084" cy="369332"/>
          </a:xfrm>
          <a:prstGeom prst="rect">
            <a:avLst/>
          </a:prstGeom>
        </p:spPr>
        <p:txBody>
          <a:bodyPr wrap="none">
            <a:spAutoFit/>
          </a:bodyPr>
          <a:lstStyle/>
          <a:p>
            <a:pPr>
              <a:defRPr/>
            </a:pPr>
            <a:r>
              <a:rPr lang="en-US" sz="1800" b="1" kern="0" dirty="0">
                <a:latin typeface="Arial" pitchFamily="34" charset="0"/>
                <a:ea typeface="+mn-ea"/>
                <a:cs typeface="Arial" pitchFamily="34" charset="0"/>
              </a:rPr>
              <a:t> K</a:t>
            </a:r>
            <a:r>
              <a:rPr lang="en-US" sz="1800" b="1" kern="0" baseline="-25000" dirty="0">
                <a:latin typeface="Arial" pitchFamily="34" charset="0"/>
                <a:ea typeface="+mn-ea"/>
                <a:cs typeface="Arial" pitchFamily="34" charset="0"/>
              </a:rPr>
              <a:t>1</a:t>
            </a:r>
            <a:endParaRPr lang="en-US" sz="1800" baseline="-25000" dirty="0">
              <a:ea typeface="+mn-ea"/>
            </a:endParaRPr>
          </a:p>
        </p:txBody>
      </p:sp>
      <p:sp>
        <p:nvSpPr>
          <p:cNvPr id="66" name="Rectangle 65"/>
          <p:cNvSpPr/>
          <p:nvPr/>
        </p:nvSpPr>
        <p:spPr>
          <a:xfrm>
            <a:off x="3657600" y="3200400"/>
            <a:ext cx="501084" cy="369332"/>
          </a:xfrm>
          <a:prstGeom prst="rect">
            <a:avLst/>
          </a:prstGeom>
        </p:spPr>
        <p:txBody>
          <a:bodyPr wrap="none">
            <a:spAutoFit/>
          </a:bodyPr>
          <a:lstStyle/>
          <a:p>
            <a:pPr>
              <a:defRPr/>
            </a:pPr>
            <a:r>
              <a:rPr lang="en-US" sz="1800" b="1" kern="0" dirty="0">
                <a:latin typeface="Arial" pitchFamily="34" charset="0"/>
                <a:ea typeface="+mn-ea"/>
                <a:cs typeface="Arial" pitchFamily="34" charset="0"/>
              </a:rPr>
              <a:t> K</a:t>
            </a:r>
            <a:r>
              <a:rPr lang="en-US" sz="1800" b="1" kern="0" baseline="-25000" dirty="0">
                <a:latin typeface="Arial" pitchFamily="34" charset="0"/>
                <a:ea typeface="+mn-ea"/>
                <a:cs typeface="Arial" pitchFamily="34" charset="0"/>
              </a:rPr>
              <a:t>2</a:t>
            </a:r>
            <a:endParaRPr lang="en-US" sz="1800" baseline="-25000" dirty="0">
              <a:ea typeface="+mn-ea"/>
            </a:endParaRPr>
          </a:p>
        </p:txBody>
      </p:sp>
      <p:sp>
        <p:nvSpPr>
          <p:cNvPr id="68" name="Rectangle 67"/>
          <p:cNvSpPr/>
          <p:nvPr/>
        </p:nvSpPr>
        <p:spPr>
          <a:xfrm>
            <a:off x="6143625" y="4500563"/>
            <a:ext cx="2428875" cy="1323439"/>
          </a:xfrm>
          <a:prstGeom prst="rect">
            <a:avLst/>
          </a:prstGeom>
        </p:spPr>
        <p:txBody>
          <a:bodyPr>
            <a:spAutoFit/>
          </a:bodyPr>
          <a:lstStyle/>
          <a:p>
            <a:pPr marL="342900" indent="-342900">
              <a:spcBef>
                <a:spcPct val="20000"/>
              </a:spcBef>
              <a:defRPr/>
            </a:pPr>
            <a:r>
              <a:rPr lang="en-US" sz="1600" b="1" kern="0" dirty="0">
                <a:latin typeface="Arial" pitchFamily="34" charset="0"/>
                <a:ea typeface="+mn-ea"/>
                <a:cs typeface="Arial" pitchFamily="34" charset="0"/>
              </a:rPr>
              <a:t>	</a:t>
            </a:r>
            <a:r>
              <a:rPr lang="en-US" sz="2000" b="1" kern="0" dirty="0">
                <a:latin typeface="Arial" pitchFamily="34" charset="0"/>
                <a:ea typeface="+mn-ea"/>
                <a:cs typeface="Arial" pitchFamily="34" charset="0"/>
              </a:rPr>
              <a:t>Access control servers do NOT need to hold any secrets</a:t>
            </a:r>
          </a:p>
        </p:txBody>
      </p:sp>
      <p:sp>
        <p:nvSpPr>
          <p:cNvPr id="17425" name="Flowchart: Magnetic Disk 68"/>
          <p:cNvSpPr>
            <a:spLocks noChangeArrowheads="1"/>
          </p:cNvSpPr>
          <p:nvPr/>
        </p:nvSpPr>
        <p:spPr bwMode="auto">
          <a:xfrm>
            <a:off x="6553200" y="3352800"/>
            <a:ext cx="785813" cy="1000125"/>
          </a:xfrm>
          <a:prstGeom prst="flowChartMagneticDisk">
            <a:avLst/>
          </a:prstGeom>
          <a:solidFill>
            <a:schemeClr val="accent1"/>
          </a:solidFill>
          <a:ln w="12700">
            <a:solidFill>
              <a:schemeClr val="tx1"/>
            </a:solidFill>
            <a:round/>
            <a:headEnd type="none" w="sm" len="sm"/>
            <a:tailEnd type="none" w="sm" len="sm"/>
          </a:ln>
        </p:spPr>
        <p:txBody>
          <a:bodyPr/>
          <a:lstStyle/>
          <a:p>
            <a:endParaRPr lang="en-US"/>
          </a:p>
        </p:txBody>
      </p:sp>
      <p:sp>
        <p:nvSpPr>
          <p:cNvPr id="46" name="Flowchart: Magnetic Disk 68"/>
          <p:cNvSpPr>
            <a:spLocks noChangeArrowheads="1"/>
          </p:cNvSpPr>
          <p:nvPr/>
        </p:nvSpPr>
        <p:spPr bwMode="auto">
          <a:xfrm>
            <a:off x="5638800" y="1676400"/>
            <a:ext cx="785813" cy="1000125"/>
          </a:xfrm>
          <a:prstGeom prst="flowChartMagneticDisk">
            <a:avLst/>
          </a:prstGeom>
          <a:solidFill>
            <a:schemeClr val="accent2">
              <a:lumMod val="20000"/>
              <a:lumOff val="80000"/>
            </a:schemeClr>
          </a:solidFill>
          <a:ln w="12700">
            <a:solidFill>
              <a:schemeClr val="tx1"/>
            </a:solidFill>
            <a:round/>
            <a:headEnd type="none" w="sm" len="sm"/>
            <a:tailEnd type="none" w="sm" len="sm"/>
          </a:ln>
        </p:spPr>
        <p:txBody>
          <a:bodyPr/>
          <a:lstStyle/>
          <a:p>
            <a:endParaRPr lang="en-US"/>
          </a:p>
        </p:txBody>
      </p:sp>
      <p:cxnSp>
        <p:nvCxnSpPr>
          <p:cNvPr id="47" name="Straight Arrow Connector 32"/>
          <p:cNvCxnSpPr>
            <a:cxnSpLocks noChangeShapeType="1"/>
          </p:cNvCxnSpPr>
          <p:nvPr/>
        </p:nvCxnSpPr>
        <p:spPr bwMode="auto">
          <a:xfrm flipH="1" flipV="1">
            <a:off x="6248400" y="2667000"/>
            <a:ext cx="457200" cy="685800"/>
          </a:xfrm>
          <a:prstGeom prst="straightConnector1">
            <a:avLst/>
          </a:prstGeom>
          <a:noFill/>
          <a:ln w="28575">
            <a:solidFill>
              <a:schemeClr val="tx2"/>
            </a:solidFill>
            <a:prstDash val="dash"/>
            <a:round/>
            <a:headEnd type="arrow" w="sm" len="sm"/>
            <a:tailEnd type="arrow" w="med" len="med"/>
          </a:ln>
          <a:extLst>
            <a:ext uri="{909E8E84-426E-40dd-AFC4-6F175D3DCCD1}">
              <a14:hiddenFill xmlns:a14="http://schemas.microsoft.com/office/drawing/2010/main">
                <a:noFill/>
              </a14:hiddenFill>
            </a:ext>
          </a:extLst>
        </p:spPr>
      </p:cxnSp>
      <p:sp>
        <p:nvSpPr>
          <p:cNvPr id="55" name="Rectangle 54"/>
          <p:cNvSpPr/>
          <p:nvPr/>
        </p:nvSpPr>
        <p:spPr>
          <a:xfrm>
            <a:off x="1447800" y="3733800"/>
            <a:ext cx="398517" cy="369332"/>
          </a:xfrm>
          <a:prstGeom prst="rect">
            <a:avLst/>
          </a:prstGeom>
        </p:spPr>
        <p:txBody>
          <a:bodyPr wrap="none">
            <a:spAutoFit/>
          </a:bodyPr>
          <a:lstStyle/>
          <a:p>
            <a:pPr>
              <a:defRPr/>
            </a:pPr>
            <a:r>
              <a:rPr lang="en-US" sz="1800" b="1" kern="0" dirty="0">
                <a:latin typeface="Arial" pitchFamily="34" charset="0"/>
                <a:ea typeface="+mn-ea"/>
                <a:cs typeface="Arial" pitchFamily="34" charset="0"/>
              </a:rPr>
              <a:t> </a:t>
            </a:r>
            <a:r>
              <a:rPr lang="en-US" sz="1800" b="1" kern="0" dirty="0" smtClean="0">
                <a:latin typeface="Arial" pitchFamily="34" charset="0"/>
                <a:ea typeface="+mn-ea"/>
                <a:cs typeface="Arial" pitchFamily="34" charset="0"/>
              </a:rPr>
              <a:t>I</a:t>
            </a:r>
            <a:r>
              <a:rPr lang="en-US" sz="1800" b="1" kern="0" baseline="-25000" dirty="0" smtClean="0">
                <a:latin typeface="Arial" pitchFamily="34" charset="0"/>
                <a:ea typeface="+mn-ea"/>
                <a:cs typeface="Arial" pitchFamily="34" charset="0"/>
              </a:rPr>
              <a:t>1</a:t>
            </a:r>
            <a:endParaRPr lang="en-US" sz="1800" baseline="-25000" dirty="0">
              <a:ea typeface="+mn-ea"/>
            </a:endParaRPr>
          </a:p>
        </p:txBody>
      </p:sp>
      <p:sp>
        <p:nvSpPr>
          <p:cNvPr id="56" name="Rectangle 55"/>
          <p:cNvSpPr/>
          <p:nvPr/>
        </p:nvSpPr>
        <p:spPr>
          <a:xfrm>
            <a:off x="3733800" y="3733800"/>
            <a:ext cx="389875" cy="369332"/>
          </a:xfrm>
          <a:prstGeom prst="rect">
            <a:avLst/>
          </a:prstGeom>
        </p:spPr>
        <p:txBody>
          <a:bodyPr wrap="none">
            <a:spAutoFit/>
          </a:bodyPr>
          <a:lstStyle/>
          <a:p>
            <a:pPr>
              <a:defRPr/>
            </a:pPr>
            <a:r>
              <a:rPr lang="en-US" sz="1800" b="1" kern="0" dirty="0">
                <a:latin typeface="Arial" pitchFamily="34" charset="0"/>
                <a:ea typeface="+mn-ea"/>
                <a:cs typeface="Arial" pitchFamily="34" charset="0"/>
              </a:rPr>
              <a:t> </a:t>
            </a:r>
            <a:r>
              <a:rPr lang="en-US" sz="1800" b="1" kern="0" dirty="0" smtClean="0">
                <a:latin typeface="Arial" pitchFamily="34" charset="0"/>
                <a:ea typeface="+mn-ea"/>
                <a:cs typeface="Arial" pitchFamily="34" charset="0"/>
              </a:rPr>
              <a:t>I</a:t>
            </a:r>
            <a:r>
              <a:rPr lang="en-US" sz="1800" baseline="-25000" dirty="0" smtClean="0"/>
              <a:t>2</a:t>
            </a:r>
            <a:endParaRPr lang="en-US" sz="1800" baseline="-25000" dirty="0">
              <a:ea typeface="+mn-ea"/>
            </a:endParaRPr>
          </a:p>
        </p:txBody>
      </p:sp>
      <p:sp>
        <p:nvSpPr>
          <p:cNvPr id="57" name="Rectangle 56"/>
          <p:cNvSpPr/>
          <p:nvPr/>
        </p:nvSpPr>
        <p:spPr>
          <a:xfrm>
            <a:off x="228600" y="4343400"/>
            <a:ext cx="4296268" cy="461665"/>
          </a:xfrm>
          <a:prstGeom prst="rect">
            <a:avLst/>
          </a:prstGeom>
        </p:spPr>
        <p:txBody>
          <a:bodyPr wrap="none">
            <a:spAutoFit/>
          </a:bodyPr>
          <a:lstStyle/>
          <a:p>
            <a:pPr>
              <a:defRPr/>
            </a:pPr>
            <a:r>
              <a:rPr lang="en-US" sz="2400" b="1" kern="0" dirty="0">
                <a:latin typeface="Arial" pitchFamily="34" charset="0"/>
                <a:cs typeface="Arial" pitchFamily="34" charset="0"/>
              </a:rPr>
              <a:t> </a:t>
            </a:r>
            <a:r>
              <a:rPr lang="en-US" sz="2400" b="1" kern="0" dirty="0" smtClean="0">
                <a:latin typeface="Arial" pitchFamily="34" charset="0"/>
                <a:cs typeface="Arial" pitchFamily="34" charset="0"/>
              </a:rPr>
              <a:t>K</a:t>
            </a:r>
            <a:r>
              <a:rPr lang="en-US" sz="2400" b="1" kern="0" baseline="-25000" dirty="0" smtClean="0">
                <a:latin typeface="Arial" pitchFamily="34" charset="0"/>
                <a:cs typeface="Arial" pitchFamily="34" charset="0"/>
              </a:rPr>
              <a:t>i</a:t>
            </a:r>
            <a:r>
              <a:rPr lang="en-US" sz="2400" b="1" kern="0" dirty="0" smtClean="0">
                <a:latin typeface="Arial" pitchFamily="34" charset="0"/>
                <a:cs typeface="Arial" pitchFamily="34" charset="0"/>
              </a:rPr>
              <a:t> </a:t>
            </a:r>
            <a:r>
              <a:rPr lang="en-US" sz="2400" kern="0" dirty="0" smtClean="0">
                <a:latin typeface="Arial" pitchFamily="34" charset="0"/>
                <a:cs typeface="Arial" pitchFamily="34" charset="0"/>
              </a:rPr>
              <a:t>is device unique public key</a:t>
            </a:r>
            <a:endParaRPr lang="en-US" sz="2400" baseline="-25000" dirty="0"/>
          </a:p>
        </p:txBody>
      </p:sp>
      <p:sp>
        <p:nvSpPr>
          <p:cNvPr id="58" name="Rectangle 57"/>
          <p:cNvSpPr/>
          <p:nvPr/>
        </p:nvSpPr>
        <p:spPr>
          <a:xfrm>
            <a:off x="381000" y="5105400"/>
            <a:ext cx="4655291" cy="830997"/>
          </a:xfrm>
          <a:prstGeom prst="rect">
            <a:avLst/>
          </a:prstGeom>
        </p:spPr>
        <p:txBody>
          <a:bodyPr wrap="none">
            <a:spAutoFit/>
          </a:bodyPr>
          <a:lstStyle/>
          <a:p>
            <a:pPr>
              <a:defRPr/>
            </a:pPr>
            <a:r>
              <a:rPr lang="en-US" sz="2400" b="1" kern="0" dirty="0">
                <a:latin typeface="Arial" pitchFamily="34" charset="0"/>
                <a:cs typeface="Arial" pitchFamily="34" charset="0"/>
              </a:rPr>
              <a:t> </a:t>
            </a:r>
            <a:r>
              <a:rPr lang="en-US" sz="2400" b="1" kern="0" dirty="0">
                <a:latin typeface="Arial" pitchFamily="34" charset="0"/>
                <a:cs typeface="Arial" pitchFamily="34" charset="0"/>
              </a:rPr>
              <a:t>I</a:t>
            </a:r>
            <a:r>
              <a:rPr lang="en-US" sz="2400" b="1" kern="0" baseline="-25000" dirty="0" smtClean="0">
                <a:latin typeface="Arial" pitchFamily="34" charset="0"/>
                <a:cs typeface="Arial" pitchFamily="34" charset="0"/>
              </a:rPr>
              <a:t>i</a:t>
            </a:r>
            <a:r>
              <a:rPr lang="en-US" sz="2400" b="1" kern="0" dirty="0" smtClean="0">
                <a:latin typeface="Arial" pitchFamily="34" charset="0"/>
                <a:cs typeface="Arial" pitchFamily="34" charset="0"/>
              </a:rPr>
              <a:t> </a:t>
            </a:r>
            <a:r>
              <a:rPr lang="en-US" sz="2400" kern="0" dirty="0" smtClean="0">
                <a:latin typeface="Arial" pitchFamily="34" charset="0"/>
                <a:cs typeface="Arial" pitchFamily="34" charset="0"/>
              </a:rPr>
              <a:t>is device unique identifier from </a:t>
            </a:r>
            <a:br>
              <a:rPr lang="en-US" sz="2400" kern="0" dirty="0" smtClean="0">
                <a:latin typeface="Arial" pitchFamily="34" charset="0"/>
                <a:cs typeface="Arial" pitchFamily="34" charset="0"/>
              </a:rPr>
            </a:br>
            <a:r>
              <a:rPr lang="en-US" sz="2400" kern="0" dirty="0" smtClean="0">
                <a:latin typeface="Arial" pitchFamily="34" charset="0"/>
                <a:cs typeface="Arial" pitchFamily="34" charset="0"/>
              </a:rPr>
              <a:t>    hash of </a:t>
            </a:r>
            <a:r>
              <a:rPr lang="en-US" sz="2400" kern="0" dirty="0">
                <a:latin typeface="Arial" pitchFamily="34" charset="0"/>
                <a:cs typeface="Arial" pitchFamily="34" charset="0"/>
              </a:rPr>
              <a:t> </a:t>
            </a:r>
            <a:r>
              <a:rPr lang="en-US" sz="2400" kern="0" dirty="0" smtClean="0">
                <a:latin typeface="Arial" pitchFamily="34" charset="0"/>
                <a:cs typeface="Arial" pitchFamily="34" charset="0"/>
              </a:rPr>
              <a:t>K</a:t>
            </a:r>
            <a:r>
              <a:rPr lang="en-US" sz="2400" kern="0" baseline="-25000" dirty="0" smtClean="0">
                <a:latin typeface="Arial" pitchFamily="34" charset="0"/>
                <a:cs typeface="Arial" pitchFamily="34" charset="0"/>
              </a:rPr>
              <a:t>i</a:t>
            </a:r>
            <a:r>
              <a:rPr lang="en-US" sz="2400" kern="0" dirty="0" smtClean="0">
                <a:latin typeface="Arial" pitchFamily="34" charset="0"/>
                <a:cs typeface="Arial" pitchFamily="34" charset="0"/>
              </a:rPr>
              <a:t>, Cipher Suite</a:t>
            </a:r>
            <a:endParaRPr lang="en-US" sz="2400" baseline="-25000" dirty="0"/>
          </a:p>
        </p:txBody>
      </p:sp>
      <p:sp>
        <p:nvSpPr>
          <p:cNvPr id="59" name="Flowchart: Magnetic Disk 68"/>
          <p:cNvSpPr>
            <a:spLocks noChangeArrowheads="1"/>
          </p:cNvSpPr>
          <p:nvPr/>
        </p:nvSpPr>
        <p:spPr bwMode="auto">
          <a:xfrm>
            <a:off x="5181600" y="4191000"/>
            <a:ext cx="785813" cy="1000125"/>
          </a:xfrm>
          <a:prstGeom prst="flowChartMagneticDisk">
            <a:avLst/>
          </a:prstGeom>
          <a:solidFill>
            <a:schemeClr val="accent6">
              <a:lumMod val="40000"/>
              <a:lumOff val="60000"/>
            </a:schemeClr>
          </a:solidFill>
          <a:ln w="12700">
            <a:solidFill>
              <a:schemeClr val="tx1"/>
            </a:solidFill>
            <a:round/>
            <a:headEnd type="none" w="sm" len="sm"/>
            <a:tailEnd type="none" w="sm" len="sm"/>
          </a:ln>
        </p:spPr>
        <p:txBody>
          <a:bodyPr/>
          <a:lstStyle/>
          <a:p>
            <a:endParaRPr lang="en-US"/>
          </a:p>
        </p:txBody>
      </p:sp>
    </p:spTree>
    <p:extLst>
      <p:ext uri="{BB962C8B-B14F-4D97-AF65-F5344CB8AC3E}">
        <p14:creationId xmlns:p14="http://schemas.microsoft.com/office/powerpoint/2010/main" val="9787406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153400" cy="685800"/>
          </a:xfrm>
        </p:spPr>
        <p:txBody>
          <a:bodyPr/>
          <a:lstStyle/>
          <a:p>
            <a:r>
              <a:rPr lang="en-US" dirty="0"/>
              <a:t>Communication privacy is not a new issue.</a:t>
            </a:r>
            <a:br>
              <a:rPr lang="en-US" dirty="0"/>
            </a:b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12</a:t>
            </a:fld>
            <a:endParaRPr lang="en-US"/>
          </a:p>
        </p:txBody>
      </p:sp>
      <p:sp>
        <p:nvSpPr>
          <p:cNvPr id="6" name="Date Placeholder 5"/>
          <p:cNvSpPr>
            <a:spLocks noGrp="1"/>
          </p:cNvSpPr>
          <p:nvPr>
            <p:ph type="dt" sz="quarter" idx="4294967295"/>
          </p:nvPr>
        </p:nvSpPr>
        <p:spPr/>
        <p:txBody>
          <a:bodyPr/>
          <a:lstStyle/>
          <a:p>
            <a:r>
              <a:rPr lang="en-US" dirty="0" smtClean="0"/>
              <a:t>November 2013</a:t>
            </a:r>
          </a:p>
        </p:txBody>
      </p:sp>
      <p:pic>
        <p:nvPicPr>
          <p:cNvPr id="10" name="Picture 9"/>
          <p:cNvPicPr>
            <a:picLocks noChangeAspect="1"/>
          </p:cNvPicPr>
          <p:nvPr/>
        </p:nvPicPr>
        <p:blipFill>
          <a:blip r:embed="rId2" cstate="print"/>
          <a:stretch>
            <a:fillRect/>
          </a:stretch>
        </p:blipFill>
        <p:spPr>
          <a:xfrm>
            <a:off x="533400" y="1205345"/>
            <a:ext cx="3429000" cy="5195455"/>
          </a:xfrm>
          <a:prstGeom prst="rect">
            <a:avLst/>
          </a:prstGeom>
        </p:spPr>
      </p:pic>
      <p:sp>
        <p:nvSpPr>
          <p:cNvPr id="11" name="Content Placeholder 2"/>
          <p:cNvSpPr>
            <a:spLocks noGrp="1"/>
          </p:cNvSpPr>
          <p:nvPr>
            <p:ph idx="1"/>
          </p:nvPr>
        </p:nvSpPr>
        <p:spPr>
          <a:xfrm>
            <a:off x="4419600" y="1524000"/>
            <a:ext cx="3810000" cy="3886200"/>
          </a:xfrm>
        </p:spPr>
        <p:txBody>
          <a:bodyPr/>
          <a:lstStyle/>
          <a:p>
            <a:pPr marL="0" indent="0">
              <a:buNone/>
            </a:pPr>
            <a:r>
              <a:rPr lang="en-US" dirty="0" smtClean="0"/>
              <a:t>Privacy was an important selling point for dial based phones (1912) since they did not require an operator.</a:t>
            </a:r>
            <a:endParaRPr lang="en-US" dirty="0"/>
          </a:p>
        </p:txBody>
      </p:sp>
      <p:sp>
        <p:nvSpPr>
          <p:cNvPr id="12" name="Rectangle 11"/>
          <p:cNvSpPr/>
          <p:nvPr/>
        </p:nvSpPr>
        <p:spPr>
          <a:xfrm>
            <a:off x="4114800" y="5943600"/>
            <a:ext cx="2428870" cy="276999"/>
          </a:xfrm>
          <a:prstGeom prst="rect">
            <a:avLst/>
          </a:prstGeom>
        </p:spPr>
        <p:txBody>
          <a:bodyPr wrap="none">
            <a:spAutoFit/>
          </a:bodyPr>
          <a:lstStyle/>
          <a:p>
            <a:r>
              <a:rPr lang="en-US" dirty="0">
                <a:hlinkClick r:id="rId3"/>
              </a:rPr>
              <a:t>http://en.wikipedia.org/wiki/</a:t>
            </a:r>
            <a:r>
              <a:rPr lang="en-US" dirty="0" smtClean="0">
                <a:hlinkClick r:id="rId3"/>
              </a:rPr>
              <a:t>Privacy</a:t>
            </a:r>
            <a:r>
              <a:rPr lang="en-US" dirty="0" smtClean="0"/>
              <a:t> </a:t>
            </a:r>
            <a:endParaRPr lang="en-US" dirty="0"/>
          </a:p>
        </p:txBody>
      </p:sp>
    </p:spTree>
    <p:extLst>
      <p:ext uri="{BB962C8B-B14F-4D97-AF65-F5344CB8AC3E}">
        <p14:creationId xmlns:p14="http://schemas.microsoft.com/office/powerpoint/2010/main" val="91363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 Privacy Concerns</a:t>
            </a:r>
            <a:endParaRPr lang="en-US" dirty="0"/>
          </a:p>
        </p:txBody>
      </p:sp>
      <p:sp>
        <p:nvSpPr>
          <p:cNvPr id="3" name="Content Placeholder 2"/>
          <p:cNvSpPr>
            <a:spLocks noGrp="1"/>
          </p:cNvSpPr>
          <p:nvPr>
            <p:ph idx="1"/>
          </p:nvPr>
        </p:nvSpPr>
        <p:spPr>
          <a:xfrm>
            <a:off x="685800" y="1752600"/>
            <a:ext cx="8153400" cy="4343400"/>
          </a:xfrm>
        </p:spPr>
        <p:txBody>
          <a:bodyPr/>
          <a:lstStyle/>
          <a:p>
            <a:pPr marL="0" indent="0">
              <a:buNone/>
            </a:pPr>
            <a:r>
              <a:rPr lang="en-US" sz="2000" b="0" dirty="0" smtClean="0">
                <a:hlinkClick r:id="rId2"/>
              </a:rPr>
              <a:t>Seattle Police Deactivate Wi-Fi Spy Grid After Privacy Outcry</a:t>
            </a:r>
            <a:r>
              <a:rPr lang="en-US" sz="2000" b="0" dirty="0" smtClean="0"/>
              <a:t> (Nov 2013)</a:t>
            </a:r>
          </a:p>
          <a:p>
            <a:pPr marL="400050" lvl="1" indent="0">
              <a:buNone/>
            </a:pPr>
            <a:r>
              <a:rPr lang="en-US" sz="1600" b="0" dirty="0" smtClean="0"/>
              <a:t>A DHS and Seattle police network collecting location information</a:t>
            </a:r>
            <a:endParaRPr lang="en-US" sz="1600" b="0" dirty="0"/>
          </a:p>
          <a:p>
            <a:pPr marL="0" indent="0">
              <a:buNone/>
            </a:pPr>
            <a:r>
              <a:rPr lang="en-US" sz="2000" b="0" dirty="0">
                <a:hlinkClick r:id="rId3"/>
              </a:rPr>
              <a:t>CreepyDOL WiFi surveillance project debuts at Blackhat/</a:t>
            </a:r>
            <a:r>
              <a:rPr lang="en-US" sz="2000" b="0" dirty="0" smtClean="0">
                <a:hlinkClick r:id="rId3"/>
              </a:rPr>
              <a:t>DEFCON</a:t>
            </a:r>
            <a:r>
              <a:rPr lang="en-US" sz="2000" b="0" dirty="0" smtClean="0"/>
              <a:t> (Aug 2013)</a:t>
            </a:r>
            <a:endParaRPr lang="en-US" sz="2000" b="0" dirty="0"/>
          </a:p>
          <a:p>
            <a:pPr marL="400050" lvl="1" indent="0">
              <a:buNone/>
            </a:pPr>
            <a:r>
              <a:rPr lang="en-US" sz="1600" dirty="0" smtClean="0"/>
              <a:t>DIY surveillance with low-cost Wi-Fi based sensors that capture MAC addresses</a:t>
            </a:r>
            <a:endParaRPr lang="en-US" sz="2000" b="0" dirty="0" smtClean="0">
              <a:hlinkClick r:id="rId4"/>
            </a:endParaRPr>
          </a:p>
          <a:p>
            <a:pPr marL="0" indent="0">
              <a:buNone/>
            </a:pPr>
            <a:r>
              <a:rPr lang="en-US" sz="2000" b="0" dirty="0" smtClean="0">
                <a:hlinkClick r:id="rId5" action="ppaction://hlinkfile"/>
              </a:rPr>
              <a:t>Wi-Fi Trashcans Now Silently Tracking Your Smartphone Data</a:t>
            </a:r>
            <a:r>
              <a:rPr lang="en-US" sz="2000" b="0" dirty="0" smtClean="0"/>
              <a:t> (Aug 2013</a:t>
            </a:r>
            <a:r>
              <a:rPr lang="en-US" sz="2000" b="0" dirty="0"/>
              <a:t>)</a:t>
            </a:r>
          </a:p>
          <a:p>
            <a:pPr marL="400050" lvl="1" indent="0">
              <a:buNone/>
            </a:pPr>
            <a:r>
              <a:rPr lang="en-US" sz="1600" i="1" dirty="0"/>
              <a:t> ... the company boasted that the cans, which included LCD advertising screens, "provide an unparalleled insight into the past behavior of unique devices"—and hence of the people who carry them around</a:t>
            </a:r>
          </a:p>
          <a:p>
            <a:pPr marL="0" indent="0">
              <a:buNone/>
            </a:pPr>
            <a:r>
              <a:rPr lang="en-US" sz="2000" b="0" dirty="0">
                <a:hlinkClick r:id="rId4"/>
              </a:rPr>
              <a:t>"Technopanic" mounts over Google's Wi-Fi Privacy violations</a:t>
            </a:r>
            <a:r>
              <a:rPr lang="en-US" sz="2000" b="0" dirty="0"/>
              <a:t> (Mar 2013)</a:t>
            </a:r>
          </a:p>
          <a:p>
            <a:pPr marL="400050" lvl="1" indent="0">
              <a:buNone/>
            </a:pPr>
            <a:r>
              <a:rPr lang="en-US" sz="1600" dirty="0"/>
              <a:t>A DHS and Seattle police network collecting location information</a:t>
            </a:r>
            <a:endParaRPr lang="en-US" dirty="0"/>
          </a:p>
          <a:p>
            <a:pPr marL="57150" indent="0">
              <a:buNone/>
            </a:pPr>
            <a:endParaRPr lang="en-US" dirty="0" smtClean="0"/>
          </a:p>
          <a:p>
            <a:pPr marL="5715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13</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spTree>
    <p:extLst>
      <p:ext uri="{BB962C8B-B14F-4D97-AF65-F5344CB8AC3E}">
        <p14:creationId xmlns:p14="http://schemas.microsoft.com/office/powerpoint/2010/main" val="81849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dirty="0" smtClean="0"/>
              <a:t>But wait – Wi-Fi “location” is also a service!</a:t>
            </a:r>
            <a:endParaRPr lang="en-US" dirty="0"/>
          </a:p>
        </p:txBody>
      </p:sp>
      <p:sp>
        <p:nvSpPr>
          <p:cNvPr id="3" name="Content Placeholder 2"/>
          <p:cNvSpPr>
            <a:spLocks noGrp="1"/>
          </p:cNvSpPr>
          <p:nvPr>
            <p:ph idx="1"/>
          </p:nvPr>
        </p:nvSpPr>
        <p:spPr>
          <a:xfrm>
            <a:off x="304800" y="1676400"/>
            <a:ext cx="8458200" cy="4419600"/>
          </a:xfrm>
        </p:spPr>
        <p:txBody>
          <a:bodyPr/>
          <a:lstStyle/>
          <a:p>
            <a:pPr marL="0" indent="0">
              <a:buNone/>
            </a:pPr>
            <a:r>
              <a:rPr lang="en-US" sz="2000" b="0" dirty="0" smtClean="0">
                <a:hlinkClick r:id="rId2"/>
              </a:rPr>
              <a:t>Location-based Wi-Fi services can add immediate value to Wi-Fi deployments </a:t>
            </a:r>
            <a:r>
              <a:rPr lang="en-US" sz="2000" b="0" dirty="0" smtClean="0"/>
              <a:t> (Oct 2013</a:t>
            </a:r>
            <a:r>
              <a:rPr lang="en-US" sz="2000" b="0" dirty="0"/>
              <a:t>)</a:t>
            </a:r>
          </a:p>
          <a:p>
            <a:pPr marL="400050" lvl="1" indent="0">
              <a:buNone/>
            </a:pPr>
            <a:r>
              <a:rPr lang="en-US" sz="1600" dirty="0"/>
              <a:t>“Knowing where someone is can be important because you are then in a better position to do something for or with them</a:t>
            </a:r>
            <a:r>
              <a:rPr lang="en-US" sz="1600" dirty="0" smtClean="0"/>
              <a:t>.”</a:t>
            </a:r>
          </a:p>
          <a:p>
            <a:pPr marL="400050" lvl="1" indent="0">
              <a:buNone/>
            </a:pPr>
            <a:endParaRPr lang="en-US" sz="1600" dirty="0"/>
          </a:p>
          <a:p>
            <a:pPr marL="0" indent="0">
              <a:buNone/>
            </a:pPr>
            <a:r>
              <a:rPr lang="en-US" sz="2000" b="0" dirty="0" smtClean="0">
                <a:hlinkClick r:id="rId3"/>
              </a:rPr>
              <a:t>In-Location Alliance</a:t>
            </a:r>
            <a:r>
              <a:rPr lang="en-US" sz="2000" b="0" dirty="0" smtClean="0"/>
              <a:t> (</a:t>
            </a:r>
            <a:r>
              <a:rPr lang="en-US" sz="2000" b="0" dirty="0"/>
              <a:t>Nov 2013)</a:t>
            </a:r>
          </a:p>
          <a:p>
            <a:pPr marL="400050" lvl="1" indent="0">
              <a:buNone/>
            </a:pPr>
            <a:r>
              <a:rPr lang="en-US" sz="1600" dirty="0" smtClean="0"/>
              <a:t>“There </a:t>
            </a:r>
            <a:r>
              <a:rPr lang="en-US" sz="1600" dirty="0"/>
              <a:t>are countless uses for accurate indoor positioning </a:t>
            </a:r>
            <a:r>
              <a:rPr lang="en-US" sz="1600" dirty="0" smtClean="0"/>
              <a:t>...”</a:t>
            </a:r>
          </a:p>
          <a:p>
            <a:pPr marL="400050" lvl="1" indent="0">
              <a:buNone/>
            </a:pPr>
            <a:endParaRPr lang="en-US" sz="1600" dirty="0"/>
          </a:p>
          <a:p>
            <a:pPr marL="0" indent="0">
              <a:buNone/>
            </a:pPr>
            <a:r>
              <a:rPr lang="en-US" sz="2000" b="0" dirty="0" smtClean="0">
                <a:hlinkClick r:id="rId4"/>
              </a:rPr>
              <a:t>Renew - Wi-Fi based market information </a:t>
            </a:r>
            <a:r>
              <a:rPr lang="en-US" sz="2000" b="0" dirty="0" smtClean="0"/>
              <a:t>(</a:t>
            </a:r>
            <a:r>
              <a:rPr lang="en-US" sz="2000" b="0" dirty="0"/>
              <a:t>Nov 2013)</a:t>
            </a:r>
          </a:p>
          <a:p>
            <a:pPr marL="400050" lvl="1" indent="0">
              <a:buNone/>
            </a:pPr>
            <a:r>
              <a:rPr lang="en-US" sz="1600" dirty="0"/>
              <a:t>The Renew Network extends to over three million professionals in the City of London everyday. Our units have been strategically placed to achieve optimum viewing time, enabling our clients to receive a constant and continuous space to </a:t>
            </a:r>
            <a:r>
              <a:rPr lang="en-US" sz="1600" dirty="0" smtClean="0"/>
              <a:t>accommodate </a:t>
            </a:r>
            <a:r>
              <a:rPr lang="en-US" sz="1600" dirty="0"/>
              <a:t>commercial campaigns.</a:t>
            </a: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14</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pic>
        <p:nvPicPr>
          <p:cNvPr id="7" name="Picture 6"/>
          <p:cNvPicPr>
            <a:picLocks noChangeAspect="1"/>
          </p:cNvPicPr>
          <p:nvPr/>
        </p:nvPicPr>
        <p:blipFill>
          <a:blip r:embed="rId5" cstate="print"/>
          <a:stretch>
            <a:fillRect/>
          </a:stretch>
        </p:blipFill>
        <p:spPr>
          <a:xfrm>
            <a:off x="4419600" y="5410200"/>
            <a:ext cx="1752600" cy="967581"/>
          </a:xfrm>
          <a:prstGeom prst="rect">
            <a:avLst/>
          </a:prstGeom>
        </p:spPr>
      </p:pic>
    </p:spTree>
    <p:extLst>
      <p:ext uri="{BB962C8B-B14F-4D97-AF65-F5344CB8AC3E}">
        <p14:creationId xmlns:p14="http://schemas.microsoft.com/office/powerpoint/2010/main" val="184915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Threats</a:t>
            </a:r>
            <a:endParaRPr lang="en-US" dirty="0"/>
          </a:p>
        </p:txBody>
      </p:sp>
      <p:sp>
        <p:nvSpPr>
          <p:cNvPr id="3" name="Content Placeholder 2"/>
          <p:cNvSpPr>
            <a:spLocks noGrp="1"/>
          </p:cNvSpPr>
          <p:nvPr>
            <p:ph idx="1"/>
          </p:nvPr>
        </p:nvSpPr>
        <p:spPr>
          <a:xfrm>
            <a:off x="685800" y="1676400"/>
            <a:ext cx="7772400" cy="4419600"/>
          </a:xfrm>
        </p:spPr>
        <p:txBody>
          <a:bodyPr/>
          <a:lstStyle/>
          <a:p>
            <a:pPr marL="0" indent="0">
              <a:buNone/>
            </a:pPr>
            <a:r>
              <a:rPr lang="en-US" dirty="0" smtClean="0"/>
              <a:t>Source of Threats:</a:t>
            </a:r>
          </a:p>
          <a:p>
            <a:pPr lvl="1"/>
            <a:r>
              <a:rPr lang="en-US" dirty="0" smtClean="0"/>
              <a:t>Hackers, private investigators, stalkers, paparazzi</a:t>
            </a:r>
          </a:p>
          <a:p>
            <a:pPr lvl="1"/>
            <a:r>
              <a:rPr lang="en-US" dirty="0" smtClean="0"/>
              <a:t>Marketing firms and retail outlets</a:t>
            </a:r>
          </a:p>
          <a:p>
            <a:pPr lvl="1"/>
            <a:r>
              <a:rPr lang="en-US" dirty="0" smtClean="0"/>
              <a:t>Police, Government Agencies</a:t>
            </a:r>
          </a:p>
          <a:p>
            <a:pPr marL="0" indent="0">
              <a:buNone/>
            </a:pPr>
            <a:r>
              <a:rPr lang="en-US" dirty="0" smtClean="0"/>
              <a:t>Non-threats:</a:t>
            </a:r>
          </a:p>
          <a:p>
            <a:pPr lvl="1" indent="-342900"/>
            <a:r>
              <a:rPr lang="en-US" dirty="0" smtClean="0"/>
              <a:t>Marketing firms and retail outlets (with user approval)</a:t>
            </a:r>
          </a:p>
          <a:p>
            <a:pPr lvl="1" indent="-342900"/>
            <a:r>
              <a:rPr lang="en-US" dirty="0" smtClean="0"/>
              <a:t>Personal home automation (of home user)</a:t>
            </a:r>
          </a:p>
          <a:p>
            <a:pPr lvl="1" indent="-342900"/>
            <a:r>
              <a:rPr lang="en-US" dirty="0" smtClean="0"/>
              <a:t>... Etc.</a:t>
            </a:r>
          </a:p>
          <a:p>
            <a:pPr marL="0" indent="0">
              <a:buNone/>
            </a:pPr>
            <a:r>
              <a:rPr lang="en-US" dirty="0" smtClean="0"/>
              <a:t>It is very important to identify ways to enable tracking when it is a “service”, but prevent unauthorized tracking</a:t>
            </a: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15</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spTree>
    <p:extLst>
      <p:ext uri="{BB962C8B-B14F-4D97-AF65-F5344CB8AC3E}">
        <p14:creationId xmlns:p14="http://schemas.microsoft.com/office/powerpoint/2010/main" val="255097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should avoid as </a:t>
            </a:r>
            <a:br>
              <a:rPr lang="en-US" dirty="0" smtClean="0"/>
            </a:br>
            <a:r>
              <a:rPr lang="en-US" dirty="0" smtClean="0"/>
              <a:t>a 802.11 privacy solution</a:t>
            </a:r>
            <a:endParaRPr lang="en-US" dirty="0"/>
          </a:p>
        </p:txBody>
      </p:sp>
      <p:sp>
        <p:nvSpPr>
          <p:cNvPr id="3" name="Content Placeholder 2"/>
          <p:cNvSpPr>
            <a:spLocks noGrp="1"/>
          </p:cNvSpPr>
          <p:nvPr>
            <p:ph idx="1"/>
          </p:nvPr>
        </p:nvSpPr>
        <p:spPr/>
        <p:txBody>
          <a:bodyPr/>
          <a:lstStyle/>
          <a:p>
            <a:pPr marL="0" indent="0">
              <a:buNone/>
            </a:pPr>
            <a:r>
              <a:rPr lang="en-US" dirty="0" smtClean="0">
                <a:latin typeface="Arial"/>
                <a:cs typeface="Arial"/>
              </a:rPr>
              <a:t>From one system vendor:</a:t>
            </a:r>
          </a:p>
          <a:p>
            <a:endParaRPr lang="en-US" dirty="0" smtClean="0">
              <a:latin typeface="Arial"/>
              <a:cs typeface="Arial"/>
            </a:endParaRPr>
          </a:p>
          <a:p>
            <a:pPr marL="0" indent="0">
              <a:buNone/>
            </a:pPr>
            <a:r>
              <a:rPr lang="en-US" b="0" dirty="0" smtClean="0">
                <a:latin typeface="Arial"/>
                <a:cs typeface="Arial"/>
              </a:rPr>
              <a:t>“Participation </a:t>
            </a:r>
            <a:r>
              <a:rPr lang="en-US" b="0" dirty="0">
                <a:latin typeface="Arial"/>
                <a:cs typeface="Arial"/>
              </a:rPr>
              <a:t>in Wi-Fi location services is completely up to the customer or visitor - they can opt out simply by </a:t>
            </a:r>
            <a:r>
              <a:rPr lang="en-US" dirty="0">
                <a:latin typeface="Arial"/>
                <a:cs typeface="Arial"/>
              </a:rPr>
              <a:t>turning off their Wi-Fi signal</a:t>
            </a:r>
            <a:r>
              <a:rPr lang="en-US" b="0" dirty="0" smtClean="0">
                <a:latin typeface="Arial"/>
                <a:cs typeface="Arial"/>
              </a:rPr>
              <a:t>.”</a:t>
            </a:r>
            <a:endParaRPr lang="en-US" b="0" dirty="0">
              <a:latin typeface="Arial"/>
              <a:cs typeface="Arial"/>
            </a:endParaRPr>
          </a:p>
          <a:p>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16</a:t>
            </a:fld>
            <a:endParaRPr lang="en-US"/>
          </a:p>
        </p:txBody>
      </p:sp>
      <p:sp>
        <p:nvSpPr>
          <p:cNvPr id="6" name="Date Placeholder 5"/>
          <p:cNvSpPr>
            <a:spLocks noGrp="1"/>
          </p:cNvSpPr>
          <p:nvPr>
            <p:ph type="dt" sz="quarter" idx="4294967295"/>
          </p:nvPr>
        </p:nvSpPr>
        <p:spPr/>
        <p:txBody>
          <a:bodyPr/>
          <a:lstStyle/>
          <a:p>
            <a:r>
              <a:rPr lang="en-US" smtClean="0"/>
              <a:t>July 2014</a:t>
            </a:r>
            <a:endParaRPr lang="en-US" dirty="0" smtClean="0"/>
          </a:p>
        </p:txBody>
      </p:sp>
    </p:spTree>
    <p:extLst>
      <p:ext uri="{BB962C8B-B14F-4D97-AF65-F5344CB8AC3E}">
        <p14:creationId xmlns:p14="http://schemas.microsoft.com/office/powerpoint/2010/main" val="128260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1066800"/>
          </a:xfrm>
        </p:spPr>
        <p:txBody>
          <a:bodyPr/>
          <a:lstStyle/>
          <a:p>
            <a:r>
              <a:rPr lang="en-US" dirty="0" smtClean="0"/>
              <a:t>Privacy versus other Security Services in 802.11</a:t>
            </a:r>
            <a:endParaRPr lang="en-US" dirty="0"/>
          </a:p>
        </p:txBody>
      </p:sp>
      <p:sp>
        <p:nvSpPr>
          <p:cNvPr id="3" name="Content Placeholder 2"/>
          <p:cNvSpPr>
            <a:spLocks noGrp="1"/>
          </p:cNvSpPr>
          <p:nvPr>
            <p:ph idx="1"/>
          </p:nvPr>
        </p:nvSpPr>
        <p:spPr>
          <a:xfrm>
            <a:off x="304800" y="1981200"/>
            <a:ext cx="8610600" cy="4114800"/>
          </a:xfrm>
        </p:spPr>
        <p:txBody>
          <a:bodyPr/>
          <a:lstStyle/>
          <a:p>
            <a:pPr marL="0" indent="0">
              <a:buNone/>
            </a:pPr>
            <a:r>
              <a:rPr lang="en-US" dirty="0" smtClean="0"/>
              <a:t>Privacy protection is provided by encryption and authentication</a:t>
            </a:r>
          </a:p>
          <a:p>
            <a:pPr lvl="1"/>
            <a:r>
              <a:rPr lang="en-US" dirty="0" smtClean="0"/>
              <a:t>But this just protects the disclosure “data”</a:t>
            </a:r>
          </a:p>
          <a:p>
            <a:pPr lvl="1"/>
            <a:r>
              <a:rPr lang="en-US" dirty="0" smtClean="0"/>
              <a:t>Good security (e.g. RSN) is a first step and is not the subject of this analysis and is assumed as a starting point</a:t>
            </a:r>
          </a:p>
          <a:p>
            <a:endParaRPr lang="en-US" dirty="0" smtClean="0"/>
          </a:p>
          <a:p>
            <a:pPr marL="0" indent="0">
              <a:buNone/>
            </a:pPr>
            <a:r>
              <a:rPr lang="en-US" dirty="0" smtClean="0"/>
              <a:t>Privacy of identity and location must consider other information in 802.11 frames that can be used to track a device</a:t>
            </a:r>
          </a:p>
          <a:p>
            <a:pPr lvl="1"/>
            <a:r>
              <a:rPr lang="en-US" dirty="0" smtClean="0"/>
              <a:t>the </a:t>
            </a:r>
            <a:r>
              <a:rPr lang="en-US" dirty="0" smtClean="0"/>
              <a:t>MAC address </a:t>
            </a:r>
            <a:endParaRPr lang="en-US" dirty="0" smtClean="0"/>
          </a:p>
          <a:p>
            <a:pPr lvl="1"/>
            <a:r>
              <a:rPr lang="en-US" dirty="0" smtClean="0"/>
              <a:t>Active probing and SSIDs</a:t>
            </a: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17</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spTree>
    <p:extLst>
      <p:ext uri="{BB962C8B-B14F-4D97-AF65-F5344CB8AC3E}">
        <p14:creationId xmlns:p14="http://schemas.microsoft.com/office/powerpoint/2010/main" val="3787429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r>
              <a:rPr lang="en-US" dirty="0" smtClean="0"/>
              <a:t>Where can 802.11 privacy be improved? </a:t>
            </a:r>
            <a:endParaRPr lang="en-US" dirty="0"/>
          </a:p>
        </p:txBody>
      </p:sp>
      <p:sp>
        <p:nvSpPr>
          <p:cNvPr id="3" name="Content Placeholder 2"/>
          <p:cNvSpPr>
            <a:spLocks noGrp="1"/>
          </p:cNvSpPr>
          <p:nvPr>
            <p:ph idx="1"/>
          </p:nvPr>
        </p:nvSpPr>
        <p:spPr>
          <a:xfrm>
            <a:off x="685800" y="1447800"/>
            <a:ext cx="7772400" cy="4648200"/>
          </a:xfrm>
        </p:spPr>
        <p:txBody>
          <a:bodyPr/>
          <a:lstStyle/>
          <a:p>
            <a:pPr marL="0" indent="0">
              <a:buNone/>
            </a:pPr>
            <a:r>
              <a:rPr lang="en-US" dirty="0" smtClean="0"/>
              <a:t>MAC Addresses are unique per device</a:t>
            </a:r>
          </a:p>
          <a:p>
            <a:pPr lvl="1"/>
            <a:r>
              <a:rPr lang="en-US" dirty="0" smtClean="0"/>
              <a:t>Enable detailed tracking by passive capture</a:t>
            </a:r>
          </a:p>
          <a:p>
            <a:pPr lvl="1"/>
            <a:r>
              <a:rPr lang="en-US" dirty="0" smtClean="0"/>
              <a:t>MAC addresses may be used in IPv6 addresses and carried beyond the WLAN and will directly identify the connecting device</a:t>
            </a:r>
          </a:p>
          <a:p>
            <a:pPr marL="0" indent="0">
              <a:buNone/>
            </a:pPr>
            <a:r>
              <a:rPr lang="en-US" dirty="0" smtClean="0"/>
              <a:t>SSIDs are sometimes unique</a:t>
            </a:r>
          </a:p>
          <a:p>
            <a:pPr lvl="1"/>
            <a:r>
              <a:rPr lang="en-US" dirty="0" smtClean="0"/>
              <a:t>Enable tracking when used in probe requests and indicate a devices commonly used APs</a:t>
            </a:r>
          </a:p>
          <a:p>
            <a:pPr lvl="1"/>
            <a:r>
              <a:rPr lang="en-US" dirty="0" smtClean="0"/>
              <a:t>The profile of multiple SSIDs used in probing are a good fingerprint of a users identity</a:t>
            </a:r>
          </a:p>
          <a:p>
            <a:pPr marL="0" indent="0">
              <a:buNone/>
            </a:pPr>
            <a:r>
              <a:rPr lang="en-US" dirty="0" smtClean="0"/>
              <a:t>802.11u is unprotected and may indicate user interests</a:t>
            </a:r>
          </a:p>
          <a:p>
            <a:pPr lvl="1"/>
            <a:endParaRPr lang="en-US" dirty="0"/>
          </a:p>
          <a:p>
            <a:pPr marL="0" indent="0">
              <a:buNone/>
            </a:pPr>
            <a:r>
              <a:rPr lang="en-US" dirty="0" smtClean="0"/>
              <a:t>Others?</a:t>
            </a:r>
          </a:p>
          <a:p>
            <a:endParaRPr lang="en-US" dirty="0"/>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18</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spTree>
    <p:extLst>
      <p:ext uri="{BB962C8B-B14F-4D97-AF65-F5344CB8AC3E}">
        <p14:creationId xmlns:p14="http://schemas.microsoft.com/office/powerpoint/2010/main" val="272263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533400"/>
            <a:ext cx="8077200" cy="533400"/>
          </a:xfrm>
        </p:spPr>
        <p:txBody>
          <a:bodyPr/>
          <a:lstStyle/>
          <a:p>
            <a:r>
              <a:rPr lang="en-US" sz="2400" dirty="0" smtClean="0">
                <a:latin typeface="Antique Olive Roman" charset="0"/>
              </a:rPr>
              <a:t>Passive Scanning and Monitor APs</a:t>
            </a:r>
            <a:endParaRPr lang="en-US" sz="2400" dirty="0">
              <a:latin typeface="Antique Olive Roman" charset="0"/>
            </a:endParaRPr>
          </a:p>
        </p:txBody>
      </p:sp>
      <p:pic>
        <p:nvPicPr>
          <p:cNvPr id="174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13" y="1476375"/>
            <a:ext cx="7667625"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2" name="Straight Arrow Connector 4"/>
          <p:cNvCxnSpPr>
            <a:cxnSpLocks noChangeShapeType="1"/>
          </p:cNvCxnSpPr>
          <p:nvPr/>
        </p:nvCxnSpPr>
        <p:spPr bwMode="auto">
          <a:xfrm rot="5400000" flipH="1" flipV="1">
            <a:off x="1693069" y="2980532"/>
            <a:ext cx="1671637" cy="44450"/>
          </a:xfrm>
          <a:prstGeom prst="straightConnector1">
            <a:avLst/>
          </a:prstGeom>
          <a:noFill/>
          <a:ln w="34925">
            <a:solidFill>
              <a:srgbClr val="FF00FF"/>
            </a:solidFill>
            <a:prstDash val="sysDot"/>
            <a:round/>
            <a:headEnd/>
            <a:tailEnd type="arrow" w="med" len="med"/>
          </a:ln>
          <a:extLst>
            <a:ext uri="{909E8E84-426E-40dd-AFC4-6F175D3DCCD1}">
              <a14:hiddenFill xmlns:a14="http://schemas.microsoft.com/office/drawing/2010/main">
                <a:noFill/>
              </a14:hiddenFill>
            </a:ext>
          </a:extLst>
        </p:spPr>
      </p:cxnSp>
      <p:cxnSp>
        <p:nvCxnSpPr>
          <p:cNvPr id="17413" name="Straight Arrow Connector 6"/>
          <p:cNvCxnSpPr>
            <a:cxnSpLocks noChangeShapeType="1"/>
          </p:cNvCxnSpPr>
          <p:nvPr/>
        </p:nvCxnSpPr>
        <p:spPr bwMode="auto">
          <a:xfrm rot="5400000" flipH="1" flipV="1">
            <a:off x="4860131" y="3471069"/>
            <a:ext cx="563563" cy="34925"/>
          </a:xfrm>
          <a:prstGeom prst="straightConnector1">
            <a:avLst/>
          </a:prstGeom>
          <a:noFill/>
          <a:ln w="34925">
            <a:solidFill>
              <a:srgbClr val="FF00FF"/>
            </a:solidFill>
            <a:prstDash val="sysDot"/>
            <a:round/>
            <a:headEnd/>
            <a:tailEnd type="arrow" w="med" len="med"/>
          </a:ln>
          <a:extLst>
            <a:ext uri="{909E8E84-426E-40dd-AFC4-6F175D3DCCD1}">
              <a14:hiddenFill xmlns:a14="http://schemas.microsoft.com/office/drawing/2010/main">
                <a:noFill/>
              </a14:hiddenFill>
            </a:ext>
          </a:extLst>
        </p:spPr>
      </p:cxnSp>
      <p:cxnSp>
        <p:nvCxnSpPr>
          <p:cNvPr id="17414" name="Straight Arrow Connector 12"/>
          <p:cNvCxnSpPr>
            <a:cxnSpLocks noChangeShapeType="1"/>
          </p:cNvCxnSpPr>
          <p:nvPr/>
        </p:nvCxnSpPr>
        <p:spPr bwMode="auto">
          <a:xfrm rot="10800000" flipV="1">
            <a:off x="1287463" y="4006850"/>
            <a:ext cx="1851025" cy="34925"/>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15" name="Straight Arrow Connector 13"/>
          <p:cNvCxnSpPr>
            <a:cxnSpLocks noChangeShapeType="1"/>
          </p:cNvCxnSpPr>
          <p:nvPr/>
        </p:nvCxnSpPr>
        <p:spPr bwMode="auto">
          <a:xfrm rot="5400000" flipH="1" flipV="1">
            <a:off x="2077244" y="4087019"/>
            <a:ext cx="1117600" cy="1004888"/>
          </a:xfrm>
          <a:prstGeom prst="straightConnector1">
            <a:avLst/>
          </a:prstGeom>
          <a:noFill/>
          <a:ln w="28575">
            <a:solidFill>
              <a:srgbClr val="FF0000"/>
            </a:solidFill>
            <a:round/>
            <a:headEnd type="arrow" w="med" len="med"/>
            <a:tailEnd/>
          </a:ln>
          <a:extLst>
            <a:ext uri="{909E8E84-426E-40dd-AFC4-6F175D3DCCD1}">
              <a14:hiddenFill xmlns:a14="http://schemas.microsoft.com/office/drawing/2010/main">
                <a:noFill/>
              </a14:hiddenFill>
            </a:ext>
          </a:extLst>
        </p:spPr>
      </p:cxnSp>
      <p:cxnSp>
        <p:nvCxnSpPr>
          <p:cNvPr id="17416" name="Straight Arrow Connector 22"/>
          <p:cNvCxnSpPr>
            <a:cxnSpLocks noChangeShapeType="1"/>
          </p:cNvCxnSpPr>
          <p:nvPr/>
        </p:nvCxnSpPr>
        <p:spPr bwMode="auto">
          <a:xfrm rot="5400000">
            <a:off x="959644" y="2912269"/>
            <a:ext cx="1004887" cy="282575"/>
          </a:xfrm>
          <a:prstGeom prst="straightConnector1">
            <a:avLst/>
          </a:prstGeom>
          <a:noFill/>
          <a:ln w="19050">
            <a:solidFill>
              <a:srgbClr val="3333CC"/>
            </a:solidFill>
            <a:round/>
            <a:headEnd type="arrow" w="med" len="med"/>
            <a:tailEnd type="arrow" w="med" len="med"/>
          </a:ln>
          <a:extLst>
            <a:ext uri="{909E8E84-426E-40dd-AFC4-6F175D3DCCD1}">
              <a14:hiddenFill xmlns:a14="http://schemas.microsoft.com/office/drawing/2010/main">
                <a:noFill/>
              </a14:hiddenFill>
            </a:ext>
          </a:extLst>
        </p:spPr>
      </p:cxnSp>
      <p:cxnSp>
        <p:nvCxnSpPr>
          <p:cNvPr id="17417" name="Straight Arrow Connector 27"/>
          <p:cNvCxnSpPr>
            <a:cxnSpLocks noChangeShapeType="1"/>
          </p:cNvCxnSpPr>
          <p:nvPr/>
        </p:nvCxnSpPr>
        <p:spPr bwMode="auto">
          <a:xfrm rot="16200000" flipH="1">
            <a:off x="5424488" y="3900487"/>
            <a:ext cx="361950" cy="282575"/>
          </a:xfrm>
          <a:prstGeom prst="straightConnector1">
            <a:avLst/>
          </a:prstGeom>
          <a:noFill/>
          <a:ln w="28575">
            <a:solidFill>
              <a:srgbClr val="660066"/>
            </a:solidFill>
            <a:round/>
            <a:headEnd type="arrow" w="med" len="med"/>
            <a:tailEnd type="arrow" w="med" len="med"/>
          </a:ln>
          <a:extLst>
            <a:ext uri="{909E8E84-426E-40dd-AFC4-6F175D3DCCD1}">
              <a14:hiddenFill xmlns:a14="http://schemas.microsoft.com/office/drawing/2010/main">
                <a:noFill/>
              </a14:hiddenFill>
            </a:ext>
          </a:extLst>
        </p:spPr>
      </p:cxnSp>
      <p:cxnSp>
        <p:nvCxnSpPr>
          <p:cNvPr id="17418" name="Straight Arrow Connector 28"/>
          <p:cNvCxnSpPr>
            <a:cxnSpLocks noChangeShapeType="1"/>
          </p:cNvCxnSpPr>
          <p:nvPr/>
        </p:nvCxnSpPr>
        <p:spPr bwMode="auto">
          <a:xfrm rot="10800000" flipV="1">
            <a:off x="1354138" y="3929063"/>
            <a:ext cx="3352800" cy="1111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19" name="Straight Arrow Connector 31"/>
          <p:cNvCxnSpPr>
            <a:cxnSpLocks noChangeShapeType="1"/>
          </p:cNvCxnSpPr>
          <p:nvPr/>
        </p:nvCxnSpPr>
        <p:spPr bwMode="auto">
          <a:xfrm flipV="1">
            <a:off x="6208713" y="3871913"/>
            <a:ext cx="249237" cy="225425"/>
          </a:xfrm>
          <a:prstGeom prst="straightConnector1">
            <a:avLst/>
          </a:prstGeom>
          <a:noFill/>
          <a:ln w="28575">
            <a:solidFill>
              <a:srgbClr val="660066"/>
            </a:solidFill>
            <a:round/>
            <a:headEnd type="arrow" w="med" len="med"/>
            <a:tailEnd type="arrow" w="med" len="med"/>
          </a:ln>
          <a:extLst>
            <a:ext uri="{909E8E84-426E-40dd-AFC4-6F175D3DCCD1}">
              <a14:hiddenFill xmlns:a14="http://schemas.microsoft.com/office/drawing/2010/main">
                <a:noFill/>
              </a14:hiddenFill>
            </a:ext>
          </a:extLst>
        </p:spPr>
      </p:cxnSp>
      <p:cxnSp>
        <p:nvCxnSpPr>
          <p:cNvPr id="17420" name="Straight Arrow Connector 37"/>
          <p:cNvCxnSpPr>
            <a:cxnSpLocks noChangeShapeType="1"/>
          </p:cNvCxnSpPr>
          <p:nvPr/>
        </p:nvCxnSpPr>
        <p:spPr bwMode="auto">
          <a:xfrm>
            <a:off x="1196975" y="4222750"/>
            <a:ext cx="2663825" cy="461963"/>
          </a:xfrm>
          <a:prstGeom prst="straightConnector1">
            <a:avLst/>
          </a:prstGeom>
          <a:noFill/>
          <a:ln w="28575">
            <a:solidFill>
              <a:srgbClr val="660066"/>
            </a:solidFill>
            <a:prstDash val="dash"/>
            <a:round/>
            <a:headEnd type="arrow" w="med" len="med"/>
            <a:tailEnd type="arrow" w="med" len="med"/>
          </a:ln>
          <a:extLst>
            <a:ext uri="{909E8E84-426E-40dd-AFC4-6F175D3DCCD1}">
              <a14:hiddenFill xmlns:a14="http://schemas.microsoft.com/office/drawing/2010/main">
                <a:noFill/>
              </a14:hiddenFill>
            </a:ext>
          </a:extLst>
        </p:spPr>
      </p:cxnSp>
      <p:cxnSp>
        <p:nvCxnSpPr>
          <p:cNvPr id="17421" name="Straight Arrow Connector 42"/>
          <p:cNvCxnSpPr>
            <a:cxnSpLocks noChangeShapeType="1"/>
          </p:cNvCxnSpPr>
          <p:nvPr/>
        </p:nvCxnSpPr>
        <p:spPr bwMode="auto">
          <a:xfrm rot="10800000">
            <a:off x="4695825" y="3917950"/>
            <a:ext cx="949325" cy="87947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7422" name="Straight Arrow Connector 52"/>
          <p:cNvCxnSpPr>
            <a:cxnSpLocks noChangeShapeType="1"/>
          </p:cNvCxnSpPr>
          <p:nvPr/>
        </p:nvCxnSpPr>
        <p:spPr bwMode="auto">
          <a:xfrm>
            <a:off x="1760538" y="2495550"/>
            <a:ext cx="1727200" cy="1082675"/>
          </a:xfrm>
          <a:prstGeom prst="straightConnector1">
            <a:avLst/>
          </a:prstGeom>
          <a:noFill/>
          <a:ln w="19050">
            <a:solidFill>
              <a:srgbClr val="3333CC"/>
            </a:solidFill>
            <a:round/>
            <a:headEnd type="arrow" w="med" len="med"/>
            <a:tailEnd type="arrow" w="med" len="med"/>
          </a:ln>
          <a:extLst>
            <a:ext uri="{909E8E84-426E-40dd-AFC4-6F175D3DCCD1}">
              <a14:hiddenFill xmlns:a14="http://schemas.microsoft.com/office/drawing/2010/main">
                <a:noFill/>
              </a14:hiddenFill>
            </a:ext>
          </a:extLst>
        </p:spPr>
      </p:cxnSp>
      <p:sp>
        <p:nvSpPr>
          <p:cNvPr id="59" name="Rectangle 58"/>
          <p:cNvSpPr/>
          <p:nvPr/>
        </p:nvSpPr>
        <p:spPr>
          <a:xfrm>
            <a:off x="4419600" y="1219200"/>
            <a:ext cx="4572000" cy="1200329"/>
          </a:xfrm>
          <a:prstGeom prst="rect">
            <a:avLst/>
          </a:prstGeom>
        </p:spPr>
        <p:txBody>
          <a:bodyPr>
            <a:spAutoFit/>
          </a:bodyPr>
          <a:lstStyle/>
          <a:p>
            <a:pPr>
              <a:defRPr/>
            </a:pPr>
            <a:r>
              <a:rPr lang="en-US" sz="1800" b="1" dirty="0" smtClean="0">
                <a:latin typeface="Antique Olive Roman" pitchFamily="34" charset="0"/>
                <a:ea typeface="+mn-ea"/>
              </a:rPr>
              <a:t>The primary scenarios to consider that are a  “threat” and not “services” are passive monitoring and APs used for monitoring</a:t>
            </a:r>
            <a:endParaRPr lang="en-US" sz="1800" b="1" dirty="0">
              <a:latin typeface="Antique Olive Roman" pitchFamily="34" charset="0"/>
              <a:ea typeface="+mn-ea"/>
            </a:endParaRPr>
          </a:p>
        </p:txBody>
      </p:sp>
      <p:cxnSp>
        <p:nvCxnSpPr>
          <p:cNvPr id="17424" name="Straight Arrow Connector 59"/>
          <p:cNvCxnSpPr>
            <a:cxnSpLocks noChangeShapeType="1"/>
          </p:cNvCxnSpPr>
          <p:nvPr/>
        </p:nvCxnSpPr>
        <p:spPr bwMode="auto">
          <a:xfrm flipV="1">
            <a:off x="1287463" y="4132263"/>
            <a:ext cx="1636712" cy="0"/>
          </a:xfrm>
          <a:prstGeom prst="straightConnector1">
            <a:avLst/>
          </a:prstGeom>
          <a:noFill/>
          <a:ln w="34925">
            <a:solidFill>
              <a:srgbClr val="FF00FF"/>
            </a:solidFill>
            <a:prstDash val="sysDot"/>
            <a:round/>
            <a:headEnd/>
            <a:tailEnd/>
          </a:ln>
          <a:extLst>
            <a:ext uri="{909E8E84-426E-40dd-AFC4-6F175D3DCCD1}">
              <a14:hiddenFill xmlns:a14="http://schemas.microsoft.com/office/drawing/2010/main">
                <a:noFill/>
              </a14:hiddenFill>
            </a:ext>
          </a:extLst>
        </p:spPr>
      </p:cxnSp>
      <p:cxnSp>
        <p:nvCxnSpPr>
          <p:cNvPr id="17425" name="Straight Arrow Connector 63"/>
          <p:cNvCxnSpPr>
            <a:cxnSpLocks noChangeShapeType="1"/>
          </p:cNvCxnSpPr>
          <p:nvPr/>
        </p:nvCxnSpPr>
        <p:spPr bwMode="auto">
          <a:xfrm rot="5400000">
            <a:off x="2082801" y="4183062"/>
            <a:ext cx="812800" cy="733425"/>
          </a:xfrm>
          <a:prstGeom prst="straightConnector1">
            <a:avLst/>
          </a:prstGeom>
          <a:noFill/>
          <a:ln w="34925">
            <a:solidFill>
              <a:srgbClr val="FF00FF"/>
            </a:solidFill>
            <a:prstDash val="sysDot"/>
            <a:round/>
            <a:headEnd/>
            <a:tailEnd type="arrow" w="med" len="med"/>
          </a:ln>
          <a:extLst>
            <a:ext uri="{909E8E84-426E-40dd-AFC4-6F175D3DCCD1}">
              <a14:hiddenFill xmlns:a14="http://schemas.microsoft.com/office/drawing/2010/main">
                <a:noFill/>
              </a14:hiddenFill>
            </a:ext>
          </a:extLst>
        </p:spPr>
      </p:cxnSp>
      <p:cxnSp>
        <p:nvCxnSpPr>
          <p:cNvPr id="17426" name="Straight Arrow Connector 28"/>
          <p:cNvCxnSpPr>
            <a:cxnSpLocks noChangeShapeType="1"/>
          </p:cNvCxnSpPr>
          <p:nvPr/>
        </p:nvCxnSpPr>
        <p:spPr bwMode="auto">
          <a:xfrm rot="10800000">
            <a:off x="4064000" y="3824288"/>
            <a:ext cx="776288" cy="1746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27" name="Straight Arrow Connector 42"/>
          <p:cNvCxnSpPr>
            <a:cxnSpLocks noChangeShapeType="1"/>
          </p:cNvCxnSpPr>
          <p:nvPr/>
        </p:nvCxnSpPr>
        <p:spPr bwMode="auto">
          <a:xfrm rot="10800000">
            <a:off x="4830763" y="3833813"/>
            <a:ext cx="885825" cy="858837"/>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7428" name="Straight Arrow Connector 12"/>
          <p:cNvCxnSpPr>
            <a:cxnSpLocks noChangeShapeType="1"/>
          </p:cNvCxnSpPr>
          <p:nvPr/>
        </p:nvCxnSpPr>
        <p:spPr bwMode="auto">
          <a:xfrm rot="16200000" flipV="1">
            <a:off x="1019969" y="4391819"/>
            <a:ext cx="776288" cy="48895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sp>
        <p:nvSpPr>
          <p:cNvPr id="17430" name="Slide Number Placeholder 2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atin typeface="Antique Olive Roman" charset="0"/>
              </a:rPr>
              <a:t>Slide </a:t>
            </a:r>
            <a:fld id="{7732E300-00F2-0B4C-8623-8AA2AA790655}" type="slidenum">
              <a:rPr lang="en-US">
                <a:latin typeface="Antique Olive Roman" charset="0"/>
              </a:rPr>
              <a:pPr/>
              <a:t>19</a:t>
            </a:fld>
            <a:endParaRPr lang="en-US">
              <a:latin typeface="Antique Olive Roman" charset="0"/>
            </a:endParaRPr>
          </a:p>
        </p:txBody>
      </p:sp>
      <p:sp>
        <p:nvSpPr>
          <p:cNvPr id="17431" name="Footer Placeholder 2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atin typeface="Antique Olive Roman" charset="0"/>
              </a:rPr>
              <a:t>Paull Lambert - Marvell</a:t>
            </a:r>
          </a:p>
        </p:txBody>
      </p:sp>
      <p:sp>
        <p:nvSpPr>
          <p:cNvPr id="24" name="Date Placeholder 5"/>
          <p:cNvSpPr>
            <a:spLocks noGrp="1"/>
          </p:cNvSpPr>
          <p:nvPr>
            <p:ph type="dt" sz="quarter" idx="4294967295"/>
          </p:nvPr>
        </p:nvSpPr>
        <p:spPr>
          <a:xfrm>
            <a:off x="696913" y="268323"/>
            <a:ext cx="2122487" cy="405555"/>
          </a:xfrm>
        </p:spPr>
        <p:txBody>
          <a:bodyPr/>
          <a:lstStyle/>
          <a:p>
            <a:r>
              <a:rPr lang="en-US" dirty="0" smtClean="0"/>
              <a:t>November 2013</a:t>
            </a:r>
          </a:p>
        </p:txBody>
      </p:sp>
      <p:sp>
        <p:nvSpPr>
          <p:cNvPr id="2" name="Oval 1"/>
          <p:cNvSpPr/>
          <p:nvPr/>
        </p:nvSpPr>
        <p:spPr bwMode="auto">
          <a:xfrm>
            <a:off x="1905000" y="1219200"/>
            <a:ext cx="1828800" cy="1676400"/>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3276600" y="4038600"/>
            <a:ext cx="1828800" cy="1676400"/>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618253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Security and Privacy</a:t>
            </a: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2</a:t>
            </a:fld>
            <a:endParaRPr lang="en-US"/>
          </a:p>
        </p:txBody>
      </p:sp>
      <p:sp>
        <p:nvSpPr>
          <p:cNvPr id="6" name="Date Placeholder 5"/>
          <p:cNvSpPr>
            <a:spLocks noGrp="1"/>
          </p:cNvSpPr>
          <p:nvPr>
            <p:ph type="dt" sz="quarter" idx="4294967295"/>
          </p:nvPr>
        </p:nvSpPr>
        <p:spPr/>
        <p:txBody>
          <a:bodyPr/>
          <a:lstStyle/>
          <a:p>
            <a:r>
              <a:rPr lang="en-US" dirty="0" smtClean="0"/>
              <a:t>July 2014</a:t>
            </a:r>
          </a:p>
        </p:txBody>
      </p:sp>
      <p:pic>
        <p:nvPicPr>
          <p:cNvPr id="3" name="Picture 2"/>
          <p:cNvPicPr>
            <a:picLocks noChangeAspect="1"/>
          </p:cNvPicPr>
          <p:nvPr/>
        </p:nvPicPr>
        <p:blipFill>
          <a:blip r:embed="rId2"/>
          <a:stretch>
            <a:fillRect/>
          </a:stretch>
        </p:blipFill>
        <p:spPr>
          <a:xfrm>
            <a:off x="685800" y="762000"/>
            <a:ext cx="7671766" cy="2244578"/>
          </a:xfrm>
          <a:prstGeom prst="rect">
            <a:avLst/>
          </a:prstGeom>
        </p:spPr>
      </p:pic>
      <p:pic>
        <p:nvPicPr>
          <p:cNvPr id="9" name="Picture 8"/>
          <p:cNvPicPr>
            <a:picLocks noChangeAspect="1"/>
          </p:cNvPicPr>
          <p:nvPr/>
        </p:nvPicPr>
        <p:blipFill>
          <a:blip r:embed="rId3"/>
          <a:stretch>
            <a:fillRect/>
          </a:stretch>
        </p:blipFill>
        <p:spPr>
          <a:xfrm>
            <a:off x="698416" y="2867736"/>
            <a:ext cx="8140784" cy="3266364"/>
          </a:xfrm>
          <a:prstGeom prst="rect">
            <a:avLst/>
          </a:prstGeom>
        </p:spPr>
      </p:pic>
    </p:spTree>
    <p:extLst>
      <p:ext uri="{BB962C8B-B14F-4D97-AF65-F5344CB8AC3E}">
        <p14:creationId xmlns:p14="http://schemas.microsoft.com/office/powerpoint/2010/main" val="2198953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Technical Solutions for Privacy</a:t>
            </a:r>
            <a:endParaRPr lang="en-US" dirty="0"/>
          </a:p>
        </p:txBody>
      </p:sp>
      <p:sp>
        <p:nvSpPr>
          <p:cNvPr id="3" name="Content Placeholder 2"/>
          <p:cNvSpPr>
            <a:spLocks noGrp="1"/>
          </p:cNvSpPr>
          <p:nvPr>
            <p:ph idx="1"/>
          </p:nvPr>
        </p:nvSpPr>
        <p:spPr>
          <a:xfrm>
            <a:off x="685800" y="1752600"/>
            <a:ext cx="7772400" cy="4343400"/>
          </a:xfrm>
        </p:spPr>
        <p:txBody>
          <a:bodyPr/>
          <a:lstStyle/>
          <a:p>
            <a:r>
              <a:rPr lang="en-US" dirty="0" smtClean="0"/>
              <a:t>Ephemeral MAC Addresses </a:t>
            </a:r>
          </a:p>
          <a:p>
            <a:pPr lvl="1"/>
            <a:r>
              <a:rPr lang="en-US" dirty="0" smtClean="0"/>
              <a:t>use local addresses that change occasionally</a:t>
            </a:r>
          </a:p>
          <a:p>
            <a:pPr lvl="1"/>
            <a:endParaRPr lang="en-US" dirty="0" smtClean="0"/>
          </a:p>
          <a:p>
            <a:r>
              <a:rPr lang="en-US" dirty="0" smtClean="0"/>
              <a:t>Limit active </a:t>
            </a:r>
            <a:r>
              <a:rPr lang="en-US" dirty="0" smtClean="0"/>
              <a:t>scanning</a:t>
            </a:r>
          </a:p>
          <a:p>
            <a:endParaRPr lang="en-US" dirty="0" smtClean="0"/>
          </a:p>
          <a:p>
            <a:r>
              <a:rPr lang="en-US" dirty="0" smtClean="0"/>
              <a:t>Define alternate ways to discover “services” and Aps</a:t>
            </a:r>
          </a:p>
          <a:p>
            <a:endParaRPr lang="en-US" dirty="0"/>
          </a:p>
          <a:p>
            <a:r>
              <a:rPr lang="en-US" dirty="0" smtClean="0"/>
              <a:t>Capability bits to indicate “willingness to be tracked”</a:t>
            </a:r>
          </a:p>
          <a:p>
            <a:endParaRPr lang="en-US" dirty="0"/>
          </a:p>
          <a:p>
            <a:r>
              <a:rPr lang="en-US" dirty="0" smtClean="0"/>
              <a:t>Others?</a:t>
            </a: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20</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spTree>
    <p:extLst>
      <p:ext uri="{BB962C8B-B14F-4D97-AF65-F5344CB8AC3E}">
        <p14:creationId xmlns:p14="http://schemas.microsoft.com/office/powerpoint/2010/main" val="274426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Ephemeral MAC Addresses</a:t>
            </a:r>
            <a:endParaRPr lang="en-US" dirty="0"/>
          </a:p>
        </p:txBody>
      </p:sp>
      <p:sp>
        <p:nvSpPr>
          <p:cNvPr id="3" name="Content Placeholder 2"/>
          <p:cNvSpPr>
            <a:spLocks noGrp="1"/>
          </p:cNvSpPr>
          <p:nvPr>
            <p:ph idx="1"/>
          </p:nvPr>
        </p:nvSpPr>
        <p:spPr>
          <a:xfrm>
            <a:off x="685800" y="1295400"/>
            <a:ext cx="7772400" cy="4800600"/>
          </a:xfrm>
        </p:spPr>
        <p:txBody>
          <a:bodyPr/>
          <a:lstStyle/>
          <a:p>
            <a:r>
              <a:rPr lang="en-US" sz="2000" dirty="0" smtClean="0"/>
              <a:t>Virtual STAs could be defined that allow a device to have a different MAC address for each BSSID</a:t>
            </a:r>
            <a:endParaRPr lang="en-US" sz="2000" dirty="0"/>
          </a:p>
          <a:p>
            <a:r>
              <a:rPr lang="en-US" sz="2000" dirty="0" smtClean="0"/>
              <a:t>What happens to DHCP allocation and routing tables?</a:t>
            </a:r>
          </a:p>
          <a:p>
            <a:pPr lvl="1"/>
            <a:r>
              <a:rPr lang="en-US" sz="1600" dirty="0" smtClean="0"/>
              <a:t>Rapid changes are a problem, occasional changes are enough to prevent correlation of a device to a human</a:t>
            </a:r>
            <a:endParaRPr lang="en-US" dirty="0"/>
          </a:p>
          <a:p>
            <a:r>
              <a:rPr lang="en-US" sz="2000" dirty="0" smtClean="0"/>
              <a:t>Not easy to change with an active association</a:t>
            </a:r>
          </a:p>
          <a:p>
            <a:pPr lvl="1"/>
            <a:r>
              <a:rPr lang="en-US" sz="1600" dirty="0" smtClean="0"/>
              <a:t>But could only change on new connections</a:t>
            </a:r>
          </a:p>
          <a:p>
            <a:r>
              <a:rPr lang="en-US" sz="2000" dirty="0" smtClean="0"/>
              <a:t>Roaming and fast handoff might be impacted</a:t>
            </a:r>
          </a:p>
          <a:p>
            <a:pPr lvl="1"/>
            <a:r>
              <a:rPr lang="en-US" sz="1800" dirty="0" smtClean="0"/>
              <a:t>But MAC addresses could remain the same for roaming and only change when not actively associated</a:t>
            </a:r>
          </a:p>
          <a:p>
            <a:pPr lvl="1"/>
            <a:endParaRPr lang="en-US" dirty="0"/>
          </a:p>
          <a:p>
            <a:pPr marL="0" indent="0">
              <a:buNone/>
            </a:pPr>
            <a:r>
              <a:rPr lang="en-US" dirty="0" smtClean="0">
                <a:solidFill>
                  <a:schemeClr val="accent1">
                    <a:lumMod val="75000"/>
                  </a:schemeClr>
                </a:solidFill>
              </a:rPr>
              <a:t>Careful use of Ephemeral MAC Addresses would provide significant improvements in 802.11 address privacy!</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21</a:t>
            </a:fld>
            <a:endParaRPr lang="en-US"/>
          </a:p>
        </p:txBody>
      </p:sp>
      <p:sp>
        <p:nvSpPr>
          <p:cNvPr id="6" name="Date Placeholder 5"/>
          <p:cNvSpPr>
            <a:spLocks noGrp="1"/>
          </p:cNvSpPr>
          <p:nvPr>
            <p:ph type="dt" sz="quarter" idx="4294967295"/>
          </p:nvPr>
        </p:nvSpPr>
        <p:spPr>
          <a:xfrm>
            <a:off x="696913" y="268323"/>
            <a:ext cx="2122487" cy="405555"/>
          </a:xfrm>
        </p:spPr>
        <p:txBody>
          <a:bodyPr/>
          <a:lstStyle/>
          <a:p>
            <a:r>
              <a:rPr lang="en-US" smtClean="0"/>
              <a:t>November 2013</a:t>
            </a:r>
            <a:endParaRPr lang="en-US" dirty="0" smtClean="0"/>
          </a:p>
        </p:txBody>
      </p:sp>
    </p:spTree>
    <p:extLst>
      <p:ext uri="{BB962C8B-B14F-4D97-AF65-F5344CB8AC3E}">
        <p14:creationId xmlns:p14="http://schemas.microsoft.com/office/powerpoint/2010/main" val="3483219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Proposals for </a:t>
            </a:r>
            <a:br>
              <a:rPr lang="en-US" dirty="0" smtClean="0"/>
            </a:br>
            <a:r>
              <a:rPr lang="en-US" dirty="0" smtClean="0"/>
              <a:t>802.11 Privacy Enhancements </a:t>
            </a:r>
            <a:endParaRPr lang="en-US" dirty="0"/>
          </a:p>
        </p:txBody>
      </p:sp>
      <p:sp>
        <p:nvSpPr>
          <p:cNvPr id="3" name="Content Placeholder 2"/>
          <p:cNvSpPr>
            <a:spLocks noGrp="1"/>
          </p:cNvSpPr>
          <p:nvPr>
            <p:ph idx="1"/>
          </p:nvPr>
        </p:nvSpPr>
        <p:spPr/>
        <p:txBody>
          <a:bodyPr/>
          <a:lstStyle/>
          <a:p>
            <a:pPr marL="0" indent="0">
              <a:buNone/>
            </a:pPr>
            <a:r>
              <a:rPr lang="en-US" sz="1800" b="0" dirty="0"/>
              <a:t>2002 - </a:t>
            </a:r>
            <a:r>
              <a:rPr lang="en-US" sz="1800" b="0" dirty="0">
                <a:hlinkClick r:id="rId2"/>
              </a:rPr>
              <a:t>Temporary MAC Addresses for Anonymity </a:t>
            </a:r>
            <a:endParaRPr lang="en-US" sz="1800" b="0" dirty="0" smtClean="0"/>
          </a:p>
          <a:p>
            <a:pPr marL="0" indent="0">
              <a:buNone/>
            </a:pPr>
            <a:r>
              <a:rPr lang="en-US" sz="1800" b="0" dirty="0" smtClean="0"/>
              <a:t>2004 - </a:t>
            </a:r>
            <a:r>
              <a:rPr lang="en-US" sz="1800" b="0" dirty="0">
                <a:hlinkClick r:id="rId3"/>
              </a:rPr>
              <a:t>Anonymous MAC Addresses</a:t>
            </a:r>
            <a:endParaRPr lang="en-US" sz="1800" b="0" dirty="0"/>
          </a:p>
          <a:p>
            <a:pPr marL="0" indent="0">
              <a:buNone/>
            </a:pPr>
            <a:r>
              <a:rPr lang="en-US" sz="1800" b="0" dirty="0" smtClean="0"/>
              <a:t>2008 -</a:t>
            </a:r>
            <a:r>
              <a:rPr lang="en-US" sz="1800" b="0" dirty="0" smtClean="0">
                <a:hlinkClick r:id="rId4"/>
              </a:rPr>
              <a:t> </a:t>
            </a:r>
            <a:r>
              <a:rPr lang="en-US" sz="1800" b="0" dirty="0">
                <a:hlinkClick r:id="rId4"/>
              </a:rPr>
              <a:t>SlyFi-</a:t>
            </a:r>
            <a:r>
              <a:rPr lang="en-US" sz="1800" b="0" dirty="0" smtClean="0">
                <a:hlinkClick r:id="rId4"/>
              </a:rPr>
              <a:t>Enhancing_80211_Privacy</a:t>
            </a:r>
            <a:endParaRPr lang="en-US" sz="1800" b="0" dirty="0" smtClean="0"/>
          </a:p>
          <a:p>
            <a:pPr marL="0" indent="0">
              <a:buNone/>
            </a:pPr>
            <a:r>
              <a:rPr lang="en-US" sz="1800" b="0" dirty="0" smtClean="0"/>
              <a:t>2013 - </a:t>
            </a:r>
            <a:r>
              <a:rPr lang="en-US" sz="1800" b="0" dirty="0">
                <a:hlinkClick r:id="rId5"/>
              </a:rPr>
              <a:t>Service Discovery Proposal</a:t>
            </a:r>
            <a:endParaRPr lang="en-US" sz="1800" b="0" dirty="0" smtClean="0"/>
          </a:p>
          <a:p>
            <a:pPr marL="0" indent="0">
              <a:buNone/>
            </a:pPr>
            <a:r>
              <a:rPr lang="en-US" sz="1800" b="0" dirty="0" smtClean="0"/>
              <a:t>2013 - </a:t>
            </a:r>
            <a:r>
              <a:rPr lang="pl-PL" sz="1800" b="0" dirty="0">
                <a:hlinkClick r:id="rId6"/>
              </a:rPr>
              <a:t>802.11 </a:t>
            </a:r>
            <a:r>
              <a:rPr lang="pl-PL" sz="1800" b="0" dirty="0" err="1">
                <a:hlinkClick r:id="rId6"/>
              </a:rPr>
              <a:t>Privacy</a:t>
            </a:r>
            <a:endParaRPr lang="en-US" sz="1800" b="0" dirty="0"/>
          </a:p>
          <a:p>
            <a:pPr marL="0" indent="0">
              <a:buNone/>
            </a:pPr>
            <a:r>
              <a:rPr lang="en-US" sz="1800" b="0" dirty="0" smtClean="0"/>
              <a:t>2014 - </a:t>
            </a:r>
            <a:r>
              <a:rPr lang="en-US" sz="1800" b="0" dirty="0">
                <a:hlinkClick r:id="rId7"/>
              </a:rPr>
              <a:t>random-macs-for-</a:t>
            </a:r>
            <a:r>
              <a:rPr lang="en-US" sz="1800" b="0" dirty="0" smtClean="0">
                <a:hlinkClick r:id="rId7"/>
              </a:rPr>
              <a:t>privacy</a:t>
            </a:r>
            <a:endParaRPr lang="en-US" sz="1800" b="0" dirty="0" smtClean="0"/>
          </a:p>
          <a:p>
            <a:pPr marL="0" indent="0">
              <a:buNone/>
            </a:pPr>
            <a:r>
              <a:rPr lang="en-US" sz="1800" b="0" dirty="0" smtClean="0"/>
              <a:t>2014 - </a:t>
            </a:r>
            <a:r>
              <a:rPr lang="en-GB" sz="1800" b="0" dirty="0">
                <a:hlinkClick r:id="rId8"/>
              </a:rPr>
              <a:t>Privacy Enhanced </a:t>
            </a:r>
            <a:r>
              <a:rPr lang="en-GB" sz="1800" b="0" dirty="0" smtClean="0">
                <a:hlinkClick r:id="rId8"/>
              </a:rPr>
              <a:t>Wireless</a:t>
            </a:r>
            <a:endParaRPr lang="en-GB" sz="1800" b="0" dirty="0" smtClean="0"/>
          </a:p>
          <a:p>
            <a:endParaRPr lang="en-GB" sz="1800" b="0" dirty="0"/>
          </a:p>
          <a:p>
            <a:pPr marL="0" indent="0">
              <a:buNone/>
            </a:pPr>
            <a:r>
              <a:rPr lang="en-GB" sz="1800" b="0" dirty="0"/>
              <a:t>IEEE 802.11-14/0367r2</a:t>
            </a:r>
            <a:r>
              <a:rPr lang="en-US" sz="1800" b="0" dirty="0"/>
              <a:t> </a:t>
            </a:r>
            <a:r>
              <a:rPr lang="en-US" sz="1800" b="0" dirty="0" smtClean="0"/>
              <a:t> </a:t>
            </a:r>
            <a:r>
              <a:rPr lang="en-GB" sz="1800" b="0" dirty="0"/>
              <a:t>Privacy Enhanced Wireless</a:t>
            </a:r>
            <a:r>
              <a:rPr lang="en-US" sz="1800" b="0" dirty="0"/>
              <a:t> </a:t>
            </a:r>
            <a:endParaRPr lang="en-US" sz="1800" b="0" dirty="0" smtClean="0"/>
          </a:p>
          <a:p>
            <a:pPr marL="400050" lvl="1" indent="0">
              <a:buNone/>
            </a:pPr>
            <a:r>
              <a:rPr lang="en-US" sz="1600" b="0" dirty="0" smtClean="0"/>
              <a:t>“</a:t>
            </a:r>
            <a:r>
              <a:rPr lang="en-GB" sz="1600" b="0" dirty="0"/>
              <a:t>When a STA is not a member of a BSS it should periodically change </a:t>
            </a:r>
            <a:r>
              <a:rPr lang="en-GB" sz="1600" b="0" dirty="0" smtClean="0"/>
              <a:t/>
            </a:r>
            <a:br>
              <a:rPr lang="en-GB" sz="1600" b="0" dirty="0" smtClean="0"/>
            </a:br>
            <a:r>
              <a:rPr lang="en-GB" sz="1600" b="0" dirty="0" smtClean="0"/>
              <a:t>its </a:t>
            </a:r>
            <a:r>
              <a:rPr lang="en-GB" sz="1600" b="0" dirty="0"/>
              <a:t>MAC address to a random value. </a:t>
            </a:r>
            <a:r>
              <a:rPr lang="en-GB" sz="1600" b="0" dirty="0" smtClean="0"/>
              <a:t>“</a:t>
            </a:r>
            <a:endParaRPr lang="en-US" sz="1600" b="0" dirty="0" smtClean="0"/>
          </a:p>
          <a:p>
            <a:pPr marL="0" indent="0">
              <a:buNone/>
            </a:pPr>
            <a:endParaRPr lang="en-US" sz="1800" dirty="0" smtClean="0">
              <a:solidFill>
                <a:srgbClr val="FF0000"/>
              </a:solidFill>
            </a:endParaRPr>
          </a:p>
          <a:p>
            <a:pPr marL="0" indent="0">
              <a:buNone/>
            </a:pPr>
            <a:r>
              <a:rPr lang="en-US" sz="1800" dirty="0" smtClean="0">
                <a:solidFill>
                  <a:srgbClr val="FF0000"/>
                </a:solidFill>
              </a:rPr>
              <a:t>IEEE 802.11 should adopt </a:t>
            </a:r>
            <a:r>
              <a:rPr lang="en-GB" sz="1800" dirty="0" smtClean="0">
                <a:solidFill>
                  <a:srgbClr val="FF0000"/>
                </a:solidFill>
              </a:rPr>
              <a:t>802.11</a:t>
            </a:r>
            <a:r>
              <a:rPr lang="en-GB" sz="1800" dirty="0">
                <a:solidFill>
                  <a:srgbClr val="FF0000"/>
                </a:solidFill>
              </a:rPr>
              <a:t>-14/0367r2</a:t>
            </a:r>
            <a:r>
              <a:rPr lang="en-US" sz="1800" dirty="0">
                <a:solidFill>
                  <a:srgbClr val="FF0000"/>
                </a:solidFill>
              </a:rPr>
              <a:t> </a:t>
            </a:r>
          </a:p>
          <a:p>
            <a:endParaRPr lang="en-US" sz="1800" b="0" dirty="0" smtClean="0"/>
          </a:p>
          <a:p>
            <a:endParaRPr lang="en-US" sz="1800" b="0" dirty="0"/>
          </a:p>
          <a:p>
            <a:endParaRPr lang="en-US" sz="1800" b="0" dirty="0" smtClean="0"/>
          </a:p>
          <a:p>
            <a:endParaRPr lang="en-US" sz="1800" b="0"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22</a:t>
            </a:fld>
            <a:endParaRPr lang="en-US"/>
          </a:p>
        </p:txBody>
      </p:sp>
      <p:sp>
        <p:nvSpPr>
          <p:cNvPr id="6" name="Date Placeholder 5"/>
          <p:cNvSpPr>
            <a:spLocks noGrp="1"/>
          </p:cNvSpPr>
          <p:nvPr>
            <p:ph type="dt" sz="quarter" idx="4294967295"/>
          </p:nvPr>
        </p:nvSpPr>
        <p:spPr/>
        <p:txBody>
          <a:bodyPr/>
          <a:lstStyle/>
          <a:p>
            <a:r>
              <a:rPr lang="en-US" smtClean="0"/>
              <a:t>July 2014</a:t>
            </a:r>
            <a:endParaRPr lang="en-US" dirty="0" smtClean="0"/>
          </a:p>
        </p:txBody>
      </p:sp>
    </p:spTree>
    <p:extLst>
      <p:ext uri="{BB962C8B-B14F-4D97-AF65-F5344CB8AC3E}">
        <p14:creationId xmlns:p14="http://schemas.microsoft.com/office/powerpoint/2010/main" val="219626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533400"/>
            <a:ext cx="8077200" cy="533400"/>
          </a:xfrm>
        </p:spPr>
        <p:txBody>
          <a:bodyPr/>
          <a:lstStyle/>
          <a:p>
            <a:r>
              <a:rPr lang="en-US" sz="2400" dirty="0" smtClean="0">
                <a:latin typeface="Antique Olive Roman" charset="0"/>
              </a:rPr>
              <a:t>Wireless Threats for 802.11 Communications</a:t>
            </a:r>
            <a:endParaRPr lang="en-US" sz="2400" dirty="0">
              <a:latin typeface="Antique Olive Roman" charset="0"/>
            </a:endParaRPr>
          </a:p>
        </p:txBody>
      </p:sp>
      <p:pic>
        <p:nvPicPr>
          <p:cNvPr id="174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13" y="1476375"/>
            <a:ext cx="7667625"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2" name="Straight Arrow Connector 4"/>
          <p:cNvCxnSpPr>
            <a:cxnSpLocks noChangeShapeType="1"/>
          </p:cNvCxnSpPr>
          <p:nvPr/>
        </p:nvCxnSpPr>
        <p:spPr bwMode="auto">
          <a:xfrm rot="5400000" flipH="1" flipV="1">
            <a:off x="1693069" y="2980532"/>
            <a:ext cx="1671637" cy="44450"/>
          </a:xfrm>
          <a:prstGeom prst="straightConnector1">
            <a:avLst/>
          </a:prstGeom>
          <a:noFill/>
          <a:ln w="34925">
            <a:solidFill>
              <a:srgbClr val="FF00FF"/>
            </a:solidFill>
            <a:prstDash val="sysDot"/>
            <a:round/>
            <a:headEnd/>
            <a:tailEnd type="arrow" w="med" len="med"/>
          </a:ln>
          <a:extLst>
            <a:ext uri="{909E8E84-426E-40dd-AFC4-6F175D3DCCD1}">
              <a14:hiddenFill xmlns:a14="http://schemas.microsoft.com/office/drawing/2010/main">
                <a:noFill/>
              </a14:hiddenFill>
            </a:ext>
          </a:extLst>
        </p:spPr>
      </p:cxnSp>
      <p:cxnSp>
        <p:nvCxnSpPr>
          <p:cNvPr id="17413" name="Straight Arrow Connector 6"/>
          <p:cNvCxnSpPr>
            <a:cxnSpLocks noChangeShapeType="1"/>
          </p:cNvCxnSpPr>
          <p:nvPr/>
        </p:nvCxnSpPr>
        <p:spPr bwMode="auto">
          <a:xfrm rot="5400000" flipH="1" flipV="1">
            <a:off x="4860131" y="3471069"/>
            <a:ext cx="563563" cy="34925"/>
          </a:xfrm>
          <a:prstGeom prst="straightConnector1">
            <a:avLst/>
          </a:prstGeom>
          <a:noFill/>
          <a:ln w="34925">
            <a:solidFill>
              <a:srgbClr val="FF00FF"/>
            </a:solidFill>
            <a:prstDash val="sysDot"/>
            <a:round/>
            <a:headEnd/>
            <a:tailEnd type="arrow" w="med" len="med"/>
          </a:ln>
          <a:extLst>
            <a:ext uri="{909E8E84-426E-40dd-AFC4-6F175D3DCCD1}">
              <a14:hiddenFill xmlns:a14="http://schemas.microsoft.com/office/drawing/2010/main">
                <a:noFill/>
              </a14:hiddenFill>
            </a:ext>
          </a:extLst>
        </p:spPr>
      </p:cxnSp>
      <p:cxnSp>
        <p:nvCxnSpPr>
          <p:cNvPr id="17414" name="Straight Arrow Connector 12"/>
          <p:cNvCxnSpPr>
            <a:cxnSpLocks noChangeShapeType="1"/>
          </p:cNvCxnSpPr>
          <p:nvPr/>
        </p:nvCxnSpPr>
        <p:spPr bwMode="auto">
          <a:xfrm rot="10800000" flipV="1">
            <a:off x="1287463" y="4006850"/>
            <a:ext cx="1851025" cy="34925"/>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15" name="Straight Arrow Connector 13"/>
          <p:cNvCxnSpPr>
            <a:cxnSpLocks noChangeShapeType="1"/>
          </p:cNvCxnSpPr>
          <p:nvPr/>
        </p:nvCxnSpPr>
        <p:spPr bwMode="auto">
          <a:xfrm rot="5400000" flipH="1" flipV="1">
            <a:off x="2077244" y="4087019"/>
            <a:ext cx="1117600" cy="1004888"/>
          </a:xfrm>
          <a:prstGeom prst="straightConnector1">
            <a:avLst/>
          </a:prstGeom>
          <a:noFill/>
          <a:ln w="28575">
            <a:solidFill>
              <a:srgbClr val="FF0000"/>
            </a:solidFill>
            <a:round/>
            <a:headEnd type="arrow" w="med" len="med"/>
            <a:tailEnd/>
          </a:ln>
          <a:extLst>
            <a:ext uri="{909E8E84-426E-40dd-AFC4-6F175D3DCCD1}">
              <a14:hiddenFill xmlns:a14="http://schemas.microsoft.com/office/drawing/2010/main">
                <a:noFill/>
              </a14:hiddenFill>
            </a:ext>
          </a:extLst>
        </p:spPr>
      </p:cxnSp>
      <p:cxnSp>
        <p:nvCxnSpPr>
          <p:cNvPr id="17416" name="Straight Arrow Connector 22"/>
          <p:cNvCxnSpPr>
            <a:cxnSpLocks noChangeShapeType="1"/>
          </p:cNvCxnSpPr>
          <p:nvPr/>
        </p:nvCxnSpPr>
        <p:spPr bwMode="auto">
          <a:xfrm rot="5400000">
            <a:off x="959644" y="2912269"/>
            <a:ext cx="1004887" cy="282575"/>
          </a:xfrm>
          <a:prstGeom prst="straightConnector1">
            <a:avLst/>
          </a:prstGeom>
          <a:noFill/>
          <a:ln w="19050">
            <a:solidFill>
              <a:srgbClr val="3333CC"/>
            </a:solidFill>
            <a:round/>
            <a:headEnd type="arrow" w="med" len="med"/>
            <a:tailEnd type="arrow" w="med" len="med"/>
          </a:ln>
          <a:extLst>
            <a:ext uri="{909E8E84-426E-40dd-AFC4-6F175D3DCCD1}">
              <a14:hiddenFill xmlns:a14="http://schemas.microsoft.com/office/drawing/2010/main">
                <a:noFill/>
              </a14:hiddenFill>
            </a:ext>
          </a:extLst>
        </p:spPr>
      </p:cxnSp>
      <p:cxnSp>
        <p:nvCxnSpPr>
          <p:cNvPr id="17417" name="Straight Arrow Connector 27"/>
          <p:cNvCxnSpPr>
            <a:cxnSpLocks noChangeShapeType="1"/>
          </p:cNvCxnSpPr>
          <p:nvPr/>
        </p:nvCxnSpPr>
        <p:spPr bwMode="auto">
          <a:xfrm rot="16200000" flipH="1">
            <a:off x="5424488" y="3900487"/>
            <a:ext cx="361950" cy="282575"/>
          </a:xfrm>
          <a:prstGeom prst="straightConnector1">
            <a:avLst/>
          </a:prstGeom>
          <a:noFill/>
          <a:ln w="28575">
            <a:solidFill>
              <a:srgbClr val="660066"/>
            </a:solidFill>
            <a:round/>
            <a:headEnd type="arrow" w="med" len="med"/>
            <a:tailEnd type="arrow" w="med" len="med"/>
          </a:ln>
          <a:extLst>
            <a:ext uri="{909E8E84-426E-40dd-AFC4-6F175D3DCCD1}">
              <a14:hiddenFill xmlns:a14="http://schemas.microsoft.com/office/drawing/2010/main">
                <a:noFill/>
              </a14:hiddenFill>
            </a:ext>
          </a:extLst>
        </p:spPr>
      </p:cxnSp>
      <p:cxnSp>
        <p:nvCxnSpPr>
          <p:cNvPr id="17418" name="Straight Arrow Connector 28"/>
          <p:cNvCxnSpPr>
            <a:cxnSpLocks noChangeShapeType="1"/>
          </p:cNvCxnSpPr>
          <p:nvPr/>
        </p:nvCxnSpPr>
        <p:spPr bwMode="auto">
          <a:xfrm rot="10800000" flipV="1">
            <a:off x="1354138" y="3929063"/>
            <a:ext cx="3352800" cy="1111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19" name="Straight Arrow Connector 31"/>
          <p:cNvCxnSpPr>
            <a:cxnSpLocks noChangeShapeType="1"/>
          </p:cNvCxnSpPr>
          <p:nvPr/>
        </p:nvCxnSpPr>
        <p:spPr bwMode="auto">
          <a:xfrm flipV="1">
            <a:off x="6208713" y="3871913"/>
            <a:ext cx="249237" cy="225425"/>
          </a:xfrm>
          <a:prstGeom prst="straightConnector1">
            <a:avLst/>
          </a:prstGeom>
          <a:noFill/>
          <a:ln w="28575">
            <a:solidFill>
              <a:srgbClr val="660066"/>
            </a:solidFill>
            <a:round/>
            <a:headEnd type="arrow" w="med" len="med"/>
            <a:tailEnd type="arrow" w="med" len="med"/>
          </a:ln>
          <a:extLst>
            <a:ext uri="{909E8E84-426E-40dd-AFC4-6F175D3DCCD1}">
              <a14:hiddenFill xmlns:a14="http://schemas.microsoft.com/office/drawing/2010/main">
                <a:noFill/>
              </a14:hiddenFill>
            </a:ext>
          </a:extLst>
        </p:spPr>
      </p:cxnSp>
      <p:cxnSp>
        <p:nvCxnSpPr>
          <p:cNvPr id="17420" name="Straight Arrow Connector 37"/>
          <p:cNvCxnSpPr>
            <a:cxnSpLocks noChangeShapeType="1"/>
          </p:cNvCxnSpPr>
          <p:nvPr/>
        </p:nvCxnSpPr>
        <p:spPr bwMode="auto">
          <a:xfrm>
            <a:off x="1196975" y="4222750"/>
            <a:ext cx="2663825" cy="461963"/>
          </a:xfrm>
          <a:prstGeom prst="straightConnector1">
            <a:avLst/>
          </a:prstGeom>
          <a:noFill/>
          <a:ln w="28575">
            <a:solidFill>
              <a:srgbClr val="660066"/>
            </a:solidFill>
            <a:prstDash val="dash"/>
            <a:round/>
            <a:headEnd type="arrow" w="med" len="med"/>
            <a:tailEnd type="arrow" w="med" len="med"/>
          </a:ln>
          <a:extLst>
            <a:ext uri="{909E8E84-426E-40dd-AFC4-6F175D3DCCD1}">
              <a14:hiddenFill xmlns:a14="http://schemas.microsoft.com/office/drawing/2010/main">
                <a:noFill/>
              </a14:hiddenFill>
            </a:ext>
          </a:extLst>
        </p:spPr>
      </p:cxnSp>
      <p:cxnSp>
        <p:nvCxnSpPr>
          <p:cNvPr id="17421" name="Straight Arrow Connector 42"/>
          <p:cNvCxnSpPr>
            <a:cxnSpLocks noChangeShapeType="1"/>
          </p:cNvCxnSpPr>
          <p:nvPr/>
        </p:nvCxnSpPr>
        <p:spPr bwMode="auto">
          <a:xfrm rot="10800000">
            <a:off x="4695825" y="3917950"/>
            <a:ext cx="949325" cy="87947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7422" name="Straight Arrow Connector 52"/>
          <p:cNvCxnSpPr>
            <a:cxnSpLocks noChangeShapeType="1"/>
          </p:cNvCxnSpPr>
          <p:nvPr/>
        </p:nvCxnSpPr>
        <p:spPr bwMode="auto">
          <a:xfrm>
            <a:off x="1760538" y="2495550"/>
            <a:ext cx="1727200" cy="1082675"/>
          </a:xfrm>
          <a:prstGeom prst="straightConnector1">
            <a:avLst/>
          </a:prstGeom>
          <a:noFill/>
          <a:ln w="19050">
            <a:solidFill>
              <a:srgbClr val="3333CC"/>
            </a:solidFill>
            <a:round/>
            <a:headEnd type="arrow" w="med" len="med"/>
            <a:tailEnd type="arrow" w="med" len="med"/>
          </a:ln>
          <a:extLst>
            <a:ext uri="{909E8E84-426E-40dd-AFC4-6F175D3DCCD1}">
              <a14:hiddenFill xmlns:a14="http://schemas.microsoft.com/office/drawing/2010/main">
                <a:noFill/>
              </a14:hiddenFill>
            </a:ext>
          </a:extLst>
        </p:spPr>
      </p:cxnSp>
      <p:sp>
        <p:nvSpPr>
          <p:cNvPr id="59" name="Rectangle 58"/>
          <p:cNvSpPr/>
          <p:nvPr/>
        </p:nvSpPr>
        <p:spPr>
          <a:xfrm>
            <a:off x="4572000" y="1447800"/>
            <a:ext cx="4572000" cy="923925"/>
          </a:xfrm>
          <a:prstGeom prst="rect">
            <a:avLst/>
          </a:prstGeom>
        </p:spPr>
        <p:txBody>
          <a:bodyPr>
            <a:spAutoFit/>
          </a:bodyPr>
          <a:lstStyle/>
          <a:p>
            <a:pPr>
              <a:defRPr/>
            </a:pPr>
            <a:r>
              <a:rPr lang="en-US" sz="1800" b="1" dirty="0">
                <a:solidFill>
                  <a:schemeClr val="accent1">
                    <a:lumMod val="50000"/>
                  </a:schemeClr>
                </a:solidFill>
                <a:latin typeface="Antique Olive Roman" pitchFamily="34" charset="0"/>
                <a:ea typeface="+mn-ea"/>
              </a:rPr>
              <a:t>The location and capabilities of an attacker in the network is a useful way to categorize vulnerabilities.</a:t>
            </a:r>
          </a:p>
        </p:txBody>
      </p:sp>
      <p:cxnSp>
        <p:nvCxnSpPr>
          <p:cNvPr id="17424" name="Straight Arrow Connector 59"/>
          <p:cNvCxnSpPr>
            <a:cxnSpLocks noChangeShapeType="1"/>
          </p:cNvCxnSpPr>
          <p:nvPr/>
        </p:nvCxnSpPr>
        <p:spPr bwMode="auto">
          <a:xfrm flipV="1">
            <a:off x="1287463" y="4132263"/>
            <a:ext cx="1636712" cy="0"/>
          </a:xfrm>
          <a:prstGeom prst="straightConnector1">
            <a:avLst/>
          </a:prstGeom>
          <a:noFill/>
          <a:ln w="34925">
            <a:solidFill>
              <a:srgbClr val="FF00FF"/>
            </a:solidFill>
            <a:prstDash val="sysDot"/>
            <a:round/>
            <a:headEnd/>
            <a:tailEnd/>
          </a:ln>
          <a:extLst>
            <a:ext uri="{909E8E84-426E-40dd-AFC4-6F175D3DCCD1}">
              <a14:hiddenFill xmlns:a14="http://schemas.microsoft.com/office/drawing/2010/main">
                <a:noFill/>
              </a14:hiddenFill>
            </a:ext>
          </a:extLst>
        </p:spPr>
      </p:cxnSp>
      <p:cxnSp>
        <p:nvCxnSpPr>
          <p:cNvPr id="17425" name="Straight Arrow Connector 63"/>
          <p:cNvCxnSpPr>
            <a:cxnSpLocks noChangeShapeType="1"/>
          </p:cNvCxnSpPr>
          <p:nvPr/>
        </p:nvCxnSpPr>
        <p:spPr bwMode="auto">
          <a:xfrm rot="5400000">
            <a:off x="2082801" y="4183062"/>
            <a:ext cx="812800" cy="733425"/>
          </a:xfrm>
          <a:prstGeom prst="straightConnector1">
            <a:avLst/>
          </a:prstGeom>
          <a:noFill/>
          <a:ln w="34925">
            <a:solidFill>
              <a:srgbClr val="FF00FF"/>
            </a:solidFill>
            <a:prstDash val="sysDot"/>
            <a:round/>
            <a:headEnd/>
            <a:tailEnd type="arrow" w="med" len="med"/>
          </a:ln>
          <a:extLst>
            <a:ext uri="{909E8E84-426E-40dd-AFC4-6F175D3DCCD1}">
              <a14:hiddenFill xmlns:a14="http://schemas.microsoft.com/office/drawing/2010/main">
                <a:noFill/>
              </a14:hiddenFill>
            </a:ext>
          </a:extLst>
        </p:spPr>
      </p:cxnSp>
      <p:cxnSp>
        <p:nvCxnSpPr>
          <p:cNvPr id="17426" name="Straight Arrow Connector 28"/>
          <p:cNvCxnSpPr>
            <a:cxnSpLocks noChangeShapeType="1"/>
          </p:cNvCxnSpPr>
          <p:nvPr/>
        </p:nvCxnSpPr>
        <p:spPr bwMode="auto">
          <a:xfrm rot="10800000">
            <a:off x="4064000" y="3824288"/>
            <a:ext cx="776288" cy="1746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27" name="Straight Arrow Connector 42"/>
          <p:cNvCxnSpPr>
            <a:cxnSpLocks noChangeShapeType="1"/>
          </p:cNvCxnSpPr>
          <p:nvPr/>
        </p:nvCxnSpPr>
        <p:spPr bwMode="auto">
          <a:xfrm rot="10800000">
            <a:off x="4830763" y="3833813"/>
            <a:ext cx="885825" cy="858837"/>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7428" name="Straight Arrow Connector 12"/>
          <p:cNvCxnSpPr>
            <a:cxnSpLocks noChangeShapeType="1"/>
          </p:cNvCxnSpPr>
          <p:nvPr/>
        </p:nvCxnSpPr>
        <p:spPr bwMode="auto">
          <a:xfrm rot="16200000" flipV="1">
            <a:off x="1019969" y="4391819"/>
            <a:ext cx="776288" cy="48895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sp>
        <p:nvSpPr>
          <p:cNvPr id="17430" name="Slide Number Placeholder 2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atin typeface="Antique Olive Roman" charset="0"/>
              </a:rPr>
              <a:t>Slide </a:t>
            </a:r>
            <a:fld id="{7732E300-00F2-0B4C-8623-8AA2AA790655}" type="slidenum">
              <a:rPr lang="en-US">
                <a:latin typeface="Antique Olive Roman" charset="0"/>
              </a:rPr>
              <a:pPr/>
              <a:t>3</a:t>
            </a:fld>
            <a:endParaRPr lang="en-US">
              <a:latin typeface="Antique Olive Roman" charset="0"/>
            </a:endParaRPr>
          </a:p>
        </p:txBody>
      </p:sp>
      <p:sp>
        <p:nvSpPr>
          <p:cNvPr id="17431" name="Footer Placeholder 2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atin typeface="Antique Olive Roman" charset="0"/>
              </a:rPr>
              <a:t>Paull Lambert - Marvell</a:t>
            </a:r>
          </a:p>
        </p:txBody>
      </p:sp>
      <p:sp>
        <p:nvSpPr>
          <p:cNvPr id="25" name="Date Placeholder 5"/>
          <p:cNvSpPr>
            <a:spLocks noGrp="1"/>
          </p:cNvSpPr>
          <p:nvPr>
            <p:ph type="dt" sz="quarter" idx="4294967295"/>
          </p:nvPr>
        </p:nvSpPr>
        <p:spPr>
          <a:xfrm>
            <a:off x="696913" y="268323"/>
            <a:ext cx="2122487" cy="405555"/>
          </a:xfrm>
        </p:spPr>
        <p:txBody>
          <a:bodyPr/>
          <a:lstStyle/>
          <a:p>
            <a:r>
              <a:rPr lang="en-US" dirty="0" smtClean="0"/>
              <a:t>November 2013</a:t>
            </a:r>
          </a:p>
        </p:txBody>
      </p:sp>
    </p:spTree>
    <p:extLst>
      <p:ext uri="{BB962C8B-B14F-4D97-AF65-F5344CB8AC3E}">
        <p14:creationId xmlns:p14="http://schemas.microsoft.com/office/powerpoint/2010/main" val="10828839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Security – What Could be Improved</a:t>
            </a:r>
            <a:endParaRPr lang="en-US" dirty="0"/>
          </a:p>
        </p:txBody>
      </p:sp>
      <p:sp>
        <p:nvSpPr>
          <p:cNvPr id="3" name="Content Placeholder 2"/>
          <p:cNvSpPr>
            <a:spLocks noGrp="1"/>
          </p:cNvSpPr>
          <p:nvPr>
            <p:ph idx="1"/>
          </p:nvPr>
        </p:nvSpPr>
        <p:spPr>
          <a:xfrm>
            <a:off x="685800" y="1676400"/>
            <a:ext cx="7772400" cy="4419600"/>
          </a:xfrm>
        </p:spPr>
        <p:txBody>
          <a:bodyPr/>
          <a:lstStyle/>
          <a:p>
            <a:r>
              <a:rPr lang="en-US" dirty="0" smtClean="0"/>
              <a:t>Wireless security is hard to setup and use </a:t>
            </a:r>
            <a:br>
              <a:rPr lang="en-US" dirty="0" smtClean="0"/>
            </a:br>
            <a:r>
              <a:rPr lang="en-US" dirty="0" smtClean="0"/>
              <a:t>in consumer devices</a:t>
            </a:r>
          </a:p>
          <a:p>
            <a:r>
              <a:rPr lang="en-US" dirty="0" smtClean="0"/>
              <a:t>Passwords are still the dominate way consumer </a:t>
            </a:r>
            <a:br>
              <a:rPr lang="en-US" dirty="0" smtClean="0"/>
            </a:br>
            <a:r>
              <a:rPr lang="en-US" dirty="0" smtClean="0"/>
              <a:t>products setup 802.11 security</a:t>
            </a:r>
          </a:p>
          <a:p>
            <a:pPr lvl="1"/>
            <a:r>
              <a:rPr lang="en-US" dirty="0" smtClean="0"/>
              <a:t>Why are</a:t>
            </a:r>
          </a:p>
          <a:p>
            <a:r>
              <a:rPr lang="en-US" dirty="0" smtClean="0"/>
              <a:t>Open, WEP and TKIP are still being used</a:t>
            </a:r>
          </a:p>
          <a:p>
            <a:pPr lvl="1"/>
            <a:r>
              <a:rPr lang="en-US" dirty="0" smtClean="0"/>
              <a:t>WEP and TKIP should be removed from 802.11</a:t>
            </a:r>
          </a:p>
          <a:p>
            <a:pPr lvl="1"/>
            <a:r>
              <a:rPr lang="en-US" dirty="0" smtClean="0"/>
              <a:t>Opportunistic Security could eliminate Open</a:t>
            </a:r>
          </a:p>
          <a:p>
            <a:r>
              <a:rPr lang="en-US" dirty="0" smtClean="0"/>
              <a:t>802.11  lacks adequate support for </a:t>
            </a:r>
            <a:br>
              <a:rPr lang="en-US" dirty="0" smtClean="0"/>
            </a:br>
            <a:r>
              <a:rPr lang="en-US" dirty="0" smtClean="0"/>
              <a:t>peer-to-peer authentication</a:t>
            </a:r>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4</a:t>
            </a:fld>
            <a:endParaRPr lang="en-US"/>
          </a:p>
        </p:txBody>
      </p:sp>
      <p:sp>
        <p:nvSpPr>
          <p:cNvPr id="6" name="Date Placeholder 5"/>
          <p:cNvSpPr>
            <a:spLocks noGrp="1"/>
          </p:cNvSpPr>
          <p:nvPr>
            <p:ph type="dt" sz="quarter" idx="4294967295"/>
          </p:nvPr>
        </p:nvSpPr>
        <p:spPr/>
        <p:txBody>
          <a:bodyPr/>
          <a:lstStyle/>
          <a:p>
            <a:r>
              <a:rPr lang="en-US" smtClean="0"/>
              <a:t>July 2014</a:t>
            </a:r>
            <a:endParaRPr lang="en-US" dirty="0" smtClean="0"/>
          </a:p>
        </p:txBody>
      </p:sp>
    </p:spTree>
    <p:extLst>
      <p:ext uri="{BB962C8B-B14F-4D97-AF65-F5344CB8AC3E}">
        <p14:creationId xmlns:p14="http://schemas.microsoft.com/office/powerpoint/2010/main" val="143820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Opportunistic Security</a:t>
            </a:r>
            <a:endParaRPr lang="en-US" dirty="0"/>
          </a:p>
        </p:txBody>
      </p:sp>
      <p:sp>
        <p:nvSpPr>
          <p:cNvPr id="3" name="Content Placeholder 2"/>
          <p:cNvSpPr>
            <a:spLocks noGrp="1"/>
          </p:cNvSpPr>
          <p:nvPr>
            <p:ph idx="1"/>
          </p:nvPr>
        </p:nvSpPr>
        <p:spPr/>
        <p:txBody>
          <a:bodyPr/>
          <a:lstStyle/>
          <a:p>
            <a:pPr marL="0" indent="0">
              <a:buNone/>
            </a:pPr>
            <a:r>
              <a:rPr lang="en-US" dirty="0" smtClean="0"/>
              <a:t>“In </a:t>
            </a:r>
            <a:r>
              <a:rPr lang="en-US" dirty="0"/>
              <a:t>contrast to the established approach of delivering strong protection some of the time, opportunistic security strives to deliver at least some protection most of the time. The primary goal is therefore broad interoperability, with security policy tailored to the capabilities of peer systems</a:t>
            </a:r>
            <a:r>
              <a:rPr lang="en-US" dirty="0" smtClean="0"/>
              <a:t>.”</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5</a:t>
            </a:fld>
            <a:endParaRPr lang="en-US"/>
          </a:p>
        </p:txBody>
      </p:sp>
      <p:sp>
        <p:nvSpPr>
          <p:cNvPr id="6" name="Date Placeholder 5"/>
          <p:cNvSpPr>
            <a:spLocks noGrp="1"/>
          </p:cNvSpPr>
          <p:nvPr>
            <p:ph type="dt" sz="quarter" idx="4294967295"/>
          </p:nvPr>
        </p:nvSpPr>
        <p:spPr/>
        <p:txBody>
          <a:bodyPr/>
          <a:lstStyle/>
          <a:p>
            <a:r>
              <a:rPr lang="en-US" smtClean="0"/>
              <a:t>July 2014</a:t>
            </a:r>
            <a:endParaRPr lang="en-US" dirty="0" smtClean="0"/>
          </a:p>
        </p:txBody>
      </p:sp>
      <p:sp>
        <p:nvSpPr>
          <p:cNvPr id="7" name="Rectangle 6"/>
          <p:cNvSpPr/>
          <p:nvPr/>
        </p:nvSpPr>
        <p:spPr>
          <a:xfrm>
            <a:off x="228600" y="6096000"/>
            <a:ext cx="4352474" cy="276999"/>
          </a:xfrm>
          <a:prstGeom prst="rect">
            <a:avLst/>
          </a:prstGeom>
        </p:spPr>
        <p:txBody>
          <a:bodyPr wrap="none">
            <a:spAutoFit/>
          </a:bodyPr>
          <a:lstStyle/>
          <a:p>
            <a:r>
              <a:rPr lang="en-US" dirty="0">
                <a:hlinkClick r:id="rId2"/>
              </a:rPr>
              <a:t>http://datatracker.ietf.org/doc/draft-dukhovni-opportunistic-</a:t>
            </a:r>
            <a:r>
              <a:rPr lang="en-US" dirty="0" smtClean="0">
                <a:hlinkClick r:id="rId2"/>
              </a:rPr>
              <a:t>security</a:t>
            </a:r>
            <a:r>
              <a:rPr lang="en-US" dirty="0" smtClean="0"/>
              <a:t> </a:t>
            </a:r>
            <a:endParaRPr lang="en-US" dirty="0"/>
          </a:p>
        </p:txBody>
      </p:sp>
    </p:spTree>
    <p:extLst>
      <p:ext uri="{BB962C8B-B14F-4D97-AF65-F5344CB8AC3E}">
        <p14:creationId xmlns:p14="http://schemas.microsoft.com/office/powerpoint/2010/main" val="422192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3850" y="685800"/>
            <a:ext cx="8134350" cy="1066800"/>
          </a:xfrm>
        </p:spPr>
        <p:txBody>
          <a:bodyPr/>
          <a:lstStyle/>
          <a:p>
            <a:r>
              <a:rPr lang="en-US">
                <a:latin typeface="Arial" charset="0"/>
                <a:cs typeface="Arial" charset="0"/>
              </a:rPr>
              <a:t>Strong Device-to-Device Authentication</a:t>
            </a:r>
          </a:p>
        </p:txBody>
      </p:sp>
      <p:sp>
        <p:nvSpPr>
          <p:cNvPr id="12291" name="Content Placeholder 2"/>
          <p:cNvSpPr>
            <a:spLocks noGrp="1"/>
          </p:cNvSpPr>
          <p:nvPr>
            <p:ph idx="1"/>
          </p:nvPr>
        </p:nvSpPr>
        <p:spPr>
          <a:xfrm>
            <a:off x="685800" y="1773238"/>
            <a:ext cx="7772400" cy="4535487"/>
          </a:xfrm>
        </p:spPr>
        <p:txBody>
          <a:bodyPr/>
          <a:lstStyle/>
          <a:p>
            <a:r>
              <a:rPr lang="en-US" sz="2000">
                <a:latin typeface="Arial" charset="0"/>
                <a:cs typeface="Arial" charset="0"/>
              </a:rPr>
              <a:t>IEEE 802.11 does </a:t>
            </a:r>
            <a:r>
              <a:rPr lang="en-US" sz="2000" u="sng">
                <a:latin typeface="Arial" charset="0"/>
                <a:cs typeface="Arial" charset="0"/>
              </a:rPr>
              <a:t>not</a:t>
            </a:r>
            <a:r>
              <a:rPr lang="en-US" sz="2000">
                <a:latin typeface="Arial" charset="0"/>
                <a:cs typeface="Arial" charset="0"/>
              </a:rPr>
              <a:t> have a “good” solution for</a:t>
            </a:r>
            <a:br>
              <a:rPr lang="en-US" sz="2000">
                <a:latin typeface="Arial" charset="0"/>
                <a:cs typeface="Arial" charset="0"/>
              </a:rPr>
            </a:br>
            <a:r>
              <a:rPr lang="en-US" sz="2000">
                <a:latin typeface="Arial" charset="0"/>
                <a:cs typeface="Arial" charset="0"/>
              </a:rPr>
              <a:t>device-to-device authentication</a:t>
            </a:r>
          </a:p>
          <a:p>
            <a:pPr lvl="1">
              <a:buFontTx/>
              <a:buNone/>
            </a:pPr>
            <a:endParaRPr lang="en-US" sz="1800">
              <a:latin typeface="Arial" charset="0"/>
              <a:cs typeface="Arial" charset="0"/>
            </a:endParaRPr>
          </a:p>
          <a:p>
            <a:pPr lvl="1">
              <a:buFontTx/>
              <a:buNone/>
            </a:pPr>
            <a:endParaRPr lang="en-US" sz="1800">
              <a:latin typeface="Arial" charset="0"/>
              <a:cs typeface="Arial" charset="0"/>
            </a:endParaRPr>
          </a:p>
          <a:p>
            <a:endParaRPr lang="en-US" sz="2000">
              <a:latin typeface="Arial" charset="0"/>
              <a:cs typeface="Arial" charset="0"/>
            </a:endParaRPr>
          </a:p>
          <a:p>
            <a:pPr>
              <a:buFontTx/>
              <a:buNone/>
            </a:pPr>
            <a:endParaRPr lang="en-US" sz="2000">
              <a:latin typeface="Arial" charset="0"/>
              <a:cs typeface="Arial" charset="0"/>
            </a:endParaRPr>
          </a:p>
          <a:p>
            <a:r>
              <a:rPr lang="en-US" sz="2000">
                <a:latin typeface="Arial" charset="0"/>
                <a:cs typeface="Arial" charset="0"/>
              </a:rPr>
              <a:t>Preshared keys are problematic:</a:t>
            </a:r>
          </a:p>
          <a:p>
            <a:pPr lvl="1"/>
            <a:r>
              <a:rPr lang="en-US" sz="1800">
                <a:latin typeface="Arial" charset="0"/>
                <a:cs typeface="Arial" charset="0"/>
              </a:rPr>
              <a:t>Difficult to install</a:t>
            </a:r>
          </a:p>
          <a:p>
            <a:pPr lvl="1"/>
            <a:r>
              <a:rPr lang="en-US" sz="1800">
                <a:latin typeface="Arial" charset="0"/>
                <a:cs typeface="Arial" charset="0"/>
              </a:rPr>
              <a:t>Poor authentication (can be reshared)</a:t>
            </a:r>
          </a:p>
          <a:p>
            <a:pPr lvl="1"/>
            <a:endParaRPr lang="en-US" sz="1800">
              <a:latin typeface="Arial" charset="0"/>
              <a:cs typeface="Arial" charset="0"/>
            </a:endParaRPr>
          </a:p>
          <a:p>
            <a:r>
              <a:rPr lang="en-US" sz="2000">
                <a:latin typeface="Arial" charset="0"/>
                <a:cs typeface="Arial" charset="0"/>
              </a:rPr>
              <a:t>EAP based methods are designed to use a remote server</a:t>
            </a:r>
          </a:p>
          <a:p>
            <a:pPr lvl="1"/>
            <a:r>
              <a:rPr lang="en-US" sz="1800">
                <a:latin typeface="Arial" charset="0"/>
                <a:cs typeface="Arial" charset="0"/>
              </a:rPr>
              <a:t>Difficult to configure</a:t>
            </a:r>
          </a:p>
          <a:p>
            <a:pPr lvl="1"/>
            <a:r>
              <a:rPr lang="en-US" sz="1800">
                <a:latin typeface="Arial" charset="0"/>
                <a:cs typeface="Arial" charset="0"/>
              </a:rPr>
              <a:t>Few APs have built in server (one approach for perr-to-peer)</a:t>
            </a:r>
          </a:p>
          <a:p>
            <a:pPr lvl="1"/>
            <a:endParaRPr lang="en-US" sz="1800">
              <a:latin typeface="Arial" charset="0"/>
              <a:cs typeface="Arial" charset="0"/>
            </a:endParaRPr>
          </a:p>
        </p:txBody>
      </p:sp>
      <p:sp>
        <p:nvSpPr>
          <p:cNvPr id="12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GB">
                <a:latin typeface="Arial" charset="0"/>
                <a:cs typeface="Arial" charset="0"/>
              </a:rPr>
              <a:t>Paul A. Lambert (Marvell)</a:t>
            </a:r>
          </a:p>
        </p:txBody>
      </p:sp>
      <p:sp>
        <p:nvSpPr>
          <p:cNvPr id="12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GB">
                <a:latin typeface="Arial" charset="0"/>
              </a:rPr>
              <a:t>Slide </a:t>
            </a:r>
            <a:fld id="{13F1573F-7145-B34B-BDB9-A49A91B58D7F}" type="slidenum">
              <a:rPr lang="en-GB">
                <a:latin typeface="Arial" charset="0"/>
              </a:rPr>
              <a:pPr/>
              <a:t>6</a:t>
            </a:fld>
            <a:endParaRPr lang="en-GB">
              <a:latin typeface="Arial" charset="0"/>
            </a:endParaRPr>
          </a:p>
        </p:txBody>
      </p:sp>
      <p:grpSp>
        <p:nvGrpSpPr>
          <p:cNvPr id="12295" name="Group 25"/>
          <p:cNvGrpSpPr>
            <a:grpSpLocks/>
          </p:cNvGrpSpPr>
          <p:nvPr/>
        </p:nvGrpSpPr>
        <p:grpSpPr bwMode="auto">
          <a:xfrm>
            <a:off x="3132138" y="2781300"/>
            <a:ext cx="2508250" cy="1150938"/>
            <a:chOff x="6518378" y="5335566"/>
            <a:chExt cx="1596093" cy="583373"/>
          </a:xfrm>
        </p:grpSpPr>
        <p:pic>
          <p:nvPicPr>
            <p:cNvPr id="12296" name="Picture 63" descr="PDA"/>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518378" y="5335566"/>
              <a:ext cx="369636" cy="57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63" descr="PDA"/>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744835" y="5342824"/>
              <a:ext cx="369636" cy="57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Line 25"/>
            <p:cNvSpPr>
              <a:spLocks noChangeShapeType="1"/>
            </p:cNvSpPr>
            <p:nvPr/>
          </p:nvSpPr>
          <p:spPr bwMode="auto">
            <a:xfrm flipV="1">
              <a:off x="6872515" y="5667829"/>
              <a:ext cx="870857" cy="1"/>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extLst>
      <p:ext uri="{BB962C8B-B14F-4D97-AF65-F5344CB8AC3E}">
        <p14:creationId xmlns:p14="http://schemas.microsoft.com/office/powerpoint/2010/main" val="196827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atin typeface="Arial" charset="0"/>
                <a:cs typeface="Arial" charset="0"/>
              </a:rPr>
              <a:t>Device-to-Device Authentication</a:t>
            </a:r>
            <a:br>
              <a:rPr lang="en-US">
                <a:latin typeface="Arial" charset="0"/>
                <a:cs typeface="Arial" charset="0"/>
              </a:rPr>
            </a:br>
            <a:r>
              <a:rPr lang="en-US">
                <a:latin typeface="Arial" charset="0"/>
                <a:cs typeface="Arial" charset="0"/>
              </a:rPr>
              <a:t>Possible Use Cases and Benefits</a:t>
            </a:r>
          </a:p>
        </p:txBody>
      </p:sp>
      <p:sp>
        <p:nvSpPr>
          <p:cNvPr id="13315" name="Content Placeholder 2"/>
          <p:cNvSpPr>
            <a:spLocks noGrp="1"/>
          </p:cNvSpPr>
          <p:nvPr>
            <p:ph idx="1"/>
          </p:nvPr>
        </p:nvSpPr>
        <p:spPr/>
        <p:txBody>
          <a:bodyPr/>
          <a:lstStyle/>
          <a:p>
            <a:r>
              <a:rPr lang="en-US">
                <a:latin typeface="Arial" charset="0"/>
                <a:cs typeface="Arial" charset="0"/>
              </a:rPr>
              <a:t>Simplified secure device discovery</a:t>
            </a:r>
          </a:p>
          <a:p>
            <a:pPr lvl="1"/>
            <a:r>
              <a:rPr lang="en-US">
                <a:latin typeface="Arial" charset="0"/>
                <a:cs typeface="Arial" charset="0"/>
              </a:rPr>
              <a:t>All devices have an provable identity</a:t>
            </a:r>
          </a:p>
          <a:p>
            <a:pPr lvl="1"/>
            <a:r>
              <a:rPr lang="en-US">
                <a:latin typeface="Arial" charset="0"/>
                <a:cs typeface="Arial" charset="0"/>
              </a:rPr>
              <a:t>Enables good peer-to-peer security </a:t>
            </a:r>
          </a:p>
          <a:p>
            <a:pPr lvl="1">
              <a:buFontTx/>
              <a:buNone/>
            </a:pPr>
            <a:endParaRPr lang="en-US">
              <a:latin typeface="Arial" charset="0"/>
              <a:cs typeface="Arial" charset="0"/>
            </a:endParaRPr>
          </a:p>
          <a:p>
            <a:r>
              <a:rPr lang="en-US">
                <a:latin typeface="Arial" charset="0"/>
                <a:cs typeface="Arial" charset="0"/>
              </a:rPr>
              <a:t>Easy device enrollment and installation</a:t>
            </a:r>
          </a:p>
          <a:p>
            <a:pPr lvl="1"/>
            <a:r>
              <a:rPr lang="en-US">
                <a:latin typeface="Arial" charset="0"/>
                <a:cs typeface="Arial" charset="0"/>
              </a:rPr>
              <a:t>Provable identity greatly simplifies installation process</a:t>
            </a:r>
          </a:p>
          <a:p>
            <a:pPr lvl="1"/>
            <a:r>
              <a:rPr lang="en-US">
                <a:latin typeface="Arial" charset="0"/>
                <a:cs typeface="Arial" charset="0"/>
              </a:rPr>
              <a:t>Simplified installation of headless devices (sensors, etc)</a:t>
            </a:r>
          </a:p>
          <a:p>
            <a:pPr lvl="1"/>
            <a:endParaRPr lang="en-US">
              <a:latin typeface="Arial" charset="0"/>
              <a:cs typeface="Arial" charset="0"/>
            </a:endParaRPr>
          </a:p>
          <a:p>
            <a:r>
              <a:rPr lang="en-US">
                <a:latin typeface="Arial" charset="0"/>
                <a:cs typeface="Arial" charset="0"/>
              </a:rPr>
              <a:t>Cost and complexity reduced for systems needing centralized authorization</a:t>
            </a:r>
          </a:p>
          <a:p>
            <a:endParaRPr lang="en-US">
              <a:latin typeface="Arial" charset="0"/>
              <a:cs typeface="Arial" charset="0"/>
            </a:endParaRPr>
          </a:p>
          <a:p>
            <a:endParaRPr lang="en-US">
              <a:latin typeface="Arial" charset="0"/>
              <a:cs typeface="Arial" charset="0"/>
            </a:endParaRPr>
          </a:p>
          <a:p>
            <a:pPr lvl="1"/>
            <a:endParaRPr lang="en-US">
              <a:latin typeface="Arial" charset="0"/>
              <a:cs typeface="Arial" charset="0"/>
            </a:endParaRP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GB">
                <a:latin typeface="Arial" charset="0"/>
                <a:cs typeface="Arial" charset="0"/>
              </a:rPr>
              <a:t>Paul A. Lambert (Marvell)</a:t>
            </a:r>
          </a:p>
        </p:txBody>
      </p:sp>
      <p:sp>
        <p:nvSpPr>
          <p:cNvPr id="133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GB">
                <a:latin typeface="Arial" charset="0"/>
              </a:rPr>
              <a:t>Slide </a:t>
            </a:r>
            <a:fld id="{E076D6E4-D581-C546-95EB-6F08478EE1E4}" type="slidenum">
              <a:rPr lang="en-GB">
                <a:latin typeface="Arial" charset="0"/>
              </a:rPr>
              <a:pPr/>
              <a:t>7</a:t>
            </a:fld>
            <a:endParaRPr lang="en-GB">
              <a:latin typeface="Arial" charset="0"/>
            </a:endParaRPr>
          </a:p>
        </p:txBody>
      </p:sp>
    </p:spTree>
    <p:extLst>
      <p:ext uri="{BB962C8B-B14F-4D97-AF65-F5344CB8AC3E}">
        <p14:creationId xmlns:p14="http://schemas.microsoft.com/office/powerpoint/2010/main" val="16212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457200"/>
            <a:ext cx="7772400" cy="1066800"/>
          </a:xfrm>
        </p:spPr>
        <p:txBody>
          <a:bodyPr/>
          <a:lstStyle/>
          <a:p>
            <a:r>
              <a:rPr lang="en-US" dirty="0" smtClean="0">
                <a:latin typeface="Arial" charset="0"/>
                <a:cs typeface="Arial" charset="0"/>
              </a:rPr>
              <a:t>Peer-to-Peer Identity Framework</a:t>
            </a:r>
            <a:endParaRPr lang="en-US" dirty="0">
              <a:latin typeface="Arial" charset="0"/>
              <a:cs typeface="Arial" charset="0"/>
            </a:endParaRPr>
          </a:p>
        </p:txBody>
      </p:sp>
      <p:sp>
        <p:nvSpPr>
          <p:cNvPr id="14339" name="Content Placeholder 2"/>
          <p:cNvSpPr>
            <a:spLocks noGrp="1"/>
          </p:cNvSpPr>
          <p:nvPr>
            <p:ph idx="1"/>
          </p:nvPr>
        </p:nvSpPr>
        <p:spPr>
          <a:xfrm>
            <a:off x="685800" y="1295400"/>
            <a:ext cx="7772400" cy="4608512"/>
          </a:xfrm>
        </p:spPr>
        <p:txBody>
          <a:bodyPr/>
          <a:lstStyle/>
          <a:p>
            <a:r>
              <a:rPr lang="en-US" dirty="0">
                <a:latin typeface="Arial" charset="0"/>
                <a:cs typeface="Arial" charset="0"/>
              </a:rPr>
              <a:t>Every device has a public / private key </a:t>
            </a:r>
          </a:p>
          <a:p>
            <a:pPr lvl="1"/>
            <a:r>
              <a:rPr lang="en-US" dirty="0">
                <a:latin typeface="Arial" charset="0"/>
                <a:cs typeface="Arial" charset="0"/>
              </a:rPr>
              <a:t> </a:t>
            </a:r>
            <a:r>
              <a:rPr lang="en-US" dirty="0" smtClean="0">
                <a:latin typeface="Arial" charset="0"/>
                <a:cs typeface="Arial" charset="0"/>
              </a:rPr>
              <a:t>hash of public </a:t>
            </a:r>
            <a:r>
              <a:rPr lang="en-US" dirty="0">
                <a:latin typeface="Arial" charset="0"/>
                <a:cs typeface="Arial" charset="0"/>
              </a:rPr>
              <a:t>key is used as identity</a:t>
            </a:r>
          </a:p>
          <a:p>
            <a:pPr lvl="1"/>
            <a:r>
              <a:rPr lang="en-US" dirty="0" smtClean="0">
                <a:latin typeface="Arial" charset="0"/>
                <a:cs typeface="Arial" charset="0"/>
              </a:rPr>
              <a:t>True peer-to-peer (either side can initiate)</a:t>
            </a:r>
          </a:p>
          <a:p>
            <a:pPr lvl="1"/>
            <a:r>
              <a:rPr lang="en-US" dirty="0" err="1" smtClean="0">
                <a:latin typeface="Arial" charset="0"/>
                <a:cs typeface="Arial" charset="0"/>
              </a:rPr>
              <a:t>Preassociation</a:t>
            </a:r>
            <a:r>
              <a:rPr lang="en-US" dirty="0" smtClean="0">
                <a:latin typeface="Arial" charset="0"/>
                <a:cs typeface="Arial" charset="0"/>
              </a:rPr>
              <a:t> key exchange</a:t>
            </a:r>
          </a:p>
          <a:p>
            <a:pPr lvl="1"/>
            <a:r>
              <a:rPr lang="en-US" dirty="0" smtClean="0">
                <a:latin typeface="Arial" charset="0"/>
                <a:cs typeface="Arial" charset="0"/>
              </a:rPr>
              <a:t>based </a:t>
            </a:r>
            <a:r>
              <a:rPr lang="en-US" dirty="0">
                <a:latin typeface="Arial" charset="0"/>
                <a:cs typeface="Arial" charset="0"/>
              </a:rPr>
              <a:t>on well defined cryptographic </a:t>
            </a:r>
            <a:r>
              <a:rPr lang="en-US" dirty="0" smtClean="0">
                <a:latin typeface="Arial" charset="0"/>
                <a:cs typeface="Arial" charset="0"/>
              </a:rPr>
              <a:t>standards</a:t>
            </a:r>
            <a:br>
              <a:rPr lang="en-US" dirty="0" smtClean="0">
                <a:latin typeface="Arial" charset="0"/>
                <a:cs typeface="Arial" charset="0"/>
              </a:rPr>
            </a:br>
            <a:r>
              <a:rPr lang="en-US" dirty="0" smtClean="0">
                <a:latin typeface="Arial" charset="0"/>
                <a:cs typeface="Arial" charset="0"/>
              </a:rPr>
              <a:t>(ECDH, etc.)</a:t>
            </a:r>
          </a:p>
          <a:p>
            <a:pPr lvl="1"/>
            <a:r>
              <a:rPr lang="en-US" dirty="0" smtClean="0">
                <a:latin typeface="Arial" charset="0"/>
                <a:cs typeface="Arial" charset="0"/>
              </a:rPr>
              <a:t>Used to simplify user experience for device enrollment</a:t>
            </a:r>
            <a:endParaRPr lang="en-US" dirty="0">
              <a:latin typeface="Arial" charset="0"/>
              <a:cs typeface="Arial" charset="0"/>
            </a:endParaRPr>
          </a:p>
        </p:txBody>
      </p:sp>
      <p:sp>
        <p:nvSpPr>
          <p:cNvPr id="14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GB">
                <a:latin typeface="Arial" charset="0"/>
                <a:cs typeface="Arial" charset="0"/>
              </a:rPr>
              <a:t>Paul A. Lambert (Marvell)</a:t>
            </a:r>
          </a:p>
        </p:txBody>
      </p:sp>
      <p:sp>
        <p:nvSpPr>
          <p:cNvPr id="143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GB">
                <a:latin typeface="Arial" charset="0"/>
              </a:rPr>
              <a:t>Slide </a:t>
            </a:r>
            <a:fld id="{5DE2DCAF-CEE9-054D-BFE7-C2B2387EF592}" type="slidenum">
              <a:rPr lang="en-GB">
                <a:latin typeface="Arial" charset="0"/>
              </a:rPr>
              <a:pPr/>
              <a:t>8</a:t>
            </a:fld>
            <a:endParaRPr lang="en-GB">
              <a:latin typeface="Arial" charset="0"/>
            </a:endParaRPr>
          </a:p>
        </p:txBody>
      </p:sp>
      <p:pic>
        <p:nvPicPr>
          <p:cNvPr id="2" name="Picture 1"/>
          <p:cNvPicPr>
            <a:picLocks noChangeAspect="1"/>
          </p:cNvPicPr>
          <p:nvPr/>
        </p:nvPicPr>
        <p:blipFill>
          <a:blip r:embed="rId2"/>
          <a:stretch>
            <a:fillRect/>
          </a:stretch>
        </p:blipFill>
        <p:spPr>
          <a:xfrm>
            <a:off x="1066800" y="4152062"/>
            <a:ext cx="6268886" cy="2248738"/>
          </a:xfrm>
          <a:prstGeom prst="rect">
            <a:avLst/>
          </a:prstGeom>
        </p:spPr>
      </p:pic>
    </p:spTree>
    <p:extLst>
      <p:ext uri="{BB962C8B-B14F-4D97-AF65-F5344CB8AC3E}">
        <p14:creationId xmlns:p14="http://schemas.microsoft.com/office/powerpoint/2010/main" val="114367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Hash Based </a:t>
            </a:r>
            <a:br>
              <a:rPr lang="en-US" dirty="0" smtClean="0"/>
            </a:br>
            <a:r>
              <a:rPr lang="en-US" dirty="0" smtClean="0"/>
              <a:t>Cryptographic Identifiers</a:t>
            </a:r>
            <a:endParaRPr lang="en-US" dirty="0"/>
          </a:p>
        </p:txBody>
      </p:sp>
      <p:sp>
        <p:nvSpPr>
          <p:cNvPr id="6" name="Content Placeholder 5"/>
          <p:cNvSpPr>
            <a:spLocks noGrp="1"/>
          </p:cNvSpPr>
          <p:nvPr>
            <p:ph idx="1"/>
          </p:nvPr>
        </p:nvSpPr>
        <p:spPr/>
        <p:txBody>
          <a:bodyPr/>
          <a:lstStyle/>
          <a:p>
            <a:r>
              <a:rPr lang="en-US" dirty="0" err="1" smtClean="0"/>
              <a:t>Bitcoin</a:t>
            </a:r>
            <a:endParaRPr lang="en-US" dirty="0" smtClean="0"/>
          </a:p>
          <a:p>
            <a:pPr lvl="1"/>
            <a:r>
              <a:rPr lang="en-US" dirty="0" smtClean="0"/>
              <a:t>e.g.</a:t>
            </a:r>
            <a:br>
              <a:rPr lang="en-US" dirty="0" smtClean="0"/>
            </a:br>
            <a:r>
              <a:rPr lang="en-US" dirty="0" smtClean="0"/>
              <a:t>1HB5XMLmzFVj8ALj6mfBsbifRoD4miY36v</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endParaRPr lang="en-US" dirty="0" smtClean="0"/>
          </a:p>
          <a:p>
            <a:endParaRPr lang="en-US" dirty="0"/>
          </a:p>
          <a:p>
            <a:r>
              <a:rPr lang="en-US" dirty="0" smtClean="0"/>
              <a:t>IPv6 and HIP (RFC 5201)</a:t>
            </a: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4818DF38-7C2F-431A-BC51-697330729583}" type="slidenum">
              <a:rPr lang="en-US" smtClean="0"/>
              <a:pPr>
                <a:defRPr/>
              </a:pPr>
              <a:t>9</a:t>
            </a:fld>
            <a:endParaRPr lang="en-US"/>
          </a:p>
        </p:txBody>
      </p:sp>
      <p:pic>
        <p:nvPicPr>
          <p:cNvPr id="7" name="Picture 6"/>
          <p:cNvPicPr>
            <a:picLocks noChangeAspect="1"/>
          </p:cNvPicPr>
          <p:nvPr/>
        </p:nvPicPr>
        <p:blipFill>
          <a:blip r:embed="rId2"/>
          <a:stretch>
            <a:fillRect/>
          </a:stretch>
        </p:blipFill>
        <p:spPr>
          <a:xfrm>
            <a:off x="6553200" y="1752600"/>
            <a:ext cx="2336800" cy="3505200"/>
          </a:xfrm>
          <a:prstGeom prst="rect">
            <a:avLst/>
          </a:prstGeom>
        </p:spPr>
      </p:pic>
      <p:pic>
        <p:nvPicPr>
          <p:cNvPr id="8" name="Picture 7"/>
          <p:cNvPicPr>
            <a:picLocks noChangeAspect="1"/>
          </p:cNvPicPr>
          <p:nvPr/>
        </p:nvPicPr>
        <p:blipFill>
          <a:blip r:embed="rId3"/>
          <a:stretch>
            <a:fillRect/>
          </a:stretch>
        </p:blipFill>
        <p:spPr>
          <a:xfrm>
            <a:off x="1143000" y="3124200"/>
            <a:ext cx="4724400" cy="2498789"/>
          </a:xfrm>
          <a:prstGeom prst="rect">
            <a:avLst/>
          </a:prstGeom>
        </p:spPr>
      </p:pic>
    </p:spTree>
    <p:extLst>
      <p:ext uri="{BB962C8B-B14F-4D97-AF65-F5344CB8AC3E}">
        <p14:creationId xmlns:p14="http://schemas.microsoft.com/office/powerpoint/2010/main" val="15029762"/>
      </p:ext>
    </p:extLst>
  </p:cSld>
  <p:clrMapOvr>
    <a:masterClrMapping/>
  </p:clrMapOvr>
</p:sld>
</file>

<file path=ppt/theme/theme1.xml><?xml version="1.0" encoding="utf-8"?>
<a:theme xmlns:a="http://schemas.openxmlformats.org/drawingml/2006/main" name="802-11-PathProtect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802-11-PathProtection</Template>
  <TotalTime>11744</TotalTime>
  <Words>1355</Words>
  <Application>Microsoft Macintosh PowerPoint</Application>
  <PresentationFormat>On-screen Show (4:3)</PresentationFormat>
  <Paragraphs>235</Paragraphs>
  <Slides>22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802-11-PathProtection</vt:lpstr>
      <vt:lpstr>Document</vt:lpstr>
      <vt:lpstr>Security and Privacy Enhancements for 802.11</vt:lpstr>
      <vt:lpstr>Security and Privacy</vt:lpstr>
      <vt:lpstr>Wireless Threats for 802.11 Communications</vt:lpstr>
      <vt:lpstr>802.11 Security – What Could be Improved</vt:lpstr>
      <vt:lpstr>Opportunistic Security</vt:lpstr>
      <vt:lpstr>Strong Device-to-Device Authentication</vt:lpstr>
      <vt:lpstr>Device-to-Device Authentication Possible Use Cases and Benefits</vt:lpstr>
      <vt:lpstr>Peer-to-Peer Identity Framework</vt:lpstr>
      <vt:lpstr>Examples of Hash Based  Cryptographic Identifiers</vt:lpstr>
      <vt:lpstr>Simple Device Enrollment</vt:lpstr>
      <vt:lpstr>Scalable Access Authorization</vt:lpstr>
      <vt:lpstr>Communication privacy is not a new issue. </vt:lpstr>
      <vt:lpstr>Wi-Fi Privacy Concerns</vt:lpstr>
      <vt:lpstr>But wait – Wi-Fi “location” is also a service!</vt:lpstr>
      <vt:lpstr>Privacy Threats</vt:lpstr>
      <vt:lpstr>What we should avoid as  a 802.11 privacy solution</vt:lpstr>
      <vt:lpstr>Privacy versus other Security Services in 802.11</vt:lpstr>
      <vt:lpstr>Where can 802.11 privacy be improved? </vt:lpstr>
      <vt:lpstr>Passive Scanning and Monitor APs</vt:lpstr>
      <vt:lpstr>Possible Technical Solutions for Privacy</vt:lpstr>
      <vt:lpstr>Ephemeral MAC Addresses</vt:lpstr>
      <vt:lpstr>A few Proposals for  802.11 Privacy Enhancements </vt:lpstr>
    </vt:vector>
  </TitlesOfParts>
  <Company>Marvell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Par and 5C Requirements</dc:title>
  <dc:creator>Paul A. Lambert</dc:creator>
  <cp:keywords>HEW PAR 5C Requirements Security</cp:keywords>
  <dc:description>11-13-1164-00-0hew</dc:description>
  <cp:lastModifiedBy>Paul Lambert</cp:lastModifiedBy>
  <cp:revision>362</cp:revision>
  <cp:lastPrinted>1998-02-10T13:28:06Z</cp:lastPrinted>
  <dcterms:created xsi:type="dcterms:W3CDTF">2009-11-09T00:32:22Z</dcterms:created>
  <dcterms:modified xsi:type="dcterms:W3CDTF">2014-07-15T13:36:58Z</dcterms:modified>
</cp:coreProperties>
</file>