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5"/>
  </p:notesMasterIdLst>
  <p:handoutMasterIdLst>
    <p:handoutMasterId r:id="rId26"/>
  </p:handoutMasterIdLst>
  <p:sldIdLst>
    <p:sldId id="295" r:id="rId2"/>
    <p:sldId id="321" r:id="rId3"/>
    <p:sldId id="287" r:id="rId4"/>
    <p:sldId id="302" r:id="rId5"/>
    <p:sldId id="303" r:id="rId6"/>
    <p:sldId id="322" r:id="rId7"/>
    <p:sldId id="304" r:id="rId8"/>
    <p:sldId id="306" r:id="rId9"/>
    <p:sldId id="314" r:id="rId10"/>
    <p:sldId id="311" r:id="rId11"/>
    <p:sldId id="317" r:id="rId12"/>
    <p:sldId id="351" r:id="rId13"/>
    <p:sldId id="358" r:id="rId14"/>
    <p:sldId id="352" r:id="rId15"/>
    <p:sldId id="310" r:id="rId16"/>
    <p:sldId id="355" r:id="rId17"/>
    <p:sldId id="360" r:id="rId18"/>
    <p:sldId id="362" r:id="rId19"/>
    <p:sldId id="332" r:id="rId20"/>
    <p:sldId id="335" r:id="rId21"/>
    <p:sldId id="356" r:id="rId22"/>
    <p:sldId id="357" r:id="rId23"/>
    <p:sldId id="336"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0000CC"/>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385" autoAdjust="0"/>
    <p:restoredTop sz="94676" autoAdjust="0"/>
  </p:normalViewPr>
  <p:slideViewPr>
    <p:cSldViewPr>
      <p:cViewPr varScale="1">
        <p:scale>
          <a:sx n="86" d="100"/>
          <a:sy n="86" d="100"/>
        </p:scale>
        <p:origin x="-1392" y="-84"/>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Jan 2014</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Jan 2014</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Jan 2014</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Jan 2014</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Jan 2014</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Jan 2014</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14</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Jan 2014</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15</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16</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Jan 2014</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Jan 2014</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Jan 2014</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Jan 2014</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Jan 2014</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Jan 2014</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en-US" smtClean="0"/>
              <a:t>Jan 2014</a:t>
            </a:r>
          </a:p>
        </p:txBody>
      </p:sp>
      <p:sp>
        <p:nvSpPr>
          <p:cNvPr id="55299" name="Rectangle 2"/>
          <p:cNvSpPr>
            <a:spLocks noGrp="1" noRot="1" noChangeAspect="1" noChangeArrowheads="1" noTextEdit="1"/>
          </p:cNvSpPr>
          <p:nvPr>
            <p:ph type="sldImg"/>
          </p:nvPr>
        </p:nvSpPr>
        <p:spPr>
          <a:xfrm>
            <a:off x="1154113" y="701675"/>
            <a:ext cx="4625975" cy="3468688"/>
          </a:xfrm>
          <a:ln/>
        </p:spPr>
      </p:sp>
      <p:sp>
        <p:nvSpPr>
          <p:cNvPr id="5530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206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68214" cy="276999"/>
          </a:xfrm>
        </p:spPr>
        <p:txBody>
          <a:bodyPr/>
          <a:lstStyle>
            <a:lvl1pPr>
              <a:defRPr/>
            </a:lvl1pPr>
          </a:lstStyle>
          <a:p>
            <a:pPr>
              <a:defRPr/>
            </a:pPr>
            <a:r>
              <a:rPr lang="en-US" smtClean="0"/>
              <a:t>May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42566" cy="276999"/>
          </a:xfrm>
        </p:spPr>
        <p:txBody>
          <a:bodyPr/>
          <a:lstStyle>
            <a:lvl1pPr>
              <a:defRPr/>
            </a:lvl1pPr>
          </a:lstStyle>
          <a:p>
            <a:pPr>
              <a:defRPr/>
            </a:pPr>
            <a:r>
              <a:rPr lang="en-US" dirty="0" smtClean="0"/>
              <a:t>July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May 2014</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May 2014</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dirty="0" smtClean="0"/>
              <a:t>July 2014</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802.11-14/0887r1</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1/11-11-0875-03-0000-editor-s-guide.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alex.ashley@hotmail.co.uk"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ddrgal@gmail.com" TargetMode="External"/><Relationship Id="rId17" Type="http://schemas.openxmlformats.org/officeDocument/2006/relationships/hyperlink" Target="mailto:pecclesi@cisco.com" TargetMode="External"/><Relationship Id="rId2" Type="http://schemas.openxmlformats.org/officeDocument/2006/relationships/notesSlide" Target="../notesSlides/notesSlide5.xml"/><Relationship Id="rId16" Type="http://schemas.openxmlformats.org/officeDocument/2006/relationships/hyperlink" Target="mailto:henry@LOGOUT.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d3e3e3@gmail.com" TargetMode="External"/><Relationship Id="rId5" Type="http://schemas.openxmlformats.org/officeDocument/2006/relationships/hyperlink" Target="mailto:emily.h.qi@intel.com" TargetMode="External"/><Relationship Id="rId15" Type="http://schemas.openxmlformats.org/officeDocument/2006/relationships/hyperlink" Target="mailto:carlos.cordeiro@intel.com" TargetMode="External"/><Relationship Id="rId10" Type="http://schemas.openxmlformats.org/officeDocument/2006/relationships/hyperlink" Target="mailto:jiamin.chen@mail01.huawei.com" TargetMode="External"/><Relationship Id="rId4" Type="http://schemas.openxmlformats.org/officeDocument/2006/relationships/hyperlink" Target="mailto:edwardau@marvell.com" TargetMode="External"/><Relationship Id="rId9" Type="http://schemas.openxmlformats.org/officeDocument/2006/relationships/hyperlink" Target="mailto:Ping.FANG@huawei.com" TargetMode="External"/><Relationship Id="rId14" Type="http://schemas.openxmlformats.org/officeDocument/2006/relationships/hyperlink" Target="mailto:robert.stacey@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(July ‘14)</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2014-07-14</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290" name="Document" r:id="rId4" imgW="8606510" imgH="2806597" progId="Word.Document.8">
                  <p:embed/>
                </p:oleObj>
              </mc:Choice>
              <mc:Fallback>
                <p:oleObj name="Document" r:id="rId4" imgW="8606510" imgH="2806597" progId="Word.Document.8">
                  <p:embed/>
                  <p:pic>
                    <p:nvPicPr>
                      <p:cNvPr id="0" name="Picture 4"/>
                      <p:cNvPicPr>
                        <a:picLocks noChangeAspect="1" noChangeArrowheads="1"/>
                      </p:cNvPicPr>
                      <p:nvPr/>
                    </p:nvPicPr>
                    <p:blipFill>
                      <a:blip r:embed="rId5"/>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May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r>
              <a:rPr lang="en-US" dirty="0" smtClean="0"/>
              <a:t>Numbering spreadsheet 802.11-11/1149:</a:t>
            </a:r>
          </a:p>
          <a:p>
            <a:pPr lvl="1"/>
            <a:r>
              <a:rPr lang="en-US" dirty="0" smtClean="0"/>
              <a:t>Succeeding amendments to do their respective updates</a:t>
            </a:r>
          </a:p>
          <a:p>
            <a:pPr lvl="1"/>
            <a:r>
              <a:rPr lang="en-US" dirty="0" smtClean="0"/>
              <a:t>Must match the official timeline after plenaries</a:t>
            </a:r>
          </a:p>
          <a:p>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a:t>
            </a:r>
            <a:r>
              <a:rPr lang="en-US" sz="1600" dirty="0" err="1" smtClean="0"/>
              <a:t>615r4</a:t>
            </a:r>
            <a:r>
              <a:rPr lang="en-US" sz="1600" dirty="0" smtClean="0"/>
              <a:t> documents the process. There is an </a:t>
            </a:r>
            <a:r>
              <a:rPr lang="en-US" sz="1600" dirty="0" err="1" smtClean="0"/>
              <a:t>r5</a:t>
            </a:r>
            <a:r>
              <a:rPr lang="en-US" sz="1600" dirty="0" smtClean="0"/>
              <a:t>.</a:t>
            </a:r>
          </a:p>
          <a:p>
            <a:pPr lvl="1">
              <a:buFontTx/>
              <a:buNone/>
            </a:pPr>
            <a:r>
              <a:rPr lang="en-US" sz="1600" dirty="0" smtClean="0"/>
              <a:t>MDR now in the 802.11 Operating Manual 802.11-09/0002r12</a:t>
            </a:r>
          </a:p>
          <a:p>
            <a:r>
              <a:rPr lang="en-US" sz="2000" dirty="0" err="1" smtClean="0"/>
              <a:t>P802.11aa</a:t>
            </a:r>
            <a:r>
              <a:rPr lang="en-US" sz="2000" dirty="0" smtClean="0"/>
              <a:t> </a:t>
            </a:r>
            <a:r>
              <a:rPr lang="en-US" sz="2000" dirty="0" err="1" smtClean="0"/>
              <a:t>D5.0</a:t>
            </a:r>
            <a:r>
              <a:rPr lang="en-US" sz="2000" dirty="0" smtClean="0"/>
              <a:t> went through Working Group Mandatory Editorial Coordination before July 2011</a:t>
            </a:r>
          </a:p>
          <a:p>
            <a:r>
              <a:rPr lang="en-US" sz="2000" dirty="0" err="1" smtClean="0"/>
              <a:t>P802.11ad</a:t>
            </a:r>
            <a:r>
              <a:rPr lang="en-US" sz="2000" dirty="0" smtClean="0"/>
              <a:t> </a:t>
            </a:r>
            <a:r>
              <a:rPr lang="en-US" sz="2000" dirty="0" err="1" smtClean="0"/>
              <a:t>D4.0</a:t>
            </a:r>
            <a:r>
              <a:rPr lang="en-US" sz="2000" dirty="0" smtClean="0"/>
              <a:t> went through Working Group Mandatory Editorial Coordination before July 2011</a:t>
            </a:r>
          </a:p>
          <a:p>
            <a:r>
              <a:rPr lang="en-US" sz="2000" dirty="0" err="1" smtClean="0"/>
              <a:t>P802.11ae</a:t>
            </a:r>
            <a:r>
              <a:rPr lang="en-US" sz="2000" dirty="0" smtClean="0"/>
              <a:t> </a:t>
            </a:r>
            <a:r>
              <a:rPr lang="en-US" sz="2000" dirty="0" err="1" smtClean="0"/>
              <a:t>D4.0</a:t>
            </a:r>
            <a:r>
              <a:rPr lang="en-US" sz="2000" dirty="0" smtClean="0"/>
              <a:t> went through Working Group Mandatory Editorial Coordination before July 2011</a:t>
            </a:r>
          </a:p>
          <a:p>
            <a:r>
              <a:rPr lang="en-US" sz="2000" dirty="0" err="1" smtClean="0"/>
              <a:t>P802.11ac</a:t>
            </a:r>
            <a:r>
              <a:rPr lang="en-US" sz="2000" dirty="0" smtClean="0"/>
              <a:t> </a:t>
            </a:r>
            <a:r>
              <a:rPr lang="en-US" sz="2000" dirty="0" err="1" smtClean="0"/>
              <a:t>D4.0</a:t>
            </a:r>
            <a:r>
              <a:rPr lang="en-US" sz="2000" dirty="0" smtClean="0"/>
              <a:t> went through Working Group Mandatory Draft Review</a:t>
            </a:r>
            <a:r>
              <a:rPr lang="en-US" sz="2000" dirty="0"/>
              <a:t> </a:t>
            </a:r>
            <a:r>
              <a:rPr lang="en-US" sz="2000" dirty="0" smtClean="0"/>
              <a:t>before January 2013</a:t>
            </a:r>
          </a:p>
          <a:p>
            <a:r>
              <a:rPr lang="en-US" sz="2000" dirty="0" smtClean="0"/>
              <a:t>P802.11af D4.0 went through Working Group Mandatory Draft Review before Saturday May 18, 2013</a:t>
            </a:r>
          </a:p>
          <a:p>
            <a:r>
              <a:rPr lang="en-US" sz="2000" dirty="0" smtClean="0"/>
              <a:t>We are in the </a:t>
            </a:r>
            <a:r>
              <a:rPr lang="en-US" sz="2000" dirty="0" err="1" smtClean="0"/>
              <a:t>REVmc</a:t>
            </a:r>
            <a:r>
              <a:rPr lang="en-US" sz="2000" dirty="0" smtClean="0"/>
              <a:t> MDR process - 802.11-14/781r2</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11</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11-09-1034-09-0000-wg11-style-guide.doc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12</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mentor.ieee.org/802.11/dcn/11/11-11-0875-03-0000-editor-s-guide.doc</a:t>
            </a:r>
            <a:r>
              <a:rPr lang="en-GB" sz="2000" dirty="0" smtClean="0"/>
              <a:t>   </a:t>
            </a:r>
            <a:endParaRPr lang="en-GB" sz="2000" dirty="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a:t>
            </a:r>
            <a:endParaRPr lang="en-US" dirty="0" smtClean="0"/>
          </a:p>
          <a:p>
            <a:r>
              <a:rPr lang="en-US" dirty="0" smtClean="0"/>
              <a:t>Creating a Redline, Graphics, Numbering and ANA,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14</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430306270"/>
              </p:ext>
            </p:extLst>
          </p:nvPr>
        </p:nvGraphicFramePr>
        <p:xfrm>
          <a:off x="914400" y="2398816"/>
          <a:ext cx="7772400" cy="2880360"/>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TGae</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TGaa</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TGad</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Oct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TGac</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TGaf</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802.11REVmc</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TGmc</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802.11-2015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802.11-2015 </a:t>
                      </a:r>
                      <a:r>
                        <a:rPr kumimoji="0" lang="en-US" sz="1400" b="0" i="0" u="none" strike="noStrike" cap="none" normalizeH="0" baseline="0" dirty="0" smtClean="0">
                          <a:ln>
                            <a:noFill/>
                          </a:ln>
                          <a:solidFill>
                            <a:schemeClr val="tx1"/>
                          </a:solidFill>
                          <a:effectLst/>
                          <a:latin typeface="Times New Roman" pitchFamily="18" charset="0"/>
                        </a:rPr>
                        <a:t>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TGah</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July 2014</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solidFill>
                  <a:srgbClr val="FF0000"/>
                </a:solidFill>
              </a:rPr>
              <a:t>July 2014 </a:t>
            </a:r>
            <a:r>
              <a:rPr lang="en-US" sz="1600" dirty="0" smtClean="0"/>
              <a:t>Editors changed the running order and will revisit in November 2014,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15</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3931511823"/>
              </p:ext>
            </p:extLst>
          </p:nvPr>
        </p:nvGraphicFramePr>
        <p:xfrm>
          <a:off x="457200" y="1371600"/>
          <a:ext cx="8077200" cy="3508058"/>
        </p:xfrm>
        <a:graphic>
          <a:graphicData uri="http://schemas.openxmlformats.org/drawingml/2006/table">
            <a:tbl>
              <a:tblPr/>
              <a:tblGrid>
                <a:gridCol w="325603"/>
                <a:gridCol w="402976"/>
                <a:gridCol w="338221"/>
                <a:gridCol w="347579"/>
                <a:gridCol w="338221"/>
                <a:gridCol w="381000"/>
                <a:gridCol w="457200"/>
                <a:gridCol w="381000"/>
                <a:gridCol w="304800"/>
                <a:gridCol w="762000"/>
                <a:gridCol w="533400"/>
                <a:gridCol w="533400"/>
                <a:gridCol w="1524000"/>
                <a:gridCol w="14478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15-Jul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lumMod val="95000"/>
                              <a:lumOff val="5000"/>
                            </a:schemeClr>
                          </a:solidFill>
                          <a:effectLst/>
                          <a:latin typeface="Times New Roman" pitchFamily="18" charset="0"/>
                        </a:rPr>
                        <a:t>1.0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9.0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15-Jul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2.5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15-Jul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aj</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0.2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15-Jul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rPr>
                        <a:t>0.02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15-Jul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aq</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FF0000"/>
                          </a:solidFill>
                          <a:effectLst/>
                          <a:latin typeface="Times New Roman" pitchFamily="18" charset="0"/>
                        </a:rPr>
                        <a:t>0.01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Dan Gal</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15-Jul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16</a:t>
            </a:fld>
            <a:endParaRPr lang="en-US"/>
          </a:p>
        </p:txBody>
      </p:sp>
      <p:sp>
        <p:nvSpPr>
          <p:cNvPr id="31973" name="Text Box 231"/>
          <p:cNvSpPr txBox="1">
            <a:spLocks noChangeArrowheads="1"/>
          </p:cNvSpPr>
          <p:nvPr/>
        </p:nvSpPr>
        <p:spPr bwMode="auto">
          <a:xfrm>
            <a:off x="152400" y="609600"/>
            <a:ext cx="1219200" cy="369332"/>
          </a:xfrm>
          <a:prstGeom prst="rect">
            <a:avLst/>
          </a:prstGeom>
          <a:noFill/>
          <a:ln w="9525">
            <a:noFill/>
            <a:miter lim="800000"/>
            <a:headEnd/>
            <a:tailEnd/>
          </a:ln>
        </p:spPr>
        <p:txBody>
          <a:bodyPr wrap="square">
            <a:spAutoFit/>
          </a:bodyPr>
          <a:lstStyle/>
          <a:p>
            <a:pPr eaLnBrk="1" hangingPunct="1">
              <a:spcBef>
                <a:spcPct val="50000"/>
              </a:spcBef>
            </a:pPr>
            <a:r>
              <a:rPr lang="en-US" sz="1800" dirty="0" smtClean="0">
                <a:solidFill>
                  <a:srgbClr val="FF0000"/>
                </a:solidFill>
                <a:latin typeface="Arial" charset="0"/>
              </a:rPr>
              <a:t>July 2014</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16</a:t>
            </a:fld>
            <a:endParaRPr lang="en-US" smtClean="0"/>
          </a:p>
        </p:txBody>
      </p:sp>
      <p:sp>
        <p:nvSpPr>
          <p:cNvPr id="31976" name="Footer Placeholder 10"/>
          <p:cNvSpPr>
            <a:spLocks noGrp="1"/>
          </p:cNvSpPr>
          <p:nvPr>
            <p:ph type="ftr" sz="quarter" idx="11"/>
          </p:nvPr>
        </p:nvSpPr>
        <p:spPr>
          <a:noFill/>
        </p:spPr>
        <p:txBody>
          <a:bodyPr/>
          <a:lstStyle/>
          <a:p>
            <a:r>
              <a:rPr lang="en-US" smtClean="0"/>
              <a:t>Peter Ecclesine (Cisco Systems)</a:t>
            </a:r>
          </a:p>
        </p:txBody>
      </p:sp>
      <p:sp>
        <p:nvSpPr>
          <p:cNvPr id="31977" name="Date Placeholder 10"/>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17</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dirty="0" smtClean="0"/>
              <a:t>I’m going to suggest going forward we use a single style with appropriately set tabs,  and use leading</a:t>
            </a:r>
            <a:r>
              <a:rPr lang="en-US" dirty="0" smtClean="0"/>
              <a:t> </a:t>
            </a:r>
            <a:r>
              <a:rPr lang="en-GB" dirty="0" smtClean="0"/>
              <a:t>Tabs to distinguish the syntax and description parts. (Adrian Stephens Feb 9, 2010)</a:t>
            </a:r>
          </a:p>
          <a:p>
            <a:r>
              <a:rPr lang="en-GB" dirty="0" smtClean="0"/>
              <a:t> Keep embedded figures using </a:t>
            </a:r>
            <a:r>
              <a:rPr lang="en-GB" dirty="0" err="1" smtClean="0"/>
              <a:t>visio</a:t>
            </a:r>
            <a:r>
              <a:rPr lang="en-GB" dirty="0" smtClean="0"/>
              <a:t> as long as possible</a:t>
            </a:r>
            <a:endParaRPr lang="en-US" dirty="0" smtClean="0"/>
          </a:p>
          <a:p>
            <a:pPr lvl="1"/>
            <a:r>
              <a:rPr lang="en-GB" dirty="0" smtClean="0"/>
              <a:t>Near the end of sponsor ballot,  turn these all into .</a:t>
            </a:r>
            <a:r>
              <a:rPr lang="en-GB" dirty="0" err="1" smtClean="0"/>
              <a:t>wmf</a:t>
            </a:r>
            <a:r>
              <a:rPr lang="en-GB" dirty="0" smtClean="0"/>
              <a:t> (windows meta file) format files (you can do this from </a:t>
            </a:r>
            <a:r>
              <a:rPr lang="en-GB" dirty="0" err="1" smtClean="0"/>
              <a:t>visio</a:t>
            </a:r>
            <a:r>
              <a:rPr lang="en-GB" dirty="0" smtClean="0"/>
              <a:t> using “save as”).   Keep separate files for the .</a:t>
            </a:r>
            <a:r>
              <a:rPr lang="en-GB" dirty="0" err="1" smtClean="0"/>
              <a:t>vsd</a:t>
            </a:r>
            <a:r>
              <a:rPr lang="en-GB" dirty="0" smtClean="0"/>
              <a:t> source and the .</a:t>
            </a:r>
            <a:r>
              <a:rPr lang="en-GB" dirty="0" err="1" smtClean="0"/>
              <a:t>wmf</a:t>
            </a:r>
            <a:r>
              <a:rPr lang="en-GB" dirty="0" smtClean="0"/>
              <a:t> file that is linked to from frame. There is likelihood we should use .</a:t>
            </a:r>
            <a:r>
              <a:rPr lang="en-GB" dirty="0" err="1" smtClean="0"/>
              <a:t>emf</a:t>
            </a:r>
            <a:endParaRPr lang="en-GB" dirty="0" smtClean="0"/>
          </a:p>
          <a:p>
            <a:r>
              <a:rPr lang="en-GB" dirty="0" smtClean="0"/>
              <a:t>Frame templates for </a:t>
            </a:r>
            <a:r>
              <a:rPr lang="en-GB" dirty="0" err="1" smtClean="0"/>
              <a:t>11aa</a:t>
            </a:r>
            <a:r>
              <a:rPr lang="en-GB" dirty="0" smtClean="0"/>
              <a:t>, </a:t>
            </a:r>
            <a:r>
              <a:rPr lang="en-GB" dirty="0" err="1" smtClean="0"/>
              <a:t>11ac</a:t>
            </a:r>
            <a:r>
              <a:rPr lang="en-GB" dirty="0" smtClean="0"/>
              <a:t>, </a:t>
            </a:r>
            <a:r>
              <a:rPr lang="en-GB" dirty="0" err="1" smtClean="0"/>
              <a:t>11af</a:t>
            </a:r>
            <a:r>
              <a:rPr lang="en-GB" dirty="0" smtClean="0"/>
              <a:t> </a:t>
            </a:r>
          </a:p>
          <a:p>
            <a:r>
              <a:rPr lang="en-GB" dirty="0" smtClean="0"/>
              <a:t>Text version of MIB is available (2012, ae2012, aa2012, ad2012, acD5.0, afD5.0. mcD3.0)</a:t>
            </a:r>
            <a:endParaRPr lang="en-US"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May 2014</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May 2014</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r>
              <a:rPr lang="en-US" dirty="0" smtClean="0"/>
              <a:t>Donald Eastlake: </a:t>
            </a:r>
            <a:r>
              <a:rPr lang="en-US" smtClean="0"/>
              <a:t>email Editor list </a:t>
            </a:r>
            <a:r>
              <a:rPr lang="en-US" dirty="0" smtClean="0"/>
              <a:t>with proposed change to TOC to first have a summary TOC, then the detailed TOC of today.</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May 2014</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23</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2014-07-15</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a:t>Style Guide for </a:t>
            </a:r>
            <a:r>
              <a:rPr lang="en-US" dirty="0" smtClean="0"/>
              <a:t>802.11 09/1034r9</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2014-07-15</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Edward Au, Emily Qi</a:t>
            </a:r>
          </a:p>
          <a:p>
            <a:pPr lvl="1">
              <a:lnSpc>
                <a:spcPct val="80000"/>
              </a:lnSpc>
              <a:buFontTx/>
              <a:buChar char="•"/>
              <a:defRPr/>
            </a:pPr>
            <a:r>
              <a:rPr lang="en-US" sz="1400" dirty="0" smtClean="0"/>
              <a:t>P802.11ah Amendment (S1G) – Yongho Seok, Alfred </a:t>
            </a:r>
            <a:r>
              <a:rPr lang="en-US" sz="1400" dirty="0" err="1"/>
              <a:t>Asterjadhi</a:t>
            </a:r>
            <a:r>
              <a:rPr lang="en-US" sz="1400" dirty="0"/>
              <a:t> </a:t>
            </a:r>
            <a:endParaRPr lang="en-US" sz="1400" dirty="0" smtClean="0"/>
          </a:p>
          <a:p>
            <a:pPr lvl="1">
              <a:lnSpc>
                <a:spcPct val="80000"/>
              </a:lnSpc>
              <a:buFontTx/>
              <a:buChar char="•"/>
              <a:defRPr/>
            </a:pPr>
            <a:r>
              <a:rPr lang="en-US" sz="1400" dirty="0" smtClean="0"/>
              <a:t>P802.11ai </a:t>
            </a:r>
            <a:r>
              <a:rPr lang="en-US" sz="1400" dirty="0"/>
              <a:t>Amendment (FILS) – </a:t>
            </a:r>
            <a:r>
              <a:rPr lang="en-US" sz="1400" dirty="0" smtClean="0"/>
              <a:t>Lee Armstrong, Ping FANG</a:t>
            </a:r>
          </a:p>
          <a:p>
            <a:pPr lvl="1">
              <a:lnSpc>
                <a:spcPct val="80000"/>
              </a:lnSpc>
              <a:buFontTx/>
              <a:buChar char="•"/>
              <a:defRPr/>
            </a:pPr>
            <a:r>
              <a:rPr lang="en-US" sz="1400" dirty="0"/>
              <a:t>P802.11aj Amendment (CMMW) – </a:t>
            </a:r>
            <a:r>
              <a:rPr lang="en-US" sz="1400" dirty="0" err="1"/>
              <a:t>Jiamin</a:t>
            </a:r>
            <a:r>
              <a:rPr lang="en-US" sz="1400" dirty="0"/>
              <a:t> </a:t>
            </a:r>
            <a:r>
              <a:rPr lang="en-US" sz="1400" dirty="0" smtClean="0"/>
              <a:t>CHEN</a:t>
            </a:r>
          </a:p>
          <a:p>
            <a:pPr lvl="1">
              <a:lnSpc>
                <a:spcPct val="80000"/>
              </a:lnSpc>
              <a:buFontTx/>
              <a:buChar char="•"/>
              <a:defRPr/>
            </a:pPr>
            <a:r>
              <a:rPr lang="en-US" sz="1400" dirty="0" smtClean="0"/>
              <a:t>P802.11ak Amendment(GLK) </a:t>
            </a:r>
            <a:r>
              <a:rPr lang="en-US" sz="1400" dirty="0"/>
              <a:t>– </a:t>
            </a:r>
            <a:r>
              <a:rPr lang="en-US" sz="1400" dirty="0" smtClean="0"/>
              <a:t> Donald Eastlake</a:t>
            </a:r>
          </a:p>
          <a:p>
            <a:pPr lvl="1">
              <a:lnSpc>
                <a:spcPct val="80000"/>
              </a:lnSpc>
              <a:buFontTx/>
              <a:buChar char="•"/>
              <a:defRPr/>
            </a:pPr>
            <a:r>
              <a:rPr lang="en-US" sz="1400" dirty="0"/>
              <a:t>P809.11aq Amendment (PAD) – Dan </a:t>
            </a:r>
            <a:r>
              <a:rPr lang="en-US" sz="1400" dirty="0" smtClean="0"/>
              <a:t>Gal</a:t>
            </a:r>
          </a:p>
          <a:p>
            <a:pPr>
              <a:lnSpc>
                <a:spcPct val="80000"/>
              </a:lnSpc>
              <a:buFontTx/>
              <a:buNone/>
              <a:defRPr/>
            </a:pPr>
            <a:endParaRPr lang="en-US" sz="1000" dirty="0" smtClean="0"/>
          </a:p>
          <a:p>
            <a:pPr>
              <a:lnSpc>
                <a:spcPct val="80000"/>
              </a:lnSpc>
              <a:defRPr/>
            </a:pPr>
            <a:r>
              <a:rPr lang="en-US" sz="1400" dirty="0" smtClean="0"/>
              <a:t>802.11 Editors not  present</a:t>
            </a:r>
          </a:p>
          <a:p>
            <a:pPr lvl="1">
              <a:lnSpc>
                <a:spcPct val="80000"/>
              </a:lnSpc>
              <a:defRPr/>
            </a:pPr>
            <a:r>
              <a:rPr lang="en-US" sz="1400" dirty="0" smtClean="0"/>
              <a:t>P802.11REVmc - Adrian </a:t>
            </a:r>
            <a:r>
              <a:rPr lang="en-US" sz="1400" dirty="0"/>
              <a:t>Stephens</a:t>
            </a:r>
            <a:endParaRPr lang="en-US" sz="1600" dirty="0"/>
          </a:p>
          <a:p>
            <a:pPr lvl="1">
              <a:lnSpc>
                <a:spcPct val="80000"/>
              </a:lnSpc>
              <a:buFontTx/>
              <a:buNone/>
              <a:defRPr/>
            </a:pPr>
            <a:endParaRPr lang="en-US" sz="1400" dirty="0" smtClean="0"/>
          </a:p>
          <a:p>
            <a:pPr>
              <a:lnSpc>
                <a:spcPct val="80000"/>
              </a:lnSpc>
              <a:defRPr/>
            </a:pPr>
            <a:r>
              <a:rPr lang="en-US" sz="1000" dirty="0" smtClean="0"/>
              <a:t>Also present:</a:t>
            </a:r>
          </a:p>
          <a:p>
            <a:pPr lvl="1">
              <a:lnSpc>
                <a:spcPct val="80000"/>
              </a:lnSpc>
              <a:defRPr/>
            </a:pPr>
            <a:r>
              <a:rPr lang="en-US" sz="1100" dirty="0" smtClean="0"/>
              <a:t>Mark </a:t>
            </a:r>
            <a:r>
              <a:rPr lang="en-US" sz="1100" dirty="0"/>
              <a:t>Hamilton</a:t>
            </a:r>
          </a:p>
          <a:p>
            <a:pPr lvl="1">
              <a:lnSpc>
                <a:spcPct val="80000"/>
              </a:lnSpc>
              <a:defRPr/>
            </a:pPr>
            <a:r>
              <a:rPr lang="en-US" sz="1100" dirty="0" smtClean="0"/>
              <a:t>Rich Kennedy</a:t>
            </a:r>
          </a:p>
          <a:p>
            <a:pPr lvl="1">
              <a:lnSpc>
                <a:spcPct val="80000"/>
              </a:lnSpc>
              <a:defRPr/>
            </a:pPr>
            <a:r>
              <a:rPr lang="en-US" sz="1100" dirty="0" smtClean="0"/>
              <a:t>Tom </a:t>
            </a:r>
            <a:r>
              <a:rPr lang="en-US" sz="1100" smtClean="0"/>
              <a:t>Koltz</a:t>
            </a:r>
            <a:endParaRPr lang="en-US" sz="1100" dirty="0" smtClean="0"/>
          </a:p>
          <a:p>
            <a:pPr lvl="1">
              <a:lnSpc>
                <a:spcPct val="80000"/>
              </a:lnSpc>
              <a:defRPr/>
            </a:pPr>
            <a:r>
              <a:rPr lang="en-US" sz="1100" dirty="0" smtClean="0"/>
              <a:t>Scott Marin</a:t>
            </a:r>
          </a:p>
          <a:p>
            <a:pPr lvl="1">
              <a:lnSpc>
                <a:spcPct val="80000"/>
              </a:lnSpc>
              <a:defRPr/>
            </a:pPr>
            <a:r>
              <a:rPr lang="en-US" sz="1100" dirty="0" smtClean="0"/>
              <a:t>Stephen McCann</a:t>
            </a:r>
          </a:p>
          <a:p>
            <a:pPr lvl="1">
              <a:lnSpc>
                <a:spcPct val="80000"/>
              </a:lnSpc>
              <a:defRPr/>
            </a:pPr>
            <a:r>
              <a:rPr lang="en-US" sz="1100" dirty="0" smtClean="0"/>
              <a:t>Ron </a:t>
            </a:r>
            <a:r>
              <a:rPr lang="en-US" sz="1100" dirty="0" err="1" smtClean="0"/>
              <a:t>Murias</a:t>
            </a:r>
            <a:endParaRPr lang="en-US" sz="1100" dirty="0" smtClean="0"/>
          </a:p>
          <a:p>
            <a:pPr lvl="1">
              <a:lnSpc>
                <a:spcPct val="80000"/>
              </a:lnSpc>
              <a:defRPr/>
            </a:pPr>
            <a:r>
              <a:rPr lang="en-US" sz="1100" dirty="0" smtClean="0"/>
              <a:t>Al </a:t>
            </a:r>
            <a:r>
              <a:rPr lang="en-US" sz="1100" dirty="0" err="1" smtClean="0"/>
              <a:t>Petrick</a:t>
            </a:r>
            <a:endParaRPr lang="en-US" sz="1100" dirty="0" smtClean="0"/>
          </a:p>
          <a:p>
            <a:pPr lvl="1">
              <a:lnSpc>
                <a:spcPct val="80000"/>
              </a:lnSpc>
              <a:buNone/>
              <a:defRPr/>
            </a:pPr>
            <a:endParaRPr lang="en-US" sz="1000" dirty="0"/>
          </a:p>
          <a:p>
            <a:pPr>
              <a:lnSpc>
                <a:spcPct val="80000"/>
              </a:lnSpc>
              <a:defRPr/>
            </a:pPr>
            <a:r>
              <a:rPr lang="en-US" sz="1200" dirty="0"/>
              <a:t>IEEE Staff not present and always welcome! </a:t>
            </a:r>
          </a:p>
          <a:p>
            <a:pPr marL="342900" lvl="2" indent="0">
              <a:lnSpc>
                <a:spcPct val="80000"/>
              </a:lnSpc>
              <a:buNone/>
              <a:defRPr/>
            </a:pPr>
            <a:endParaRPr lang="en-US" sz="1100" dirty="0"/>
          </a:p>
          <a:p>
            <a:pPr marL="685800" lvl="2" indent="-342900">
              <a:lnSpc>
                <a:spcPct val="80000"/>
              </a:lnSpc>
              <a:defRPr/>
            </a:pPr>
            <a:r>
              <a:rPr lang="en-US" sz="1100" dirty="0" smtClean="0"/>
              <a:t>Michelle </a:t>
            </a:r>
            <a:r>
              <a:rPr lang="en-US" sz="1100" dirty="0"/>
              <a:t>Turner – staff editor for 802, </a:t>
            </a:r>
            <a:r>
              <a:rPr lang="en-US" sz="1100" dirty="0">
                <a:hlinkClick r:id="rId3"/>
              </a:rPr>
              <a:t>m.turner@ieee.org</a:t>
            </a:r>
            <a:endParaRPr lang="en-US" sz="1100" dirty="0"/>
          </a:p>
          <a:p>
            <a:pPr marL="0" indent="0">
              <a:lnSpc>
                <a:spcPct val="80000"/>
              </a:lnSpc>
              <a:buNone/>
              <a:defRPr/>
            </a:pPr>
            <a:endParaRPr lang="en-US" sz="12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342900" lvl="2" indent="0">
              <a:lnSpc>
                <a:spcPct val="80000"/>
              </a:lnSpc>
              <a:buNone/>
              <a:defRPr/>
            </a:pPr>
            <a:endParaRPr lang="en-US" sz="1100" dirty="0"/>
          </a:p>
          <a:p>
            <a:pPr marL="685800" lvl="2" indent="-342900">
              <a:lnSpc>
                <a:spcPct val="80000"/>
              </a:lnSpc>
              <a:defRPr/>
            </a:pPr>
            <a:r>
              <a:rPr lang="en-US" sz="1100" dirty="0"/>
              <a:t>Kathryn Bennett, IEEE </a:t>
            </a:r>
          </a:p>
          <a:p>
            <a:pPr marL="685800" lvl="2" indent="-342900">
              <a:lnSpc>
                <a:spcPct val="80000"/>
              </a:lnSpc>
              <a:defRPr/>
            </a:pPr>
            <a:r>
              <a:rPr lang="en-US" sz="1100" dirty="0" err="1" smtClean="0"/>
              <a:t>Soo</a:t>
            </a:r>
            <a:r>
              <a:rPr lang="en-US" sz="1100" dirty="0" smtClean="0"/>
              <a:t> </a:t>
            </a:r>
            <a:r>
              <a:rPr lang="en-US" sz="1100" dirty="0"/>
              <a:t>Kim – Client Services, </a:t>
            </a:r>
            <a:r>
              <a:rPr lang="en-US" sz="1100" dirty="0">
                <a:hlinkClick r:id="rId4"/>
              </a:rPr>
              <a:t>s.h.kim@ieee.org</a:t>
            </a:r>
            <a:r>
              <a:rPr lang="en-US" sz="1100" dirty="0"/>
              <a:t> </a:t>
            </a:r>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dirty="0" smtClean="0">
                <a:hlinkClick r:id="rId4"/>
              </a:rPr>
              <a:t>edwardau@marvell.com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a:t>
            </a:r>
            <a:r>
              <a:rPr lang="en-US" sz="1600" dirty="0" smtClean="0"/>
              <a:t>–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a:t>
            </a:r>
            <a:endParaRPr lang="en-US" sz="160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endParaRPr lang="en-US" sz="1600" dirty="0" smtClean="0"/>
          </a:p>
          <a:p>
            <a:r>
              <a:rPr lang="en-US" sz="1600" dirty="0" err="1" smtClean="0"/>
              <a:t>TGaq</a:t>
            </a:r>
            <a:r>
              <a:rPr lang="en-US" sz="1600" dirty="0" smtClean="0"/>
              <a:t> – Dan Gal – </a:t>
            </a:r>
            <a:r>
              <a:rPr lang="en-US" sz="1600" b="0" dirty="0" smtClean="0">
                <a:hlinkClick r:id="rId12"/>
              </a:rPr>
              <a:t>ddrgal@gmail.com</a:t>
            </a:r>
            <a:r>
              <a:rPr lang="en-US" sz="1600" b="0" dirty="0" smtClean="0"/>
              <a:t>   </a:t>
            </a:r>
          </a:p>
          <a:p>
            <a:pPr marL="0" indent="0">
              <a:buNone/>
            </a:pPr>
            <a:endParaRPr lang="en-US" sz="1600" dirty="0" smtClean="0"/>
          </a:p>
          <a:p>
            <a:r>
              <a:rPr lang="en-US" sz="1600" dirty="0" smtClean="0"/>
              <a:t>Editors Emeritus:</a:t>
            </a:r>
          </a:p>
          <a:p>
            <a:pPr lvl="1"/>
            <a:r>
              <a:rPr lang="en-US" sz="1600" dirty="0" err="1"/>
              <a:t>TGaa</a:t>
            </a:r>
            <a:r>
              <a:rPr lang="en-US" sz="1600" dirty="0"/>
              <a:t> – Alex Ashley – </a:t>
            </a:r>
            <a:r>
              <a:rPr lang="en-US" sz="1600" dirty="0" smtClean="0">
                <a:hlinkClick r:id="rId13"/>
              </a:rPr>
              <a:t>alex.ashley@hotmail.co.uk</a:t>
            </a:r>
            <a:endParaRPr lang="en-US" sz="1600" dirty="0" smtClean="0"/>
          </a:p>
          <a:p>
            <a:pPr lvl="1"/>
            <a:r>
              <a:rPr lang="en-US" sz="1600" dirty="0" err="1" smtClean="0"/>
              <a:t>TGac</a:t>
            </a:r>
            <a:r>
              <a:rPr lang="en-US" sz="1600" dirty="0" smtClean="0"/>
              <a:t> – Robert Stacey – </a:t>
            </a:r>
            <a:r>
              <a:rPr lang="en-US" sz="1600" dirty="0" smtClean="0">
                <a:hlinkClick r:id="rId14"/>
              </a:rPr>
              <a:t>robert.stacey@intel.com</a:t>
            </a:r>
            <a:r>
              <a:rPr lang="en-US" sz="1600" dirty="0" smtClean="0"/>
              <a:t> </a:t>
            </a:r>
          </a:p>
          <a:p>
            <a:pPr lvl="1"/>
            <a:r>
              <a:rPr lang="en-US" sz="1600" dirty="0" err="1"/>
              <a:t>TGad</a:t>
            </a:r>
            <a:r>
              <a:rPr lang="en-US" sz="1600" dirty="0"/>
              <a:t> – Carlos Cordeiro – </a:t>
            </a:r>
            <a:r>
              <a:rPr lang="en-US" sz="1600" dirty="0">
                <a:hlinkClick r:id="rId15"/>
              </a:rPr>
              <a:t>carlos.cordeiro@intel.com</a:t>
            </a:r>
            <a:r>
              <a:rPr lang="en-US" sz="1600" dirty="0"/>
              <a:t> </a:t>
            </a:r>
            <a:r>
              <a:rPr lang="en-US" sz="1600" dirty="0" smtClean="0"/>
              <a:t> </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6"/>
              </a:rPr>
              <a:t>henry@LOGOUT.COM</a:t>
            </a:r>
            <a:r>
              <a:rPr lang="en-US" sz="1600" dirty="0" smtClean="0"/>
              <a:t> </a:t>
            </a:r>
          </a:p>
          <a:p>
            <a:pPr lvl="1"/>
            <a:r>
              <a:rPr lang="en-US" sz="1600" dirty="0" err="1" smtClean="0"/>
              <a:t>TGaf</a:t>
            </a:r>
            <a:r>
              <a:rPr lang="en-US" sz="1600" dirty="0" smtClean="0"/>
              <a:t> – Peter Ecclesine – </a:t>
            </a:r>
            <a:r>
              <a:rPr lang="en-US" sz="1600" dirty="0" smtClean="0">
                <a:hlinkClick r:id="rId17"/>
              </a:rPr>
              <a:t>pecclesi@cisco.com</a:t>
            </a:r>
            <a:r>
              <a:rPr lang="en-US" sz="1600" dirty="0" smtClean="0"/>
              <a:t> </a:t>
            </a:r>
          </a:p>
          <a:p>
            <a:pPr lvl="1"/>
            <a:endParaRPr lang="en-US" sz="1600" dirty="0" smtClean="0"/>
          </a:p>
          <a:p>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July 15</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reviewed MDR of draft 3.0, hope to </a:t>
            </a:r>
            <a:r>
              <a:rPr lang="en-GB" sz="2000" dirty="0" err="1" smtClean="0"/>
              <a:t>recirc</a:t>
            </a:r>
            <a:r>
              <a:rPr lang="en-GB" sz="2000" dirty="0" smtClean="0"/>
              <a:t> out of Sept. Completed IEEE MEC review.</a:t>
            </a:r>
          </a:p>
          <a:p>
            <a:r>
              <a:rPr lang="en-GB" sz="2000" dirty="0" smtClean="0"/>
              <a:t>11ah – in comment resolution from LB, hope to </a:t>
            </a:r>
            <a:r>
              <a:rPr lang="en-GB" sz="2000" dirty="0" err="1" smtClean="0"/>
              <a:t>recirc</a:t>
            </a:r>
            <a:r>
              <a:rPr lang="en-GB" sz="2000" dirty="0" smtClean="0"/>
              <a:t> out of Sept.</a:t>
            </a:r>
          </a:p>
          <a:p>
            <a:r>
              <a:rPr lang="en-GB" sz="2000" dirty="0" smtClean="0"/>
              <a:t>11ai – hope to complete comment resolution soon, realistically to </a:t>
            </a:r>
            <a:r>
              <a:rPr lang="en-GB" sz="2000" dirty="0" err="1" smtClean="0"/>
              <a:t>recirc</a:t>
            </a:r>
            <a:r>
              <a:rPr lang="en-GB" sz="2000" dirty="0" smtClean="0"/>
              <a:t> out of Sept.</a:t>
            </a:r>
          </a:p>
          <a:p>
            <a:r>
              <a:rPr lang="en-GB" sz="2000" dirty="0" smtClean="0"/>
              <a:t>11aj – CC19 of D0.2 being processed, will have new draft after comment resolutions are approved.</a:t>
            </a:r>
          </a:p>
          <a:p>
            <a:r>
              <a:rPr lang="en-GB" sz="2000" dirty="0" smtClean="0"/>
              <a:t>11ak – based on MC 3.0, have D0.02 out, will adjust timeline ~4 months. </a:t>
            </a:r>
          </a:p>
          <a:p>
            <a:r>
              <a:rPr lang="en-GB" sz="2000" dirty="0" smtClean="0"/>
              <a:t>11aq – expect next draft after July meeting  </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Numbering Alignment Process</a:t>
            </a:r>
          </a:p>
        </p:txBody>
      </p:sp>
      <p:sp>
        <p:nvSpPr>
          <p:cNvPr id="23555" name="Rectangle 3"/>
          <p:cNvSpPr>
            <a:spLocks noGrp="1" noChangeArrowheads="1"/>
          </p:cNvSpPr>
          <p:nvPr>
            <p:ph type="body" idx="1"/>
          </p:nvPr>
        </p:nvSpPr>
        <p:spPr/>
        <p:txBody>
          <a:bodyPr/>
          <a:lstStyle/>
          <a:p>
            <a:pPr>
              <a:lnSpc>
                <a:spcPct val="90000"/>
              </a:lnSpc>
            </a:pPr>
            <a:r>
              <a:rPr lang="en-US" dirty="0" smtClean="0"/>
              <a:t>Update from all published standards. Posted as 802.11-11/1149r37 (2014 May 1)</a:t>
            </a:r>
          </a:p>
          <a:p>
            <a:pPr>
              <a:lnSpc>
                <a:spcPct val="90000"/>
              </a:lnSpc>
            </a:pPr>
            <a:r>
              <a:rPr lang="en-US" dirty="0" smtClean="0"/>
              <a:t>TG editor will be responsible for ensuring their column represents their latest draft</a:t>
            </a:r>
          </a:p>
          <a:p>
            <a:pPr>
              <a:lnSpc>
                <a:spcPct val="90000"/>
              </a:lnSpc>
            </a:pPr>
            <a:r>
              <a:rPr lang="en-US" dirty="0" smtClean="0"/>
              <a:t>WG editor will update any “changes pending” columns and summarize status to editors</a:t>
            </a:r>
          </a:p>
          <a:p>
            <a:pPr>
              <a:lnSpc>
                <a:spcPct val="90000"/>
              </a:lnSpc>
            </a:pPr>
            <a:r>
              <a:rPr lang="en-US" dirty="0" smtClean="0"/>
              <a:t>11-11-270r22 is the ANA database. Request has to be eligible (i.e., draft has received 75% approval) </a:t>
            </a:r>
            <a:endParaRPr lang="en-US" dirty="0"/>
          </a:p>
          <a:p>
            <a:pPr>
              <a:lnSpc>
                <a:spcPct val="90000"/>
              </a:lnSpc>
              <a:buFontTx/>
              <a:buNone/>
            </a:pPr>
            <a:endParaRPr lang="en-US" dirty="0" smtClean="0"/>
          </a:p>
        </p:txBody>
      </p:sp>
      <p:sp>
        <p:nvSpPr>
          <p:cNvPr id="23556"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355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0006E87-4113-42BD-87CE-4B7F5CBEF5D3}" type="slidenum">
              <a:rPr lang="en-US"/>
              <a:pPr algn="ctr"/>
              <a:t>9</a:t>
            </a:fld>
            <a:endParaRPr lang="en-US"/>
          </a:p>
        </p:txBody>
      </p:sp>
      <p:sp>
        <p:nvSpPr>
          <p:cNvPr id="23558" name="Slide Number Placeholder 7"/>
          <p:cNvSpPr>
            <a:spLocks noGrp="1"/>
          </p:cNvSpPr>
          <p:nvPr>
            <p:ph type="sldNum" sz="quarter" idx="12"/>
          </p:nvPr>
        </p:nvSpPr>
        <p:spPr>
          <a:xfrm>
            <a:off x="4357688" y="6475413"/>
            <a:ext cx="504825" cy="182562"/>
          </a:xfrm>
          <a:noFill/>
        </p:spPr>
        <p:txBody>
          <a:bodyPr/>
          <a:lstStyle/>
          <a:p>
            <a:r>
              <a:rPr lang="en-US" smtClean="0"/>
              <a:t>Slide </a:t>
            </a:r>
            <a:fld id="{2DDA43E0-4135-4613-BA84-1D30358DDEC6}" type="slidenum">
              <a:rPr lang="en-US" smtClean="0"/>
              <a:pPr/>
              <a:t>9</a:t>
            </a:fld>
            <a:endParaRPr lang="en-US" smtClean="0"/>
          </a:p>
        </p:txBody>
      </p:sp>
      <p:sp>
        <p:nvSpPr>
          <p:cNvPr id="23559" name="Footer Placeholder 7"/>
          <p:cNvSpPr>
            <a:spLocks noGrp="1"/>
          </p:cNvSpPr>
          <p:nvPr>
            <p:ph type="ftr" sz="quarter" idx="11"/>
          </p:nvPr>
        </p:nvSpPr>
        <p:spPr>
          <a:noFill/>
        </p:spPr>
        <p:txBody>
          <a:bodyPr/>
          <a:lstStyle/>
          <a:p>
            <a:r>
              <a:rPr lang="en-US" smtClean="0"/>
              <a:t>Peter Ecclesine (Cisco Systems)</a:t>
            </a:r>
          </a:p>
        </p:txBody>
      </p:sp>
      <p:sp>
        <p:nvSpPr>
          <p:cNvPr id="23560" name="Date Placeholder 7"/>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1647</Words>
  <Application>Microsoft Office PowerPoint</Application>
  <PresentationFormat>On-screen Show (4:3)</PresentationFormat>
  <Paragraphs>365</Paragraphs>
  <Slides>23</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Default Design</vt:lpstr>
      <vt:lpstr>Document</vt:lpstr>
      <vt:lpstr>802.11 WG Editor’s Meeting (July ‘14)</vt:lpstr>
      <vt:lpstr>Abstract</vt:lpstr>
      <vt:lpstr>Agenda for 2014-07-15</vt:lpstr>
      <vt:lpstr>Roll Call – 2014-07-15</vt:lpstr>
      <vt:lpstr>Volunteer Editor Contacts</vt:lpstr>
      <vt:lpstr>July 15th Round table status report</vt:lpstr>
      <vt:lpstr>Reflector Updates</vt:lpstr>
      <vt:lpstr>IEEE Publication Status</vt:lpstr>
      <vt:lpstr>Numbering Alignment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Editors Backup practices</vt:lpstr>
      <vt:lpstr>MIB style, Visio and Frame practices </vt:lpstr>
      <vt:lpstr>Two Technical Editors</vt:lpstr>
      <vt:lpstr>Pending Actions</vt:lpstr>
      <vt:lpstr>Backup/Background Slides</vt:lpstr>
      <vt:lpstr>Editors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2014-07-15T15:54:45Z</dcterms:modified>
</cp:coreProperties>
</file>