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5"/>
  </p:notesMasterIdLst>
  <p:handoutMasterIdLst>
    <p:handoutMasterId r:id="rId26"/>
  </p:handoutMasterIdLst>
  <p:sldIdLst>
    <p:sldId id="295" r:id="rId2"/>
    <p:sldId id="321" r:id="rId3"/>
    <p:sldId id="287" r:id="rId4"/>
    <p:sldId id="302" r:id="rId5"/>
    <p:sldId id="303" r:id="rId6"/>
    <p:sldId id="322" r:id="rId7"/>
    <p:sldId id="304" r:id="rId8"/>
    <p:sldId id="306" r:id="rId9"/>
    <p:sldId id="314" r:id="rId10"/>
    <p:sldId id="311" r:id="rId11"/>
    <p:sldId id="317" r:id="rId12"/>
    <p:sldId id="351" r:id="rId13"/>
    <p:sldId id="358" r:id="rId14"/>
    <p:sldId id="352" r:id="rId15"/>
    <p:sldId id="310" r:id="rId16"/>
    <p:sldId id="355" r:id="rId17"/>
    <p:sldId id="360" r:id="rId18"/>
    <p:sldId id="362" r:id="rId19"/>
    <p:sldId id="332" r:id="rId20"/>
    <p:sldId id="335" r:id="rId21"/>
    <p:sldId id="356" r:id="rId22"/>
    <p:sldId id="357" r:id="rId23"/>
    <p:sldId id="336"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50"/>
    <a:srgbClr val="0000CC"/>
    <a:srgbClr val="FF0000"/>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385" autoAdjust="0"/>
    <p:restoredTop sz="94676" autoAdjust="0"/>
  </p:normalViewPr>
  <p:slideViewPr>
    <p:cSldViewPr>
      <p:cViewPr varScale="1">
        <p:scale>
          <a:sx n="86" d="100"/>
          <a:sy n="86" d="100"/>
        </p:scale>
        <p:origin x="-1392" y="-84"/>
      </p:cViewPr>
      <p:guideLst>
        <p:guide orient="horz" pos="2160"/>
        <p:guide pos="2880"/>
      </p:guideLst>
    </p:cSldViewPr>
  </p:slideViewPr>
  <p:outlineViewPr>
    <p:cViewPr>
      <p:scale>
        <a:sx n="25" d="100"/>
        <a:sy n="25" d="100"/>
      </p:scale>
      <p:origin x="0" y="6186"/>
    </p:cViewPr>
  </p:outlineViewPr>
  <p:notesTextViewPr>
    <p:cViewPr>
      <p:scale>
        <a:sx n="100" d="100"/>
        <a:sy n="100" d="100"/>
      </p:scale>
      <p:origin x="0" y="0"/>
    </p:cViewPr>
  </p:notesTextViewPr>
  <p:sorterViewPr>
    <p:cViewPr>
      <p:scale>
        <a:sx n="75" d="100"/>
        <a:sy n="75" d="100"/>
      </p:scale>
      <p:origin x="0" y="2928"/>
    </p:cViewPr>
  </p:sorterViewPr>
  <p:notesViewPr>
    <p:cSldViewPr>
      <p:cViewPr>
        <p:scale>
          <a:sx n="100" d="100"/>
          <a:sy n="100" d="100"/>
        </p:scale>
        <p:origin x="-2568" y="-7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Jan 2014</a:t>
            </a:r>
            <a:endParaRPr lang="en-US" dirty="0"/>
          </a:p>
        </p:txBody>
      </p:sp>
      <p:sp>
        <p:nvSpPr>
          <p:cNvPr id="3076" name="Rectangle 4"/>
          <p:cNvSpPr>
            <a:spLocks noGrp="1" noChangeArrowheads="1"/>
          </p:cNvSpPr>
          <p:nvPr>
            <p:ph type="ftr" sz="quarter" idx="2"/>
          </p:nvPr>
        </p:nvSpPr>
        <p:spPr bwMode="auto">
          <a:xfrm>
            <a:off x="4691063" y="8982075"/>
            <a:ext cx="162718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Peter Ecclesine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A2AEFAE9-F16A-44B0-9614-A9CC92691769}"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7009436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Jan 2014</a:t>
            </a:r>
            <a:endParaRPr lang="en-US" dirty="0"/>
          </a:p>
        </p:txBody>
      </p:sp>
      <p:sp>
        <p:nvSpPr>
          <p:cNvPr id="460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97350" y="8985250"/>
            <a:ext cx="208438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Peter Ecclesine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BCEF1741-1A40-4514-953E-00C57A8BD107}"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4168304903"/>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dt" sz="quarter" idx="1"/>
          </p:nvPr>
        </p:nvSpPr>
        <p:spPr>
          <a:noFill/>
        </p:spPr>
        <p:txBody>
          <a:bodyPr/>
          <a:lstStyle/>
          <a:p>
            <a:r>
              <a:rPr lang="en-US" smtClean="0"/>
              <a:t>Jan 2014</a:t>
            </a:r>
          </a:p>
        </p:txBody>
      </p:sp>
      <p:sp>
        <p:nvSpPr>
          <p:cNvPr id="47107"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7108"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7109" name="Rectangle 7"/>
          <p:cNvSpPr>
            <a:spLocks noGrp="1" noChangeArrowheads="1"/>
          </p:cNvSpPr>
          <p:nvPr>
            <p:ph type="sldNum" sz="quarter" idx="5"/>
          </p:nvPr>
        </p:nvSpPr>
        <p:spPr>
          <a:noFill/>
        </p:spPr>
        <p:txBody>
          <a:bodyPr/>
          <a:lstStyle/>
          <a:p>
            <a:r>
              <a:rPr lang="en-US" smtClean="0"/>
              <a:t>Page </a:t>
            </a:r>
            <a:fld id="{3554447F-A678-4ED9-8E54-D24F45F2B035}" type="slidenum">
              <a:rPr lang="en-US" smtClean="0"/>
              <a:pPr/>
              <a:t>1</a:t>
            </a:fld>
            <a:endParaRPr lang="en-US" smtClean="0"/>
          </a:p>
        </p:txBody>
      </p:sp>
      <p:sp>
        <p:nvSpPr>
          <p:cNvPr id="47110" name="Rectangle 2"/>
          <p:cNvSpPr>
            <a:spLocks noGrp="1" noRot="1" noChangeAspect="1" noChangeArrowheads="1" noTextEdit="1"/>
          </p:cNvSpPr>
          <p:nvPr>
            <p:ph type="sldImg"/>
          </p:nvPr>
        </p:nvSpPr>
        <p:spPr>
          <a:xfrm>
            <a:off x="1154113" y="701675"/>
            <a:ext cx="4625975" cy="3468688"/>
          </a:xfrm>
          <a:ln/>
        </p:spPr>
      </p:sp>
      <p:sp>
        <p:nvSpPr>
          <p:cNvPr id="4711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501071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dt" sz="quarter" idx="1"/>
          </p:nvPr>
        </p:nvSpPr>
        <p:spPr>
          <a:noFill/>
        </p:spPr>
        <p:txBody>
          <a:bodyPr/>
          <a:lstStyle/>
          <a:p>
            <a:r>
              <a:rPr lang="en-US" smtClean="0"/>
              <a:t>Jan 2014</a:t>
            </a: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748677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type="dt" sz="quarter" idx="1"/>
          </p:nvPr>
        </p:nvSpPr>
        <p:spPr>
          <a:noFill/>
        </p:spPr>
        <p:txBody>
          <a:bodyPr/>
          <a:lstStyle/>
          <a:p>
            <a:r>
              <a:rPr lang="en-US" smtClean="0"/>
              <a:t>Jan 2014</a:t>
            </a:r>
          </a:p>
        </p:txBody>
      </p:sp>
      <p:sp>
        <p:nvSpPr>
          <p:cNvPr id="57347" name="Rectangle 2"/>
          <p:cNvSpPr>
            <a:spLocks noGrp="1" noRot="1" noChangeAspect="1" noChangeArrowheads="1" noTextEdit="1"/>
          </p:cNvSpPr>
          <p:nvPr>
            <p:ph type="sldImg"/>
          </p:nvPr>
        </p:nvSpPr>
        <p:spPr>
          <a:xfrm>
            <a:off x="1154113" y="701675"/>
            <a:ext cx="4625975" cy="3468688"/>
          </a:xfrm>
          <a:ln/>
        </p:spPr>
      </p:sp>
      <p:sp>
        <p:nvSpPr>
          <p:cNvPr id="57348"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0153558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154113" y="701675"/>
            <a:ext cx="4625975" cy="3468688"/>
          </a:xfrm>
          <a:ln/>
        </p:spPr>
      </p:sp>
      <p:sp>
        <p:nvSpPr>
          <p:cNvPr id="5837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5559884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smtClean="0"/>
              <a:t>Jan 2014</a:t>
            </a:r>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smtClean="0"/>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8"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9399" name="Slide Number Placeholder 5"/>
          <p:cNvSpPr>
            <a:spLocks noGrp="1"/>
          </p:cNvSpPr>
          <p:nvPr>
            <p:ph type="sldNum" sz="quarter" idx="5"/>
          </p:nvPr>
        </p:nvSpPr>
        <p:spPr>
          <a:noFill/>
        </p:spPr>
        <p:txBody>
          <a:bodyPr/>
          <a:lstStyle/>
          <a:p>
            <a:r>
              <a:rPr lang="en-US" smtClean="0"/>
              <a:t>Page </a:t>
            </a:r>
            <a:fld id="{617E4734-E93D-4119-AD53-64F2B1E3BFF1}" type="slidenum">
              <a:rPr lang="en-US" smtClean="0"/>
              <a:pPr/>
              <a:t>14</a:t>
            </a:fld>
            <a:endParaRPr lang="en-US" smtClean="0"/>
          </a:p>
        </p:txBody>
      </p:sp>
    </p:spTree>
    <p:extLst>
      <p:ext uri="{BB962C8B-B14F-4D97-AF65-F5344CB8AC3E}">
        <p14:creationId xmlns:p14="http://schemas.microsoft.com/office/powerpoint/2010/main" val="2441898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dt" sz="quarter" idx="1"/>
          </p:nvPr>
        </p:nvSpPr>
        <p:spPr>
          <a:noFill/>
        </p:spPr>
        <p:txBody>
          <a:bodyPr/>
          <a:lstStyle/>
          <a:p>
            <a:r>
              <a:rPr lang="en-US" smtClean="0"/>
              <a:t>Jan 2014</a:t>
            </a:r>
          </a:p>
        </p:txBody>
      </p:sp>
      <p:sp>
        <p:nvSpPr>
          <p:cNvPr id="6041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September 2007</a:t>
            </a:r>
          </a:p>
        </p:txBody>
      </p:sp>
      <p:sp>
        <p:nvSpPr>
          <p:cNvPr id="6042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60421" name="Rectangle 7"/>
          <p:cNvSpPr>
            <a:spLocks noGrp="1" noChangeArrowheads="1"/>
          </p:cNvSpPr>
          <p:nvPr>
            <p:ph type="sldNum" sz="quarter" idx="5"/>
          </p:nvPr>
        </p:nvSpPr>
        <p:spPr>
          <a:noFill/>
        </p:spPr>
        <p:txBody>
          <a:bodyPr/>
          <a:lstStyle/>
          <a:p>
            <a:r>
              <a:rPr lang="en-US" smtClean="0"/>
              <a:t>Page </a:t>
            </a:r>
            <a:fld id="{F9C44FAB-61B8-4A66-BBA1-94E6BB943BF4}" type="slidenum">
              <a:rPr lang="en-US" smtClean="0"/>
              <a:pPr/>
              <a:t>15</a:t>
            </a:fld>
            <a:endParaRPr lang="en-US" smtClean="0"/>
          </a:p>
        </p:txBody>
      </p:sp>
      <p:sp>
        <p:nvSpPr>
          <p:cNvPr id="60422" name="Rectangle 2"/>
          <p:cNvSpPr>
            <a:spLocks noGrp="1" noRot="1" noChangeAspect="1" noChangeArrowheads="1" noTextEdit="1"/>
          </p:cNvSpPr>
          <p:nvPr>
            <p:ph type="sldImg"/>
          </p:nvPr>
        </p:nvSpPr>
        <p:spPr>
          <a:xfrm>
            <a:off x="1154113" y="701675"/>
            <a:ext cx="4625975" cy="3468688"/>
          </a:xfrm>
          <a:ln/>
        </p:spPr>
      </p:sp>
      <p:sp>
        <p:nvSpPr>
          <p:cNvPr id="6042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3106085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txBox="1">
            <a:spLocks noGrp="1" noChangeArrowheads="1"/>
          </p:cNvSpPr>
          <p:nvPr/>
        </p:nvSpPr>
        <p:spPr bwMode="auto">
          <a:xfrm>
            <a:off x="654050" y="98425"/>
            <a:ext cx="1552575" cy="212725"/>
          </a:xfrm>
          <a:prstGeom prst="rect">
            <a:avLst/>
          </a:prstGeom>
          <a:noFill/>
          <a:ln w="9525">
            <a:noFill/>
            <a:miter lim="800000"/>
            <a:headEnd/>
            <a:tailEnd/>
          </a:ln>
        </p:spPr>
        <p:txBody>
          <a:bodyPr wrap="none" lIns="0" tIns="0" rIns="0" bIns="0" anchor="b">
            <a:spAutoFit/>
          </a:bodyPr>
          <a:lstStyle/>
          <a:p>
            <a:pPr defTabSz="933450"/>
            <a:r>
              <a:rPr lang="en-US" sz="1400" b="1"/>
              <a:t>July 2009</a:t>
            </a:r>
          </a:p>
        </p:txBody>
      </p:sp>
      <p:sp>
        <p:nvSpPr>
          <p:cNvPr id="61443" name="Slide Image Placeholder 1"/>
          <p:cNvSpPr>
            <a:spLocks noGrp="1" noRot="1" noChangeAspect="1" noTextEdit="1"/>
          </p:cNvSpPr>
          <p:nvPr>
            <p:ph type="sldImg"/>
          </p:nvPr>
        </p:nvSpPr>
        <p:spPr>
          <a:xfrm>
            <a:off x="1154113" y="700088"/>
            <a:ext cx="4627562" cy="3470275"/>
          </a:xfrm>
          <a:ln/>
        </p:spPr>
      </p:sp>
      <p:sp>
        <p:nvSpPr>
          <p:cNvPr id="61444" name="Notes Placeholder 2"/>
          <p:cNvSpPr>
            <a:spLocks noGrp="1"/>
          </p:cNvSpPr>
          <p:nvPr>
            <p:ph type="body" idx="1"/>
          </p:nvPr>
        </p:nvSpPr>
        <p:spPr>
          <a:noFill/>
          <a:ln/>
        </p:spPr>
        <p:txBody>
          <a:bodyPr lIns="93646" tIns="46030" rIns="93646" bIns="46030"/>
          <a:lstStyle/>
          <a:p>
            <a:endParaRPr lang="en-GB" smtClean="0"/>
          </a:p>
        </p:txBody>
      </p:sp>
      <p:sp>
        <p:nvSpPr>
          <p:cNvPr id="61445"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61446" name="Footer Placeholder 4"/>
          <p:cNvSpPr txBox="1">
            <a:spLocks noGrp="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t>Peter Ecclesine (Cisco Systems)</a:t>
            </a:r>
          </a:p>
        </p:txBody>
      </p:sp>
      <p:sp>
        <p:nvSpPr>
          <p:cNvPr id="61447" name="Slide Number Placeholder 5"/>
          <p:cNvSpPr txBox="1">
            <a:spLocks noGrp="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t>Page </a:t>
            </a:r>
            <a:fld id="{21B25F91-49BD-4174-ABE5-DAB1B1B7A3E6}" type="slidenum">
              <a:rPr lang="en-US"/>
              <a:pPr algn="r" defTabSz="933450"/>
              <a:t>16</a:t>
            </a:fld>
            <a:endParaRPr lang="en-US"/>
          </a:p>
        </p:txBody>
      </p:sp>
    </p:spTree>
    <p:extLst>
      <p:ext uri="{BB962C8B-B14F-4D97-AF65-F5344CB8AC3E}">
        <p14:creationId xmlns:p14="http://schemas.microsoft.com/office/powerpoint/2010/main" val="2663545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dt" sz="quarter" idx="1"/>
          </p:nvPr>
        </p:nvSpPr>
        <p:spPr>
          <a:noFill/>
        </p:spPr>
        <p:txBody>
          <a:bodyPr/>
          <a:lstStyle/>
          <a:p>
            <a:r>
              <a:rPr lang="en-US" smtClean="0"/>
              <a:t>Jan 2014</a:t>
            </a:r>
          </a:p>
        </p:txBody>
      </p:sp>
      <p:sp>
        <p:nvSpPr>
          <p:cNvPr id="48131" name="Rectangle 2"/>
          <p:cNvSpPr>
            <a:spLocks noGrp="1" noRot="1" noChangeAspect="1" noChangeArrowheads="1" noTextEdit="1"/>
          </p:cNvSpPr>
          <p:nvPr>
            <p:ph type="sldImg"/>
          </p:nvPr>
        </p:nvSpPr>
        <p:spPr>
          <a:xfrm>
            <a:off x="1154113" y="701675"/>
            <a:ext cx="4625975" cy="3468688"/>
          </a:xfrm>
          <a:ln/>
        </p:spPr>
      </p:sp>
      <p:sp>
        <p:nvSpPr>
          <p:cNvPr id="48132"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4259512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r>
              <a:rPr lang="en-US" smtClean="0"/>
              <a:t>Jan 2014</a:t>
            </a:r>
          </a:p>
        </p:txBody>
      </p:sp>
      <p:sp>
        <p:nvSpPr>
          <p:cNvPr id="4915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915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9157" name="Rectangle 7"/>
          <p:cNvSpPr>
            <a:spLocks noGrp="1" noChangeArrowheads="1"/>
          </p:cNvSpPr>
          <p:nvPr>
            <p:ph type="sldNum" sz="quarter" idx="5"/>
          </p:nvPr>
        </p:nvSpPr>
        <p:spPr>
          <a:noFill/>
        </p:spPr>
        <p:txBody>
          <a:bodyPr/>
          <a:lstStyle/>
          <a:p>
            <a:r>
              <a:rPr lang="en-US" smtClean="0"/>
              <a:t>Page </a:t>
            </a:r>
            <a:fld id="{6B24DE20-1BFC-4A96-BB8D-D873FAF42809}" type="slidenum">
              <a:rPr lang="en-US" smtClean="0"/>
              <a:pPr/>
              <a:t>3</a:t>
            </a:fld>
            <a:endParaRPr lang="en-US" smtClean="0"/>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006266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dt" sz="quarter" idx="1"/>
          </p:nvPr>
        </p:nvSpPr>
        <p:spPr>
          <a:noFill/>
        </p:spPr>
        <p:txBody>
          <a:bodyPr/>
          <a:lstStyle/>
          <a:p>
            <a:r>
              <a:rPr lang="en-US" smtClean="0"/>
              <a:t>Jan 2014</a:t>
            </a:r>
          </a:p>
        </p:txBody>
      </p:sp>
      <p:sp>
        <p:nvSpPr>
          <p:cNvPr id="5017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018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0181" name="Rectangle 7"/>
          <p:cNvSpPr>
            <a:spLocks noGrp="1" noChangeArrowheads="1"/>
          </p:cNvSpPr>
          <p:nvPr>
            <p:ph type="sldNum" sz="quarter" idx="5"/>
          </p:nvPr>
        </p:nvSpPr>
        <p:spPr>
          <a:noFill/>
        </p:spPr>
        <p:txBody>
          <a:bodyPr/>
          <a:lstStyle/>
          <a:p>
            <a:r>
              <a:rPr lang="en-US" smtClean="0"/>
              <a:t>Page </a:t>
            </a:r>
            <a:fld id="{C2D12055-9FED-41AC-BC41-66DDF4A95F6E}" type="slidenum">
              <a:rPr lang="en-US" smtClean="0"/>
              <a:pPr/>
              <a:t>4</a:t>
            </a:fld>
            <a:endParaRPr lang="en-US" smtClean="0"/>
          </a:p>
        </p:txBody>
      </p:sp>
      <p:sp>
        <p:nvSpPr>
          <p:cNvPr id="50182" name="Rectangle 2"/>
          <p:cNvSpPr>
            <a:spLocks noGrp="1" noRot="1" noChangeAspect="1" noChangeArrowheads="1" noTextEdit="1"/>
          </p:cNvSpPr>
          <p:nvPr>
            <p:ph type="sldImg"/>
          </p:nvPr>
        </p:nvSpPr>
        <p:spPr>
          <a:xfrm>
            <a:off x="1154113" y="701675"/>
            <a:ext cx="4625975" cy="3468688"/>
          </a:xfrm>
          <a:ln/>
        </p:spPr>
      </p:sp>
      <p:sp>
        <p:nvSpPr>
          <p:cNvPr id="5018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41494842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dt" sz="quarter" idx="1"/>
          </p:nvPr>
        </p:nvSpPr>
        <p:spPr>
          <a:noFill/>
        </p:spPr>
        <p:txBody>
          <a:bodyPr/>
          <a:lstStyle/>
          <a:p>
            <a:r>
              <a:rPr lang="en-US" smtClean="0"/>
              <a:t>Jan 2014</a:t>
            </a:r>
          </a:p>
        </p:txBody>
      </p:sp>
      <p:sp>
        <p:nvSpPr>
          <p:cNvPr id="5120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1204"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1205" name="Rectangle 7"/>
          <p:cNvSpPr>
            <a:spLocks noGrp="1" noChangeArrowheads="1"/>
          </p:cNvSpPr>
          <p:nvPr>
            <p:ph type="sldNum" sz="quarter" idx="5"/>
          </p:nvPr>
        </p:nvSpPr>
        <p:spPr>
          <a:noFill/>
        </p:spPr>
        <p:txBody>
          <a:bodyPr/>
          <a:lstStyle/>
          <a:p>
            <a:r>
              <a:rPr lang="en-US" smtClean="0"/>
              <a:t>Page </a:t>
            </a:r>
            <a:fld id="{2A966BB1-2648-428D-89B2-DEE69CF444F7}" type="slidenum">
              <a:rPr lang="en-US" smtClean="0"/>
              <a:pPr/>
              <a:t>5</a:t>
            </a:fld>
            <a:endParaRPr 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943403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54113" y="701675"/>
            <a:ext cx="4625975" cy="3468688"/>
          </a:xfrm>
          <a:ln/>
        </p:spPr>
      </p:sp>
      <p:sp>
        <p:nvSpPr>
          <p:cNvPr id="5222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586586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dt" sz="quarter" idx="1"/>
          </p:nvPr>
        </p:nvSpPr>
        <p:spPr>
          <a:noFill/>
        </p:spPr>
        <p:txBody>
          <a:bodyPr/>
          <a:lstStyle/>
          <a:p>
            <a:r>
              <a:rPr lang="en-US" smtClean="0"/>
              <a:t>Jan 2014</a:t>
            </a:r>
          </a:p>
        </p:txBody>
      </p:sp>
      <p:sp>
        <p:nvSpPr>
          <p:cNvPr id="53251" name="Slide Image Placeholder 1"/>
          <p:cNvSpPr>
            <a:spLocks noGrp="1" noRot="1" noChangeAspect="1" noTextEdit="1"/>
          </p:cNvSpPr>
          <p:nvPr>
            <p:ph type="sldImg"/>
          </p:nvPr>
        </p:nvSpPr>
        <p:spPr>
          <a:xfrm>
            <a:off x="1154113" y="701675"/>
            <a:ext cx="4625975" cy="3468688"/>
          </a:xfrm>
          <a:ln/>
        </p:spPr>
      </p:sp>
      <p:sp>
        <p:nvSpPr>
          <p:cNvPr id="53252" name="Notes Placeholder 2"/>
          <p:cNvSpPr>
            <a:spLocks noGrp="1"/>
          </p:cNvSpPr>
          <p:nvPr>
            <p:ph type="body" idx="1"/>
          </p:nvPr>
        </p:nvSpPr>
        <p:spPr>
          <a:noFill/>
          <a:ln/>
        </p:spPr>
        <p:txBody>
          <a:bodyPr/>
          <a:lstStyle/>
          <a:p>
            <a:endParaRPr lang="en-GB" smtClean="0"/>
          </a:p>
        </p:txBody>
      </p:sp>
      <p:sp>
        <p:nvSpPr>
          <p:cNvPr id="53253"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3254"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3255" name="Slide Number Placeholder 5"/>
          <p:cNvSpPr>
            <a:spLocks noGrp="1"/>
          </p:cNvSpPr>
          <p:nvPr>
            <p:ph type="sldNum" sz="quarter" idx="5"/>
          </p:nvPr>
        </p:nvSpPr>
        <p:spPr>
          <a:noFill/>
        </p:spPr>
        <p:txBody>
          <a:bodyPr/>
          <a:lstStyle/>
          <a:p>
            <a:r>
              <a:rPr lang="en-US" smtClean="0"/>
              <a:t>Page </a:t>
            </a:r>
            <a:fld id="{17C76FB5-D21E-4856-9A2E-583C467B7A54}" type="slidenum">
              <a:rPr lang="en-US" smtClean="0"/>
              <a:pPr/>
              <a:t>7</a:t>
            </a:fld>
            <a:endParaRPr lang="en-US" smtClean="0"/>
          </a:p>
        </p:txBody>
      </p:sp>
    </p:spTree>
    <p:extLst>
      <p:ext uri="{BB962C8B-B14F-4D97-AF65-F5344CB8AC3E}">
        <p14:creationId xmlns:p14="http://schemas.microsoft.com/office/powerpoint/2010/main" val="4528012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dt" sz="quarter" idx="1"/>
          </p:nvPr>
        </p:nvSpPr>
        <p:spPr>
          <a:noFill/>
        </p:spPr>
        <p:txBody>
          <a:bodyPr/>
          <a:lstStyle/>
          <a:p>
            <a:r>
              <a:rPr lang="en-US" smtClean="0"/>
              <a:t>Jan 2014</a:t>
            </a:r>
          </a:p>
        </p:txBody>
      </p:sp>
      <p:sp>
        <p:nvSpPr>
          <p:cNvPr id="5427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427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4277" name="Rectangle 7"/>
          <p:cNvSpPr>
            <a:spLocks noGrp="1" noChangeArrowheads="1"/>
          </p:cNvSpPr>
          <p:nvPr>
            <p:ph type="sldNum" sz="quarter" idx="5"/>
          </p:nvPr>
        </p:nvSpPr>
        <p:spPr>
          <a:noFill/>
        </p:spPr>
        <p:txBody>
          <a:bodyPr/>
          <a:lstStyle/>
          <a:p>
            <a:r>
              <a:rPr lang="en-US" smtClean="0"/>
              <a:t>Page </a:t>
            </a:r>
            <a:fld id="{8E69B3AA-26FE-4019-9278-A38067FC49B3}" type="slidenum">
              <a:rPr lang="en-US" smtClean="0"/>
              <a:pPr/>
              <a:t>8</a:t>
            </a:fld>
            <a:endParaRPr lang="en-US" smtClean="0"/>
          </a:p>
        </p:txBody>
      </p:sp>
      <p:sp>
        <p:nvSpPr>
          <p:cNvPr id="54278" name="Rectangle 2"/>
          <p:cNvSpPr>
            <a:spLocks noGrp="1" noRot="1" noChangeAspect="1" noChangeArrowheads="1" noTextEdit="1"/>
          </p:cNvSpPr>
          <p:nvPr>
            <p:ph type="sldImg"/>
          </p:nvPr>
        </p:nvSpPr>
        <p:spPr>
          <a:xfrm>
            <a:off x="1154113" y="701675"/>
            <a:ext cx="4625975" cy="3468688"/>
          </a:xfrm>
          <a:ln/>
        </p:spPr>
      </p:sp>
      <p:sp>
        <p:nvSpPr>
          <p:cNvPr id="5427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0999282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3"/>
          <p:cNvSpPr>
            <a:spLocks noGrp="1" noChangeArrowheads="1"/>
          </p:cNvSpPr>
          <p:nvPr>
            <p:ph type="dt" sz="quarter" idx="1"/>
          </p:nvPr>
        </p:nvSpPr>
        <p:spPr>
          <a:noFill/>
        </p:spPr>
        <p:txBody>
          <a:bodyPr/>
          <a:lstStyle/>
          <a:p>
            <a:r>
              <a:rPr lang="en-US" smtClean="0"/>
              <a:t>Jan 2014</a:t>
            </a:r>
          </a:p>
        </p:txBody>
      </p:sp>
      <p:sp>
        <p:nvSpPr>
          <p:cNvPr id="55299" name="Rectangle 2"/>
          <p:cNvSpPr>
            <a:spLocks noGrp="1" noRot="1" noChangeAspect="1" noChangeArrowheads="1" noTextEdit="1"/>
          </p:cNvSpPr>
          <p:nvPr>
            <p:ph type="sldImg"/>
          </p:nvPr>
        </p:nvSpPr>
        <p:spPr>
          <a:xfrm>
            <a:off x="1154113" y="701675"/>
            <a:ext cx="4625975" cy="3468688"/>
          </a:xfrm>
          <a:ln/>
        </p:spPr>
      </p:sp>
      <p:sp>
        <p:nvSpPr>
          <p:cNvPr id="55300"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620607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5776"/>
            <a:ext cx="968214" cy="276999"/>
          </a:xfrm>
        </p:spPr>
        <p:txBody>
          <a:bodyPr/>
          <a:lstStyle>
            <a:lvl1pPr>
              <a:defRPr/>
            </a:lvl1pPr>
          </a:lstStyle>
          <a:p>
            <a:pPr>
              <a:defRPr/>
            </a:pPr>
            <a:r>
              <a:rPr lang="en-US" smtClean="0"/>
              <a:t>May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8DA8A4D-514D-4F10-8470-E7DBD1F4BE7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A7AC36D-AB09-4F67-BEBE-3C34A62A31B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D41E83-5642-4D1B-BE59-0E57F43E6ED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C4EEAD-D47F-49AB-A4FD-EAD18A4F253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p:txBody>
          <a:bodyPr/>
          <a:lstStyle>
            <a:lvl1pPr>
              <a:defRPr/>
            </a:lvl1pPr>
          </a:lstStyle>
          <a:p>
            <a:pPr>
              <a:defRPr/>
            </a:pPr>
            <a:r>
              <a:rPr lang="en-US" smtClean="0"/>
              <a:t>May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5776"/>
            <a:ext cx="942566" cy="276999"/>
          </a:xfrm>
        </p:spPr>
        <p:txBody>
          <a:bodyPr/>
          <a:lstStyle>
            <a:lvl1pPr>
              <a:defRPr/>
            </a:lvl1pPr>
          </a:lstStyle>
          <a:p>
            <a:pPr>
              <a:defRPr/>
            </a:pPr>
            <a:r>
              <a:rPr lang="en-US" dirty="0" smtClean="0"/>
              <a:t>July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284E455-25C1-4B8F-B461-78E9C8FDBAC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May 2014</a:t>
            </a:r>
            <a:endParaRPr lang="en-US" dirty="0"/>
          </a:p>
        </p:txBody>
      </p:sp>
      <p:sp>
        <p:nvSpPr>
          <p:cNvPr id="4" name="Footer Placeholder 3"/>
          <p:cNvSpPr>
            <a:spLocks noGrp="1"/>
          </p:cNvSpPr>
          <p:nvPr>
            <p:ph type="ftr" sz="quarter" idx="11"/>
          </p:nvPr>
        </p:nvSpPr>
        <p:spPr/>
        <p:txBody>
          <a:bodyPr/>
          <a:lstStyle/>
          <a:p>
            <a:pPr>
              <a:defRPr/>
            </a:pPr>
            <a:r>
              <a:rPr lang="en-US" smtClean="0"/>
              <a:t>Peter Ecclesine (Cisco Systems)</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0AD8484D-9D52-4005-BFCF-78AC5E78CF7A}"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48C3F39C-AE37-421C-B73C-6601D762A67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42EEB20-A790-4875-9B11-1760A2C9DDA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C221A0AF-1F4B-40A9-9FD3-C0B5836ED42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5776"/>
            <a:ext cx="1340110" cy="276999"/>
          </a:xfrm>
        </p:spPr>
        <p:txBody>
          <a:bodyPr/>
          <a:lstStyle>
            <a:lvl1pPr>
              <a:defRPr/>
            </a:lvl1pPr>
          </a:lstStyle>
          <a:p>
            <a:pPr>
              <a:defRPr/>
            </a:pPr>
            <a:r>
              <a:rPr lang="en-US" smtClean="0"/>
              <a:t>May 2014</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C852EAA-55A2-42ED-A7D0-B44537ACD11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7C5AFE51-6B43-4F27-864D-DB62B645A2B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375DA1-01C6-437F-9DBD-60D51F5D1C5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5776"/>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dirty="0" smtClean="0"/>
              <a:t>July 2014</a:t>
            </a:r>
            <a:endParaRPr lang="en-US" dirty="0"/>
          </a:p>
        </p:txBody>
      </p:sp>
      <p:sp>
        <p:nvSpPr>
          <p:cNvPr id="1029" name="Rectangle 5"/>
          <p:cNvSpPr>
            <a:spLocks noGrp="1" noChangeArrowheads="1"/>
          </p:cNvSpPr>
          <p:nvPr>
            <p:ph type="ftr" sz="quarter" idx="3"/>
          </p:nvPr>
        </p:nvSpPr>
        <p:spPr bwMode="auto">
          <a:xfrm>
            <a:off x="7102475" y="6475413"/>
            <a:ext cx="14414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smtClean="0"/>
              <a:t>Peter Ecclesine (Cisco Systems)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0AD8484D-9D52-4005-BFCF-78AC5E78CF7A}" type="slidenum">
              <a:rPr lang="en-US"/>
              <a:pPr>
                <a:defRPr/>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5" name="Rectangle 11"/>
          <p:cNvSpPr>
            <a:spLocks noChangeArrowheads="1"/>
          </p:cNvSpPr>
          <p:nvPr/>
        </p:nvSpPr>
        <p:spPr bwMode="auto">
          <a:xfrm>
            <a:off x="5181600" y="335776"/>
            <a:ext cx="3263900" cy="276999"/>
          </a:xfrm>
          <a:prstGeom prst="rect">
            <a:avLst/>
          </a:prstGeom>
          <a:noFill/>
          <a:ln w="9525">
            <a:noFill/>
            <a:miter lim="800000"/>
            <a:headEnd/>
            <a:tailEnd/>
          </a:ln>
        </p:spPr>
        <p:txBody>
          <a:bodyPr lIns="0" tIns="0" rIns="0" bIns="0" anchor="b">
            <a:spAutoFit/>
          </a:bodyPr>
          <a:lstStyle/>
          <a:p>
            <a:pPr marL="457200" lvl="4" algn="r">
              <a:defRPr/>
            </a:pPr>
            <a:r>
              <a:rPr lang="en-US" sz="1800" b="1" dirty="0"/>
              <a:t>doc.: IEEE </a:t>
            </a:r>
            <a:r>
              <a:rPr lang="en-US" sz="1800" b="1" dirty="0" smtClean="0"/>
              <a:t>802.11-14/0887r1</a:t>
            </a:r>
            <a:endParaRPr lang="en-US" sz="1800" b="1" dirty="0"/>
          </a:p>
        </p:txBody>
      </p:sp>
    </p:spTree>
  </p:cSld>
  <p:clrMap bg1="lt1" tx1="dk1" bg2="lt2" tx2="dk2" accent1="accent1" accent2="accent2" accent3="accent3" accent4="accent4" accent5="accent5" accent6="accent6" hlink="hlink" folHlink="folHlink"/>
  <p:sldLayoutIdLst>
    <p:sldLayoutId id="2147485328" r:id="rId1"/>
    <p:sldLayoutId id="2147485329" r:id="rId2"/>
    <p:sldLayoutId id="2147485341" r:id="rId3"/>
    <p:sldLayoutId id="2147485330" r:id="rId4"/>
    <p:sldLayoutId id="2147485331" r:id="rId5"/>
    <p:sldLayoutId id="2147485332" r:id="rId6"/>
    <p:sldLayoutId id="2147485334" r:id="rId7"/>
    <p:sldLayoutId id="2147485335" r:id="rId8"/>
    <p:sldLayoutId id="2147485336" r:id="rId9"/>
    <p:sldLayoutId id="2147485337" r:id="rId10"/>
    <p:sldLayoutId id="2147485338" r:id="rId11"/>
    <p:sldLayoutId id="2147485339" r:id="rId12"/>
    <p:sldLayoutId id="214748534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development.standards.ieee.org/myproject/Public/mytools/draft/styleman.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1/11-11-0875-03-0000-editor-s-guide.doc"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s://ieee-sa.centraldesktop.com/802-11editoria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ieee802.org/11/editor_resource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m.turne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s.h.kim@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LRA@tiac.net" TargetMode="External"/><Relationship Id="rId13" Type="http://schemas.openxmlformats.org/officeDocument/2006/relationships/hyperlink" Target="mailto:alex.ashley@hotmail.co.uk" TargetMode="External"/><Relationship Id="rId3" Type="http://schemas.openxmlformats.org/officeDocument/2006/relationships/hyperlink" Target="mailto:adrian.p.stephens@intel.com" TargetMode="External"/><Relationship Id="rId7" Type="http://schemas.openxmlformats.org/officeDocument/2006/relationships/hyperlink" Target="mailto:aasterja@qti.qualcomm.com" TargetMode="External"/><Relationship Id="rId12" Type="http://schemas.openxmlformats.org/officeDocument/2006/relationships/hyperlink" Target="mailto:ddrgal@gmail.com" TargetMode="External"/><Relationship Id="rId17" Type="http://schemas.openxmlformats.org/officeDocument/2006/relationships/hyperlink" Target="mailto:pecclesi@cisco.com" TargetMode="External"/><Relationship Id="rId2" Type="http://schemas.openxmlformats.org/officeDocument/2006/relationships/notesSlide" Target="../notesSlides/notesSlide5.xml"/><Relationship Id="rId16" Type="http://schemas.openxmlformats.org/officeDocument/2006/relationships/hyperlink" Target="mailto:henry@LOGOUT.COM" TargetMode="External"/><Relationship Id="rId1" Type="http://schemas.openxmlformats.org/officeDocument/2006/relationships/slideLayout" Target="../slideLayouts/slideLayout2.xml"/><Relationship Id="rId6" Type="http://schemas.openxmlformats.org/officeDocument/2006/relationships/hyperlink" Target="mailto:yongho.seok@gmail.com" TargetMode="External"/><Relationship Id="rId11" Type="http://schemas.openxmlformats.org/officeDocument/2006/relationships/hyperlink" Target="mailto:d3e3e3@gmail.com" TargetMode="External"/><Relationship Id="rId5" Type="http://schemas.openxmlformats.org/officeDocument/2006/relationships/hyperlink" Target="mailto:emily.h.qi@intel.com" TargetMode="External"/><Relationship Id="rId15" Type="http://schemas.openxmlformats.org/officeDocument/2006/relationships/hyperlink" Target="mailto:carlos.cordeiro@intel.com" TargetMode="External"/><Relationship Id="rId10" Type="http://schemas.openxmlformats.org/officeDocument/2006/relationships/hyperlink" Target="mailto:jiamin.chen@mail01.huawei.com" TargetMode="External"/><Relationship Id="rId4" Type="http://schemas.openxmlformats.org/officeDocument/2006/relationships/hyperlink" Target="mailto:edwardau@marvell.com" TargetMode="External"/><Relationship Id="rId9" Type="http://schemas.openxmlformats.org/officeDocument/2006/relationships/hyperlink" Target="mailto:Ping.FANG@huawei.com" TargetMode="External"/><Relationship Id="rId14" Type="http://schemas.openxmlformats.org/officeDocument/2006/relationships/hyperlink" Target="mailto:robert.stacey@intel.com"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12"/>
          </p:nvPr>
        </p:nvSpPr>
        <p:spPr>
          <a:noFill/>
        </p:spPr>
        <p:txBody>
          <a:bodyPr/>
          <a:lstStyle/>
          <a:p>
            <a:r>
              <a:rPr lang="en-US" smtClean="0"/>
              <a:t>Slide </a:t>
            </a:r>
            <a:fld id="{E645108C-F4BD-42F7-A73B-AA473E24AA03}" type="slidenum">
              <a:rPr lang="en-US" smtClean="0"/>
              <a:pPr/>
              <a:t>1</a:t>
            </a:fld>
            <a:endParaRPr lang="en-US" smtClean="0"/>
          </a:p>
        </p:txBody>
      </p:sp>
      <p:sp>
        <p:nvSpPr>
          <p:cNvPr id="1028" name="Rectangle 2"/>
          <p:cNvSpPr>
            <a:spLocks noGrp="1" noChangeArrowheads="1"/>
          </p:cNvSpPr>
          <p:nvPr>
            <p:ph type="title"/>
          </p:nvPr>
        </p:nvSpPr>
        <p:spPr>
          <a:xfrm>
            <a:off x="685800" y="685800"/>
            <a:ext cx="7772400" cy="914400"/>
          </a:xfrm>
          <a:noFill/>
        </p:spPr>
        <p:txBody>
          <a:bodyPr/>
          <a:lstStyle/>
          <a:p>
            <a:r>
              <a:rPr lang="en-US" dirty="0" smtClean="0"/>
              <a:t>802.11 WG Editor’s Meeting (July ‘14)</a:t>
            </a:r>
          </a:p>
        </p:txBody>
      </p:sp>
      <p:sp>
        <p:nvSpPr>
          <p:cNvPr id="1029" name="Rectangle 3"/>
          <p:cNvSpPr>
            <a:spLocks noGrp="1" noChangeArrowheads="1"/>
          </p:cNvSpPr>
          <p:nvPr>
            <p:ph type="body" idx="1"/>
          </p:nvPr>
        </p:nvSpPr>
        <p:spPr>
          <a:xfrm>
            <a:off x="685800" y="1703388"/>
            <a:ext cx="7772400" cy="381000"/>
          </a:xfrm>
          <a:noFill/>
        </p:spPr>
        <p:txBody>
          <a:bodyPr/>
          <a:lstStyle/>
          <a:p>
            <a:pPr algn="ctr">
              <a:lnSpc>
                <a:spcPct val="90000"/>
              </a:lnSpc>
              <a:buFontTx/>
              <a:buNone/>
            </a:pPr>
            <a:r>
              <a:rPr lang="en-US" sz="2000" dirty="0" smtClean="0"/>
              <a:t>Date:</a:t>
            </a:r>
            <a:r>
              <a:rPr lang="en-US" sz="2000" b="0" dirty="0" smtClean="0"/>
              <a:t> 2014-07-14</a:t>
            </a:r>
          </a:p>
        </p:txBody>
      </p:sp>
      <p:graphicFrame>
        <p:nvGraphicFramePr>
          <p:cNvPr id="1026" name="Object 4"/>
          <p:cNvGraphicFramePr>
            <a:graphicFrameLocks noChangeAspect="1"/>
          </p:cNvGraphicFramePr>
          <p:nvPr>
            <p:extLst>
              <p:ext uri="{D42A27DB-BD31-4B8C-83A1-F6EECF244321}">
                <p14:modId xmlns:p14="http://schemas.microsoft.com/office/powerpoint/2010/main" val="4213789153"/>
              </p:ext>
            </p:extLst>
          </p:nvPr>
        </p:nvGraphicFramePr>
        <p:xfrm>
          <a:off x="534988" y="2505075"/>
          <a:ext cx="7920037" cy="2579688"/>
        </p:xfrm>
        <a:graphic>
          <a:graphicData uri="http://schemas.openxmlformats.org/presentationml/2006/ole">
            <mc:AlternateContent xmlns:mc="http://schemas.openxmlformats.org/markup-compatibility/2006">
              <mc:Choice xmlns:v="urn:schemas-microsoft-com:vml" Requires="v">
                <p:oleObj spid="_x0000_s1290" name="Document" r:id="rId4" imgW="8606510" imgH="2806597" progId="Word.Document.8">
                  <p:embed/>
                </p:oleObj>
              </mc:Choice>
              <mc:Fallback>
                <p:oleObj name="Document" r:id="rId4" imgW="8606510" imgH="2806597" progId="Word.Document.8">
                  <p:embed/>
                  <p:pic>
                    <p:nvPicPr>
                      <p:cNvPr id="0" name="Picture 4"/>
                      <p:cNvPicPr>
                        <a:picLocks noChangeAspect="1" noChangeArrowheads="1"/>
                      </p:cNvPicPr>
                      <p:nvPr/>
                    </p:nvPicPr>
                    <p:blipFill>
                      <a:blip r:embed="rId5"/>
                      <a:srcRect/>
                      <a:stretch>
                        <a:fillRect/>
                      </a:stretch>
                    </p:blipFill>
                    <p:spPr bwMode="auto">
                      <a:xfrm>
                        <a:off x="534988" y="2505075"/>
                        <a:ext cx="7920037" cy="2579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031" name="Footer Placeholder 7"/>
          <p:cNvSpPr>
            <a:spLocks noGrp="1"/>
          </p:cNvSpPr>
          <p:nvPr>
            <p:ph type="ftr" sz="quarter" idx="11"/>
          </p:nvPr>
        </p:nvSpPr>
        <p:spPr>
          <a:noFill/>
        </p:spPr>
        <p:txBody>
          <a:bodyPr/>
          <a:lstStyle/>
          <a:p>
            <a:r>
              <a:rPr lang="en-US" smtClean="0"/>
              <a:t>Peter Ecclesine (Cisco Systems)</a:t>
            </a:r>
          </a:p>
        </p:txBody>
      </p:sp>
      <p:sp>
        <p:nvSpPr>
          <p:cNvPr id="2" name="Date Placeholder 1"/>
          <p:cNvSpPr>
            <a:spLocks noGrp="1"/>
          </p:cNvSpPr>
          <p:nvPr>
            <p:ph type="dt" sz="half" idx="10"/>
          </p:nvPr>
        </p:nvSpPr>
        <p:spPr/>
        <p:txBody>
          <a:bodyPr/>
          <a:lstStyle/>
          <a:p>
            <a:pPr>
              <a:defRPr/>
            </a:pPr>
            <a:r>
              <a:rPr lang="en-US" smtClean="0"/>
              <a:t>May 2014</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mtClean="0"/>
              <a:t>Amendment &amp; other ordering notes</a:t>
            </a:r>
          </a:p>
        </p:txBody>
      </p:sp>
      <p:sp>
        <p:nvSpPr>
          <p:cNvPr id="24579" name="Rectangle 3"/>
          <p:cNvSpPr>
            <a:spLocks noGrp="1" noChangeArrowheads="1"/>
          </p:cNvSpPr>
          <p:nvPr>
            <p:ph type="body" idx="1"/>
          </p:nvPr>
        </p:nvSpPr>
        <p:spPr>
          <a:xfrm>
            <a:off x="685800" y="1981200"/>
            <a:ext cx="7772400" cy="4419600"/>
          </a:xfrm>
        </p:spPr>
        <p:txBody>
          <a:bodyPr/>
          <a:lstStyle/>
          <a:p>
            <a:r>
              <a:rPr lang="en-US" dirty="0" smtClean="0"/>
              <a:t>Editors define publication order independent of working group public timelines:</a:t>
            </a:r>
          </a:p>
          <a:p>
            <a:pPr lvl="1"/>
            <a:r>
              <a:rPr lang="en-US" dirty="0" smtClean="0"/>
              <a:t>Since official timeline is volatile and moves around</a:t>
            </a:r>
          </a:p>
          <a:p>
            <a:pPr lvl="1"/>
            <a:r>
              <a:rPr lang="en-US" dirty="0" smtClean="0"/>
              <a:t>Publication order helps provide stability in amendment numbering, figures, clauses and other numbering assignments</a:t>
            </a:r>
          </a:p>
          <a:p>
            <a:pPr lvl="1"/>
            <a:r>
              <a:rPr lang="en-US" dirty="0" smtClean="0"/>
              <a:t>Editors are committed to maintain a rational publication order</a:t>
            </a:r>
          </a:p>
          <a:p>
            <a:r>
              <a:rPr lang="en-US" dirty="0" smtClean="0"/>
              <a:t>Numbering spreadsheet 802.11-11/1149:</a:t>
            </a:r>
          </a:p>
          <a:p>
            <a:pPr lvl="1"/>
            <a:r>
              <a:rPr lang="en-US" dirty="0" smtClean="0"/>
              <a:t>Succeeding amendments to do their respective updates</a:t>
            </a:r>
          </a:p>
          <a:p>
            <a:pPr lvl="1"/>
            <a:r>
              <a:rPr lang="en-US" dirty="0" smtClean="0"/>
              <a:t>Must match the official timeline after plenaries</a:t>
            </a:r>
          </a:p>
          <a:p>
            <a:endParaRPr lang="en-US" dirty="0" smtClean="0"/>
          </a:p>
        </p:txBody>
      </p:sp>
      <p:sp>
        <p:nvSpPr>
          <p:cNvPr id="24580"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4581" name="Slide Number Placeholder 6"/>
          <p:cNvSpPr>
            <a:spLocks noGrp="1"/>
          </p:cNvSpPr>
          <p:nvPr>
            <p:ph type="sldNum" sz="quarter" idx="12"/>
          </p:nvPr>
        </p:nvSpPr>
        <p:spPr>
          <a:xfrm>
            <a:off x="4357688" y="6475413"/>
            <a:ext cx="504825" cy="182562"/>
          </a:xfrm>
          <a:noFill/>
        </p:spPr>
        <p:txBody>
          <a:bodyPr/>
          <a:lstStyle/>
          <a:p>
            <a:r>
              <a:rPr lang="en-US" smtClean="0"/>
              <a:t>Slide </a:t>
            </a:r>
            <a:fld id="{ACE635F6-8864-4BBD-8832-5B292A43C38D}" type="slidenum">
              <a:rPr lang="en-US" smtClean="0"/>
              <a:pPr/>
              <a:t>10</a:t>
            </a:fld>
            <a:endParaRPr lang="en-US" smtClean="0"/>
          </a:p>
        </p:txBody>
      </p:sp>
      <p:sp>
        <p:nvSpPr>
          <p:cNvPr id="24582" name="Footer Placeholder 6"/>
          <p:cNvSpPr>
            <a:spLocks noGrp="1"/>
          </p:cNvSpPr>
          <p:nvPr>
            <p:ph type="ftr" sz="quarter" idx="11"/>
          </p:nvPr>
        </p:nvSpPr>
        <p:spPr>
          <a:noFill/>
        </p:spPr>
        <p:txBody>
          <a:bodyPr/>
          <a:lstStyle/>
          <a:p>
            <a:r>
              <a:rPr lang="en-US" smtClean="0"/>
              <a:t>Peter Ecclesine (Cisco Systems)</a:t>
            </a:r>
          </a:p>
        </p:txBody>
      </p:sp>
      <p:sp>
        <p:nvSpPr>
          <p:cNvPr id="24583" name="Date Placeholder 6"/>
          <p:cNvSpPr>
            <a:spLocks noGrp="1"/>
          </p:cNvSpPr>
          <p:nvPr>
            <p:ph type="dt" sz="quarter" idx="10"/>
          </p:nvPr>
        </p:nvSpPr>
        <p:spPr>
          <a:noFill/>
        </p:spPr>
        <p:txBody>
          <a:bodyPr/>
          <a:lstStyle/>
          <a:p>
            <a:r>
              <a:rPr lang="en-US" smtClean="0"/>
              <a:t>May 2014</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mtClean="0"/>
              <a:t>MDR Status</a:t>
            </a:r>
          </a:p>
        </p:txBody>
      </p:sp>
      <p:sp>
        <p:nvSpPr>
          <p:cNvPr id="26627" name="Rectangle 3"/>
          <p:cNvSpPr>
            <a:spLocks noGrp="1" noChangeArrowheads="1"/>
          </p:cNvSpPr>
          <p:nvPr>
            <p:ph type="body" idx="1"/>
          </p:nvPr>
        </p:nvSpPr>
        <p:spPr>
          <a:xfrm>
            <a:off x="685800" y="1524000"/>
            <a:ext cx="7772400" cy="4876800"/>
          </a:xfrm>
        </p:spPr>
        <p:txBody>
          <a:bodyPr/>
          <a:lstStyle/>
          <a:p>
            <a:r>
              <a:rPr lang="en-US" dirty="0" smtClean="0"/>
              <a:t>802.11 Working Group Mandatory Draft Review</a:t>
            </a:r>
          </a:p>
          <a:p>
            <a:pPr lvl="1">
              <a:buFontTx/>
              <a:buNone/>
            </a:pPr>
            <a:r>
              <a:rPr lang="en-US" sz="1600" dirty="0" smtClean="0"/>
              <a:t>802.11-11/</a:t>
            </a:r>
            <a:r>
              <a:rPr lang="en-US" sz="1600" dirty="0" err="1" smtClean="0"/>
              <a:t>615r4</a:t>
            </a:r>
            <a:r>
              <a:rPr lang="en-US" sz="1600" dirty="0" smtClean="0"/>
              <a:t> documents the process. There is an </a:t>
            </a:r>
            <a:r>
              <a:rPr lang="en-US" sz="1600" dirty="0" err="1" smtClean="0"/>
              <a:t>r5</a:t>
            </a:r>
            <a:r>
              <a:rPr lang="en-US" sz="1600" dirty="0" smtClean="0"/>
              <a:t>.</a:t>
            </a:r>
          </a:p>
          <a:p>
            <a:pPr lvl="1">
              <a:buFontTx/>
              <a:buNone/>
            </a:pPr>
            <a:r>
              <a:rPr lang="en-US" sz="1600" dirty="0" smtClean="0"/>
              <a:t>MDR now in the 802.11 Operating Manual 802.11-09/0002r12</a:t>
            </a:r>
          </a:p>
          <a:p>
            <a:r>
              <a:rPr lang="en-US" sz="2000" dirty="0" err="1" smtClean="0"/>
              <a:t>P802.11aa</a:t>
            </a:r>
            <a:r>
              <a:rPr lang="en-US" sz="2000" dirty="0" smtClean="0"/>
              <a:t> </a:t>
            </a:r>
            <a:r>
              <a:rPr lang="en-US" sz="2000" dirty="0" err="1" smtClean="0"/>
              <a:t>D5.0</a:t>
            </a:r>
            <a:r>
              <a:rPr lang="en-US" sz="2000" dirty="0" smtClean="0"/>
              <a:t> went through Working Group Mandatory Editorial Coordination before July 2011</a:t>
            </a:r>
          </a:p>
          <a:p>
            <a:r>
              <a:rPr lang="en-US" sz="2000" dirty="0" err="1" smtClean="0"/>
              <a:t>P802.11ad</a:t>
            </a:r>
            <a:r>
              <a:rPr lang="en-US" sz="2000" dirty="0" smtClean="0"/>
              <a:t> </a:t>
            </a:r>
            <a:r>
              <a:rPr lang="en-US" sz="2000" dirty="0" err="1" smtClean="0"/>
              <a:t>D4.0</a:t>
            </a:r>
            <a:r>
              <a:rPr lang="en-US" sz="2000" dirty="0" smtClean="0"/>
              <a:t> went through Working Group Mandatory Editorial Coordination before July 2011</a:t>
            </a:r>
          </a:p>
          <a:p>
            <a:r>
              <a:rPr lang="en-US" sz="2000" dirty="0" err="1" smtClean="0"/>
              <a:t>P802.11ae</a:t>
            </a:r>
            <a:r>
              <a:rPr lang="en-US" sz="2000" dirty="0" smtClean="0"/>
              <a:t> </a:t>
            </a:r>
            <a:r>
              <a:rPr lang="en-US" sz="2000" dirty="0" err="1" smtClean="0"/>
              <a:t>D4.0</a:t>
            </a:r>
            <a:r>
              <a:rPr lang="en-US" sz="2000" dirty="0" smtClean="0"/>
              <a:t> went through Working Group Mandatory Editorial Coordination before July 2011</a:t>
            </a:r>
          </a:p>
          <a:p>
            <a:r>
              <a:rPr lang="en-US" sz="2000" dirty="0" err="1" smtClean="0"/>
              <a:t>P802.11ac</a:t>
            </a:r>
            <a:r>
              <a:rPr lang="en-US" sz="2000" dirty="0" smtClean="0"/>
              <a:t> </a:t>
            </a:r>
            <a:r>
              <a:rPr lang="en-US" sz="2000" dirty="0" err="1" smtClean="0"/>
              <a:t>D4.0</a:t>
            </a:r>
            <a:r>
              <a:rPr lang="en-US" sz="2000" dirty="0" smtClean="0"/>
              <a:t> went through Working Group Mandatory Draft Review</a:t>
            </a:r>
            <a:r>
              <a:rPr lang="en-US" sz="2000" dirty="0"/>
              <a:t> </a:t>
            </a:r>
            <a:r>
              <a:rPr lang="en-US" sz="2000" dirty="0" smtClean="0"/>
              <a:t>before January 2013</a:t>
            </a:r>
          </a:p>
          <a:p>
            <a:r>
              <a:rPr lang="en-US" sz="2000" dirty="0" smtClean="0"/>
              <a:t>P802.11af D4.0 went through Working Group Mandatory Draft Review before Saturday May 18, 2013</a:t>
            </a:r>
          </a:p>
          <a:p>
            <a:r>
              <a:rPr lang="en-US" sz="2000" dirty="0" smtClean="0"/>
              <a:t>We are in the </a:t>
            </a:r>
            <a:r>
              <a:rPr lang="en-US" sz="2000" dirty="0" err="1" smtClean="0"/>
              <a:t>REVmc</a:t>
            </a:r>
            <a:r>
              <a:rPr lang="en-US" sz="2000" dirty="0" smtClean="0"/>
              <a:t> MDR process - 802.11-14/781r2</a:t>
            </a:r>
          </a:p>
        </p:txBody>
      </p:sp>
      <p:sp>
        <p:nvSpPr>
          <p:cNvPr id="26628" name="Slide Number Placeholder 5"/>
          <p:cNvSpPr>
            <a:spLocks noGrp="1"/>
          </p:cNvSpPr>
          <p:nvPr>
            <p:ph type="sldNum" sz="quarter" idx="12"/>
          </p:nvPr>
        </p:nvSpPr>
        <p:spPr>
          <a:xfrm>
            <a:off x="4395788" y="6475413"/>
            <a:ext cx="428625" cy="182562"/>
          </a:xfrm>
          <a:noFill/>
        </p:spPr>
        <p:txBody>
          <a:bodyPr/>
          <a:lstStyle/>
          <a:p>
            <a:r>
              <a:rPr lang="en-US" smtClean="0"/>
              <a:t>Slide </a:t>
            </a:r>
            <a:fld id="{C2F44440-AD43-43F2-939F-6A909DC803D7}" type="slidenum">
              <a:rPr lang="en-US" smtClean="0"/>
              <a:pPr/>
              <a:t>11</a:t>
            </a:fld>
            <a:endParaRPr lang="en-US" smtClean="0"/>
          </a:p>
        </p:txBody>
      </p:sp>
      <p:sp>
        <p:nvSpPr>
          <p:cNvPr id="26629" name="Footer Placeholder 5"/>
          <p:cNvSpPr>
            <a:spLocks noGrp="1"/>
          </p:cNvSpPr>
          <p:nvPr>
            <p:ph type="ftr" sz="quarter" idx="11"/>
          </p:nvPr>
        </p:nvSpPr>
        <p:spPr>
          <a:noFill/>
        </p:spPr>
        <p:txBody>
          <a:bodyPr/>
          <a:lstStyle/>
          <a:p>
            <a:r>
              <a:rPr lang="en-US" smtClean="0"/>
              <a:t>Peter Ecclesine (Cisco Systems)</a:t>
            </a:r>
          </a:p>
        </p:txBody>
      </p:sp>
      <p:sp>
        <p:nvSpPr>
          <p:cNvPr id="26630" name="Date Placeholder 5"/>
          <p:cNvSpPr>
            <a:spLocks noGrp="1"/>
          </p:cNvSpPr>
          <p:nvPr>
            <p:ph type="dt" sz="quarter" idx="10"/>
          </p:nvPr>
        </p:nvSpPr>
        <p:spPr>
          <a:noFill/>
        </p:spPr>
        <p:txBody>
          <a:bodyPr/>
          <a:lstStyle/>
          <a:p>
            <a:r>
              <a:rPr lang="en-US" smtClean="0"/>
              <a:t>May 2014</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smtClean="0"/>
              <a:t>802.11 Style Guide</a:t>
            </a:r>
          </a:p>
        </p:txBody>
      </p:sp>
      <p:sp>
        <p:nvSpPr>
          <p:cNvPr id="28675" name="Rectangle 3"/>
          <p:cNvSpPr>
            <a:spLocks noGrp="1" noChangeArrowheads="1"/>
          </p:cNvSpPr>
          <p:nvPr>
            <p:ph type="body" idx="1"/>
          </p:nvPr>
        </p:nvSpPr>
        <p:spPr>
          <a:xfrm>
            <a:off x="685800" y="1524000"/>
            <a:ext cx="7772400" cy="4572000"/>
          </a:xfrm>
        </p:spPr>
        <p:txBody>
          <a:bodyPr/>
          <a:lstStyle/>
          <a:p>
            <a:r>
              <a:rPr lang="en-GB" dirty="0" smtClean="0"/>
              <a:t>See 11-09-1034-09-0000-wg11-style-guide.doc</a:t>
            </a:r>
          </a:p>
          <a:p>
            <a:pPr lvl="1"/>
            <a:r>
              <a:rPr lang="en-US" dirty="0" smtClean="0"/>
              <a:t>We updated 802.11 </a:t>
            </a:r>
            <a:r>
              <a:rPr lang="en-US" dirty="0" err="1" smtClean="0"/>
              <a:t>WG</a:t>
            </a:r>
            <a:r>
              <a:rPr lang="en-US" dirty="0" smtClean="0"/>
              <a:t> Style Guide based on 2012 IEEE Standards Style Manual and consistency changes in final publication of the 802.11 standard</a:t>
            </a:r>
            <a:endParaRPr lang="en-GB" dirty="0" smtClean="0"/>
          </a:p>
          <a:p>
            <a:r>
              <a:rPr lang="en-US" b="0" dirty="0" smtClean="0"/>
              <a:t>Editor’s responsibility includes checking the </a:t>
            </a:r>
            <a:r>
              <a:rPr lang="en-US" dirty="0" smtClean="0"/>
              <a:t>2014 IEEE Standards Style Manual </a:t>
            </a:r>
            <a:r>
              <a:rPr lang="en-US" b="0" dirty="0" smtClean="0"/>
              <a:t>when creating or updating drafts. </a:t>
            </a:r>
            <a:r>
              <a:rPr lang="en-GB" u="sng" dirty="0" smtClean="0">
                <a:hlinkClick r:id="rId3"/>
              </a:rPr>
              <a:t>https://development.standards.ieee.org/myproject/Public/mytools/draft/styleman.pdf</a:t>
            </a:r>
            <a:endParaRPr lang="en-US" b="0" dirty="0" smtClean="0"/>
          </a:p>
          <a:p>
            <a:r>
              <a:rPr lang="en-US" b="0" dirty="0" smtClean="0"/>
              <a:t>Submissions with draft text should conform to both the </a:t>
            </a:r>
            <a:r>
              <a:rPr lang="en-US" b="0" dirty="0" err="1" smtClean="0"/>
              <a:t>WG11</a:t>
            </a:r>
            <a:r>
              <a:rPr lang="en-US" b="0" dirty="0" smtClean="0"/>
              <a:t> Style Guide and IEEE Standards Style Manual</a:t>
            </a:r>
          </a:p>
          <a:p>
            <a:r>
              <a:rPr lang="en-US" b="0" dirty="0" smtClean="0"/>
              <a:t>Note that the Style Guide evolves with our practice</a:t>
            </a:r>
          </a:p>
          <a:p>
            <a:pPr>
              <a:buFontTx/>
              <a:buNone/>
            </a:pPr>
            <a:endParaRPr lang="en-GB" dirty="0" smtClean="0"/>
          </a:p>
        </p:txBody>
      </p:sp>
      <p:sp>
        <p:nvSpPr>
          <p:cNvPr id="28676" name="Slide Number Placeholder 4"/>
          <p:cNvSpPr>
            <a:spLocks noGrp="1"/>
          </p:cNvSpPr>
          <p:nvPr>
            <p:ph type="sldNum" sz="quarter" idx="12"/>
          </p:nvPr>
        </p:nvSpPr>
        <p:spPr>
          <a:noFill/>
        </p:spPr>
        <p:txBody>
          <a:bodyPr/>
          <a:lstStyle/>
          <a:p>
            <a:r>
              <a:rPr lang="en-US" smtClean="0"/>
              <a:t>Slide </a:t>
            </a:r>
            <a:fld id="{47D261DD-C19A-4D33-B792-98F42174A4BE}" type="slidenum">
              <a:rPr lang="en-US" smtClean="0"/>
              <a:pPr/>
              <a:t>12</a:t>
            </a:fld>
            <a:endParaRPr lang="en-US" smtClean="0"/>
          </a:p>
        </p:txBody>
      </p:sp>
      <p:sp>
        <p:nvSpPr>
          <p:cNvPr id="28677" name="Footer Placeholder 5"/>
          <p:cNvSpPr>
            <a:spLocks noGrp="1"/>
          </p:cNvSpPr>
          <p:nvPr>
            <p:ph type="ftr" sz="quarter" idx="11"/>
          </p:nvPr>
        </p:nvSpPr>
        <p:spPr>
          <a:noFill/>
        </p:spPr>
        <p:txBody>
          <a:bodyPr/>
          <a:lstStyle/>
          <a:p>
            <a:r>
              <a:rPr lang="en-US" smtClean="0"/>
              <a:t>Peter Ecclesine (Cisco Systems)</a:t>
            </a:r>
          </a:p>
        </p:txBody>
      </p:sp>
      <p:sp>
        <p:nvSpPr>
          <p:cNvPr id="28678" name="Date Placeholder 5"/>
          <p:cNvSpPr>
            <a:spLocks noGrp="1"/>
          </p:cNvSpPr>
          <p:nvPr>
            <p:ph type="dt" sz="quarter" idx="10"/>
          </p:nvPr>
        </p:nvSpPr>
        <p:spPr>
          <a:noFill/>
        </p:spPr>
        <p:txBody>
          <a:bodyPr/>
          <a:lstStyle/>
          <a:p>
            <a:r>
              <a:rPr lang="en-US" smtClean="0"/>
              <a:t>May 2014</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Editor’s Guide</a:t>
            </a:r>
            <a:endParaRPr lang="en-US" dirty="0"/>
          </a:p>
        </p:txBody>
      </p:sp>
      <p:sp>
        <p:nvSpPr>
          <p:cNvPr id="3" name="Content Placeholder 2"/>
          <p:cNvSpPr>
            <a:spLocks noGrp="1"/>
          </p:cNvSpPr>
          <p:nvPr>
            <p:ph idx="1"/>
          </p:nvPr>
        </p:nvSpPr>
        <p:spPr/>
        <p:txBody>
          <a:bodyPr/>
          <a:lstStyle/>
          <a:p>
            <a:r>
              <a:rPr lang="en-GB" sz="2000" dirty="0">
                <a:hlinkClick r:id="rId2"/>
              </a:rPr>
              <a:t>https://</a:t>
            </a:r>
            <a:r>
              <a:rPr lang="en-GB" sz="2000" dirty="0" smtClean="0">
                <a:hlinkClick r:id="rId2"/>
              </a:rPr>
              <a:t>mentor.ieee.org/802.11/dcn/11/11-11-0875-03-0000-editor-s-guide.doc</a:t>
            </a:r>
            <a:r>
              <a:rPr lang="en-GB" sz="2000" dirty="0" smtClean="0"/>
              <a:t>   </a:t>
            </a:r>
            <a:endParaRPr lang="en-GB" sz="2000" dirty="0"/>
          </a:p>
          <a:p>
            <a:r>
              <a:rPr lang="en-GB" dirty="0" smtClean="0"/>
              <a:t>This document contains material relevant to the job of being an 802.11 editor.</a:t>
            </a:r>
            <a:endParaRPr lang="en-US" dirty="0" smtClean="0"/>
          </a:p>
          <a:p>
            <a:r>
              <a:rPr lang="en-GB" dirty="0" smtClean="0"/>
              <a:t>It is recommended that editors read this material before they start, as it may avoid them needlessly re-inventing the wheel.</a:t>
            </a:r>
            <a:endParaRPr lang="en-US" dirty="0" smtClean="0"/>
          </a:p>
          <a:p>
            <a:r>
              <a:rPr lang="en-US" dirty="0" smtClean="0"/>
              <a:t>Creating a Redline, Graphics, Numbering and ANA, Source Control</a:t>
            </a:r>
          </a:p>
          <a:p>
            <a:r>
              <a:rPr lang="en-US" dirty="0" smtClean="0"/>
              <a:t>Comment Resolution and Publication</a:t>
            </a:r>
            <a:endParaRPr lang="en-US" dirty="0"/>
          </a:p>
        </p:txBody>
      </p:sp>
      <p:sp>
        <p:nvSpPr>
          <p:cNvPr id="4" name="Date Placeholder 3"/>
          <p:cNvSpPr>
            <a:spLocks noGrp="1"/>
          </p:cNvSpPr>
          <p:nvPr>
            <p:ph type="dt" sz="half" idx="10"/>
          </p:nvPr>
        </p:nvSpPr>
        <p:spPr/>
        <p:txBody>
          <a:bodyPr/>
          <a:lstStyle/>
          <a:p>
            <a:pPr>
              <a:defRPr/>
            </a:pPr>
            <a:r>
              <a:rPr lang="en-US" smtClean="0"/>
              <a:t>May 2014</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13</a:t>
            </a:fld>
            <a:endParaRPr lang="en-US"/>
          </a:p>
        </p:txBody>
      </p:sp>
    </p:spTree>
    <p:extLst>
      <p:ext uri="{BB962C8B-B14F-4D97-AF65-F5344CB8AC3E}">
        <p14:creationId xmlns:p14="http://schemas.microsoft.com/office/powerpoint/2010/main" val="23276883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smtClean="0"/>
              <a:t>Slide </a:t>
            </a:r>
            <a:fld id="{267CEDAE-0893-43B3-92C5-6D110BF9235A}" type="slidenum">
              <a:rPr lang="en-US" smtClean="0"/>
              <a:pPr/>
              <a:t>14</a:t>
            </a:fld>
            <a:endParaRPr lang="en-US" smtClean="0"/>
          </a:p>
        </p:txBody>
      </p:sp>
      <p:sp>
        <p:nvSpPr>
          <p:cNvPr id="29699" name="Rectangle 4"/>
          <p:cNvSpPr>
            <a:spLocks noGrp="1" noChangeArrowheads="1"/>
          </p:cNvSpPr>
          <p:nvPr>
            <p:ph type="title"/>
          </p:nvPr>
        </p:nvSpPr>
        <p:spPr>
          <a:xfrm>
            <a:off x="685800" y="685800"/>
            <a:ext cx="7772400" cy="685800"/>
          </a:xfrm>
        </p:spPr>
        <p:txBody>
          <a:bodyPr/>
          <a:lstStyle/>
          <a:p>
            <a:r>
              <a:rPr lang="en-US" smtClean="0"/>
              <a:t>Editor Amendment Ordering</a:t>
            </a:r>
          </a:p>
        </p:txBody>
      </p:sp>
      <p:graphicFrame>
        <p:nvGraphicFramePr>
          <p:cNvPr id="14461" name="Group 125"/>
          <p:cNvGraphicFramePr>
            <a:graphicFrameLocks noGrp="1"/>
          </p:cNvGraphicFramePr>
          <p:nvPr>
            <p:ph idx="1"/>
            <p:extLst>
              <p:ext uri="{D42A27DB-BD31-4B8C-83A1-F6EECF244321}">
                <p14:modId xmlns:p14="http://schemas.microsoft.com/office/powerpoint/2010/main" val="430306270"/>
              </p:ext>
            </p:extLst>
          </p:nvPr>
        </p:nvGraphicFramePr>
        <p:xfrm>
          <a:off x="914400" y="2398816"/>
          <a:ext cx="7772400" cy="2880360"/>
        </p:xfrm>
        <a:graphic>
          <a:graphicData uri="http://schemas.openxmlformats.org/drawingml/2006/table">
            <a:tbl>
              <a:tblPr/>
              <a:tblGrid>
                <a:gridCol w="2894013"/>
                <a:gridCol w="2284412"/>
                <a:gridCol w="2593975"/>
              </a:tblGrid>
              <a:tr h="334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Amendment Number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Task Group</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REVCOM Date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802.11-2012 Amendment 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TGae</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Mar 2012</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802.11-2012 Amendment 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TGaa</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Jun 2012</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802.11-2012 Amendment 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TGad</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Oct 2012</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802.11-2012 Amendment 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TGac</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Dec 2013</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802.11-2012 Amendment 5</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TGaf</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Dec 2013</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802.11REVmc</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TGmc</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Mar 2015</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802.11-2015 Amendment 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TGai</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Mar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802.11-2015 </a:t>
                      </a:r>
                      <a:r>
                        <a:rPr kumimoji="0" lang="en-US" sz="1400" b="0" i="0" u="none" strike="noStrike" cap="none" normalizeH="0" baseline="0" dirty="0" smtClean="0">
                          <a:ln>
                            <a:noFill/>
                          </a:ln>
                          <a:solidFill>
                            <a:schemeClr val="tx1"/>
                          </a:solidFill>
                          <a:effectLst/>
                          <a:latin typeface="Times New Roman" pitchFamily="18" charset="0"/>
                        </a:rPr>
                        <a:t>Amendment 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TGah</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Mar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9754" name="Rectangle 65"/>
          <p:cNvSpPr>
            <a:spLocks noChangeArrowheads="1"/>
          </p:cNvSpPr>
          <p:nvPr/>
        </p:nvSpPr>
        <p:spPr bwMode="auto">
          <a:xfrm>
            <a:off x="533400" y="1219200"/>
            <a:ext cx="7924800" cy="1143000"/>
          </a:xfrm>
          <a:prstGeom prst="rect">
            <a:avLst/>
          </a:prstGeom>
          <a:noFill/>
          <a:ln w="9525">
            <a:noFill/>
            <a:miter lim="800000"/>
            <a:headEnd/>
            <a:tailEnd/>
          </a:ln>
        </p:spPr>
        <p:txBody>
          <a:bodyPr lIns="92075" tIns="46038" rIns="92075" bIns="46038"/>
          <a:lstStyle/>
          <a:p>
            <a:pPr marL="342900" indent="-342900">
              <a:lnSpc>
                <a:spcPct val="80000"/>
              </a:lnSpc>
              <a:spcBef>
                <a:spcPct val="20000"/>
              </a:spcBef>
              <a:buFontTx/>
              <a:buChar char="•"/>
            </a:pPr>
            <a:r>
              <a:rPr lang="en-US" sz="1400" b="1" dirty="0"/>
              <a:t>Data as of </a:t>
            </a:r>
            <a:r>
              <a:rPr lang="en-US" sz="1400" b="1" dirty="0" smtClean="0">
                <a:solidFill>
                  <a:srgbClr val="FF0000"/>
                </a:solidFill>
              </a:rPr>
              <a:t>July 2014</a:t>
            </a:r>
            <a:endParaRPr lang="en-US" sz="1400" b="1" dirty="0">
              <a:solidFill>
                <a:srgbClr val="FF0000"/>
              </a:solidFill>
            </a:endParaRPr>
          </a:p>
          <a:p>
            <a:pPr marL="342900" indent="-342900">
              <a:lnSpc>
                <a:spcPct val="80000"/>
              </a:lnSpc>
              <a:spcBef>
                <a:spcPct val="20000"/>
              </a:spcBef>
              <a:buFontTx/>
              <a:buChar char="•"/>
            </a:pPr>
            <a:r>
              <a:rPr lang="en-US" sz="1400" dirty="0"/>
              <a:t>See </a:t>
            </a:r>
            <a:r>
              <a:rPr lang="en-US" sz="1400" dirty="0">
                <a:hlinkClick r:id="rId3"/>
              </a:rPr>
              <a:t>http://</a:t>
            </a:r>
            <a:r>
              <a:rPr lang="en-US" sz="1400" dirty="0" smtClean="0">
                <a:hlinkClick r:id="rId3"/>
              </a:rPr>
              <a:t>grouper.ieee.org/groups/802/11/Reports/802.11_Timelines.htm</a:t>
            </a:r>
            <a:endParaRPr lang="en-US" sz="1400" dirty="0" smtClean="0"/>
          </a:p>
          <a:p>
            <a:pPr marL="342900" indent="-342900">
              <a:lnSpc>
                <a:spcPct val="80000"/>
              </a:lnSpc>
              <a:spcBef>
                <a:spcPct val="20000"/>
              </a:spcBef>
              <a:buFontTx/>
              <a:buChar char="•"/>
            </a:pPr>
            <a:r>
              <a:rPr lang="en-US" sz="1600" dirty="0" smtClean="0">
                <a:solidFill>
                  <a:srgbClr val="FF0000"/>
                </a:solidFill>
              </a:rPr>
              <a:t>July 2014 </a:t>
            </a:r>
            <a:r>
              <a:rPr lang="en-US" sz="1600" dirty="0" smtClean="0"/>
              <a:t>Editors changed the running order and will revisit in November 2014, maintaining this order in the interim </a:t>
            </a:r>
            <a:endParaRPr lang="en-US" sz="1600" dirty="0"/>
          </a:p>
        </p:txBody>
      </p:sp>
      <p:sp>
        <p:nvSpPr>
          <p:cNvPr id="29755" name="Text Box 66"/>
          <p:cNvSpPr txBox="1">
            <a:spLocks noChangeArrowheads="1"/>
          </p:cNvSpPr>
          <p:nvPr/>
        </p:nvSpPr>
        <p:spPr bwMode="auto">
          <a:xfrm>
            <a:off x="6705600" y="609600"/>
            <a:ext cx="1981200" cy="822325"/>
          </a:xfrm>
          <a:prstGeom prst="rect">
            <a:avLst/>
          </a:prstGeom>
          <a:noFill/>
          <a:ln w="12700">
            <a:noFill/>
            <a:miter lim="800000"/>
            <a:headEnd type="none" w="sm" len="sm"/>
            <a:tailEnd type="none" w="sm" len="sm"/>
          </a:ln>
        </p:spPr>
        <p:txBody>
          <a:bodyPr>
            <a:spAutoFit/>
          </a:bodyPr>
          <a:lstStyle/>
          <a:p>
            <a:pPr>
              <a:spcBef>
                <a:spcPct val="50000"/>
              </a:spcBef>
            </a:pPr>
            <a:r>
              <a:rPr lang="en-US" b="1">
                <a:solidFill>
                  <a:srgbClr val="FF0000"/>
                </a:solidFill>
              </a:rPr>
              <a:t>Amendment numbering is editorial! No need to make ballot comments on these dynamic numbers!</a:t>
            </a:r>
          </a:p>
        </p:txBody>
      </p:sp>
      <p:sp>
        <p:nvSpPr>
          <p:cNvPr id="29756" name="Footer Placeholder 7"/>
          <p:cNvSpPr>
            <a:spLocks noGrp="1"/>
          </p:cNvSpPr>
          <p:nvPr>
            <p:ph type="ftr" sz="quarter" idx="11"/>
          </p:nvPr>
        </p:nvSpPr>
        <p:spPr>
          <a:noFill/>
        </p:spPr>
        <p:txBody>
          <a:bodyPr/>
          <a:lstStyle/>
          <a:p>
            <a:r>
              <a:rPr lang="en-US" smtClean="0"/>
              <a:t>Peter Ecclesine (Cisco Systems)</a:t>
            </a:r>
          </a:p>
        </p:txBody>
      </p:sp>
      <p:sp>
        <p:nvSpPr>
          <p:cNvPr id="29757" name="Date Placeholder 7"/>
          <p:cNvSpPr>
            <a:spLocks noGrp="1"/>
          </p:cNvSpPr>
          <p:nvPr>
            <p:ph type="dt" sz="quarter" idx="10"/>
          </p:nvPr>
        </p:nvSpPr>
        <p:spPr>
          <a:noFill/>
        </p:spPr>
        <p:txBody>
          <a:bodyPr/>
          <a:lstStyle/>
          <a:p>
            <a:r>
              <a:rPr lang="en-US" smtClean="0"/>
              <a:t>May 2014</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xfrm>
            <a:off x="4357688" y="6475413"/>
            <a:ext cx="504825" cy="182562"/>
          </a:xfrm>
          <a:noFill/>
        </p:spPr>
        <p:txBody>
          <a:bodyPr/>
          <a:lstStyle/>
          <a:p>
            <a:r>
              <a:rPr lang="en-US" smtClean="0"/>
              <a:t>Slide </a:t>
            </a:r>
            <a:fld id="{530BA4BB-2CC5-42D0-8747-56B48B57AB9A}" type="slidenum">
              <a:rPr lang="en-US" smtClean="0"/>
              <a:pPr/>
              <a:t>15</a:t>
            </a:fld>
            <a:endParaRPr lang="en-US" smtClean="0"/>
          </a:p>
        </p:txBody>
      </p:sp>
      <p:sp>
        <p:nvSpPr>
          <p:cNvPr id="30723" name="Rectangle 2"/>
          <p:cNvSpPr>
            <a:spLocks noGrp="1" noChangeArrowheads="1"/>
          </p:cNvSpPr>
          <p:nvPr>
            <p:ph type="title"/>
          </p:nvPr>
        </p:nvSpPr>
        <p:spPr/>
        <p:txBody>
          <a:bodyPr/>
          <a:lstStyle/>
          <a:p>
            <a:r>
              <a:rPr lang="en-US" smtClean="0"/>
              <a:t>Email Your Draft Status Updates</a:t>
            </a:r>
          </a:p>
        </p:txBody>
      </p:sp>
      <p:sp>
        <p:nvSpPr>
          <p:cNvPr id="30724" name="Rectangle 3"/>
          <p:cNvSpPr>
            <a:spLocks noGrp="1" noChangeArrowheads="1"/>
          </p:cNvSpPr>
          <p:nvPr>
            <p:ph type="body" idx="1"/>
          </p:nvPr>
        </p:nvSpPr>
        <p:spPr/>
        <p:txBody>
          <a:bodyPr/>
          <a:lstStyle/>
          <a:p>
            <a:r>
              <a:rPr lang="en-US" smtClean="0"/>
              <a:t>Each editor, please send update for next page via the editor’s reflector </a:t>
            </a:r>
            <a:r>
              <a:rPr lang="en-US" smtClean="0">
                <a:solidFill>
                  <a:srgbClr val="FF0000"/>
                </a:solidFill>
              </a:rPr>
              <a:t>no later than Thursday am2 to update table on next page</a:t>
            </a:r>
            <a:r>
              <a:rPr lang="en-US" smtClean="0"/>
              <a:t>!</a:t>
            </a:r>
          </a:p>
        </p:txBody>
      </p:sp>
      <p:sp>
        <p:nvSpPr>
          <p:cNvPr id="30725"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0726" name="Footer Placeholder 6"/>
          <p:cNvSpPr>
            <a:spLocks noGrp="1"/>
          </p:cNvSpPr>
          <p:nvPr>
            <p:ph type="ftr" sz="quarter" idx="11"/>
          </p:nvPr>
        </p:nvSpPr>
        <p:spPr>
          <a:noFill/>
        </p:spPr>
        <p:txBody>
          <a:bodyPr/>
          <a:lstStyle/>
          <a:p>
            <a:r>
              <a:rPr lang="en-US" smtClean="0"/>
              <a:t>Peter Ecclesine (Cisco Systems)</a:t>
            </a:r>
          </a:p>
        </p:txBody>
      </p:sp>
      <p:sp>
        <p:nvSpPr>
          <p:cNvPr id="30727" name="Date Placeholder 6"/>
          <p:cNvSpPr>
            <a:spLocks noGrp="1"/>
          </p:cNvSpPr>
          <p:nvPr>
            <p:ph type="dt" sz="quarter" idx="10"/>
          </p:nvPr>
        </p:nvSpPr>
        <p:spPr>
          <a:noFill/>
        </p:spPr>
        <p:txBody>
          <a:bodyPr/>
          <a:lstStyle/>
          <a:p>
            <a:r>
              <a:rPr lang="en-US" smtClean="0"/>
              <a:t>May 2014</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16"/>
          <p:cNvSpPr txBox="1">
            <a:spLocks noChangeArrowheads="1"/>
          </p:cNvSpPr>
          <p:nvPr/>
        </p:nvSpPr>
        <p:spPr bwMode="auto">
          <a:xfrm>
            <a:off x="7543800" y="762000"/>
            <a:ext cx="1295400" cy="457200"/>
          </a:xfrm>
          <a:prstGeom prst="rect">
            <a:avLst/>
          </a:prstGeom>
          <a:solidFill>
            <a:srgbClr val="92D050"/>
          </a:solidFill>
          <a:ln w="12700">
            <a:noFill/>
            <a:miter lim="800000"/>
            <a:headEnd type="none" w="sm" len="sm"/>
            <a:tailEnd type="none" w="sm" len="sm"/>
          </a:ln>
        </p:spPr>
        <p:txBody>
          <a:bodyPr>
            <a:spAutoFit/>
          </a:bodyPr>
          <a:lstStyle/>
          <a:p>
            <a:pPr algn="ctr"/>
            <a:r>
              <a:rPr lang="en-US"/>
              <a:t>Most current doc shaded green.</a:t>
            </a:r>
            <a:endParaRPr lang="en-US" b="1"/>
          </a:p>
        </p:txBody>
      </p:sp>
      <p:graphicFrame>
        <p:nvGraphicFramePr>
          <p:cNvPr id="79875" name="Group 3"/>
          <p:cNvGraphicFramePr>
            <a:graphicFrameLocks noGrp="1"/>
          </p:cNvGraphicFramePr>
          <p:nvPr>
            <p:extLst>
              <p:ext uri="{D42A27DB-BD31-4B8C-83A1-F6EECF244321}">
                <p14:modId xmlns:p14="http://schemas.microsoft.com/office/powerpoint/2010/main" val="3931511823"/>
              </p:ext>
            </p:extLst>
          </p:nvPr>
        </p:nvGraphicFramePr>
        <p:xfrm>
          <a:off x="457200" y="1371600"/>
          <a:ext cx="8077200" cy="3508058"/>
        </p:xfrm>
        <a:graphic>
          <a:graphicData uri="http://schemas.openxmlformats.org/drawingml/2006/table">
            <a:tbl>
              <a:tblPr/>
              <a:tblGrid>
                <a:gridCol w="325603"/>
                <a:gridCol w="402976"/>
                <a:gridCol w="338221"/>
                <a:gridCol w="347579"/>
                <a:gridCol w="338221"/>
                <a:gridCol w="381000"/>
                <a:gridCol w="457200"/>
                <a:gridCol w="381000"/>
                <a:gridCol w="304800"/>
                <a:gridCol w="762000"/>
                <a:gridCol w="533400"/>
                <a:gridCol w="533400"/>
                <a:gridCol w="1524000"/>
                <a:gridCol w="1447800"/>
              </a:tblGrid>
              <a:tr h="261938">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8">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B050"/>
                          </a:solidFill>
                          <a:effectLst/>
                          <a:latin typeface="Times New Roman" pitchFamily="18" charset="0"/>
                        </a:rPr>
                        <a:t>Published </a:t>
                      </a:r>
                      <a:r>
                        <a:rPr kumimoji="0" lang="en-US" sz="1000" b="1" i="0" u="none" strike="noStrike" cap="none" normalizeH="0" baseline="0" dirty="0" smtClean="0">
                          <a:ln>
                            <a:noFill/>
                          </a:ln>
                          <a:solidFill>
                            <a:schemeClr val="tx1"/>
                          </a:solidFill>
                          <a:effectLst/>
                          <a:latin typeface="Times New Roman" pitchFamily="18" charset="0"/>
                        </a:rPr>
                        <a:t>or </a:t>
                      </a:r>
                      <a:r>
                        <a:rPr kumimoji="0" lang="en-US" sz="1000" b="1" i="0" u="none" strike="noStrike" cap="none" normalizeH="0" baseline="0" dirty="0" smtClean="0">
                          <a:ln>
                            <a:noFill/>
                          </a:ln>
                          <a:solidFill>
                            <a:srgbClr val="0000CC"/>
                          </a:solidFill>
                          <a:effectLst/>
                          <a:latin typeface="Times New Roman" pitchFamily="18" charset="0"/>
                        </a:rPr>
                        <a:t>Draft</a:t>
                      </a:r>
                      <a:r>
                        <a:rPr kumimoji="0" lang="en-US" sz="1000" b="1" i="0" u="none" strike="noStrike" cap="none" normalizeH="0" baseline="0" dirty="0" smtClean="0">
                          <a:ln>
                            <a:noFill/>
                          </a:ln>
                          <a:solidFill>
                            <a:schemeClr val="tx1"/>
                          </a:solidFill>
                          <a:effectLst/>
                          <a:latin typeface="Times New Roman" pitchFamily="18" charset="0"/>
                        </a:rPr>
                        <a:t> Baseline Documents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Source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MDR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Style Guide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Editor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Snapshot Date</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B050"/>
                          </a:solidFill>
                          <a:effectLst/>
                          <a:latin typeface="Times New Roman" pitchFamily="18" charset="0"/>
                        </a:rPr>
                        <a:t>Published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mc</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ai</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aj</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ak</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aq</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37814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mc</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3.0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Frame 10.0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Edward Au</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Emily Qi</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15-Jul</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ai</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lumMod val="95000"/>
                              <a:lumOff val="5000"/>
                            </a:schemeClr>
                          </a:solidFill>
                          <a:effectLst/>
                          <a:latin typeface="Times New Roman" pitchFamily="18" charset="0"/>
                        </a:rPr>
                        <a:t>1.0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2.0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latin typeface="+mn-lt"/>
                          <a:ea typeface="+mn-ea"/>
                          <a:cs typeface="+mn-cs"/>
                        </a:rPr>
                        <a:t>Frame 9.0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Ping FANG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rgbClr val="FF0000"/>
                          </a:solidFill>
                          <a:effectLst/>
                          <a:latin typeface="Times New Roman" pitchFamily="18" charset="0"/>
                        </a:rPr>
                        <a:t>15-Jul</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2.5</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2.0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Frame 11.0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Yongho</a:t>
                      </a:r>
                      <a:r>
                        <a:rPr kumimoji="0" lang="en-US" sz="1200" b="0" i="0" u="none" strike="noStrike" cap="none" normalizeH="0" baseline="0" dirty="0" smtClean="0">
                          <a:ln>
                            <a:noFill/>
                          </a:ln>
                          <a:solidFill>
                            <a:schemeClr val="tx1"/>
                          </a:solidFill>
                          <a:effectLst/>
                          <a:latin typeface="Times New Roman" pitchFamily="18" charset="0"/>
                        </a:rPr>
                        <a:t> </a:t>
                      </a:r>
                      <a:r>
                        <a:rPr kumimoji="0" lang="en-US" sz="1200" b="0" i="0" u="none" strike="noStrike" cap="none" normalizeH="0" baseline="0" dirty="0" err="1" smtClean="0">
                          <a:ln>
                            <a:noFill/>
                          </a:ln>
                          <a:solidFill>
                            <a:schemeClr val="tx1"/>
                          </a:solidFill>
                          <a:effectLst/>
                          <a:latin typeface="Times New Roman" pitchFamily="18" charset="0"/>
                        </a:rPr>
                        <a:t>Seok</a:t>
                      </a:r>
                      <a:endParaRPr kumimoji="0" lang="en-US" sz="12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Alfred </a:t>
                      </a:r>
                      <a:r>
                        <a:rPr lang="en-US" sz="1200" kern="1200" dirty="0" err="1" smtClean="0">
                          <a:solidFill>
                            <a:schemeClr val="tx1"/>
                          </a:solidFill>
                          <a:effectLst/>
                          <a:latin typeface="+mn-lt"/>
                          <a:ea typeface="+mn-ea"/>
                          <a:cs typeface="+mn-cs"/>
                        </a:rPr>
                        <a:t>Asterjadhi</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15-Jul</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aj</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0.2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1"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Frame 10.0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Jiamin</a:t>
                      </a:r>
                      <a:r>
                        <a:rPr kumimoji="0" lang="en-US" sz="1200" b="0" i="0" u="none" strike="noStrike" cap="none" normalizeH="0" baseline="0" dirty="0" smtClean="0">
                          <a:ln>
                            <a:noFill/>
                          </a:ln>
                          <a:solidFill>
                            <a:schemeClr val="tx1"/>
                          </a:solidFill>
                          <a:effectLst/>
                          <a:latin typeface="Times New Roman" pitchFamily="18" charset="0"/>
                        </a:rPr>
                        <a:t> Chen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rgbClr val="FF0000"/>
                          </a:solidFill>
                          <a:effectLst/>
                          <a:latin typeface="Times New Roman" pitchFamily="18" charset="0"/>
                        </a:rPr>
                        <a:t>15-Jul</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90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ak</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3.0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FF0000"/>
                          </a:solidFill>
                          <a:effectLst/>
                          <a:latin typeface="Times New Roman" pitchFamily="18" charset="0"/>
                        </a:rPr>
                        <a:t>0.02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Word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Donald Eastlake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rgbClr val="FF0000"/>
                          </a:solidFill>
                          <a:effectLst/>
                          <a:latin typeface="Times New Roman" pitchFamily="18" charset="0"/>
                        </a:rPr>
                        <a:t>15-Jul</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146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aq</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smtClean="0">
                          <a:ln>
                            <a:noFill/>
                          </a:ln>
                          <a:solidFill>
                            <a:srgbClr val="FF0000"/>
                          </a:solidFill>
                          <a:effectLst/>
                          <a:latin typeface="Times New Roman" pitchFamily="18" charset="0"/>
                        </a:rPr>
                        <a:t>0.01</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Word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Dan Gal</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FF0000"/>
                          </a:solidFill>
                          <a:effectLst/>
                          <a:latin typeface="Times New Roman" pitchFamily="18" charset="0"/>
                        </a:rPr>
                        <a:t>15-Jul</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No</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2012</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31970" name="Text Box 116"/>
          <p:cNvSpPr txBox="1">
            <a:spLocks noChangeArrowheads="1"/>
          </p:cNvSpPr>
          <p:nvPr/>
        </p:nvSpPr>
        <p:spPr bwMode="auto">
          <a:xfrm>
            <a:off x="152400" y="838200"/>
            <a:ext cx="1676400" cy="457200"/>
          </a:xfrm>
          <a:prstGeom prst="rect">
            <a:avLst/>
          </a:prstGeom>
          <a:noFill/>
          <a:ln w="12700">
            <a:noFill/>
            <a:miter lim="800000"/>
            <a:headEnd type="none" w="sm" len="sm"/>
            <a:tailEnd type="none" w="sm" len="sm"/>
          </a:ln>
        </p:spPr>
        <p:txBody>
          <a:bodyPr>
            <a:spAutoFit/>
          </a:bodyPr>
          <a:lstStyle/>
          <a:p>
            <a:r>
              <a:rPr lang="en-US">
                <a:solidFill>
                  <a:srgbClr val="FF0000"/>
                </a:solidFill>
              </a:rPr>
              <a:t>Changes from  last report shown in </a:t>
            </a:r>
            <a:r>
              <a:rPr lang="en-US" b="1">
                <a:solidFill>
                  <a:srgbClr val="FF0000"/>
                </a:solidFill>
              </a:rPr>
              <a:t>red.</a:t>
            </a:r>
          </a:p>
        </p:txBody>
      </p:sp>
      <p:sp>
        <p:nvSpPr>
          <p:cNvPr id="31971"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1972" name="Slide Number Placeholder 8"/>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3CC2130E-942E-44E1-91AF-4824D5157D33}" type="slidenum">
              <a:rPr lang="en-US"/>
              <a:pPr algn="ctr"/>
              <a:t>16</a:t>
            </a:fld>
            <a:endParaRPr lang="en-US"/>
          </a:p>
        </p:txBody>
      </p:sp>
      <p:sp>
        <p:nvSpPr>
          <p:cNvPr id="31973" name="Text Box 231"/>
          <p:cNvSpPr txBox="1">
            <a:spLocks noChangeArrowheads="1"/>
          </p:cNvSpPr>
          <p:nvPr/>
        </p:nvSpPr>
        <p:spPr bwMode="auto">
          <a:xfrm>
            <a:off x="152400" y="609600"/>
            <a:ext cx="1219200" cy="369332"/>
          </a:xfrm>
          <a:prstGeom prst="rect">
            <a:avLst/>
          </a:prstGeom>
          <a:noFill/>
          <a:ln w="9525">
            <a:noFill/>
            <a:miter lim="800000"/>
            <a:headEnd/>
            <a:tailEnd/>
          </a:ln>
        </p:spPr>
        <p:txBody>
          <a:bodyPr wrap="square">
            <a:spAutoFit/>
          </a:bodyPr>
          <a:lstStyle/>
          <a:p>
            <a:pPr eaLnBrk="1" hangingPunct="1">
              <a:spcBef>
                <a:spcPct val="50000"/>
              </a:spcBef>
            </a:pPr>
            <a:r>
              <a:rPr lang="en-US" sz="1800" dirty="0" smtClean="0">
                <a:solidFill>
                  <a:srgbClr val="FF0000"/>
                </a:solidFill>
                <a:latin typeface="Arial" charset="0"/>
              </a:rPr>
              <a:t>July 2014</a:t>
            </a:r>
            <a:endParaRPr lang="en-US" sz="1800" dirty="0">
              <a:solidFill>
                <a:srgbClr val="FF0000"/>
              </a:solidFill>
              <a:latin typeface="Arial" charset="0"/>
            </a:endParaRPr>
          </a:p>
        </p:txBody>
      </p:sp>
      <p:sp>
        <p:nvSpPr>
          <p:cNvPr id="31974" name="Rectangle 232"/>
          <p:cNvSpPr>
            <a:spLocks noGrp="1" noChangeArrowheads="1"/>
          </p:cNvSpPr>
          <p:nvPr>
            <p:ph type="title" idx="4294967295"/>
          </p:nvPr>
        </p:nvSpPr>
        <p:spPr>
          <a:xfrm>
            <a:off x="696913" y="691116"/>
            <a:ext cx="7772400" cy="457200"/>
          </a:xfrm>
        </p:spPr>
        <p:txBody>
          <a:bodyPr/>
          <a:lstStyle/>
          <a:p>
            <a:r>
              <a:rPr lang="en-US" sz="2800" dirty="0" smtClean="0"/>
              <a:t>Draft Development Snapshot</a:t>
            </a:r>
            <a:endParaRPr lang="en-GB" sz="2800" dirty="0" smtClean="0"/>
          </a:p>
        </p:txBody>
      </p:sp>
      <p:sp>
        <p:nvSpPr>
          <p:cNvPr id="31975" name="Slide Number Placeholder 9"/>
          <p:cNvSpPr>
            <a:spLocks noGrp="1"/>
          </p:cNvSpPr>
          <p:nvPr>
            <p:ph type="sldNum" sz="quarter" idx="12"/>
          </p:nvPr>
        </p:nvSpPr>
        <p:spPr>
          <a:noFill/>
        </p:spPr>
        <p:txBody>
          <a:bodyPr/>
          <a:lstStyle/>
          <a:p>
            <a:r>
              <a:rPr lang="en-US" smtClean="0"/>
              <a:t>Slide </a:t>
            </a:r>
            <a:fld id="{795EAAF8-1103-4F9A-8384-029AC986883C}" type="slidenum">
              <a:rPr lang="en-US" smtClean="0"/>
              <a:pPr/>
              <a:t>16</a:t>
            </a:fld>
            <a:endParaRPr lang="en-US" smtClean="0"/>
          </a:p>
        </p:txBody>
      </p:sp>
      <p:sp>
        <p:nvSpPr>
          <p:cNvPr id="31976" name="Footer Placeholder 10"/>
          <p:cNvSpPr>
            <a:spLocks noGrp="1"/>
          </p:cNvSpPr>
          <p:nvPr>
            <p:ph type="ftr" sz="quarter" idx="11"/>
          </p:nvPr>
        </p:nvSpPr>
        <p:spPr>
          <a:noFill/>
        </p:spPr>
        <p:txBody>
          <a:bodyPr/>
          <a:lstStyle/>
          <a:p>
            <a:r>
              <a:rPr lang="en-US" smtClean="0"/>
              <a:t>Peter Ecclesine (Cisco Systems)</a:t>
            </a:r>
          </a:p>
        </p:txBody>
      </p:sp>
      <p:sp>
        <p:nvSpPr>
          <p:cNvPr id="31977" name="Date Placeholder 10"/>
          <p:cNvSpPr>
            <a:spLocks noGrp="1"/>
          </p:cNvSpPr>
          <p:nvPr>
            <p:ph type="dt" sz="quarter" idx="10"/>
          </p:nvPr>
        </p:nvSpPr>
        <p:spPr>
          <a:noFill/>
        </p:spPr>
        <p:txBody>
          <a:bodyPr/>
          <a:lstStyle/>
          <a:p>
            <a:r>
              <a:rPr lang="en-US" smtClean="0"/>
              <a:t>May 2014</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Standards Central Desktop</a:t>
            </a:r>
            <a:endParaRPr lang="en-US" dirty="0"/>
          </a:p>
        </p:txBody>
      </p:sp>
      <p:sp>
        <p:nvSpPr>
          <p:cNvPr id="3" name="Content Placeholder 2"/>
          <p:cNvSpPr>
            <a:spLocks noGrp="1"/>
          </p:cNvSpPr>
          <p:nvPr>
            <p:ph idx="1"/>
          </p:nvPr>
        </p:nvSpPr>
        <p:spPr/>
        <p:txBody>
          <a:bodyPr/>
          <a:lstStyle/>
          <a:p>
            <a:r>
              <a:rPr lang="en-GB" dirty="0"/>
              <a:t>IEEE-SA central desktop site </a:t>
            </a:r>
            <a:r>
              <a:rPr lang="en-GB" dirty="0" smtClean="0"/>
              <a:t> tour of the facilities</a:t>
            </a:r>
          </a:p>
          <a:p>
            <a:r>
              <a:rPr lang="en-US" dirty="0">
                <a:hlinkClick r:id="rId2"/>
              </a:rPr>
              <a:t>https://ieee-sa.centraldesktop.com/802-11editorial</a:t>
            </a:r>
            <a:r>
              <a:rPr lang="en-US" dirty="0" smtClean="0">
                <a:hlinkClick r:id="rId2"/>
              </a:rPr>
              <a:t>/</a:t>
            </a:r>
            <a:r>
              <a:rPr lang="en-US" dirty="0" smtClean="0"/>
              <a:t> </a:t>
            </a:r>
            <a:endParaRPr lang="en-US" dirty="0"/>
          </a:p>
        </p:txBody>
      </p:sp>
      <p:sp>
        <p:nvSpPr>
          <p:cNvPr id="4" name="Date Placeholder 3"/>
          <p:cNvSpPr>
            <a:spLocks noGrp="1"/>
          </p:cNvSpPr>
          <p:nvPr>
            <p:ph type="dt" sz="half" idx="10"/>
          </p:nvPr>
        </p:nvSpPr>
        <p:spPr/>
        <p:txBody>
          <a:bodyPr/>
          <a:lstStyle/>
          <a:p>
            <a:pPr>
              <a:defRPr/>
            </a:pPr>
            <a:r>
              <a:rPr lang="en-US" smtClean="0"/>
              <a:t>May 2014</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17</a:t>
            </a:fld>
            <a:endParaRPr lang="en-US"/>
          </a:p>
        </p:txBody>
      </p:sp>
    </p:spTree>
    <p:extLst>
      <p:ext uri="{BB962C8B-B14F-4D97-AF65-F5344CB8AC3E}">
        <p14:creationId xmlns:p14="http://schemas.microsoft.com/office/powerpoint/2010/main" val="26831295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Editors Backup practices</a:t>
            </a:r>
            <a:endParaRPr lang="en-US" dirty="0"/>
          </a:p>
        </p:txBody>
      </p:sp>
      <p:sp>
        <p:nvSpPr>
          <p:cNvPr id="3" name="Content Placeholder 2"/>
          <p:cNvSpPr>
            <a:spLocks noGrp="1"/>
          </p:cNvSpPr>
          <p:nvPr>
            <p:ph idx="1"/>
          </p:nvPr>
        </p:nvSpPr>
        <p:spPr/>
        <p:txBody>
          <a:bodyPr/>
          <a:lstStyle/>
          <a:p>
            <a:r>
              <a:rPr lang="en-US" dirty="0" smtClean="0"/>
              <a:t>The IEEE Servers provide durable places to retain the 802.11 source files, drawing files, and other components of drafts.</a:t>
            </a:r>
          </a:p>
          <a:p>
            <a:r>
              <a:rPr lang="en-US" dirty="0" smtClean="0"/>
              <a:t>Our best practice is that after a draft is posted in the Member’s Area, a zip file containing all the clean source files, drawing files and other components should be created and sent to the Central Desktop for safekeeping. Please email the Editor when the draft source files are uploaded.</a:t>
            </a:r>
            <a:endParaRPr lang="en-US" dirty="0"/>
          </a:p>
        </p:txBody>
      </p:sp>
      <p:sp>
        <p:nvSpPr>
          <p:cNvPr id="4" name="Date Placeholder 3"/>
          <p:cNvSpPr>
            <a:spLocks noGrp="1"/>
          </p:cNvSpPr>
          <p:nvPr>
            <p:ph type="dt" sz="half" idx="10"/>
          </p:nvPr>
        </p:nvSpPr>
        <p:spPr/>
        <p:txBody>
          <a:bodyPr/>
          <a:lstStyle/>
          <a:p>
            <a:pPr>
              <a:defRPr/>
            </a:pPr>
            <a:r>
              <a:rPr lang="en-US" smtClean="0"/>
              <a:t>May 2014</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18</a:t>
            </a:fld>
            <a:endParaRPr lang="en-US"/>
          </a:p>
        </p:txBody>
      </p:sp>
    </p:spTree>
    <p:extLst>
      <p:ext uri="{BB962C8B-B14F-4D97-AF65-F5344CB8AC3E}">
        <p14:creationId xmlns:p14="http://schemas.microsoft.com/office/powerpoint/2010/main" val="23948974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MIB style, Visio and Frame practices</a:t>
            </a:r>
            <a:br>
              <a:rPr lang="en-US" smtClean="0"/>
            </a:br>
            <a:endParaRPr lang="en-US" smtClean="0"/>
          </a:p>
        </p:txBody>
      </p:sp>
      <p:sp>
        <p:nvSpPr>
          <p:cNvPr id="32771" name="Content Placeholder 2"/>
          <p:cNvSpPr>
            <a:spLocks noGrp="1"/>
          </p:cNvSpPr>
          <p:nvPr>
            <p:ph idx="1"/>
          </p:nvPr>
        </p:nvSpPr>
        <p:spPr>
          <a:xfrm>
            <a:off x="685800" y="1981200"/>
            <a:ext cx="7772400" cy="4495800"/>
          </a:xfrm>
        </p:spPr>
        <p:txBody>
          <a:bodyPr/>
          <a:lstStyle/>
          <a:p>
            <a:r>
              <a:rPr lang="en-GB" dirty="0" smtClean="0"/>
              <a:t>I’m going to suggest going forward we use a single style with appropriately set tabs,  and use leading</a:t>
            </a:r>
            <a:r>
              <a:rPr lang="en-US" dirty="0" smtClean="0"/>
              <a:t> </a:t>
            </a:r>
            <a:r>
              <a:rPr lang="en-GB" dirty="0" smtClean="0"/>
              <a:t>Tabs to distinguish the syntax and description parts. (Adrian Stephens Feb 9, 2010)</a:t>
            </a:r>
          </a:p>
          <a:p>
            <a:r>
              <a:rPr lang="en-GB" dirty="0" smtClean="0"/>
              <a:t> Keep embedded figures using </a:t>
            </a:r>
            <a:r>
              <a:rPr lang="en-GB" dirty="0" err="1" smtClean="0"/>
              <a:t>visio</a:t>
            </a:r>
            <a:r>
              <a:rPr lang="en-GB" dirty="0" smtClean="0"/>
              <a:t> as long as possible</a:t>
            </a:r>
            <a:endParaRPr lang="en-US" dirty="0" smtClean="0"/>
          </a:p>
          <a:p>
            <a:pPr lvl="1"/>
            <a:r>
              <a:rPr lang="en-GB" dirty="0" smtClean="0"/>
              <a:t>Near the end of sponsor ballot,  turn these all into .</a:t>
            </a:r>
            <a:r>
              <a:rPr lang="en-GB" dirty="0" err="1" smtClean="0"/>
              <a:t>wmf</a:t>
            </a:r>
            <a:r>
              <a:rPr lang="en-GB" dirty="0" smtClean="0"/>
              <a:t> (windows meta file) format files (you can do this from </a:t>
            </a:r>
            <a:r>
              <a:rPr lang="en-GB" dirty="0" err="1" smtClean="0"/>
              <a:t>visio</a:t>
            </a:r>
            <a:r>
              <a:rPr lang="en-GB" dirty="0" smtClean="0"/>
              <a:t> using “save as”).   Keep separate files for the .</a:t>
            </a:r>
            <a:r>
              <a:rPr lang="en-GB" dirty="0" err="1" smtClean="0"/>
              <a:t>vsd</a:t>
            </a:r>
            <a:r>
              <a:rPr lang="en-GB" dirty="0" smtClean="0"/>
              <a:t> source and the .</a:t>
            </a:r>
            <a:r>
              <a:rPr lang="en-GB" dirty="0" err="1" smtClean="0"/>
              <a:t>wmf</a:t>
            </a:r>
            <a:r>
              <a:rPr lang="en-GB" dirty="0" smtClean="0"/>
              <a:t> file that is linked to from frame. There is likelihood we should use .</a:t>
            </a:r>
            <a:r>
              <a:rPr lang="en-GB" dirty="0" err="1" smtClean="0"/>
              <a:t>emf</a:t>
            </a:r>
            <a:endParaRPr lang="en-GB" dirty="0" smtClean="0"/>
          </a:p>
          <a:p>
            <a:r>
              <a:rPr lang="en-GB" dirty="0" smtClean="0"/>
              <a:t>Frame templates for </a:t>
            </a:r>
            <a:r>
              <a:rPr lang="en-GB" dirty="0" err="1" smtClean="0"/>
              <a:t>11aa</a:t>
            </a:r>
            <a:r>
              <a:rPr lang="en-GB" dirty="0" smtClean="0"/>
              <a:t>, </a:t>
            </a:r>
            <a:r>
              <a:rPr lang="en-GB" dirty="0" err="1" smtClean="0"/>
              <a:t>11ac</a:t>
            </a:r>
            <a:r>
              <a:rPr lang="en-GB" dirty="0" smtClean="0"/>
              <a:t>, </a:t>
            </a:r>
            <a:r>
              <a:rPr lang="en-GB" dirty="0" err="1" smtClean="0"/>
              <a:t>11af</a:t>
            </a:r>
            <a:r>
              <a:rPr lang="en-GB" dirty="0" smtClean="0"/>
              <a:t> </a:t>
            </a:r>
          </a:p>
          <a:p>
            <a:r>
              <a:rPr lang="en-GB" dirty="0" smtClean="0"/>
              <a:t>Text version of MIB is available (2012, ae2012, aa2012, ad2012, acD5.0, afD5.0. mcD3.0)</a:t>
            </a:r>
            <a:endParaRPr lang="en-US" dirty="0" smtClean="0"/>
          </a:p>
          <a:p>
            <a:endParaRPr lang="en-US" dirty="0" smtClean="0"/>
          </a:p>
        </p:txBody>
      </p:sp>
      <p:sp>
        <p:nvSpPr>
          <p:cNvPr id="32772" name="Date Placeholder 3"/>
          <p:cNvSpPr>
            <a:spLocks noGrp="1"/>
          </p:cNvSpPr>
          <p:nvPr>
            <p:ph type="dt" sz="quarter" idx="10"/>
          </p:nvPr>
        </p:nvSpPr>
        <p:spPr>
          <a:noFill/>
        </p:spPr>
        <p:txBody>
          <a:bodyPr/>
          <a:lstStyle/>
          <a:p>
            <a:r>
              <a:rPr lang="en-US" smtClean="0"/>
              <a:t>May 2014</a:t>
            </a:r>
          </a:p>
        </p:txBody>
      </p:sp>
      <p:sp>
        <p:nvSpPr>
          <p:cNvPr id="32773" name="Footer Placeholder 4"/>
          <p:cNvSpPr>
            <a:spLocks noGrp="1"/>
          </p:cNvSpPr>
          <p:nvPr>
            <p:ph type="ftr" sz="quarter" idx="11"/>
          </p:nvPr>
        </p:nvSpPr>
        <p:spPr>
          <a:noFill/>
        </p:spPr>
        <p:txBody>
          <a:bodyPr/>
          <a:lstStyle/>
          <a:p>
            <a:r>
              <a:rPr lang="en-US" smtClean="0"/>
              <a:t>Peter Ecclesine (Cisco Systems)</a:t>
            </a:r>
          </a:p>
        </p:txBody>
      </p:sp>
      <p:sp>
        <p:nvSpPr>
          <p:cNvPr id="32774" name="Slide Number Placeholder 5"/>
          <p:cNvSpPr>
            <a:spLocks noGrp="1"/>
          </p:cNvSpPr>
          <p:nvPr>
            <p:ph type="sldNum" sz="quarter" idx="12"/>
          </p:nvPr>
        </p:nvSpPr>
        <p:spPr>
          <a:noFill/>
        </p:spPr>
        <p:txBody>
          <a:bodyPr/>
          <a:lstStyle/>
          <a:p>
            <a:r>
              <a:rPr lang="en-US" smtClean="0"/>
              <a:t>Slide </a:t>
            </a:r>
            <a:fld id="{B6A5EF2C-B352-4DCD-8AF4-06278E96712B}" type="slidenum">
              <a:rPr lang="en-US" smtClean="0"/>
              <a:pPr/>
              <a:t>19</a:t>
            </a:fld>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b="0" smtClean="0"/>
              <a:t>Abstract</a:t>
            </a:r>
          </a:p>
        </p:txBody>
      </p:sp>
      <p:sp>
        <p:nvSpPr>
          <p:cNvPr id="16387" name="Rectangle 3"/>
          <p:cNvSpPr>
            <a:spLocks noGrp="1" noChangeArrowheads="1"/>
          </p:cNvSpPr>
          <p:nvPr>
            <p:ph type="body" idx="1"/>
          </p:nvPr>
        </p:nvSpPr>
        <p:spPr/>
        <p:txBody>
          <a:bodyPr/>
          <a:lstStyle/>
          <a:p>
            <a:pPr algn="ctr">
              <a:buFontTx/>
              <a:buNone/>
            </a:pPr>
            <a:r>
              <a:rPr lang="en-US" b="0" smtClean="0"/>
              <a:t>This document contains agenda/minutes/actions/status as prepared/recorded at the IEEE 802.11 Editors’ Meeting</a:t>
            </a:r>
          </a:p>
          <a:p>
            <a:pPr algn="ctr">
              <a:buFontTx/>
              <a:buNone/>
            </a:pPr>
            <a:endParaRPr lang="en-US" b="0" smtClean="0"/>
          </a:p>
        </p:txBody>
      </p:sp>
      <p:sp>
        <p:nvSpPr>
          <p:cNvPr id="16388" name="Slide Number Placeholder 5"/>
          <p:cNvSpPr>
            <a:spLocks noGrp="1"/>
          </p:cNvSpPr>
          <p:nvPr>
            <p:ph type="sldNum" sz="quarter" idx="12"/>
          </p:nvPr>
        </p:nvSpPr>
        <p:spPr>
          <a:noFill/>
        </p:spPr>
        <p:txBody>
          <a:bodyPr/>
          <a:lstStyle/>
          <a:p>
            <a:r>
              <a:rPr lang="en-US" smtClean="0"/>
              <a:t>Slide </a:t>
            </a:r>
            <a:fld id="{A891F8A2-1EAC-473B-AEDB-2822547FCA8E}" type="slidenum">
              <a:rPr lang="en-US" smtClean="0"/>
              <a:pPr/>
              <a:t>2</a:t>
            </a:fld>
            <a:endParaRPr lang="en-US" smtClean="0"/>
          </a:p>
        </p:txBody>
      </p:sp>
      <p:sp>
        <p:nvSpPr>
          <p:cNvPr id="16389" name="Footer Placeholder 5"/>
          <p:cNvSpPr>
            <a:spLocks noGrp="1"/>
          </p:cNvSpPr>
          <p:nvPr>
            <p:ph type="ftr" sz="quarter" idx="11"/>
          </p:nvPr>
        </p:nvSpPr>
        <p:spPr>
          <a:noFill/>
        </p:spPr>
        <p:txBody>
          <a:bodyPr/>
          <a:lstStyle/>
          <a:p>
            <a:r>
              <a:rPr lang="en-US" smtClean="0"/>
              <a:t>Peter Ecclesine (Cisco Systems)</a:t>
            </a:r>
          </a:p>
        </p:txBody>
      </p:sp>
      <p:sp>
        <p:nvSpPr>
          <p:cNvPr id="16390" name="Date Placeholder 5"/>
          <p:cNvSpPr>
            <a:spLocks noGrp="1"/>
          </p:cNvSpPr>
          <p:nvPr>
            <p:ph type="dt" sz="quarter" idx="10"/>
          </p:nvPr>
        </p:nvSpPr>
        <p:spPr>
          <a:noFill/>
        </p:spPr>
        <p:txBody>
          <a:bodyPr/>
          <a:lstStyle/>
          <a:p>
            <a:r>
              <a:rPr lang="en-US" smtClean="0"/>
              <a:t>May 2014</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mtClean="0"/>
              <a:t>Two Technical Editors</a:t>
            </a:r>
          </a:p>
        </p:txBody>
      </p:sp>
      <p:sp>
        <p:nvSpPr>
          <p:cNvPr id="34819" name="Content Placeholder 2"/>
          <p:cNvSpPr>
            <a:spLocks noGrp="1"/>
          </p:cNvSpPr>
          <p:nvPr>
            <p:ph idx="1"/>
          </p:nvPr>
        </p:nvSpPr>
        <p:spPr/>
        <p:txBody>
          <a:bodyPr/>
          <a:lstStyle/>
          <a:p>
            <a:r>
              <a:rPr lang="en-US" smtClean="0"/>
              <a:t>Peter Ecclesine will run the face to face meetings</a:t>
            </a:r>
          </a:p>
          <a:p>
            <a:r>
              <a:rPr lang="en-US" smtClean="0"/>
              <a:t>Adrian Stephens will run the publication process</a:t>
            </a:r>
          </a:p>
          <a:p>
            <a:r>
              <a:rPr lang="en-US" smtClean="0"/>
              <a:t>Adrian Stephens is the ANA administrator</a:t>
            </a:r>
          </a:p>
          <a:p>
            <a:r>
              <a:rPr lang="en-US" smtClean="0"/>
              <a:t>All are on the Editor’s email list.</a:t>
            </a:r>
          </a:p>
        </p:txBody>
      </p:sp>
      <p:sp>
        <p:nvSpPr>
          <p:cNvPr id="34820" name="Date Placeholder 3"/>
          <p:cNvSpPr>
            <a:spLocks noGrp="1"/>
          </p:cNvSpPr>
          <p:nvPr>
            <p:ph type="dt" sz="quarter" idx="10"/>
          </p:nvPr>
        </p:nvSpPr>
        <p:spPr>
          <a:noFill/>
        </p:spPr>
        <p:txBody>
          <a:bodyPr/>
          <a:lstStyle/>
          <a:p>
            <a:r>
              <a:rPr lang="en-US" smtClean="0"/>
              <a:t>May 2014</a:t>
            </a:r>
          </a:p>
        </p:txBody>
      </p:sp>
      <p:sp>
        <p:nvSpPr>
          <p:cNvPr id="34821" name="Footer Placeholder 4"/>
          <p:cNvSpPr>
            <a:spLocks noGrp="1"/>
          </p:cNvSpPr>
          <p:nvPr>
            <p:ph type="ftr" sz="quarter" idx="11"/>
          </p:nvPr>
        </p:nvSpPr>
        <p:spPr>
          <a:noFill/>
        </p:spPr>
        <p:txBody>
          <a:bodyPr/>
          <a:lstStyle/>
          <a:p>
            <a:r>
              <a:rPr lang="en-US" smtClean="0"/>
              <a:t>Peter Ecclesine (Cisco Systems)</a:t>
            </a:r>
          </a:p>
        </p:txBody>
      </p:sp>
      <p:sp>
        <p:nvSpPr>
          <p:cNvPr id="34822" name="Slide Number Placeholder 5"/>
          <p:cNvSpPr>
            <a:spLocks noGrp="1"/>
          </p:cNvSpPr>
          <p:nvPr>
            <p:ph type="sldNum" sz="quarter" idx="12"/>
          </p:nvPr>
        </p:nvSpPr>
        <p:spPr>
          <a:noFill/>
        </p:spPr>
        <p:txBody>
          <a:bodyPr/>
          <a:lstStyle/>
          <a:p>
            <a:r>
              <a:rPr lang="en-US" smtClean="0"/>
              <a:t>Slide </a:t>
            </a:r>
            <a:fld id="{A58554DE-B085-48F8-9ABE-F6BC00DD07E3}" type="slidenum">
              <a:rPr lang="en-US" smtClean="0"/>
              <a:pPr/>
              <a:t>20</a:t>
            </a:fld>
            <a:endParaRPr 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Pending Actions</a:t>
            </a:r>
            <a:endParaRPr lang="en-US" dirty="0"/>
          </a:p>
        </p:txBody>
      </p:sp>
      <p:sp>
        <p:nvSpPr>
          <p:cNvPr id="3" name="Content Placeholder 2"/>
          <p:cNvSpPr>
            <a:spLocks noGrp="1"/>
          </p:cNvSpPr>
          <p:nvPr>
            <p:ph idx="1"/>
          </p:nvPr>
        </p:nvSpPr>
        <p:spPr/>
        <p:txBody>
          <a:bodyPr/>
          <a:lstStyle/>
          <a:p>
            <a:r>
              <a:rPr lang="en-US" dirty="0" smtClean="0"/>
              <a:t>Donald Eastlake: </a:t>
            </a:r>
            <a:r>
              <a:rPr lang="en-US" smtClean="0"/>
              <a:t>email Editor list </a:t>
            </a:r>
            <a:r>
              <a:rPr lang="en-US" dirty="0" smtClean="0"/>
              <a:t>with proposed change to TOC to first have a summary TOC, then the detailed TOC of today.</a:t>
            </a:r>
            <a:endParaRPr lang="en-US" dirty="0"/>
          </a:p>
        </p:txBody>
      </p:sp>
      <p:sp>
        <p:nvSpPr>
          <p:cNvPr id="4" name="Date Placeholder 3"/>
          <p:cNvSpPr>
            <a:spLocks noGrp="1"/>
          </p:cNvSpPr>
          <p:nvPr>
            <p:ph type="dt" sz="half" idx="10"/>
          </p:nvPr>
        </p:nvSpPr>
        <p:spPr/>
        <p:txBody>
          <a:bodyPr/>
          <a:lstStyle/>
          <a:p>
            <a:pPr>
              <a:defRPr/>
            </a:pPr>
            <a:r>
              <a:rPr lang="en-US" smtClean="0"/>
              <a:t>May 2014</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21</a:t>
            </a:fld>
            <a:endParaRPr lang="en-US"/>
          </a:p>
        </p:txBody>
      </p:sp>
    </p:spTree>
    <p:extLst>
      <p:ext uri="{BB962C8B-B14F-4D97-AF65-F5344CB8AC3E}">
        <p14:creationId xmlns:p14="http://schemas.microsoft.com/office/powerpoint/2010/main" val="13162002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Backup/Background Slides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May 2014</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22</a:t>
            </a:fld>
            <a:endParaRPr lang="en-US"/>
          </a:p>
        </p:txBody>
      </p:sp>
    </p:spTree>
    <p:extLst>
      <p:ext uri="{BB962C8B-B14F-4D97-AF65-F5344CB8AC3E}">
        <p14:creationId xmlns:p14="http://schemas.microsoft.com/office/powerpoint/2010/main" val="37023880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Editors page</a:t>
            </a:r>
          </a:p>
        </p:txBody>
      </p:sp>
      <p:sp>
        <p:nvSpPr>
          <p:cNvPr id="27651" name="Content Placeholder 2"/>
          <p:cNvSpPr>
            <a:spLocks noGrp="1"/>
          </p:cNvSpPr>
          <p:nvPr>
            <p:ph idx="1"/>
          </p:nvPr>
        </p:nvSpPr>
        <p:spPr/>
        <p:txBody>
          <a:bodyPr/>
          <a:lstStyle/>
          <a:p>
            <a:r>
              <a:rPr lang="en-US" u="sng" dirty="0" smtClean="0">
                <a:hlinkClick r:id="rId2"/>
              </a:rPr>
              <a:t>http://www.ieee802.org/11/editor_resources.html</a:t>
            </a:r>
            <a:endParaRPr lang="en-US" u="sng" dirty="0" smtClean="0"/>
          </a:p>
          <a:p>
            <a:r>
              <a:rPr lang="en-US" b="0" dirty="0" smtClean="0"/>
              <a:t>Comments or changes? Perhaps an online wiki?</a:t>
            </a:r>
          </a:p>
          <a:p>
            <a:r>
              <a:rPr lang="en-US" b="0" dirty="0" smtClean="0"/>
              <a:t>Volunteers sought to improve this state.</a:t>
            </a:r>
          </a:p>
        </p:txBody>
      </p:sp>
      <p:sp>
        <p:nvSpPr>
          <p:cNvPr id="27652" name="Date Placeholder 3"/>
          <p:cNvSpPr>
            <a:spLocks noGrp="1"/>
          </p:cNvSpPr>
          <p:nvPr>
            <p:ph type="dt" sz="quarter" idx="10"/>
          </p:nvPr>
        </p:nvSpPr>
        <p:spPr>
          <a:noFill/>
        </p:spPr>
        <p:txBody>
          <a:bodyPr/>
          <a:lstStyle/>
          <a:p>
            <a:r>
              <a:rPr lang="en-US" smtClean="0"/>
              <a:t>May 2014</a:t>
            </a:r>
          </a:p>
        </p:txBody>
      </p:sp>
      <p:sp>
        <p:nvSpPr>
          <p:cNvPr id="27653" name="Footer Placeholder 4"/>
          <p:cNvSpPr>
            <a:spLocks noGrp="1"/>
          </p:cNvSpPr>
          <p:nvPr>
            <p:ph type="ftr" sz="quarter" idx="11"/>
          </p:nvPr>
        </p:nvSpPr>
        <p:spPr>
          <a:noFill/>
        </p:spPr>
        <p:txBody>
          <a:bodyPr/>
          <a:lstStyle/>
          <a:p>
            <a:r>
              <a:rPr lang="en-US" smtClean="0"/>
              <a:t>Peter Ecclesine (Cisco Systems)</a:t>
            </a:r>
          </a:p>
        </p:txBody>
      </p:sp>
      <p:sp>
        <p:nvSpPr>
          <p:cNvPr id="27654" name="Slide Number Placeholder 5"/>
          <p:cNvSpPr>
            <a:spLocks noGrp="1"/>
          </p:cNvSpPr>
          <p:nvPr>
            <p:ph type="sldNum" sz="quarter" idx="12"/>
          </p:nvPr>
        </p:nvSpPr>
        <p:spPr>
          <a:noFill/>
        </p:spPr>
        <p:txBody>
          <a:bodyPr/>
          <a:lstStyle/>
          <a:p>
            <a:r>
              <a:rPr lang="en-US" smtClean="0"/>
              <a:t>Slide </a:t>
            </a:r>
            <a:fld id="{4A7343D4-A490-4C6E-ADC9-8805142B12B2}" type="slidenum">
              <a:rPr lang="en-US" smtClean="0"/>
              <a:pPr/>
              <a:t>23</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xfrm>
            <a:off x="4395788" y="6475413"/>
            <a:ext cx="428625" cy="182562"/>
          </a:xfrm>
          <a:noFill/>
        </p:spPr>
        <p:txBody>
          <a:bodyPr/>
          <a:lstStyle/>
          <a:p>
            <a:r>
              <a:rPr lang="en-US" smtClean="0"/>
              <a:t>Slide </a:t>
            </a:r>
            <a:fld id="{A9C0966F-FF4E-453D-A652-D2F3414DF627}" type="slidenum">
              <a:rPr lang="en-US" smtClean="0"/>
              <a:pPr/>
              <a:t>3</a:t>
            </a:fld>
            <a:endParaRPr lang="en-US" smtClean="0"/>
          </a:p>
        </p:txBody>
      </p:sp>
      <p:sp>
        <p:nvSpPr>
          <p:cNvPr id="17411" name="Rectangle 2"/>
          <p:cNvSpPr>
            <a:spLocks noGrp="1" noChangeArrowheads="1"/>
          </p:cNvSpPr>
          <p:nvPr>
            <p:ph type="title"/>
          </p:nvPr>
        </p:nvSpPr>
        <p:spPr>
          <a:xfrm>
            <a:off x="685800" y="685800"/>
            <a:ext cx="7772400" cy="685800"/>
          </a:xfrm>
        </p:spPr>
        <p:txBody>
          <a:bodyPr/>
          <a:lstStyle/>
          <a:p>
            <a:r>
              <a:rPr lang="en-US" dirty="0" smtClean="0"/>
              <a:t>Agenda for 2014-07-15</a:t>
            </a:r>
          </a:p>
        </p:txBody>
      </p:sp>
      <p:sp>
        <p:nvSpPr>
          <p:cNvPr id="17412" name="Rectangle 3"/>
          <p:cNvSpPr>
            <a:spLocks noGrp="1" noChangeArrowheads="1"/>
          </p:cNvSpPr>
          <p:nvPr>
            <p:ph type="body" idx="1"/>
          </p:nvPr>
        </p:nvSpPr>
        <p:spPr>
          <a:xfrm>
            <a:off x="685800" y="1752600"/>
            <a:ext cx="7772400" cy="4343400"/>
          </a:xfrm>
        </p:spPr>
        <p:txBody>
          <a:bodyPr/>
          <a:lstStyle/>
          <a:p>
            <a:r>
              <a:rPr lang="en-US" dirty="0" smtClean="0"/>
              <a:t>Roll Call / Contacts / Reflector</a:t>
            </a:r>
          </a:p>
          <a:p>
            <a:r>
              <a:rPr lang="en-US" dirty="0" smtClean="0"/>
              <a:t>Go round table and get brief status report</a:t>
            </a:r>
          </a:p>
          <a:p>
            <a:r>
              <a:rPr lang="en-US" dirty="0" smtClean="0"/>
              <a:t>ANA Status / Process / What is administered</a:t>
            </a:r>
          </a:p>
          <a:p>
            <a:r>
              <a:rPr lang="en-US" dirty="0" smtClean="0"/>
              <a:t>Numbering </a:t>
            </a:r>
            <a:r>
              <a:rPr lang="en-US" dirty="0"/>
              <a:t>Alignment process / </a:t>
            </a:r>
            <a:r>
              <a:rPr lang="en-US" dirty="0" smtClean="0"/>
              <a:t>Spreadsheet</a:t>
            </a:r>
          </a:p>
          <a:p>
            <a:r>
              <a:rPr lang="en-US" dirty="0" smtClean="0"/>
              <a:t>802.11 Mandatory Draft Review before SB</a:t>
            </a:r>
          </a:p>
          <a:p>
            <a:r>
              <a:rPr lang="en-US" dirty="0"/>
              <a:t>Style Guide for </a:t>
            </a:r>
            <a:r>
              <a:rPr lang="en-US" dirty="0" smtClean="0"/>
              <a:t>802.11 09/1034r9</a:t>
            </a:r>
            <a:endParaRPr lang="en-US" dirty="0"/>
          </a:p>
          <a:p>
            <a:r>
              <a:rPr lang="en-US" dirty="0" smtClean="0"/>
              <a:t>Amendment Ordering / Draft Snapshots</a:t>
            </a:r>
          </a:p>
          <a:p>
            <a:r>
              <a:rPr lang="en-US" dirty="0" smtClean="0"/>
              <a:t>IEEE Standards Central Desktop</a:t>
            </a:r>
          </a:p>
          <a:p>
            <a:pPr>
              <a:buFontTx/>
              <a:buNone/>
            </a:pPr>
            <a:endParaRPr lang="en-US" dirty="0" smtClean="0"/>
          </a:p>
        </p:txBody>
      </p:sp>
      <p:sp>
        <p:nvSpPr>
          <p:cNvPr id="17413" name="Footer Placeholder 5"/>
          <p:cNvSpPr>
            <a:spLocks noGrp="1"/>
          </p:cNvSpPr>
          <p:nvPr>
            <p:ph type="ftr" sz="quarter" idx="11"/>
          </p:nvPr>
        </p:nvSpPr>
        <p:spPr>
          <a:noFill/>
        </p:spPr>
        <p:txBody>
          <a:bodyPr/>
          <a:lstStyle/>
          <a:p>
            <a:r>
              <a:rPr lang="en-US" smtClean="0"/>
              <a:t>Peter Ecclesine (Cisco Systems)</a:t>
            </a:r>
          </a:p>
        </p:txBody>
      </p:sp>
      <p:sp>
        <p:nvSpPr>
          <p:cNvPr id="17414" name="Date Placeholder 5"/>
          <p:cNvSpPr>
            <a:spLocks noGrp="1"/>
          </p:cNvSpPr>
          <p:nvPr>
            <p:ph type="dt" sz="quarter" idx="10"/>
          </p:nvPr>
        </p:nvSpPr>
        <p:spPr>
          <a:noFill/>
        </p:spPr>
        <p:txBody>
          <a:bodyPr/>
          <a:lstStyle/>
          <a:p>
            <a:r>
              <a:rPr lang="en-US" smtClean="0"/>
              <a:t>May 2014</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xfrm>
            <a:off x="4395788" y="6475413"/>
            <a:ext cx="428625" cy="182562"/>
          </a:xfrm>
          <a:noFill/>
        </p:spPr>
        <p:txBody>
          <a:bodyPr/>
          <a:lstStyle/>
          <a:p>
            <a:r>
              <a:rPr lang="en-US" smtClean="0"/>
              <a:t>Slide </a:t>
            </a:r>
            <a:fld id="{47E796F5-5253-41EA-82B0-28826C328533}" type="slidenum">
              <a:rPr lang="en-US" smtClean="0"/>
              <a:pPr/>
              <a:t>4</a:t>
            </a:fld>
            <a:endParaRPr lang="en-US" smtClean="0"/>
          </a:p>
        </p:txBody>
      </p:sp>
      <p:sp>
        <p:nvSpPr>
          <p:cNvPr id="18435" name="Rectangle 2"/>
          <p:cNvSpPr>
            <a:spLocks noGrp="1" noChangeArrowheads="1"/>
          </p:cNvSpPr>
          <p:nvPr>
            <p:ph type="title"/>
          </p:nvPr>
        </p:nvSpPr>
        <p:spPr>
          <a:xfrm>
            <a:off x="685800" y="381000"/>
            <a:ext cx="7772400" cy="1066800"/>
          </a:xfrm>
        </p:spPr>
        <p:txBody>
          <a:bodyPr/>
          <a:lstStyle/>
          <a:p>
            <a:r>
              <a:rPr lang="en-US" dirty="0" smtClean="0"/>
              <a:t>Roll Call – 2014-07-15</a:t>
            </a:r>
          </a:p>
        </p:txBody>
      </p:sp>
      <p:sp>
        <p:nvSpPr>
          <p:cNvPr id="18436" name="Rectangle 3"/>
          <p:cNvSpPr>
            <a:spLocks noGrp="1" noChangeArrowheads="1"/>
          </p:cNvSpPr>
          <p:nvPr>
            <p:ph type="body" idx="1"/>
          </p:nvPr>
        </p:nvSpPr>
        <p:spPr>
          <a:xfrm>
            <a:off x="685800" y="1143000"/>
            <a:ext cx="7772400" cy="5486400"/>
          </a:xfrm>
        </p:spPr>
        <p:txBody>
          <a:bodyPr/>
          <a:lstStyle/>
          <a:p>
            <a:pPr>
              <a:lnSpc>
                <a:spcPct val="80000"/>
              </a:lnSpc>
              <a:defRPr/>
            </a:pPr>
            <a:r>
              <a:rPr lang="en-US" sz="1400" dirty="0" smtClean="0"/>
              <a:t>802.11 Editor’s Present</a:t>
            </a:r>
          </a:p>
          <a:p>
            <a:pPr lvl="1">
              <a:lnSpc>
                <a:spcPct val="80000"/>
              </a:lnSpc>
              <a:buFontTx/>
              <a:buChar char="•"/>
              <a:defRPr/>
            </a:pPr>
            <a:r>
              <a:rPr lang="en-US" sz="1400" dirty="0" smtClean="0"/>
              <a:t>P802.11REVmc – </a:t>
            </a:r>
            <a:r>
              <a:rPr lang="en-US" sz="1400" dirty="0"/>
              <a:t> </a:t>
            </a:r>
            <a:r>
              <a:rPr lang="en-US" sz="1400" dirty="0" smtClean="0"/>
              <a:t>Edward Au, Emily Qi</a:t>
            </a:r>
          </a:p>
          <a:p>
            <a:pPr lvl="1">
              <a:lnSpc>
                <a:spcPct val="80000"/>
              </a:lnSpc>
              <a:buFontTx/>
              <a:buChar char="•"/>
              <a:defRPr/>
            </a:pPr>
            <a:r>
              <a:rPr lang="en-US" sz="1400" dirty="0" smtClean="0"/>
              <a:t>P802.11ah Amendment (S1G) – Yongho Seok, Alfred </a:t>
            </a:r>
            <a:r>
              <a:rPr lang="en-US" sz="1400" dirty="0" err="1"/>
              <a:t>Asterjadhi</a:t>
            </a:r>
            <a:r>
              <a:rPr lang="en-US" sz="1400" dirty="0"/>
              <a:t> </a:t>
            </a:r>
            <a:endParaRPr lang="en-US" sz="1400" dirty="0" smtClean="0"/>
          </a:p>
          <a:p>
            <a:pPr lvl="1">
              <a:lnSpc>
                <a:spcPct val="80000"/>
              </a:lnSpc>
              <a:buFontTx/>
              <a:buChar char="•"/>
              <a:defRPr/>
            </a:pPr>
            <a:r>
              <a:rPr lang="en-US" sz="1400" dirty="0" smtClean="0"/>
              <a:t>P802.11ai </a:t>
            </a:r>
            <a:r>
              <a:rPr lang="en-US" sz="1400" dirty="0"/>
              <a:t>Amendment (FILS) – </a:t>
            </a:r>
            <a:r>
              <a:rPr lang="en-US" sz="1400" dirty="0" smtClean="0"/>
              <a:t>Lee Armstrong, Ping FANG</a:t>
            </a:r>
          </a:p>
          <a:p>
            <a:pPr lvl="1">
              <a:lnSpc>
                <a:spcPct val="80000"/>
              </a:lnSpc>
              <a:buFontTx/>
              <a:buChar char="•"/>
              <a:defRPr/>
            </a:pPr>
            <a:r>
              <a:rPr lang="en-US" sz="1400" dirty="0"/>
              <a:t>P802.11aj Amendment (CMMW) – </a:t>
            </a:r>
            <a:r>
              <a:rPr lang="en-US" sz="1400" dirty="0" err="1"/>
              <a:t>Jiamin</a:t>
            </a:r>
            <a:r>
              <a:rPr lang="en-US" sz="1400" dirty="0"/>
              <a:t> </a:t>
            </a:r>
            <a:r>
              <a:rPr lang="en-US" sz="1400" dirty="0" smtClean="0"/>
              <a:t>CHEN</a:t>
            </a:r>
          </a:p>
          <a:p>
            <a:pPr lvl="1">
              <a:lnSpc>
                <a:spcPct val="80000"/>
              </a:lnSpc>
              <a:buFontTx/>
              <a:buChar char="•"/>
              <a:defRPr/>
            </a:pPr>
            <a:r>
              <a:rPr lang="en-US" sz="1400" dirty="0" smtClean="0"/>
              <a:t>P802.11ak Amendment(GLK) </a:t>
            </a:r>
            <a:r>
              <a:rPr lang="en-US" sz="1400" dirty="0"/>
              <a:t>– </a:t>
            </a:r>
            <a:r>
              <a:rPr lang="en-US" sz="1400" dirty="0" smtClean="0"/>
              <a:t> Donald Eastlake</a:t>
            </a:r>
          </a:p>
          <a:p>
            <a:pPr lvl="1">
              <a:lnSpc>
                <a:spcPct val="80000"/>
              </a:lnSpc>
              <a:buFontTx/>
              <a:buChar char="•"/>
              <a:defRPr/>
            </a:pPr>
            <a:r>
              <a:rPr lang="en-US" sz="1400" dirty="0"/>
              <a:t>P809.11aq Amendment (PAD) – Dan </a:t>
            </a:r>
            <a:r>
              <a:rPr lang="en-US" sz="1400" dirty="0" smtClean="0"/>
              <a:t>Gal</a:t>
            </a:r>
          </a:p>
          <a:p>
            <a:pPr>
              <a:lnSpc>
                <a:spcPct val="80000"/>
              </a:lnSpc>
              <a:buFontTx/>
              <a:buNone/>
              <a:defRPr/>
            </a:pPr>
            <a:endParaRPr lang="en-US" sz="1000" dirty="0" smtClean="0"/>
          </a:p>
          <a:p>
            <a:pPr>
              <a:lnSpc>
                <a:spcPct val="80000"/>
              </a:lnSpc>
              <a:defRPr/>
            </a:pPr>
            <a:r>
              <a:rPr lang="en-US" sz="1400" dirty="0" smtClean="0"/>
              <a:t>802.11 Editors not  present</a:t>
            </a:r>
          </a:p>
          <a:p>
            <a:pPr lvl="1">
              <a:lnSpc>
                <a:spcPct val="80000"/>
              </a:lnSpc>
              <a:defRPr/>
            </a:pPr>
            <a:r>
              <a:rPr lang="en-US" sz="1400" dirty="0" smtClean="0"/>
              <a:t>P802.11REVmc - Adrian </a:t>
            </a:r>
            <a:r>
              <a:rPr lang="en-US" sz="1400" dirty="0"/>
              <a:t>Stephens</a:t>
            </a:r>
            <a:endParaRPr lang="en-US" sz="1600" dirty="0"/>
          </a:p>
          <a:p>
            <a:pPr lvl="1">
              <a:lnSpc>
                <a:spcPct val="80000"/>
              </a:lnSpc>
              <a:buFontTx/>
              <a:buNone/>
              <a:defRPr/>
            </a:pPr>
            <a:endParaRPr lang="en-US" sz="1400" dirty="0" smtClean="0"/>
          </a:p>
          <a:p>
            <a:pPr>
              <a:lnSpc>
                <a:spcPct val="80000"/>
              </a:lnSpc>
              <a:defRPr/>
            </a:pPr>
            <a:r>
              <a:rPr lang="en-US" sz="1000" dirty="0" smtClean="0"/>
              <a:t>Also present:</a:t>
            </a:r>
          </a:p>
          <a:p>
            <a:pPr lvl="1">
              <a:lnSpc>
                <a:spcPct val="80000"/>
              </a:lnSpc>
              <a:defRPr/>
            </a:pPr>
            <a:r>
              <a:rPr lang="en-US" sz="1100" dirty="0" smtClean="0"/>
              <a:t>Mark </a:t>
            </a:r>
            <a:r>
              <a:rPr lang="en-US" sz="1100" dirty="0"/>
              <a:t>Hamilton</a:t>
            </a:r>
          </a:p>
          <a:p>
            <a:pPr lvl="1">
              <a:lnSpc>
                <a:spcPct val="80000"/>
              </a:lnSpc>
              <a:defRPr/>
            </a:pPr>
            <a:r>
              <a:rPr lang="en-US" sz="1100" dirty="0" smtClean="0"/>
              <a:t>Rich Kennedy</a:t>
            </a:r>
          </a:p>
          <a:p>
            <a:pPr lvl="1">
              <a:lnSpc>
                <a:spcPct val="80000"/>
              </a:lnSpc>
              <a:defRPr/>
            </a:pPr>
            <a:r>
              <a:rPr lang="en-US" sz="1100" dirty="0" smtClean="0"/>
              <a:t>Tom </a:t>
            </a:r>
            <a:r>
              <a:rPr lang="en-US" sz="1100" smtClean="0"/>
              <a:t>Koltz</a:t>
            </a:r>
            <a:endParaRPr lang="en-US" sz="1100" dirty="0" smtClean="0"/>
          </a:p>
          <a:p>
            <a:pPr lvl="1">
              <a:lnSpc>
                <a:spcPct val="80000"/>
              </a:lnSpc>
              <a:defRPr/>
            </a:pPr>
            <a:r>
              <a:rPr lang="en-US" sz="1100" dirty="0" smtClean="0"/>
              <a:t>Scott Marin</a:t>
            </a:r>
          </a:p>
          <a:p>
            <a:pPr lvl="1">
              <a:lnSpc>
                <a:spcPct val="80000"/>
              </a:lnSpc>
              <a:defRPr/>
            </a:pPr>
            <a:r>
              <a:rPr lang="en-US" sz="1100" dirty="0" smtClean="0"/>
              <a:t>Stephen McCann</a:t>
            </a:r>
          </a:p>
          <a:p>
            <a:pPr lvl="1">
              <a:lnSpc>
                <a:spcPct val="80000"/>
              </a:lnSpc>
              <a:defRPr/>
            </a:pPr>
            <a:r>
              <a:rPr lang="en-US" sz="1100" dirty="0" smtClean="0"/>
              <a:t>Ron </a:t>
            </a:r>
            <a:r>
              <a:rPr lang="en-US" sz="1100" dirty="0" err="1" smtClean="0"/>
              <a:t>Murias</a:t>
            </a:r>
            <a:endParaRPr lang="en-US" sz="1100" dirty="0" smtClean="0"/>
          </a:p>
          <a:p>
            <a:pPr lvl="1">
              <a:lnSpc>
                <a:spcPct val="80000"/>
              </a:lnSpc>
              <a:defRPr/>
            </a:pPr>
            <a:r>
              <a:rPr lang="en-US" sz="1100" dirty="0" smtClean="0"/>
              <a:t>Al </a:t>
            </a:r>
            <a:r>
              <a:rPr lang="en-US" sz="1100" dirty="0" err="1" smtClean="0"/>
              <a:t>Petrick</a:t>
            </a:r>
            <a:endParaRPr lang="en-US" sz="1100" dirty="0" smtClean="0"/>
          </a:p>
          <a:p>
            <a:pPr lvl="1">
              <a:lnSpc>
                <a:spcPct val="80000"/>
              </a:lnSpc>
              <a:buNone/>
              <a:defRPr/>
            </a:pPr>
            <a:endParaRPr lang="en-US" sz="1000" dirty="0"/>
          </a:p>
          <a:p>
            <a:pPr>
              <a:lnSpc>
                <a:spcPct val="80000"/>
              </a:lnSpc>
              <a:defRPr/>
            </a:pPr>
            <a:r>
              <a:rPr lang="en-US" sz="1200" dirty="0"/>
              <a:t>IEEE Staff not present and always welcome! </a:t>
            </a:r>
          </a:p>
          <a:p>
            <a:pPr marL="342900" lvl="2" indent="0">
              <a:lnSpc>
                <a:spcPct val="80000"/>
              </a:lnSpc>
              <a:buNone/>
              <a:defRPr/>
            </a:pPr>
            <a:endParaRPr lang="en-US" sz="1100" dirty="0"/>
          </a:p>
          <a:p>
            <a:pPr marL="685800" lvl="2" indent="-342900">
              <a:lnSpc>
                <a:spcPct val="80000"/>
              </a:lnSpc>
              <a:defRPr/>
            </a:pPr>
            <a:r>
              <a:rPr lang="en-US" sz="1100" dirty="0" smtClean="0"/>
              <a:t>Michelle </a:t>
            </a:r>
            <a:r>
              <a:rPr lang="en-US" sz="1100" dirty="0"/>
              <a:t>Turner – staff editor for 802, </a:t>
            </a:r>
            <a:r>
              <a:rPr lang="en-US" sz="1100" dirty="0">
                <a:hlinkClick r:id="rId3"/>
              </a:rPr>
              <a:t>m.turner@ieee.org</a:t>
            </a:r>
            <a:endParaRPr lang="en-US" sz="1100" dirty="0"/>
          </a:p>
          <a:p>
            <a:pPr marL="0" indent="0">
              <a:lnSpc>
                <a:spcPct val="80000"/>
              </a:lnSpc>
              <a:buNone/>
              <a:defRPr/>
            </a:pPr>
            <a:endParaRPr lang="en-US" sz="1200" dirty="0"/>
          </a:p>
          <a:p>
            <a:pPr lvl="1">
              <a:lnSpc>
                <a:spcPct val="80000"/>
              </a:lnSpc>
              <a:buNone/>
              <a:defRPr/>
            </a:pPr>
            <a:endParaRPr lang="en-US" sz="1000" dirty="0" smtClean="0"/>
          </a:p>
          <a:p>
            <a:pPr>
              <a:lnSpc>
                <a:spcPct val="80000"/>
              </a:lnSpc>
              <a:defRPr/>
            </a:pPr>
            <a:r>
              <a:rPr lang="en-US" sz="1200" dirty="0" smtClean="0"/>
              <a:t>IEEE Staff not present and always welcome! </a:t>
            </a:r>
          </a:p>
          <a:p>
            <a:pPr marL="342900" lvl="2" indent="0">
              <a:lnSpc>
                <a:spcPct val="80000"/>
              </a:lnSpc>
              <a:buNone/>
              <a:defRPr/>
            </a:pPr>
            <a:endParaRPr lang="en-US" sz="1100" dirty="0"/>
          </a:p>
          <a:p>
            <a:pPr marL="685800" lvl="2" indent="-342900">
              <a:lnSpc>
                <a:spcPct val="80000"/>
              </a:lnSpc>
              <a:defRPr/>
            </a:pPr>
            <a:r>
              <a:rPr lang="en-US" sz="1100" dirty="0"/>
              <a:t>Kathryn Bennett, IEEE </a:t>
            </a:r>
          </a:p>
          <a:p>
            <a:pPr marL="685800" lvl="2" indent="-342900">
              <a:lnSpc>
                <a:spcPct val="80000"/>
              </a:lnSpc>
              <a:defRPr/>
            </a:pPr>
            <a:r>
              <a:rPr lang="en-US" sz="1100" dirty="0" err="1" smtClean="0"/>
              <a:t>Soo</a:t>
            </a:r>
            <a:r>
              <a:rPr lang="en-US" sz="1100" dirty="0" smtClean="0"/>
              <a:t> </a:t>
            </a:r>
            <a:r>
              <a:rPr lang="en-US" sz="1100" dirty="0"/>
              <a:t>Kim – Client Services, </a:t>
            </a:r>
            <a:r>
              <a:rPr lang="en-US" sz="1100" dirty="0">
                <a:hlinkClick r:id="rId4"/>
              </a:rPr>
              <a:t>s.h.kim@ieee.org</a:t>
            </a:r>
            <a:r>
              <a:rPr lang="en-US" sz="1100" dirty="0"/>
              <a:t> </a:t>
            </a:r>
          </a:p>
          <a:p>
            <a:pPr>
              <a:lnSpc>
                <a:spcPct val="80000"/>
              </a:lnSpc>
              <a:defRPr/>
            </a:pPr>
            <a:endParaRPr lang="en-US" sz="1200" dirty="0" smtClean="0"/>
          </a:p>
          <a:p>
            <a:pPr>
              <a:lnSpc>
                <a:spcPct val="80000"/>
              </a:lnSpc>
              <a:defRPr/>
            </a:pPr>
            <a:r>
              <a:rPr lang="en-US" sz="1200" dirty="0" smtClean="0"/>
              <a:t>Note: editors request that an IEEE staff member should be present at least during Plenary meetings</a:t>
            </a:r>
          </a:p>
          <a:p>
            <a:pPr lvl="1">
              <a:lnSpc>
                <a:spcPct val="80000"/>
              </a:lnSpc>
              <a:defRPr/>
            </a:pPr>
            <a:endParaRPr lang="en-US" sz="900" dirty="0" smtClean="0"/>
          </a:p>
          <a:p>
            <a:pPr lvl="1">
              <a:lnSpc>
                <a:spcPct val="80000"/>
              </a:lnSpc>
              <a:defRPr/>
            </a:pPr>
            <a:endParaRPr lang="en-US" sz="1000" dirty="0" smtClean="0"/>
          </a:p>
        </p:txBody>
      </p:sp>
      <p:sp>
        <p:nvSpPr>
          <p:cNvPr id="18437"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8438" name="Footer Placeholder 6"/>
          <p:cNvSpPr>
            <a:spLocks noGrp="1"/>
          </p:cNvSpPr>
          <p:nvPr>
            <p:ph type="ftr" sz="quarter" idx="11"/>
          </p:nvPr>
        </p:nvSpPr>
        <p:spPr>
          <a:noFill/>
        </p:spPr>
        <p:txBody>
          <a:bodyPr/>
          <a:lstStyle/>
          <a:p>
            <a:r>
              <a:rPr lang="en-US" smtClean="0"/>
              <a:t>Peter Ecclesine (Cisco Systems)</a:t>
            </a:r>
          </a:p>
        </p:txBody>
      </p:sp>
      <p:sp>
        <p:nvSpPr>
          <p:cNvPr id="18439" name="Date Placeholder 6"/>
          <p:cNvSpPr>
            <a:spLocks noGrp="1"/>
          </p:cNvSpPr>
          <p:nvPr>
            <p:ph type="dt" sz="quarter" idx="10"/>
          </p:nvPr>
        </p:nvSpPr>
        <p:spPr>
          <a:noFill/>
        </p:spPr>
        <p:txBody>
          <a:bodyPr/>
          <a:lstStyle/>
          <a:p>
            <a:r>
              <a:rPr lang="en-US" smtClean="0"/>
              <a:t>May 2014</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9459" name="Slide Number Placeholder 5"/>
          <p:cNvSpPr>
            <a:spLocks noGrp="1"/>
          </p:cNvSpPr>
          <p:nvPr>
            <p:ph type="sldNum" sz="quarter" idx="12"/>
          </p:nvPr>
        </p:nvSpPr>
        <p:spPr>
          <a:xfrm>
            <a:off x="4395788" y="6475413"/>
            <a:ext cx="428625" cy="182562"/>
          </a:xfrm>
          <a:noFill/>
        </p:spPr>
        <p:txBody>
          <a:bodyPr/>
          <a:lstStyle/>
          <a:p>
            <a:r>
              <a:rPr lang="en-US" smtClean="0"/>
              <a:t>Slide </a:t>
            </a:r>
            <a:fld id="{AF256CC3-709F-4B73-B483-640656AD6A99}" type="slidenum">
              <a:rPr lang="en-US" smtClean="0"/>
              <a:pPr/>
              <a:t>5</a:t>
            </a:fld>
            <a:endParaRPr lang="en-US" smtClean="0"/>
          </a:p>
        </p:txBody>
      </p:sp>
      <p:sp>
        <p:nvSpPr>
          <p:cNvPr id="19460" name="Rectangle 2"/>
          <p:cNvSpPr>
            <a:spLocks noGrp="1" noChangeArrowheads="1"/>
          </p:cNvSpPr>
          <p:nvPr>
            <p:ph type="title"/>
          </p:nvPr>
        </p:nvSpPr>
        <p:spPr>
          <a:xfrm>
            <a:off x="685800" y="457200"/>
            <a:ext cx="7772400" cy="1066800"/>
          </a:xfrm>
        </p:spPr>
        <p:txBody>
          <a:bodyPr/>
          <a:lstStyle/>
          <a:p>
            <a:r>
              <a:rPr lang="en-US" smtClean="0"/>
              <a:t>Volunteer Editor Contacts</a:t>
            </a:r>
          </a:p>
        </p:txBody>
      </p:sp>
      <p:sp>
        <p:nvSpPr>
          <p:cNvPr id="19461" name="Rectangle 3"/>
          <p:cNvSpPr>
            <a:spLocks noGrp="1" noChangeArrowheads="1"/>
          </p:cNvSpPr>
          <p:nvPr>
            <p:ph type="body" idx="1"/>
          </p:nvPr>
        </p:nvSpPr>
        <p:spPr>
          <a:xfrm>
            <a:off x="685800" y="1295400"/>
            <a:ext cx="7772400" cy="5181600"/>
          </a:xfrm>
          <a:noFill/>
        </p:spPr>
        <p:txBody>
          <a:bodyPr/>
          <a:lstStyle/>
          <a:p>
            <a:r>
              <a:rPr lang="en-US" sz="1600" dirty="0" err="1" smtClean="0"/>
              <a:t>TGmc</a:t>
            </a:r>
            <a:r>
              <a:rPr lang="en-US" sz="1600" dirty="0" smtClean="0"/>
              <a:t> – Adrian Stephens </a:t>
            </a:r>
            <a:r>
              <a:rPr lang="en-US" sz="1600" b="0" dirty="0" smtClean="0"/>
              <a:t>– </a:t>
            </a:r>
            <a:r>
              <a:rPr lang="en-US" sz="1600" b="0" dirty="0" smtClean="0">
                <a:hlinkClick r:id="rId3"/>
              </a:rPr>
              <a:t>adrian.p.stephens@intel.com</a:t>
            </a:r>
            <a:r>
              <a:rPr lang="en-US" sz="1600" dirty="0" smtClean="0"/>
              <a:t>, Edward Au – </a:t>
            </a:r>
            <a:r>
              <a:rPr lang="en-US" sz="1600" b="0" dirty="0" smtClean="0">
                <a:hlinkClick r:id="rId4"/>
              </a:rPr>
              <a:t>edwardau@marvell.com</a:t>
            </a:r>
            <a:r>
              <a:rPr lang="en-US" sz="1600" dirty="0" smtClean="0"/>
              <a:t>, Emily Qi – </a:t>
            </a:r>
            <a:r>
              <a:rPr lang="en-US" sz="1600" b="0" dirty="0" smtClean="0">
                <a:hlinkClick r:id="rId5"/>
              </a:rPr>
              <a:t>emily.h.qi@intel.com</a:t>
            </a:r>
            <a:r>
              <a:rPr lang="en-US" sz="1600" b="0" dirty="0" smtClean="0"/>
              <a:t> </a:t>
            </a:r>
            <a:endParaRPr lang="en-US" sz="1600" dirty="0" smtClean="0"/>
          </a:p>
          <a:p>
            <a:r>
              <a:rPr lang="en-US" sz="1600" dirty="0" err="1" smtClean="0"/>
              <a:t>TGah</a:t>
            </a:r>
            <a:r>
              <a:rPr lang="en-US" sz="1600" dirty="0" smtClean="0"/>
              <a:t> – Yongho Seok </a:t>
            </a:r>
            <a:r>
              <a:rPr lang="en-US" sz="1600" b="0" dirty="0" smtClean="0">
                <a:hlinkClick r:id="rId6"/>
              </a:rPr>
              <a:t>yongho.seok@gmail.com</a:t>
            </a:r>
            <a:r>
              <a:rPr lang="en-US" sz="1600" b="0" dirty="0" smtClean="0"/>
              <a:t>,  </a:t>
            </a:r>
            <a:r>
              <a:rPr lang="en-US" sz="1600" dirty="0" smtClean="0"/>
              <a:t>Alfred </a:t>
            </a:r>
            <a:r>
              <a:rPr lang="en-US" sz="1600" dirty="0" err="1" smtClean="0"/>
              <a:t>Asterjadhi</a:t>
            </a:r>
            <a:r>
              <a:rPr lang="en-US" sz="1600" dirty="0" smtClean="0"/>
              <a:t> – </a:t>
            </a:r>
            <a:r>
              <a:rPr lang="en-US" sz="1600" b="0" dirty="0" smtClean="0">
                <a:hlinkClick r:id="rId7"/>
              </a:rPr>
              <a:t>aasterja@qti.qualcomm.com</a:t>
            </a:r>
            <a:r>
              <a:rPr lang="en-US" sz="1600" b="0" dirty="0" smtClean="0"/>
              <a:t>   </a:t>
            </a:r>
          </a:p>
          <a:p>
            <a:r>
              <a:rPr lang="en-US" sz="1600" dirty="0" err="1" smtClean="0"/>
              <a:t>TGai</a:t>
            </a:r>
            <a:r>
              <a:rPr lang="en-US" sz="1600" dirty="0" smtClean="0"/>
              <a:t> </a:t>
            </a:r>
            <a:r>
              <a:rPr lang="en-US" sz="1600" dirty="0" smtClean="0"/>
              <a:t>– Lee Armstrong – </a:t>
            </a:r>
            <a:r>
              <a:rPr lang="en-US" sz="1600" b="0" dirty="0" smtClean="0">
                <a:hlinkClick r:id="rId8"/>
              </a:rPr>
              <a:t>LRA@tiac.net</a:t>
            </a:r>
            <a:r>
              <a:rPr lang="en-US" sz="1600" b="0" dirty="0" smtClean="0"/>
              <a:t>, </a:t>
            </a:r>
            <a:r>
              <a:rPr lang="en-US" sz="1600" dirty="0" smtClean="0"/>
              <a:t>Ping FANG </a:t>
            </a:r>
            <a:r>
              <a:rPr lang="en-US" sz="1600" b="0" dirty="0" smtClean="0">
                <a:hlinkClick r:id="rId9"/>
              </a:rPr>
              <a:t>Ping.FANG@huawei.com</a:t>
            </a:r>
            <a:endParaRPr lang="en-US" sz="1600" b="0" dirty="0" smtClean="0"/>
          </a:p>
          <a:p>
            <a:r>
              <a:rPr lang="en-US" sz="1600" dirty="0" err="1" smtClean="0"/>
              <a:t>TGaj</a:t>
            </a:r>
            <a:r>
              <a:rPr lang="en-US" sz="1600" dirty="0" smtClean="0"/>
              <a:t> – </a:t>
            </a:r>
            <a:r>
              <a:rPr lang="en-US" sz="1600" dirty="0" err="1" smtClean="0"/>
              <a:t>Jiamin</a:t>
            </a:r>
            <a:r>
              <a:rPr lang="en-US" sz="1600" dirty="0" smtClean="0"/>
              <a:t> CHEN – </a:t>
            </a:r>
            <a:r>
              <a:rPr lang="en-US" sz="1600" b="0" dirty="0" smtClean="0">
                <a:hlinkClick r:id="rId10"/>
              </a:rPr>
              <a:t>jiamin.chen@mail01.huawei.com</a:t>
            </a:r>
            <a:r>
              <a:rPr lang="en-US" sz="1600" b="0" dirty="0" smtClean="0"/>
              <a:t> </a:t>
            </a:r>
            <a:endParaRPr lang="en-US" sz="1600" dirty="0" smtClean="0"/>
          </a:p>
          <a:p>
            <a:r>
              <a:rPr lang="en-US" sz="1600" dirty="0" err="1" smtClean="0"/>
              <a:t>TGak</a:t>
            </a:r>
            <a:r>
              <a:rPr lang="en-US" sz="1600" dirty="0" smtClean="0"/>
              <a:t> – Donald Eastlake – </a:t>
            </a:r>
            <a:r>
              <a:rPr lang="en-US" sz="1600" b="0" dirty="0" smtClean="0">
                <a:hlinkClick r:id="rId11"/>
              </a:rPr>
              <a:t>d3e3e3@gmail.com</a:t>
            </a:r>
            <a:r>
              <a:rPr lang="en-US" sz="1600" b="0" dirty="0" smtClean="0"/>
              <a:t> </a:t>
            </a:r>
            <a:endParaRPr lang="en-US" sz="1600" dirty="0" smtClean="0"/>
          </a:p>
          <a:p>
            <a:r>
              <a:rPr lang="en-US" sz="1600" dirty="0" err="1" smtClean="0"/>
              <a:t>TGaq</a:t>
            </a:r>
            <a:r>
              <a:rPr lang="en-US" sz="1600" dirty="0" smtClean="0"/>
              <a:t> – Dan Gal – </a:t>
            </a:r>
            <a:r>
              <a:rPr lang="en-US" sz="1600" b="0" dirty="0" smtClean="0">
                <a:hlinkClick r:id="rId12"/>
              </a:rPr>
              <a:t>ddrgal@gmail.com</a:t>
            </a:r>
            <a:r>
              <a:rPr lang="en-US" sz="1600" b="0" dirty="0" smtClean="0"/>
              <a:t>   </a:t>
            </a:r>
          </a:p>
          <a:p>
            <a:pPr marL="0" indent="0">
              <a:buNone/>
            </a:pPr>
            <a:endParaRPr lang="en-US" sz="1600" dirty="0" smtClean="0"/>
          </a:p>
          <a:p>
            <a:r>
              <a:rPr lang="en-US" sz="1600" dirty="0" smtClean="0"/>
              <a:t>Editors Emeritus:</a:t>
            </a:r>
          </a:p>
          <a:p>
            <a:pPr lvl="1"/>
            <a:r>
              <a:rPr lang="en-US" sz="1600" dirty="0" err="1"/>
              <a:t>TGaa</a:t>
            </a:r>
            <a:r>
              <a:rPr lang="en-US" sz="1600" dirty="0"/>
              <a:t> – Alex Ashley – </a:t>
            </a:r>
            <a:r>
              <a:rPr lang="en-US" sz="1600" dirty="0" smtClean="0">
                <a:hlinkClick r:id="rId13"/>
              </a:rPr>
              <a:t>alex.ashley@hotmail.co.uk</a:t>
            </a:r>
            <a:endParaRPr lang="en-US" sz="1600" dirty="0" smtClean="0"/>
          </a:p>
          <a:p>
            <a:pPr lvl="1"/>
            <a:r>
              <a:rPr lang="en-US" sz="1600" dirty="0" err="1" smtClean="0"/>
              <a:t>TGac</a:t>
            </a:r>
            <a:r>
              <a:rPr lang="en-US" sz="1600" dirty="0" smtClean="0"/>
              <a:t> – Robert Stacey – </a:t>
            </a:r>
            <a:r>
              <a:rPr lang="en-US" sz="1600" dirty="0" smtClean="0">
                <a:hlinkClick r:id="rId14"/>
              </a:rPr>
              <a:t>robert.stacey@intel.com</a:t>
            </a:r>
            <a:r>
              <a:rPr lang="en-US" sz="1600" dirty="0" smtClean="0"/>
              <a:t> </a:t>
            </a:r>
          </a:p>
          <a:p>
            <a:pPr lvl="1"/>
            <a:r>
              <a:rPr lang="en-US" sz="1600" dirty="0" err="1"/>
              <a:t>TGad</a:t>
            </a:r>
            <a:r>
              <a:rPr lang="en-US" sz="1600" dirty="0"/>
              <a:t> – Carlos Cordeiro – </a:t>
            </a:r>
            <a:r>
              <a:rPr lang="en-US" sz="1600" dirty="0">
                <a:hlinkClick r:id="rId15"/>
              </a:rPr>
              <a:t>carlos.cordeiro@intel.com</a:t>
            </a:r>
            <a:r>
              <a:rPr lang="en-US" sz="1600" dirty="0"/>
              <a:t> </a:t>
            </a:r>
            <a:r>
              <a:rPr lang="en-US" sz="1600" dirty="0" smtClean="0"/>
              <a:t> </a:t>
            </a:r>
          </a:p>
          <a:p>
            <a:pPr lvl="1"/>
            <a:r>
              <a:rPr lang="en-US" sz="1600" dirty="0" err="1" smtClean="0"/>
              <a:t>TGae</a:t>
            </a:r>
            <a:r>
              <a:rPr lang="en-US" sz="1600" dirty="0" smtClean="0"/>
              <a:t> – Henry </a:t>
            </a:r>
            <a:r>
              <a:rPr lang="en-US" sz="1600" dirty="0" err="1" smtClean="0"/>
              <a:t>Ptasinski</a:t>
            </a:r>
            <a:r>
              <a:rPr lang="en-US" sz="1600" dirty="0" smtClean="0"/>
              <a:t> – </a:t>
            </a:r>
            <a:r>
              <a:rPr lang="en-US" sz="1600" dirty="0" smtClean="0">
                <a:hlinkClick r:id="rId16"/>
              </a:rPr>
              <a:t>henry@LOGOUT.COM</a:t>
            </a:r>
            <a:r>
              <a:rPr lang="en-US" sz="1600" dirty="0" smtClean="0"/>
              <a:t> </a:t>
            </a:r>
          </a:p>
          <a:p>
            <a:pPr lvl="1"/>
            <a:r>
              <a:rPr lang="en-US" sz="1600" dirty="0" err="1" smtClean="0"/>
              <a:t>TGaf</a:t>
            </a:r>
            <a:r>
              <a:rPr lang="en-US" sz="1600" dirty="0" smtClean="0"/>
              <a:t> – Peter Ecclesine – </a:t>
            </a:r>
            <a:r>
              <a:rPr lang="en-US" sz="1600" dirty="0" smtClean="0">
                <a:hlinkClick r:id="rId17"/>
              </a:rPr>
              <a:t>pecclesi@cisco.com</a:t>
            </a:r>
            <a:r>
              <a:rPr lang="en-US" sz="1600" dirty="0" smtClean="0"/>
              <a:t> </a:t>
            </a:r>
          </a:p>
          <a:p>
            <a:pPr lvl="1"/>
            <a:endParaRPr lang="en-US" sz="1600" dirty="0" smtClean="0"/>
          </a:p>
          <a:p>
            <a:endParaRPr lang="en-US" sz="1600" dirty="0" smtClean="0"/>
          </a:p>
        </p:txBody>
      </p:sp>
      <p:sp>
        <p:nvSpPr>
          <p:cNvPr id="19462" name="Footer Placeholder 6"/>
          <p:cNvSpPr>
            <a:spLocks noGrp="1"/>
          </p:cNvSpPr>
          <p:nvPr>
            <p:ph type="ftr" sz="quarter" idx="11"/>
          </p:nvPr>
        </p:nvSpPr>
        <p:spPr>
          <a:noFill/>
        </p:spPr>
        <p:txBody>
          <a:bodyPr/>
          <a:lstStyle/>
          <a:p>
            <a:r>
              <a:rPr lang="en-US" smtClean="0"/>
              <a:t>Peter Ecclesine (Cisco Systems)</a:t>
            </a:r>
          </a:p>
        </p:txBody>
      </p:sp>
      <p:sp>
        <p:nvSpPr>
          <p:cNvPr id="19463" name="Date Placeholder 6"/>
          <p:cNvSpPr>
            <a:spLocks noGrp="1"/>
          </p:cNvSpPr>
          <p:nvPr>
            <p:ph type="dt" sz="quarter" idx="10"/>
          </p:nvPr>
        </p:nvSpPr>
        <p:spPr>
          <a:noFill/>
        </p:spPr>
        <p:txBody>
          <a:bodyPr/>
          <a:lstStyle/>
          <a:p>
            <a:r>
              <a:rPr lang="en-US" smtClean="0"/>
              <a:t>May 2014</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dirty="0" smtClean="0"/>
              <a:t>July 15</a:t>
            </a:r>
            <a:r>
              <a:rPr lang="en-GB" baseline="30000" dirty="0" smtClean="0"/>
              <a:t>th</a:t>
            </a:r>
            <a:r>
              <a:rPr lang="en-GB" dirty="0" smtClean="0"/>
              <a:t> Round table status report</a:t>
            </a:r>
          </a:p>
        </p:txBody>
      </p:sp>
      <p:sp>
        <p:nvSpPr>
          <p:cNvPr id="20483" name="Rectangle 3"/>
          <p:cNvSpPr>
            <a:spLocks noGrp="1" noChangeArrowheads="1"/>
          </p:cNvSpPr>
          <p:nvPr>
            <p:ph type="body" idx="1"/>
          </p:nvPr>
        </p:nvSpPr>
        <p:spPr>
          <a:xfrm>
            <a:off x="685800" y="1752600"/>
            <a:ext cx="7772400" cy="4648200"/>
          </a:xfrm>
        </p:spPr>
        <p:txBody>
          <a:bodyPr/>
          <a:lstStyle/>
          <a:p>
            <a:r>
              <a:rPr lang="en-GB" sz="2000" dirty="0" err="1" smtClean="0"/>
              <a:t>REVmc</a:t>
            </a:r>
            <a:r>
              <a:rPr lang="en-GB" sz="2000" dirty="0" smtClean="0"/>
              <a:t> – reviewed MDR of draft 3.0, hope to </a:t>
            </a:r>
            <a:r>
              <a:rPr lang="en-GB" sz="2000" dirty="0" err="1" smtClean="0"/>
              <a:t>recirc</a:t>
            </a:r>
            <a:r>
              <a:rPr lang="en-GB" sz="2000" dirty="0" smtClean="0"/>
              <a:t> out of Sept. Completed IEEE MEC review.</a:t>
            </a:r>
          </a:p>
          <a:p>
            <a:r>
              <a:rPr lang="en-GB" sz="2000" dirty="0" smtClean="0"/>
              <a:t>11ah – in comment resolution from LB, hope to </a:t>
            </a:r>
            <a:r>
              <a:rPr lang="en-GB" sz="2000" dirty="0" err="1" smtClean="0"/>
              <a:t>recirc</a:t>
            </a:r>
            <a:r>
              <a:rPr lang="en-GB" sz="2000" dirty="0" smtClean="0"/>
              <a:t> out of Sept.</a:t>
            </a:r>
          </a:p>
          <a:p>
            <a:r>
              <a:rPr lang="en-GB" sz="2000" dirty="0" smtClean="0"/>
              <a:t>11ai – hope to complete comment resolution soon, realistically to </a:t>
            </a:r>
            <a:r>
              <a:rPr lang="en-GB" sz="2000" dirty="0" err="1" smtClean="0"/>
              <a:t>recirc</a:t>
            </a:r>
            <a:r>
              <a:rPr lang="en-GB" sz="2000" dirty="0" smtClean="0"/>
              <a:t> out of Sept.</a:t>
            </a:r>
          </a:p>
          <a:p>
            <a:r>
              <a:rPr lang="en-GB" sz="2000" dirty="0" smtClean="0"/>
              <a:t>11aj – CC19 of D0.2 being processed, will have new draft after comment resolutions are approved.</a:t>
            </a:r>
          </a:p>
          <a:p>
            <a:r>
              <a:rPr lang="en-GB" sz="2000" dirty="0" smtClean="0"/>
              <a:t>11ak – based on MC 3.0, have D0.02 out, will adjust timeline ~4 months. </a:t>
            </a:r>
          </a:p>
          <a:p>
            <a:r>
              <a:rPr lang="en-GB" sz="2000" dirty="0" smtClean="0"/>
              <a:t>11aq – expect next draft after July meeting  </a:t>
            </a:r>
          </a:p>
        </p:txBody>
      </p:sp>
      <p:sp>
        <p:nvSpPr>
          <p:cNvPr id="20484" name="Slide Number Placeholder 5"/>
          <p:cNvSpPr>
            <a:spLocks noGrp="1"/>
          </p:cNvSpPr>
          <p:nvPr>
            <p:ph type="sldNum" sz="quarter" idx="12"/>
          </p:nvPr>
        </p:nvSpPr>
        <p:spPr>
          <a:noFill/>
        </p:spPr>
        <p:txBody>
          <a:bodyPr/>
          <a:lstStyle/>
          <a:p>
            <a:r>
              <a:rPr lang="en-US" smtClean="0"/>
              <a:t>Slide </a:t>
            </a:r>
            <a:fld id="{CBFB0970-0318-4E35-AEDF-341F41E712EB}" type="slidenum">
              <a:rPr lang="en-US" smtClean="0"/>
              <a:pPr/>
              <a:t>6</a:t>
            </a:fld>
            <a:endParaRPr lang="en-US" smtClean="0"/>
          </a:p>
        </p:txBody>
      </p:sp>
      <p:sp>
        <p:nvSpPr>
          <p:cNvPr id="20485" name="Footer Placeholder 5"/>
          <p:cNvSpPr>
            <a:spLocks noGrp="1"/>
          </p:cNvSpPr>
          <p:nvPr>
            <p:ph type="ftr" sz="quarter" idx="11"/>
          </p:nvPr>
        </p:nvSpPr>
        <p:spPr>
          <a:noFill/>
        </p:spPr>
        <p:txBody>
          <a:bodyPr/>
          <a:lstStyle/>
          <a:p>
            <a:r>
              <a:rPr lang="en-US" smtClean="0"/>
              <a:t>Peter Ecclesine (Cisco Systems)</a:t>
            </a:r>
          </a:p>
        </p:txBody>
      </p:sp>
      <p:sp>
        <p:nvSpPr>
          <p:cNvPr id="20486" name="Date Placeholder 5"/>
          <p:cNvSpPr>
            <a:spLocks noGrp="1"/>
          </p:cNvSpPr>
          <p:nvPr>
            <p:ph type="dt" sz="quarter" idx="10"/>
          </p:nvPr>
        </p:nvSpPr>
        <p:spPr>
          <a:noFill/>
        </p:spPr>
        <p:txBody>
          <a:bodyPr/>
          <a:lstStyle/>
          <a:p>
            <a:r>
              <a:rPr lang="en-US" smtClean="0"/>
              <a:t>May 2014</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Reflector Updates</a:t>
            </a:r>
          </a:p>
        </p:txBody>
      </p:sp>
      <p:sp>
        <p:nvSpPr>
          <p:cNvPr id="21507" name="Content Placeholder 2"/>
          <p:cNvSpPr>
            <a:spLocks noGrp="1"/>
          </p:cNvSpPr>
          <p:nvPr>
            <p:ph idx="1"/>
          </p:nvPr>
        </p:nvSpPr>
        <p:spPr/>
        <p:txBody>
          <a:bodyPr/>
          <a:lstStyle/>
          <a:p>
            <a:r>
              <a:rPr lang="en-US" smtClean="0"/>
              <a:t>Each editor is expected to be on the reflector and current.</a:t>
            </a:r>
          </a:p>
          <a:p>
            <a:r>
              <a:rPr lang="en-US" smtClean="0"/>
              <a:t>If you didn’t receive the meeting notice from the reflector, please send email to adrian.p.stephens@intel.com</a:t>
            </a:r>
          </a:p>
          <a:p>
            <a:r>
              <a:rPr lang="en-US" smtClean="0"/>
              <a:t>To be updated:</a:t>
            </a:r>
          </a:p>
          <a:p>
            <a:pPr lvl="1"/>
            <a:r>
              <a:rPr lang="en-US" smtClean="0"/>
              <a:t>None</a:t>
            </a:r>
          </a:p>
          <a:p>
            <a:endParaRPr lang="en-US" smtClean="0"/>
          </a:p>
        </p:txBody>
      </p:sp>
      <p:sp>
        <p:nvSpPr>
          <p:cNvPr id="2150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1509" name="Slide Number Placeholder 5"/>
          <p:cNvSpPr>
            <a:spLocks noGrp="1"/>
          </p:cNvSpPr>
          <p:nvPr>
            <p:ph type="sldNum" sz="quarter" idx="12"/>
          </p:nvPr>
        </p:nvSpPr>
        <p:spPr>
          <a:xfrm>
            <a:off x="4395788" y="6475413"/>
            <a:ext cx="428625" cy="182562"/>
          </a:xfrm>
          <a:noFill/>
        </p:spPr>
        <p:txBody>
          <a:bodyPr/>
          <a:lstStyle/>
          <a:p>
            <a:r>
              <a:rPr lang="en-US" smtClean="0"/>
              <a:t>Slide </a:t>
            </a:r>
            <a:fld id="{482AA55E-C9C8-4875-84FE-144AC5034762}" type="slidenum">
              <a:rPr lang="en-US" smtClean="0"/>
              <a:pPr/>
              <a:t>7</a:t>
            </a:fld>
            <a:endParaRPr lang="en-US" smtClean="0"/>
          </a:p>
        </p:txBody>
      </p:sp>
      <p:sp>
        <p:nvSpPr>
          <p:cNvPr id="21510" name="Footer Placeholder 6"/>
          <p:cNvSpPr>
            <a:spLocks noGrp="1"/>
          </p:cNvSpPr>
          <p:nvPr>
            <p:ph type="ftr" sz="quarter" idx="11"/>
          </p:nvPr>
        </p:nvSpPr>
        <p:spPr>
          <a:noFill/>
        </p:spPr>
        <p:txBody>
          <a:bodyPr/>
          <a:lstStyle/>
          <a:p>
            <a:r>
              <a:rPr lang="en-US" smtClean="0"/>
              <a:t>Peter Ecclesine (Cisco Systems)</a:t>
            </a:r>
          </a:p>
        </p:txBody>
      </p:sp>
      <p:sp>
        <p:nvSpPr>
          <p:cNvPr id="21511" name="Date Placeholder 6"/>
          <p:cNvSpPr>
            <a:spLocks noGrp="1"/>
          </p:cNvSpPr>
          <p:nvPr>
            <p:ph type="dt" sz="quarter" idx="10"/>
          </p:nvPr>
        </p:nvSpPr>
        <p:spPr>
          <a:noFill/>
        </p:spPr>
        <p:txBody>
          <a:bodyPr/>
          <a:lstStyle/>
          <a:p>
            <a:r>
              <a:rPr lang="en-US" smtClean="0"/>
              <a:t>May 2014</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txBox="1">
            <a:spLocks noGrp="1"/>
          </p:cNvSpPr>
          <p:nvPr/>
        </p:nvSpPr>
        <p:spPr bwMode="auto">
          <a:xfrm>
            <a:off x="685800" y="30480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2531" name="Slide Number Placeholder 5"/>
          <p:cNvSpPr>
            <a:spLocks noGrp="1"/>
          </p:cNvSpPr>
          <p:nvPr>
            <p:ph type="sldNum" sz="quarter" idx="12"/>
          </p:nvPr>
        </p:nvSpPr>
        <p:spPr>
          <a:xfrm>
            <a:off x="4395788" y="6475413"/>
            <a:ext cx="428625" cy="182562"/>
          </a:xfrm>
          <a:noFill/>
        </p:spPr>
        <p:txBody>
          <a:bodyPr/>
          <a:lstStyle/>
          <a:p>
            <a:r>
              <a:rPr lang="en-US" smtClean="0"/>
              <a:t>Slide </a:t>
            </a:r>
            <a:fld id="{CC8EBD44-B100-43B4-BD40-43258D2B7579}" type="slidenum">
              <a:rPr lang="en-US" smtClean="0"/>
              <a:pPr/>
              <a:t>8</a:t>
            </a:fld>
            <a:endParaRPr lang="en-US" smtClean="0"/>
          </a:p>
        </p:txBody>
      </p:sp>
      <p:sp>
        <p:nvSpPr>
          <p:cNvPr id="22532" name="Rectangle 2"/>
          <p:cNvSpPr>
            <a:spLocks noGrp="1" noChangeArrowheads="1"/>
          </p:cNvSpPr>
          <p:nvPr>
            <p:ph type="title"/>
          </p:nvPr>
        </p:nvSpPr>
        <p:spPr/>
        <p:txBody>
          <a:bodyPr/>
          <a:lstStyle/>
          <a:p>
            <a:r>
              <a:rPr lang="en-US" smtClean="0"/>
              <a:t>IEEE Publication Status</a:t>
            </a:r>
          </a:p>
        </p:txBody>
      </p:sp>
      <p:sp>
        <p:nvSpPr>
          <p:cNvPr id="22533" name="Rectangle 3"/>
          <p:cNvSpPr>
            <a:spLocks noGrp="1" noChangeArrowheads="1"/>
          </p:cNvSpPr>
          <p:nvPr>
            <p:ph type="body" idx="1"/>
          </p:nvPr>
        </p:nvSpPr>
        <p:spPr>
          <a:xfrm>
            <a:off x="685800" y="1752600"/>
            <a:ext cx="7772400" cy="4648200"/>
          </a:xfrm>
        </p:spPr>
        <p:txBody>
          <a:bodyPr/>
          <a:lstStyle/>
          <a:p>
            <a:r>
              <a:rPr lang="en-US" dirty="0" smtClean="0"/>
              <a:t>Publication completed for 802.11-2012 March  30, 2012</a:t>
            </a:r>
          </a:p>
          <a:p>
            <a:r>
              <a:rPr lang="en-US" dirty="0" smtClean="0"/>
              <a:t>Publication of </a:t>
            </a:r>
            <a:r>
              <a:rPr lang="en-US" dirty="0" err="1" smtClean="0"/>
              <a:t>11ae</a:t>
            </a:r>
            <a:r>
              <a:rPr lang="en-US" dirty="0" smtClean="0"/>
              <a:t> announced April 10, 2012</a:t>
            </a:r>
          </a:p>
          <a:p>
            <a:r>
              <a:rPr lang="en-US" dirty="0" smtClean="0"/>
              <a:t>Publication of 11aa announced June 5, 2012</a:t>
            </a:r>
          </a:p>
          <a:p>
            <a:r>
              <a:rPr lang="en-US" dirty="0" smtClean="0"/>
              <a:t>Publication of 11ac announced December 18, 2013</a:t>
            </a:r>
          </a:p>
          <a:p>
            <a:r>
              <a:rPr lang="en-US" dirty="0" smtClean="0"/>
              <a:t>Publication of 11ad announced December 28, 2012</a:t>
            </a:r>
          </a:p>
          <a:p>
            <a:r>
              <a:rPr lang="en-US" dirty="0" smtClean="0"/>
              <a:t>Publication of 11af announced February 21, 2014</a:t>
            </a:r>
          </a:p>
          <a:p>
            <a:pPr>
              <a:buNone/>
            </a:pPr>
            <a:endParaRPr lang="en-US" baseline="30000" dirty="0" smtClean="0"/>
          </a:p>
          <a:p>
            <a:endParaRPr lang="en-US" baseline="30000" dirty="0" smtClean="0"/>
          </a:p>
          <a:p>
            <a:pPr>
              <a:buFontTx/>
              <a:buNone/>
            </a:pPr>
            <a:endParaRPr lang="en-US" dirty="0" smtClean="0"/>
          </a:p>
        </p:txBody>
      </p:sp>
      <p:sp>
        <p:nvSpPr>
          <p:cNvPr id="22534" name="Footer Placeholder 6"/>
          <p:cNvSpPr>
            <a:spLocks noGrp="1"/>
          </p:cNvSpPr>
          <p:nvPr>
            <p:ph type="ftr" sz="quarter" idx="11"/>
          </p:nvPr>
        </p:nvSpPr>
        <p:spPr>
          <a:noFill/>
        </p:spPr>
        <p:txBody>
          <a:bodyPr/>
          <a:lstStyle/>
          <a:p>
            <a:r>
              <a:rPr lang="en-US" smtClean="0"/>
              <a:t>Peter Ecclesine (Cisco Systems)</a:t>
            </a:r>
          </a:p>
        </p:txBody>
      </p:sp>
      <p:sp>
        <p:nvSpPr>
          <p:cNvPr id="22535" name="Date Placeholder 6"/>
          <p:cNvSpPr>
            <a:spLocks noGrp="1"/>
          </p:cNvSpPr>
          <p:nvPr>
            <p:ph type="dt" sz="quarter" idx="10"/>
          </p:nvPr>
        </p:nvSpPr>
        <p:spPr>
          <a:noFill/>
        </p:spPr>
        <p:txBody>
          <a:bodyPr/>
          <a:lstStyle/>
          <a:p>
            <a:r>
              <a:rPr lang="en-US" smtClean="0"/>
              <a:t>May 2014</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smtClean="0"/>
              <a:t>Numbering Alignment Process</a:t>
            </a:r>
          </a:p>
        </p:txBody>
      </p:sp>
      <p:sp>
        <p:nvSpPr>
          <p:cNvPr id="23555" name="Rectangle 3"/>
          <p:cNvSpPr>
            <a:spLocks noGrp="1" noChangeArrowheads="1"/>
          </p:cNvSpPr>
          <p:nvPr>
            <p:ph type="body" idx="1"/>
          </p:nvPr>
        </p:nvSpPr>
        <p:spPr/>
        <p:txBody>
          <a:bodyPr/>
          <a:lstStyle/>
          <a:p>
            <a:pPr>
              <a:lnSpc>
                <a:spcPct val="90000"/>
              </a:lnSpc>
            </a:pPr>
            <a:r>
              <a:rPr lang="en-US" dirty="0" smtClean="0"/>
              <a:t>Update from all published standards. Posted as 802.11-11/1149r37 (2014 May 1)</a:t>
            </a:r>
          </a:p>
          <a:p>
            <a:pPr>
              <a:lnSpc>
                <a:spcPct val="90000"/>
              </a:lnSpc>
            </a:pPr>
            <a:r>
              <a:rPr lang="en-US" dirty="0" smtClean="0"/>
              <a:t>TG editor will be responsible for ensuring their column represents their latest draft</a:t>
            </a:r>
          </a:p>
          <a:p>
            <a:pPr>
              <a:lnSpc>
                <a:spcPct val="90000"/>
              </a:lnSpc>
            </a:pPr>
            <a:r>
              <a:rPr lang="en-US" dirty="0" smtClean="0"/>
              <a:t>WG editor will update any “changes pending” columns and summarize status to editors</a:t>
            </a:r>
          </a:p>
          <a:p>
            <a:pPr>
              <a:lnSpc>
                <a:spcPct val="90000"/>
              </a:lnSpc>
            </a:pPr>
            <a:r>
              <a:rPr lang="en-US" dirty="0" smtClean="0"/>
              <a:t>11-11-270r22 is the ANA database. Request has to be eligible (i.e., draft has received 75% approval) </a:t>
            </a:r>
            <a:endParaRPr lang="en-US" dirty="0"/>
          </a:p>
          <a:p>
            <a:pPr>
              <a:lnSpc>
                <a:spcPct val="90000"/>
              </a:lnSpc>
              <a:buFontTx/>
              <a:buNone/>
            </a:pPr>
            <a:endParaRPr lang="en-US" dirty="0" smtClean="0"/>
          </a:p>
        </p:txBody>
      </p:sp>
      <p:sp>
        <p:nvSpPr>
          <p:cNvPr id="23556"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3557"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0006E87-4113-42BD-87CE-4B7F5CBEF5D3}" type="slidenum">
              <a:rPr lang="en-US"/>
              <a:pPr algn="ctr"/>
              <a:t>9</a:t>
            </a:fld>
            <a:endParaRPr lang="en-US"/>
          </a:p>
        </p:txBody>
      </p:sp>
      <p:sp>
        <p:nvSpPr>
          <p:cNvPr id="23558" name="Slide Number Placeholder 7"/>
          <p:cNvSpPr>
            <a:spLocks noGrp="1"/>
          </p:cNvSpPr>
          <p:nvPr>
            <p:ph type="sldNum" sz="quarter" idx="12"/>
          </p:nvPr>
        </p:nvSpPr>
        <p:spPr>
          <a:xfrm>
            <a:off x="4357688" y="6475413"/>
            <a:ext cx="504825" cy="182562"/>
          </a:xfrm>
          <a:noFill/>
        </p:spPr>
        <p:txBody>
          <a:bodyPr/>
          <a:lstStyle/>
          <a:p>
            <a:r>
              <a:rPr lang="en-US" smtClean="0"/>
              <a:t>Slide </a:t>
            </a:r>
            <a:fld id="{2DDA43E0-4135-4613-BA84-1D30358DDEC6}" type="slidenum">
              <a:rPr lang="en-US" smtClean="0"/>
              <a:pPr/>
              <a:t>9</a:t>
            </a:fld>
            <a:endParaRPr lang="en-US" smtClean="0"/>
          </a:p>
        </p:txBody>
      </p:sp>
      <p:sp>
        <p:nvSpPr>
          <p:cNvPr id="23559" name="Footer Placeholder 7"/>
          <p:cNvSpPr>
            <a:spLocks noGrp="1"/>
          </p:cNvSpPr>
          <p:nvPr>
            <p:ph type="ftr" sz="quarter" idx="11"/>
          </p:nvPr>
        </p:nvSpPr>
        <p:spPr>
          <a:noFill/>
        </p:spPr>
        <p:txBody>
          <a:bodyPr/>
          <a:lstStyle/>
          <a:p>
            <a:r>
              <a:rPr lang="en-US" smtClean="0"/>
              <a:t>Peter Ecclesine (Cisco Systems)</a:t>
            </a:r>
          </a:p>
        </p:txBody>
      </p:sp>
      <p:sp>
        <p:nvSpPr>
          <p:cNvPr id="23560" name="Date Placeholder 7"/>
          <p:cNvSpPr>
            <a:spLocks noGrp="1"/>
          </p:cNvSpPr>
          <p:nvPr>
            <p:ph type="dt" sz="quarter" idx="10"/>
          </p:nvPr>
        </p:nvSpPr>
        <p:spPr>
          <a:noFill/>
        </p:spPr>
        <p:txBody>
          <a:bodyPr/>
          <a:lstStyle/>
          <a:p>
            <a:r>
              <a:rPr lang="en-US" smtClean="0"/>
              <a:t>May 2014</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1647</Words>
  <Application>Microsoft Office PowerPoint</Application>
  <PresentationFormat>On-screen Show (4:3)</PresentationFormat>
  <Paragraphs>365</Paragraphs>
  <Slides>23</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Default Design</vt:lpstr>
      <vt:lpstr>Document</vt:lpstr>
      <vt:lpstr>802.11 WG Editor’s Meeting (July ‘14)</vt:lpstr>
      <vt:lpstr>Abstract</vt:lpstr>
      <vt:lpstr>Agenda for 2014-07-15</vt:lpstr>
      <vt:lpstr>Roll Call – 2014-07-15</vt:lpstr>
      <vt:lpstr>Volunteer Editor Contacts</vt:lpstr>
      <vt:lpstr>July 15th Round table status report</vt:lpstr>
      <vt:lpstr>Reflector Updates</vt:lpstr>
      <vt:lpstr>IEEE Publication Status</vt:lpstr>
      <vt:lpstr>Numbering Alignment Process</vt:lpstr>
      <vt:lpstr>Amendment &amp; other ordering notes</vt:lpstr>
      <vt:lpstr>MDR Status</vt:lpstr>
      <vt:lpstr>802.11 Style Guide</vt:lpstr>
      <vt:lpstr>802.11 Editor’s Guide</vt:lpstr>
      <vt:lpstr>Editor Amendment Ordering</vt:lpstr>
      <vt:lpstr>Email Your Draft Status Updates</vt:lpstr>
      <vt:lpstr>Draft Development Snapshot</vt:lpstr>
      <vt:lpstr>IEEE Standards Central Desktop</vt:lpstr>
      <vt:lpstr>Editors Backup practices</vt:lpstr>
      <vt:lpstr>MIB style, Visio and Frame practices </vt:lpstr>
      <vt:lpstr>Two Technical Editors</vt:lpstr>
      <vt:lpstr>Pending Actions</vt:lpstr>
      <vt:lpstr>Backup/Background Slides</vt:lpstr>
      <vt:lpstr>Editors page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2012-11-02T16:14:11Z</dcterms:created>
  <dcterms:modified xsi:type="dcterms:W3CDTF">2014-07-15T15:54:45Z</dcterms:modified>
</cp:coreProperties>
</file>