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23"/>
  </p:notesMasterIdLst>
  <p:handoutMasterIdLst>
    <p:handoutMasterId r:id="rId24"/>
  </p:handoutMasterIdLst>
  <p:sldIdLst>
    <p:sldId id="426" r:id="rId2"/>
    <p:sldId id="425" r:id="rId3"/>
    <p:sldId id="401" r:id="rId4"/>
    <p:sldId id="403" r:id="rId5"/>
    <p:sldId id="402" r:id="rId6"/>
    <p:sldId id="404" r:id="rId7"/>
    <p:sldId id="410" r:id="rId8"/>
    <p:sldId id="411" r:id="rId9"/>
    <p:sldId id="405" r:id="rId10"/>
    <p:sldId id="406" r:id="rId11"/>
    <p:sldId id="408" r:id="rId12"/>
    <p:sldId id="407" r:id="rId13"/>
    <p:sldId id="419" r:id="rId14"/>
    <p:sldId id="412" r:id="rId15"/>
    <p:sldId id="420" r:id="rId16"/>
    <p:sldId id="423" r:id="rId17"/>
    <p:sldId id="424" r:id="rId18"/>
    <p:sldId id="415" r:id="rId19"/>
    <p:sldId id="417" r:id="rId20"/>
    <p:sldId id="418" r:id="rId21"/>
    <p:sldId id="421" r:id="rId22"/>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FF0000"/>
    <a:srgbClr val="00CC66"/>
    <a:srgbClr val="003399"/>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1994" autoAdjust="0"/>
  </p:normalViewPr>
  <p:slideViewPr>
    <p:cSldViewPr showGuides="1">
      <p:cViewPr varScale="1">
        <p:scale>
          <a:sx n="82" d="100"/>
          <a:sy n="82" d="100"/>
        </p:scale>
        <p:origin x="-94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1632" y="-12"/>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a:p>
        </p:txBody>
      </p:sp>
    </p:spTree>
    <p:extLst>
      <p:ext uri="{BB962C8B-B14F-4D97-AF65-F5344CB8AC3E}">
        <p14:creationId xmlns:p14="http://schemas.microsoft.com/office/powerpoint/2010/main"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a:p>
        </p:txBody>
      </p:sp>
    </p:spTree>
    <p:extLst>
      <p:ext uri="{BB962C8B-B14F-4D97-AF65-F5344CB8AC3E}">
        <p14:creationId xmlns:p14="http://schemas.microsoft.com/office/powerpoint/2010/main"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a:ln/>
        </p:spPr>
      </p:sp>
      <p:sp>
        <p:nvSpPr>
          <p:cNvPr id="2662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662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BA4574D4-493D-43F6-BCF2-718C01C5B343}" type="slidenum">
              <a:rPr kumimoji="1" lang="en-US" altLang="zh-CN" sz="1200">
                <a:latin typeface="Times New Roman" pitchFamily="18" charset="0"/>
              </a:rPr>
              <a:pPr algn="r" eaLnBrk="1" hangingPunct="1"/>
              <a:t>2</a:t>
            </a:fld>
            <a:endParaRPr kumimoji="1" lang="en-US" altLang="zh-CN" sz="120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a:ln/>
        </p:spPr>
      </p:sp>
      <p:sp>
        <p:nvSpPr>
          <p:cNvPr id="3584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584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3880E46D-0388-4E34-BC1E-C86AD3811B69}" type="slidenum">
              <a:rPr kumimoji="1" lang="en-US" altLang="zh-CN" sz="1200">
                <a:latin typeface="Times New Roman" pitchFamily="18" charset="0"/>
              </a:rPr>
              <a:pPr algn="r" eaLnBrk="1" hangingPunct="1"/>
              <a:t>11</a:t>
            </a:fld>
            <a:endParaRPr kumimoji="1" lang="en-US" altLang="zh-CN" sz="12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a:ln/>
        </p:spPr>
      </p:sp>
      <p:sp>
        <p:nvSpPr>
          <p:cNvPr id="3686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686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21229A08-1DCC-4CD7-9E1F-69BD440F88D7}" type="slidenum">
              <a:rPr kumimoji="1" lang="en-US" altLang="zh-CN" sz="1200">
                <a:latin typeface="Times New Roman" pitchFamily="18" charset="0"/>
              </a:rPr>
              <a:pPr algn="r" eaLnBrk="1" hangingPunct="1"/>
              <a:t>12</a:t>
            </a:fld>
            <a:endParaRPr kumimoji="1" lang="en-US" altLang="zh-CN" sz="12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a:ln/>
        </p:spPr>
      </p:sp>
      <p:sp>
        <p:nvSpPr>
          <p:cNvPr id="3789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789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43B516BC-06F0-4821-8938-0CDEDC583BB5}" type="slidenum">
              <a:rPr kumimoji="1" lang="en-US" altLang="zh-CN" sz="1200">
                <a:solidFill>
                  <a:srgbClr val="000000"/>
                </a:solidFill>
                <a:latin typeface="Times New Roman" pitchFamily="18" charset="0"/>
              </a:rPr>
              <a:pPr algn="r" eaLnBrk="1" hangingPunct="1"/>
              <a:t>13</a:t>
            </a:fld>
            <a:endParaRPr kumimoji="1" lang="en-US" altLang="zh-CN" sz="1200">
              <a:solidFill>
                <a:srgbClr val="000000"/>
              </a:solidFill>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a:ln/>
        </p:spPr>
      </p:sp>
      <p:sp>
        <p:nvSpPr>
          <p:cNvPr id="389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891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B1702B5D-DACE-4DE7-A905-02F7777FAD1D}" type="slidenum">
              <a:rPr kumimoji="1" lang="en-US" altLang="zh-CN" sz="1200">
                <a:latin typeface="Times New Roman" pitchFamily="18" charset="0"/>
              </a:rPr>
              <a:pPr algn="r" eaLnBrk="1" hangingPunct="1"/>
              <a:t>14</a:t>
            </a:fld>
            <a:endParaRPr kumimoji="1" lang="en-US" altLang="zh-CN" sz="120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p:spPr>
      </p:sp>
      <p:sp>
        <p:nvSpPr>
          <p:cNvPr id="3993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994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01E6737E-CF1B-42E2-8DBC-A8C3CF0BDF6A}" type="slidenum">
              <a:rPr kumimoji="1" lang="en-US" altLang="zh-CN" sz="1200">
                <a:solidFill>
                  <a:srgbClr val="000000"/>
                </a:solidFill>
                <a:latin typeface="Times New Roman" pitchFamily="18" charset="0"/>
              </a:rPr>
              <a:pPr algn="r" eaLnBrk="1" hangingPunct="1"/>
              <a:t>15</a:t>
            </a:fld>
            <a:endParaRPr kumimoji="1" lang="en-US" altLang="zh-CN" sz="1200">
              <a:solidFill>
                <a:srgbClr val="000000"/>
              </a:solidFill>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ln/>
        </p:spPr>
      </p:sp>
      <p:sp>
        <p:nvSpPr>
          <p:cNvPr id="4096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096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8B434E20-8761-49E5-98F2-CAA27C2AB52A}" type="slidenum">
              <a:rPr kumimoji="1" lang="en-US" altLang="zh-CN" sz="1200">
                <a:latin typeface="Times New Roman" pitchFamily="18" charset="0"/>
              </a:rPr>
              <a:pPr algn="r" eaLnBrk="1" hangingPunct="1"/>
              <a:t>16</a:t>
            </a:fld>
            <a:endParaRPr kumimoji="1" lang="en-US" altLang="zh-CN" sz="12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a:ln/>
        </p:spPr>
      </p:sp>
      <p:sp>
        <p:nvSpPr>
          <p:cNvPr id="4198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198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CF8B04EF-F35F-4865-8817-D1CB366A834E}" type="slidenum">
              <a:rPr kumimoji="1" lang="en-US" altLang="zh-CN" sz="1200">
                <a:latin typeface="Times New Roman" pitchFamily="18" charset="0"/>
              </a:rPr>
              <a:pPr algn="r" eaLnBrk="1" hangingPunct="1"/>
              <a:t>17</a:t>
            </a:fld>
            <a:endParaRPr kumimoji="1" lang="en-US" altLang="zh-CN" sz="12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a:ln/>
        </p:spPr>
      </p:sp>
      <p:sp>
        <p:nvSpPr>
          <p:cNvPr id="4301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301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5F6935FD-A4D0-4DE1-BB83-4AFAE80268F7}" type="slidenum">
              <a:rPr kumimoji="1" lang="en-US" altLang="zh-CN" sz="1200">
                <a:latin typeface="Times New Roman" pitchFamily="18" charset="0"/>
              </a:rPr>
              <a:pPr algn="r" eaLnBrk="1" hangingPunct="1"/>
              <a:t>18</a:t>
            </a:fld>
            <a:endParaRPr kumimoji="1" lang="en-US" altLang="zh-CN" sz="12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403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09CAB5C9-D8E0-4853-A68D-24BB6E5E57D6}" type="slidenum">
              <a:rPr kumimoji="1" lang="en-US" altLang="zh-CN" sz="1200">
                <a:latin typeface="Times New Roman" pitchFamily="18" charset="0"/>
              </a:rPr>
              <a:pPr algn="r" eaLnBrk="1" hangingPunct="1"/>
              <a:t>19</a:t>
            </a:fld>
            <a:endParaRPr kumimoji="1" lang="en-US" altLang="zh-CN" sz="120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p:spPr>
      </p:sp>
      <p:sp>
        <p:nvSpPr>
          <p:cNvPr id="4505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506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63993FED-A3D2-4720-8695-F9E8B83F2DA1}" type="slidenum">
              <a:rPr kumimoji="1" lang="en-US" altLang="zh-CN" sz="1200">
                <a:latin typeface="Times New Roman" pitchFamily="18" charset="0"/>
              </a:rPr>
              <a:pPr algn="r" eaLnBrk="1" hangingPunct="1"/>
              <a:t>20</a:t>
            </a:fld>
            <a:endParaRPr kumimoji="1" lang="en-US" altLang="zh-CN" sz="12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a:ln/>
        </p:spPr>
      </p:sp>
      <p:sp>
        <p:nvSpPr>
          <p:cNvPr id="2765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765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685B1AEF-BFE6-45F0-90C4-4771C3B79C7F}" type="slidenum">
              <a:rPr kumimoji="1" lang="en-US" altLang="zh-CN" sz="1200">
                <a:latin typeface="Times New Roman" pitchFamily="18" charset="0"/>
              </a:rPr>
              <a:pPr algn="r" eaLnBrk="1" hangingPunct="1"/>
              <a:t>3</a:t>
            </a:fld>
            <a:endParaRPr kumimoji="1" lang="en-US" altLang="zh-CN" sz="12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a:ln/>
        </p:spPr>
      </p:sp>
      <p:sp>
        <p:nvSpPr>
          <p:cNvPr id="4608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4608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A3B39733-A756-4CB9-87CC-55DA11CFF5BE}" type="slidenum">
              <a:rPr kumimoji="1" lang="en-US" altLang="zh-CN" sz="1200">
                <a:latin typeface="Times New Roman" pitchFamily="18" charset="0"/>
              </a:rPr>
              <a:pPr algn="r" eaLnBrk="1" hangingPunct="1"/>
              <a:t>21</a:t>
            </a:fld>
            <a:endParaRPr kumimoji="1" lang="en-US" altLang="zh-CN" sz="12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TextEdit="1"/>
          </p:cNvSpPr>
          <p:nvPr>
            <p:ph type="sldImg"/>
          </p:nvPr>
        </p:nvSpPr>
        <p:spPr>
          <a:ln/>
        </p:spPr>
      </p:sp>
      <p:sp>
        <p:nvSpPr>
          <p:cNvPr id="2867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867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B28B84E7-CB60-4860-9FE8-F0C763EB6878}" type="slidenum">
              <a:rPr kumimoji="1" lang="en-US" altLang="zh-CN" sz="1200">
                <a:latin typeface="Times New Roman" pitchFamily="18" charset="0"/>
              </a:rPr>
              <a:pPr algn="r" eaLnBrk="1" hangingPunct="1"/>
              <a:t>4</a:t>
            </a:fld>
            <a:endParaRPr kumimoji="1" lang="en-US" altLang="zh-CN" sz="12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04D73A98-EFB0-4E20-B39F-5BD545672AAB}" type="slidenum">
              <a:rPr kumimoji="1" lang="en-US" altLang="zh-CN" sz="1200">
                <a:latin typeface="Times New Roman" pitchFamily="18" charset="0"/>
              </a:rPr>
              <a:pPr algn="r" eaLnBrk="1" hangingPunct="1"/>
              <a:t>5</a:t>
            </a:fld>
            <a:endParaRPr kumimoji="1" lang="en-US" altLang="zh-CN" sz="12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ln/>
        </p:spPr>
      </p:sp>
      <p:sp>
        <p:nvSpPr>
          <p:cNvPr id="3072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0724"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996D1EFB-9634-4E77-8BD4-F58202AADFA0}" type="slidenum">
              <a:rPr kumimoji="1" lang="en-US" altLang="zh-CN" sz="1200">
                <a:latin typeface="Times New Roman" pitchFamily="18" charset="0"/>
              </a:rPr>
              <a:pPr algn="r" eaLnBrk="1" hangingPunct="1"/>
              <a:t>6</a:t>
            </a:fld>
            <a:endParaRPr kumimoji="1" lang="en-US" altLang="zh-CN" sz="12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p:spPr>
      </p:sp>
      <p:sp>
        <p:nvSpPr>
          <p:cNvPr id="3174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1748"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201D1C3D-FC29-438A-B9A4-31D4B8EAEA18}" type="slidenum">
              <a:rPr kumimoji="1" lang="en-US" altLang="zh-CN" sz="1200">
                <a:latin typeface="Times New Roman" pitchFamily="18" charset="0"/>
              </a:rPr>
              <a:pPr algn="r" eaLnBrk="1" hangingPunct="1"/>
              <a:t>7</a:t>
            </a:fld>
            <a:endParaRPr kumimoji="1" lang="en-US" altLang="zh-CN" sz="12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a:ln/>
        </p:spPr>
      </p:sp>
      <p:sp>
        <p:nvSpPr>
          <p:cNvPr id="3277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2772"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F724B86A-9095-4AD0-B9E3-F8E47132A487}" type="slidenum">
              <a:rPr kumimoji="1" lang="en-US" altLang="zh-CN" sz="1200">
                <a:latin typeface="Times New Roman" pitchFamily="18" charset="0"/>
              </a:rPr>
              <a:pPr algn="r" eaLnBrk="1" hangingPunct="1"/>
              <a:t>8</a:t>
            </a:fld>
            <a:endParaRPr kumimoji="1" lang="en-US" altLang="zh-CN" sz="12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a:ln/>
        </p:spPr>
      </p:sp>
      <p:sp>
        <p:nvSpPr>
          <p:cNvPr id="3379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3796"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2A8FB5FA-B4F1-442B-BB89-9FA9EA2440F6}" type="slidenum">
              <a:rPr kumimoji="1" lang="en-US" altLang="zh-CN" sz="1200">
                <a:latin typeface="Times New Roman" pitchFamily="18" charset="0"/>
              </a:rPr>
              <a:pPr algn="r" eaLnBrk="1" hangingPunct="1"/>
              <a:t>9</a:t>
            </a:fld>
            <a:endParaRPr kumimoji="1" lang="en-US" altLang="zh-CN" sz="120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a:ln/>
        </p:spPr>
      </p:sp>
      <p:sp>
        <p:nvSpPr>
          <p:cNvPr id="3481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3482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a:solidFill>
                  <a:schemeClr val="tx1"/>
                </a:solidFill>
                <a:latin typeface="Arial" pitchFamily="34" charset="0"/>
                <a:ea typeface="宋体" pitchFamily="2" charset="-122"/>
              </a:defRPr>
            </a:lvl1pPr>
            <a:lvl2pPr marL="742950" indent="-285750" defTabSz="911225">
              <a:defRPr>
                <a:solidFill>
                  <a:schemeClr val="tx1"/>
                </a:solidFill>
                <a:latin typeface="Arial" pitchFamily="34" charset="0"/>
                <a:ea typeface="宋体" pitchFamily="2" charset="-122"/>
              </a:defRPr>
            </a:lvl2pPr>
            <a:lvl3pPr marL="1143000" indent="-228600" defTabSz="911225">
              <a:defRPr>
                <a:solidFill>
                  <a:schemeClr val="tx1"/>
                </a:solidFill>
                <a:latin typeface="Arial" pitchFamily="34" charset="0"/>
                <a:ea typeface="宋体" pitchFamily="2" charset="-122"/>
              </a:defRPr>
            </a:lvl3pPr>
            <a:lvl4pPr marL="1600200" indent="-228600" defTabSz="911225">
              <a:defRPr>
                <a:solidFill>
                  <a:schemeClr val="tx1"/>
                </a:solidFill>
                <a:latin typeface="Arial" pitchFamily="34" charset="0"/>
                <a:ea typeface="宋体" pitchFamily="2" charset="-122"/>
              </a:defRPr>
            </a:lvl4pPr>
            <a:lvl5pPr marL="2057400" indent="-228600" defTabSz="911225">
              <a:defRPr>
                <a:solidFill>
                  <a:schemeClr val="tx1"/>
                </a:solidFill>
                <a:latin typeface="Arial" pitchFamily="34" charset="0"/>
                <a:ea typeface="宋体" pitchFamily="2" charset="-122"/>
              </a:defRPr>
            </a:lvl5pPr>
            <a:lvl6pPr marL="2514600" indent="-228600" defTabSz="911225"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defTabSz="911225"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defTabSz="911225"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defTabSz="911225"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14313E39-2A9B-43FF-B2C7-45A81F83773C}" type="slidenum">
              <a:rPr kumimoji="1" lang="en-US" altLang="zh-CN" sz="1200">
                <a:latin typeface="Times New Roman" pitchFamily="18" charset="0"/>
              </a:rPr>
              <a:pPr algn="r" eaLnBrk="1" hangingPunct="1"/>
              <a:t>10</a:t>
            </a:fld>
            <a:endParaRPr kumimoji="1" lang="en-US" altLang="zh-CN"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smtClean="0"/>
            </a:lvl1pPr>
          </a:lstStyle>
          <a:p>
            <a:pPr>
              <a:defRPr/>
            </a:pPr>
            <a:r>
              <a:rPr lang="en-GB" altLang="zh-CN"/>
              <a:t>Slide </a:t>
            </a:r>
            <a:fld id="{E2267972-0612-4C04-B9DA-672110B53A1C}" type="slidenum">
              <a:rPr lang="en-GB" altLang="zh-CN"/>
              <a:pPr>
                <a:defRPr/>
              </a:pPr>
              <a:t>‹#›</a:t>
            </a:fld>
            <a:endParaRPr lang="en-GB" altLang="zh-CN"/>
          </a:p>
        </p:txBody>
      </p:sp>
    </p:spTree>
    <p:extLst>
      <p:ext uri="{BB962C8B-B14F-4D97-AF65-F5344CB8AC3E}">
        <p14:creationId xmlns:p14="http://schemas.microsoft.com/office/powerpoint/2010/main" val="277224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76692" y="6475413"/>
            <a:ext cx="2067233" cy="184666"/>
          </a:xfrm>
          <a:prstGeom prst="rect">
            <a:avLst/>
          </a:prstGeom>
        </p:spPr>
        <p:txBody>
          <a:bodyPr/>
          <a:lstStyle>
            <a:lvl1pPr>
              <a:defRPr/>
            </a:lvl1pPr>
          </a:lstStyle>
          <a:p>
            <a:pPr>
              <a:defRPr/>
            </a:pPr>
            <a:endParaRPr lang="en-GB"/>
          </a:p>
        </p:txBody>
      </p:sp>
      <p:sp>
        <p:nvSpPr>
          <p:cNvPr id="4" name="Rectangle 6"/>
          <p:cNvSpPr>
            <a:spLocks noGrp="1" noChangeArrowheads="1"/>
          </p:cNvSpPr>
          <p:nvPr>
            <p:ph type="sldNum" sz="quarter" idx="12"/>
          </p:nvPr>
        </p:nvSpPr>
        <p:spPr/>
        <p:txBody>
          <a:bodyPr/>
          <a:lstStyle>
            <a:lvl1pPr>
              <a:defRPr smtClean="0"/>
            </a:lvl1pPr>
          </a:lstStyle>
          <a:p>
            <a:pPr>
              <a:defRPr/>
            </a:pPr>
            <a:r>
              <a:rPr lang="en-GB" altLang="zh-CN"/>
              <a:t>Slide </a:t>
            </a:r>
            <a:fld id="{CA144540-C88A-4C44-8F33-1AE2F44D5346}" type="slidenum">
              <a:rPr lang="en-GB" altLang="zh-CN"/>
              <a:pPr>
                <a:defRPr/>
              </a:pPr>
              <a:t>‹#›</a:t>
            </a:fld>
            <a:endParaRPr lang="en-GB" altLang="zh-CN"/>
          </a:p>
        </p:txBody>
      </p:sp>
    </p:spTree>
    <p:extLst>
      <p:ext uri="{BB962C8B-B14F-4D97-AF65-F5344CB8AC3E}">
        <p14:creationId xmlns:p14="http://schemas.microsoft.com/office/powerpoint/2010/main" val="1941836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a:t>Slide </a:t>
            </a:r>
            <a:fld id="{3C79C44E-CBF0-426C-AB90-0FC5B434406F}" type="slidenum">
              <a:rPr lang="en-GB" altLang="zh-CN"/>
              <a:pPr>
                <a:defRPr/>
              </a:pPr>
              <a:t>‹#›</a:t>
            </a:fld>
            <a:endParaRPr lang="en-GB" altLang="zh-CN"/>
          </a:p>
        </p:txBody>
      </p:sp>
    </p:spTree>
    <p:extLst>
      <p:ext uri="{BB962C8B-B14F-4D97-AF65-F5344CB8AC3E}">
        <p14:creationId xmlns:p14="http://schemas.microsoft.com/office/powerpoint/2010/main" val="160695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ltLang="zh-CN"/>
              <a:t>Slide </a:t>
            </a:r>
            <a:fld id="{58FF5E6B-8C41-4189-AFF4-8FCFEEA0F61B}" type="slidenum">
              <a:rPr lang="en-GB" altLang="zh-CN"/>
              <a:pPr>
                <a:defRPr/>
              </a:pPr>
              <a:t>‹#›</a:t>
            </a:fld>
            <a:endParaRPr lang="en-GB" altLang="zh-CN"/>
          </a:p>
        </p:txBody>
      </p:sp>
    </p:spTree>
    <p:extLst>
      <p:ext uri="{BB962C8B-B14F-4D97-AF65-F5344CB8AC3E}">
        <p14:creationId xmlns:p14="http://schemas.microsoft.com/office/powerpoint/2010/main" val="18696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dirty="0" smtClean="0"/>
              <a:t>单击此处编辑母版标题样式</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ltLang="zh-CN"/>
              <a:t>Slide </a:t>
            </a:r>
            <a:fld id="{A3847CA5-78F2-41DB-A194-DE299DF68D42}" type="slidenum">
              <a:rPr lang="en-GB" altLang="zh-CN"/>
              <a:pPr>
                <a:defRPr/>
              </a:pPr>
              <a:t>‹#›</a:t>
            </a:fld>
            <a:endParaRPr lang="en-GB" altLang="zh-CN"/>
          </a:p>
        </p:txBody>
      </p:sp>
    </p:spTree>
    <p:extLst>
      <p:ext uri="{BB962C8B-B14F-4D97-AF65-F5344CB8AC3E}">
        <p14:creationId xmlns:p14="http://schemas.microsoft.com/office/powerpoint/2010/main" val="405283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ltLang="zh-CN"/>
              <a:t>Slide </a:t>
            </a:r>
            <a:fld id="{3CEA140C-4E27-489C-98A5-07923F3BD585}" type="slidenum">
              <a:rPr lang="en-GB" altLang="zh-CN"/>
              <a:pPr>
                <a:defRPr/>
              </a:pPr>
              <a:t>‹#›</a:t>
            </a:fld>
            <a:endParaRPr lang="en-GB" altLang="zh-CN"/>
          </a:p>
        </p:txBody>
      </p:sp>
    </p:spTree>
    <p:extLst>
      <p:ext uri="{BB962C8B-B14F-4D97-AF65-F5344CB8AC3E}">
        <p14:creationId xmlns:p14="http://schemas.microsoft.com/office/powerpoint/2010/main" val="242178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EB23258B-CF05-4EDF-AF14-0E8224FD8075}" type="slidenum">
              <a:rPr lang="en-GB" altLang="zh-CN"/>
              <a:pPr>
                <a:defRPr/>
              </a:pPr>
              <a:t>‹#›</a:t>
            </a:fld>
            <a:endParaRPr lang="en-GB" altLang="zh-CN"/>
          </a:p>
        </p:txBody>
      </p:sp>
    </p:spTree>
    <p:extLst>
      <p:ext uri="{BB962C8B-B14F-4D97-AF65-F5344CB8AC3E}">
        <p14:creationId xmlns:p14="http://schemas.microsoft.com/office/powerpoint/2010/main" val="387886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3A4E6F87-DDA7-426D-BDE1-320829D0F29E}" type="slidenum">
              <a:rPr lang="en-GB" altLang="zh-CN"/>
              <a:pPr>
                <a:defRPr/>
              </a:pPr>
              <a:t>‹#›</a:t>
            </a:fld>
            <a:endParaRPr lang="en-GB" altLang="zh-CN"/>
          </a:p>
        </p:txBody>
      </p:sp>
    </p:spTree>
    <p:extLst>
      <p:ext uri="{BB962C8B-B14F-4D97-AF65-F5344CB8AC3E}">
        <p14:creationId xmlns:p14="http://schemas.microsoft.com/office/powerpoint/2010/main" val="378782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zh-CN" altLang="en-US" smtClean="0"/>
              <a:t>单击此处编辑母版标题样式</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zh-CN" altLang="en-US" noProof="0" smtClean="0"/>
              <a:t>单击图标添加表格</a:t>
            </a:r>
            <a:endParaRPr lang="en-US" noProof="0" smtClean="0"/>
          </a:p>
        </p:txBody>
      </p:sp>
      <p:sp>
        <p:nvSpPr>
          <p:cNvPr id="4"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ltLang="zh-CN"/>
              <a:t>Slide </a:t>
            </a:r>
            <a:fld id="{EA37392D-61D9-496A-BEC9-1A038D1CBA61}" type="slidenum">
              <a:rPr lang="en-GB" altLang="zh-CN"/>
              <a:pPr>
                <a:defRPr/>
              </a:pPr>
              <a:t>‹#›</a:t>
            </a:fld>
            <a:endParaRPr lang="en-GB" altLang="zh-CN"/>
          </a:p>
        </p:txBody>
      </p:sp>
    </p:spTree>
    <p:extLst>
      <p:ext uri="{BB962C8B-B14F-4D97-AF65-F5344CB8AC3E}">
        <p14:creationId xmlns:p14="http://schemas.microsoft.com/office/powerpoint/2010/main" val="428966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3" name="Rectangle 5"/>
          <p:cNvSpPr>
            <a:spLocks noGrp="1" noChangeArrowheads="1"/>
          </p:cNvSpPr>
          <p:nvPr>
            <p:ph type="ftr" sz="quarter" idx="10"/>
          </p:nvPr>
        </p:nvSpPr>
        <p:spPr>
          <a:xfrm>
            <a:off x="6476692" y="6475413"/>
            <a:ext cx="2067233" cy="184666"/>
          </a:xfrm>
          <a:prstGeom prst="rect">
            <a:avLst/>
          </a:prstGeom>
          <a:ln/>
        </p:spPr>
        <p:txBody>
          <a:bodyPr/>
          <a:lstStyle>
            <a:lvl1pPr>
              <a:defRPr/>
            </a:lvl1pPr>
          </a:lstStyle>
          <a:p>
            <a:pPr>
              <a:defRPr/>
            </a:pP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ltLang="zh-CN"/>
              <a:t>Slide </a:t>
            </a:r>
            <a:fld id="{463CD31A-87B8-4000-A2BD-5D83788C38DA}" type="slidenum">
              <a:rPr lang="en-GB" altLang="zh-CN"/>
              <a:pPr>
                <a:defRPr/>
              </a:pPr>
              <a:t>‹#›</a:t>
            </a:fld>
            <a:endParaRPr lang="en-GB" altLang="zh-CN"/>
          </a:p>
        </p:txBody>
      </p:sp>
    </p:spTree>
    <p:extLst>
      <p:ext uri="{BB962C8B-B14F-4D97-AF65-F5344CB8AC3E}">
        <p14:creationId xmlns:p14="http://schemas.microsoft.com/office/powerpoint/2010/main" val="112082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149786" y="238939"/>
            <a:ext cx="3283014"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a:t>
            </a:r>
            <a:r>
              <a:rPr lang="en-US" altLang="zh-CN" b="1" dirty="0" smtClean="0">
                <a:latin typeface="Times New Roman" panose="02020603050405020304" pitchFamily="18" charset="0"/>
              </a:rPr>
              <a:t>802.11-14/0883r2</a:t>
            </a:r>
            <a:endParaRPr lang="en-US" altLang="zh-CN" b="1" dirty="0" smtClean="0">
              <a:latin typeface="Times New Roman" panose="02020603050405020304" pitchFamily="18" charset="0"/>
            </a:endParaRP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763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a:latin typeface="Times New Roman" pitchFamily="18" charset="0"/>
                <a:ea typeface="Arial Unicode MS" pitchFamily="34" charset="-122"/>
                <a:cs typeface="Arial Unicode MS" pitchFamily="34" charset="-122"/>
              </a:rPr>
              <a:t>September 2014</a:t>
            </a:r>
            <a:endParaRPr lang="en-GB" altLang="zh-CN" b="1"/>
          </a:p>
        </p:txBody>
      </p:sp>
      <p:sp>
        <p:nvSpPr>
          <p:cNvPr id="4" name="页脚占位符 3"/>
          <p:cNvSpPr>
            <a:spLocks noGrp="1"/>
          </p:cNvSpPr>
          <p:nvPr>
            <p:ph type="ftr" sz="quarter" idx="3"/>
          </p:nvPr>
        </p:nvSpPr>
        <p:spPr>
          <a:xfrm>
            <a:off x="5648325" y="6468339"/>
            <a:ext cx="2895600" cy="365125"/>
          </a:xfrm>
          <a:prstGeom prst="rect">
            <a:avLst/>
          </a:prstGeom>
        </p:spPr>
        <p:txBody>
          <a:bodyPr vert="horz" lIns="91440" tIns="45720" rIns="91440" bIns="45720" rtlCol="0" anchor="ctr"/>
          <a:lstStyle>
            <a:lvl1pPr algn="r">
              <a:defRPr sz="1000">
                <a:solidFill>
                  <a:schemeClr val="tx1"/>
                </a:solidFill>
                <a:latin typeface="+mj-lt"/>
              </a:defRPr>
            </a:lvl1pPr>
          </a:lstStyle>
          <a:p>
            <a:endParaRPr lang="zh-CN" altLang="en-US" dirty="0"/>
          </a:p>
        </p:txBody>
      </p:sp>
    </p:spTree>
  </p:cSld>
  <p:clrMap bg1="lt1" tx1="dk1" bg2="lt2" tx2="dk2" accent1="accent1" accent2="accent2" accent3="accent3" accent4="accent4" accent5="accent5" accent6="accent6" hlink="hlink" folHlink="folHlink"/>
  <p:sldLayoutIdLst>
    <p:sldLayoutId id="2147485408" r:id="rId1"/>
    <p:sldLayoutId id="2147485400" r:id="rId2"/>
    <p:sldLayoutId id="2147485401" r:id="rId3"/>
    <p:sldLayoutId id="2147485402" r:id="rId4"/>
    <p:sldLayoutId id="2147485403" r:id="rId5"/>
    <p:sldLayoutId id="2147485404" r:id="rId6"/>
    <p:sldLayoutId id="2147485405" r:id="rId7"/>
    <p:sldLayoutId id="2147485406" r:id="rId8"/>
    <p:sldLayoutId id="2147485407" r:id="rId9"/>
    <p:sldLayoutId id="2147485409" r:id="rId10"/>
  </p:sldLayoutIdLst>
  <p:transition>
    <p:wipe/>
  </p:transition>
  <p:timing>
    <p:tnLst>
      <p:par>
        <p:cTn id="1" dur="indefinite" restart="never" nodeType="tmRoot"/>
      </p:par>
    </p:tnLst>
  </p:timing>
  <p:hf sldNum="0"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0.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矩形 1"/>
          <p:cNvSpPr>
            <a:spLocks noChangeArrowheads="1"/>
          </p:cNvSpPr>
          <p:nvPr/>
        </p:nvSpPr>
        <p:spPr bwMode="auto">
          <a:xfrm>
            <a:off x="539750" y="768350"/>
            <a:ext cx="7778750" cy="1076325"/>
          </a:xfrm>
          <a:prstGeom prst="rect">
            <a:avLst/>
          </a:prstGeom>
          <a:noFill/>
          <a:ln>
            <a:noFill/>
          </a:ln>
          <a:extLst/>
        </p:spPr>
        <p:txBody>
          <a:bodyPr>
            <a:spAutoFit/>
          </a:bodyPr>
          <a:lstStyle>
            <a:lvl1pPr>
              <a:defRPr kumimoji="1" sz="2400" i="1">
                <a:solidFill>
                  <a:schemeClr val="tx1"/>
                </a:solidFill>
                <a:latin typeface="Times New Roman" panose="02020603050405020304" pitchFamily="18" charset="0"/>
                <a:ea typeface="宋体" panose="02010600030101010101" pitchFamily="2" charset="-122"/>
              </a:defRPr>
            </a:lvl1pPr>
            <a:lvl2pPr marL="742950" indent="-285750">
              <a:defRPr kumimoji="1" sz="2400" i="1">
                <a:solidFill>
                  <a:schemeClr val="tx1"/>
                </a:solidFill>
                <a:latin typeface="Times New Roman" panose="02020603050405020304" pitchFamily="18" charset="0"/>
                <a:ea typeface="宋体" panose="02010600030101010101" pitchFamily="2" charset="-122"/>
              </a:defRPr>
            </a:lvl2pPr>
            <a:lvl3pPr marL="1143000" indent="-228600">
              <a:defRPr kumimoji="1" sz="2400" i="1">
                <a:solidFill>
                  <a:schemeClr val="tx1"/>
                </a:solidFill>
                <a:latin typeface="Times New Roman" panose="02020603050405020304" pitchFamily="18" charset="0"/>
                <a:ea typeface="宋体" panose="02010600030101010101" pitchFamily="2" charset="-122"/>
              </a:defRPr>
            </a:lvl3pPr>
            <a:lvl4pPr marL="1600200" indent="-228600">
              <a:defRPr kumimoji="1" sz="2400" i="1">
                <a:solidFill>
                  <a:schemeClr val="tx1"/>
                </a:solidFill>
                <a:latin typeface="Times New Roman" panose="02020603050405020304" pitchFamily="18" charset="0"/>
                <a:ea typeface="宋体" panose="02010600030101010101" pitchFamily="2" charset="-122"/>
              </a:defRPr>
            </a:lvl4pPr>
            <a:lvl5pPr marL="2057400" indent="-228600">
              <a:defRPr kumimoji="1" sz="2400" i="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ctr">
              <a:defRPr/>
            </a:pPr>
            <a:r>
              <a:rPr lang="en-US" altLang="zh-CN" sz="3200" b="1" i="0" dirty="0">
                <a:latin typeface="+mj-lt"/>
              </a:rPr>
              <a:t>PHY SIG Frame Structure </a:t>
            </a:r>
            <a:r>
              <a:rPr lang="en-US" altLang="zh-CN" sz="3200" b="1" i="0" dirty="0" smtClean="0">
                <a:latin typeface="+mj-lt"/>
              </a:rPr>
              <a:t/>
            </a:r>
            <a:br>
              <a:rPr lang="en-US" altLang="zh-CN" sz="3200" b="1" i="0" dirty="0" smtClean="0">
                <a:latin typeface="+mj-lt"/>
              </a:rPr>
            </a:br>
            <a:r>
              <a:rPr lang="en-US" altLang="zh-CN" sz="3200" b="1" i="0" dirty="0" smtClean="0">
                <a:latin typeface="+mj-lt"/>
              </a:rPr>
              <a:t>for </a:t>
            </a:r>
            <a:r>
              <a:rPr lang="en-US" altLang="zh-CN" sz="3200" b="1" i="0" dirty="0">
                <a:latin typeface="+mj-lt"/>
              </a:rPr>
              <a:t>IEEE 802.11aj (45GHz)</a:t>
            </a:r>
            <a:endParaRPr lang="zh-CN" altLang="en-US" sz="3200" i="0" dirty="0" smtClean="0">
              <a:latin typeface="+mj-lt"/>
            </a:endParaRPr>
          </a:p>
        </p:txBody>
      </p:sp>
      <p:sp>
        <p:nvSpPr>
          <p:cNvPr id="7" name="Rectangle 323"/>
          <p:cNvSpPr>
            <a:spLocks noChangeArrowheads="1"/>
          </p:cNvSpPr>
          <p:nvPr/>
        </p:nvSpPr>
        <p:spPr bwMode="auto">
          <a:xfrm>
            <a:off x="900113" y="2636838"/>
            <a:ext cx="2662237" cy="381000"/>
          </a:xfrm>
          <a:prstGeom prst="rect">
            <a:avLst/>
          </a:prstGeom>
          <a:noFill/>
          <a:ln>
            <a:noFill/>
          </a:ln>
          <a:extLst/>
        </p:spPr>
        <p:txBody>
          <a:bodyPr lIns="92075" tIns="46038" rIns="92075" bIns="46038"/>
          <a:lstStyle/>
          <a:p>
            <a:pPr marL="342900" indent="-342900">
              <a:spcBef>
                <a:spcPct val="20000"/>
              </a:spcBef>
              <a:defRPr/>
            </a:pPr>
            <a:r>
              <a:rPr lang="en-US" sz="2000" dirty="0">
                <a:latin typeface="+mj-lt"/>
              </a:rPr>
              <a:t>Authors/contributors:</a:t>
            </a:r>
          </a:p>
        </p:txBody>
      </p:sp>
      <p:sp>
        <p:nvSpPr>
          <p:cNvPr id="9" name="TextBox 2"/>
          <p:cNvSpPr txBox="1"/>
          <p:nvPr/>
        </p:nvSpPr>
        <p:spPr>
          <a:xfrm>
            <a:off x="3073400" y="1916113"/>
            <a:ext cx="2855913" cy="708025"/>
          </a:xfrm>
          <a:prstGeom prst="rect">
            <a:avLst/>
          </a:prstGeom>
          <a:noFill/>
        </p:spPr>
        <p:txBody>
          <a:bodyPr wrap="none">
            <a:spAutoFit/>
          </a:bodyPr>
          <a:lstStyle/>
          <a:p>
            <a:pPr eaLnBrk="1" hangingPunct="1">
              <a:defRPr/>
            </a:pPr>
            <a:r>
              <a:rPr lang="en-US" altLang="zh-CN" sz="2000" i="1" dirty="0">
                <a:latin typeface="+mj-lt"/>
              </a:rPr>
              <a:t>Date: 2014-09-09</a:t>
            </a:r>
          </a:p>
          <a:p>
            <a:pPr eaLnBrk="1" hangingPunct="1">
              <a:defRPr/>
            </a:pPr>
            <a:r>
              <a:rPr lang="en-US" altLang="zh-CN" sz="2000" i="1" dirty="0">
                <a:latin typeface="+mj-lt"/>
              </a:rPr>
              <a:t>Presenter: </a:t>
            </a:r>
            <a:r>
              <a:rPr lang="en-US" altLang="zh-CN" sz="2000" i="1" dirty="0" err="1">
                <a:latin typeface="+mj-lt"/>
              </a:rPr>
              <a:t>Haiming</a:t>
            </a:r>
            <a:r>
              <a:rPr lang="en-US" altLang="zh-CN" sz="2000" i="1" dirty="0">
                <a:latin typeface="+mj-lt"/>
              </a:rPr>
              <a:t> Wang</a:t>
            </a:r>
            <a:endParaRPr lang="zh-CN" altLang="en-US" sz="2000" i="1" dirty="0">
              <a:latin typeface="+mj-lt"/>
            </a:endParaRPr>
          </a:p>
        </p:txBody>
      </p:sp>
      <p:graphicFrame>
        <p:nvGraphicFramePr>
          <p:cNvPr id="4101" name="Object 239"/>
          <p:cNvGraphicFramePr>
            <a:graphicFrameLocks noChangeAspect="1"/>
          </p:cNvGraphicFramePr>
          <p:nvPr/>
        </p:nvGraphicFramePr>
        <p:xfrm>
          <a:off x="909638" y="3213100"/>
          <a:ext cx="7473950" cy="2541588"/>
        </p:xfrm>
        <a:graphic>
          <a:graphicData uri="http://schemas.openxmlformats.org/presentationml/2006/ole">
            <mc:AlternateContent xmlns:mc="http://schemas.openxmlformats.org/markup-compatibility/2006">
              <mc:Choice xmlns:v="urn:schemas-microsoft-com:vml" Requires="v">
                <p:oleObj spid="_x0000_s4138" name="Document" r:id="rId3" imgW="9606673" imgH="3465555" progId="Word.Document.8">
                  <p:embed/>
                </p:oleObj>
              </mc:Choice>
              <mc:Fallback>
                <p:oleObj name="Document" r:id="rId3" imgW="9606673" imgH="3465555" progId="Word.Document.8">
                  <p:embed/>
                  <p:pic>
                    <p:nvPicPr>
                      <p:cNvPr id="0" name="Object 2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9638" y="3213100"/>
                        <a:ext cx="7473950" cy="254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331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995562B5-C624-4B62-9C8B-45A36BB88301}" type="slidenum">
              <a:rPr lang="en-GB" altLang="zh-CN" sz="1200">
                <a:latin typeface="Times New Roman" pitchFamily="18" charset="0"/>
              </a:rPr>
              <a:pPr algn="ctr"/>
              <a:t>10</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13317" name="矩形 2"/>
          <p:cNvSpPr>
            <a:spLocks noChangeArrowheads="1"/>
          </p:cNvSpPr>
          <p:nvPr/>
        </p:nvSpPr>
        <p:spPr bwMode="auto">
          <a:xfrm>
            <a:off x="755650" y="1341438"/>
            <a:ext cx="3478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Multi-user &amp; Multi-stream</a:t>
            </a:r>
          </a:p>
        </p:txBody>
      </p:sp>
      <p:graphicFrame>
        <p:nvGraphicFramePr>
          <p:cNvPr id="13" name="表格 12"/>
          <p:cNvGraphicFramePr>
            <a:graphicFrameLocks noGrp="1"/>
          </p:cNvGraphicFramePr>
          <p:nvPr/>
        </p:nvGraphicFramePr>
        <p:xfrm>
          <a:off x="839788" y="1989138"/>
          <a:ext cx="7332662" cy="4160837"/>
        </p:xfrm>
        <a:graphic>
          <a:graphicData uri="http://schemas.openxmlformats.org/drawingml/2006/table">
            <a:tbl>
              <a:tblPr firstRow="1" firstCol="1" bandRow="1"/>
              <a:tblGrid>
                <a:gridCol w="790126"/>
                <a:gridCol w="1069878"/>
                <a:gridCol w="1440160"/>
                <a:gridCol w="4032498"/>
              </a:tblGrid>
              <a:tr h="320064">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0258">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B12-B29</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Length</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18</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a:t>
                      </a:r>
                      <a:r>
                        <a:rPr lang="zh-CN"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Number of data octets in the PSDU, Range 1-162143;</a:t>
                      </a:r>
                      <a:endParaRPr lang="zh-CN" sz="140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MU</a:t>
                      </a:r>
                      <a:r>
                        <a:rPr lang="zh-CN"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1400" b="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Maximum number of data octets in the PSDU of all users, Range </a:t>
                      </a:r>
                      <a:r>
                        <a:rPr lang="en-US" sz="1400" b="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1-162143.</a:t>
                      </a:r>
                      <a:endParaRPr lang="zh-CN" sz="1400" b="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93">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B30</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STBC</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an SU PPDU: set to 1 if space time block coding is used and set to 0 otherwise.</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set to 0.</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93">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B31-B36</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err="1">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GroupID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6</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the value of the TXVECTOR parameter GROUP_ID. A value of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0 or </a:t>
                      </a: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63 indicates a SU PPDU; otherwise, indicates a MU PPDU.</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129">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B37</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Aggregation</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Set to 1 indicate that the PPDU in the data portion of the packet contains an A-MPDU; otherwise, set to 0.</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50" name="Rectangle 4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433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192FE146-2499-4C62-98AC-1594388B9664}" type="slidenum">
              <a:rPr lang="en-GB" altLang="zh-CN" sz="1200">
                <a:latin typeface="Times New Roman" pitchFamily="18" charset="0"/>
              </a:rPr>
              <a:pPr algn="ctr"/>
              <a:t>11</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14341" name="矩形 2"/>
          <p:cNvSpPr>
            <a:spLocks noChangeArrowheads="1"/>
          </p:cNvSpPr>
          <p:nvPr/>
        </p:nvSpPr>
        <p:spPr bwMode="auto">
          <a:xfrm>
            <a:off x="755650" y="1341438"/>
            <a:ext cx="3478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Multi-user &amp; Multi-stream</a:t>
            </a:r>
          </a:p>
        </p:txBody>
      </p:sp>
      <p:graphicFrame>
        <p:nvGraphicFramePr>
          <p:cNvPr id="10" name="表格 9"/>
          <p:cNvGraphicFramePr>
            <a:graphicFrameLocks noGrp="1"/>
          </p:cNvGraphicFramePr>
          <p:nvPr>
            <p:extLst>
              <p:ext uri="{D42A27DB-BD31-4B8C-83A1-F6EECF244321}">
                <p14:modId xmlns:p14="http://schemas.microsoft.com/office/powerpoint/2010/main" val="1289837864"/>
              </p:ext>
            </p:extLst>
          </p:nvPr>
        </p:nvGraphicFramePr>
        <p:xfrm>
          <a:off x="900113" y="1998663"/>
          <a:ext cx="7416800" cy="4332859"/>
        </p:xfrm>
        <a:graphic>
          <a:graphicData uri="http://schemas.openxmlformats.org/drawingml/2006/table">
            <a:tbl>
              <a:tblPr firstRow="1" firstCol="1" bandRow="1"/>
              <a:tblGrid>
                <a:gridCol w="575543"/>
                <a:gridCol w="720080"/>
                <a:gridCol w="1008112"/>
                <a:gridCol w="5113065"/>
              </a:tblGrid>
              <a:tr h="182880">
                <a:tc>
                  <a:txBody>
                    <a:bodyPr/>
                    <a:lstStyle/>
                    <a:p>
                      <a:pPr algn="ctr">
                        <a:lnSpc>
                          <a:spcPct val="150000"/>
                        </a:lnSpc>
                        <a:spcAft>
                          <a:spcPts val="0"/>
                        </a:spcAft>
                      </a:pPr>
                      <a:r>
                        <a:rPr lang="en-US" sz="9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9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900" kern="0" dirty="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9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90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9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90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9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algn="just">
                        <a:lnSpc>
                          <a:spcPct val="150000"/>
                        </a:lnSpc>
                        <a:spcAft>
                          <a:spcPts val="0"/>
                        </a:spcAft>
                      </a:pPr>
                      <a:r>
                        <a:rPr lang="en-US" sz="900" kern="0" dirty="0">
                          <a:latin typeface="Times New Roman"/>
                          <a:ea typeface="宋体"/>
                          <a:cs typeface="Times New Roman"/>
                        </a:rPr>
                        <a:t>B38-B40</a:t>
                      </a:r>
                      <a:endParaRPr lang="zh-CN" sz="9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sz="900" kern="0" dirty="0" err="1">
                          <a:latin typeface="Times New Roman"/>
                          <a:ea typeface="宋体"/>
                          <a:cs typeface="Times New Roman"/>
                        </a:rPr>
                        <a:t>Midamble</a:t>
                      </a:r>
                      <a:endParaRPr lang="zh-CN" sz="9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a:lnSpc>
                          <a:spcPct val="150000"/>
                        </a:lnSpc>
                        <a:spcAft>
                          <a:spcPts val="0"/>
                        </a:spcAft>
                      </a:pPr>
                      <a:r>
                        <a:rPr lang="en-US" sz="900" kern="0" dirty="0">
                          <a:latin typeface="Times New Roman"/>
                          <a:ea typeface="宋体"/>
                          <a:cs typeface="Times New Roman"/>
                        </a:rPr>
                        <a:t>3</a:t>
                      </a:r>
                      <a:endParaRPr lang="zh-CN" sz="9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sz="900" kern="0" dirty="0">
                          <a:latin typeface="Times New Roman"/>
                          <a:ea typeface="宋体"/>
                          <a:cs typeface="Times New Roman"/>
                        </a:rPr>
                        <a:t>For SC transmission, transmit </a:t>
                      </a:r>
                      <a:r>
                        <a:rPr lang="en-US" sz="900" kern="0" dirty="0" smtClean="0">
                          <a:latin typeface="Times New Roman"/>
                          <a:ea typeface="宋体"/>
                          <a:cs typeface="Times New Roman"/>
                        </a:rPr>
                        <a:t>an SCTF</a:t>
                      </a:r>
                      <a:r>
                        <a:rPr lang="en-US" sz="900" kern="0" baseline="-25000" dirty="0" smtClean="0">
                          <a:latin typeface="Times New Roman"/>
                          <a:ea typeface="宋体"/>
                          <a:cs typeface="Times New Roman"/>
                        </a:rPr>
                        <a:t> </a:t>
                      </a:r>
                      <a:r>
                        <a:rPr lang="en-US" sz="900" kern="0" dirty="0">
                          <a:latin typeface="Times New Roman"/>
                          <a:ea typeface="宋体"/>
                          <a:cs typeface="Times New Roman"/>
                        </a:rPr>
                        <a:t>block every </a:t>
                      </a:r>
                      <a:r>
                        <a:rPr lang="en-US" sz="900" kern="0" dirty="0" smtClean="0">
                          <a:latin typeface="Times New Roman"/>
                          <a:ea typeface="宋体"/>
                          <a:cs typeface="Times New Roman"/>
                        </a:rPr>
                        <a:t>specified number of </a:t>
                      </a:r>
                      <a:r>
                        <a:rPr lang="en-US" sz="900" kern="0" dirty="0" smtClean="0">
                          <a:latin typeface="Times New Roman"/>
                          <a:ea typeface="宋体"/>
                          <a:cs typeface="Times New Roman"/>
                        </a:rPr>
                        <a:t>data </a:t>
                      </a:r>
                      <a:r>
                        <a:rPr lang="en-US" sz="900" kern="0" dirty="0" smtClean="0">
                          <a:latin typeface="Times New Roman"/>
                          <a:ea typeface="宋体"/>
                          <a:cs typeface="Times New Roman"/>
                        </a:rPr>
                        <a:t>blocks; </a:t>
                      </a:r>
                      <a:r>
                        <a:rPr lang="en-US" sz="900" kern="0" dirty="0" smtClean="0">
                          <a:latin typeface="Times New Roman"/>
                          <a:ea typeface="宋体"/>
                          <a:cs typeface="Times New Roman"/>
                        </a:rPr>
                        <a:t>For </a:t>
                      </a:r>
                      <a:r>
                        <a:rPr lang="en-US" sz="900" kern="0" dirty="0">
                          <a:latin typeface="Times New Roman"/>
                          <a:ea typeface="宋体"/>
                          <a:cs typeface="Times New Roman"/>
                        </a:rPr>
                        <a:t>OFDM transmission, this field is undefined.</a:t>
                      </a:r>
                      <a:endParaRPr lang="zh-CN" sz="9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494722">
                <a:tc>
                  <a:txBody>
                    <a:bodyPr/>
                    <a:lstStyle/>
                    <a:p>
                      <a:pPr algn="just">
                        <a:lnSpc>
                          <a:spcPct val="150000"/>
                        </a:lnSpc>
                        <a:spcAft>
                          <a:spcPts val="0"/>
                        </a:spcAft>
                      </a:pP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B41-B51</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NSTS/Partial AID</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11</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NSTS is divided into 4 user positions of 2 bits each. User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position , where</a:t>
                      </a:r>
                      <a:r>
                        <a:rPr lang="en-US" sz="900" kern="100" dirty="0" smtClean="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uses bits B(38</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to B(39</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The number of space time streams for user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are </a:t>
                      </a: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indicated at user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position</a:t>
                      </a:r>
                      <a:r>
                        <a:rPr lang="en-US" sz="900" kern="100" dirty="0" smtClean="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=USER</a:t>
                      </a:r>
                      <a:r>
                        <a:rPr lang="en-US" sz="900" kern="0" baseline="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position[</a:t>
                      </a:r>
                      <a:r>
                        <a:rPr lang="en-US" sz="900" kern="100" dirty="0" smtClean="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where….,NUM-USERS-1</a:t>
                      </a: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and the notation A[b] denotes the value of array A at index b. Zero space-time streams are indicated at positions not listed in the USER_POSITION array. Each user position is set as follows:</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for 0 space-time streams</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1 for 1 space-time </a:t>
                      </a:r>
                      <a:r>
                        <a:rPr lang="en-US" sz="105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stream</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2 for 2 space-time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streams</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B46-B48</a:t>
                      </a:r>
                      <a:r>
                        <a:rPr lang="zh-CN"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zero, reserved</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SU PPDU:</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B38-B39</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for 1 space-time stream</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1 for 2 space-time streams</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2 for 3 space-time streams</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3 for 4 space-time streams</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B40-B48</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spcAft>
                          <a:spcPts val="0"/>
                        </a:spcAft>
                      </a:pPr>
                      <a:r>
                        <a:rPr lang="en-US" sz="9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Partial AID: Set to the value of the TXVECTOR parameter PARTIAL_AID. Partial AID provides an abbreviated indication of the intended recipient(s) of the </a:t>
                      </a:r>
                      <a:r>
                        <a:rPr lang="en-US" sz="9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PSDU.</a:t>
                      </a:r>
                      <a:endParaRPr lang="zh-CN" sz="9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52103" marR="52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536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C1FF0998-6FD9-49E1-8F3D-C124964BBC45}" type="slidenum">
              <a:rPr lang="en-GB" altLang="zh-CN" sz="1200">
                <a:latin typeface="Times New Roman" pitchFamily="18" charset="0"/>
              </a:rPr>
              <a:pPr algn="ctr"/>
              <a:t>12</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15365" name="矩形 2"/>
          <p:cNvSpPr>
            <a:spLocks noChangeArrowheads="1"/>
          </p:cNvSpPr>
          <p:nvPr/>
        </p:nvSpPr>
        <p:spPr bwMode="auto">
          <a:xfrm>
            <a:off x="755650" y="1341438"/>
            <a:ext cx="3478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Multi-user &amp; Multi-stream</a:t>
            </a:r>
          </a:p>
        </p:txBody>
      </p:sp>
      <p:graphicFrame>
        <p:nvGraphicFramePr>
          <p:cNvPr id="10" name="表格 9"/>
          <p:cNvGraphicFramePr>
            <a:graphicFrameLocks noGrp="1"/>
          </p:cNvGraphicFramePr>
          <p:nvPr>
            <p:extLst>
              <p:ext uri="{D42A27DB-BD31-4B8C-83A1-F6EECF244321}">
                <p14:modId xmlns:p14="http://schemas.microsoft.com/office/powerpoint/2010/main" val="1352229443"/>
              </p:ext>
            </p:extLst>
          </p:nvPr>
        </p:nvGraphicFramePr>
        <p:xfrm>
          <a:off x="920750" y="1844674"/>
          <a:ext cx="7477125" cy="4176613"/>
        </p:xfrm>
        <a:graphic>
          <a:graphicData uri="http://schemas.openxmlformats.org/drawingml/2006/table">
            <a:tbl>
              <a:tblPr firstRow="1" firstCol="1" bandRow="1"/>
              <a:tblGrid>
                <a:gridCol w="805693"/>
                <a:gridCol w="1270335"/>
                <a:gridCol w="1368152"/>
                <a:gridCol w="4032945"/>
              </a:tblGrid>
              <a:tr h="348051">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102">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B52-B55</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 MCS</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altLang="zh-CN"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4</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SU PPDU: MCS index</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reserved</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740256">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B56</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Precoded</a:t>
                      </a:r>
                      <a:endParaRPr lang="zh-CN" sz="1400"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SU PPDU: </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1 if a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Beam-forming </a:t>
                      </a: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steering matrix is applied to the waveform in an SU transmission as described in TBD, set to 0 otherwise.</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For a MU PPDU: Reserved and set to 1</a:t>
                      </a:r>
                      <a:endParaRPr 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102">
                <a:tc>
                  <a:txBody>
                    <a:bodyPr/>
                    <a:lstStyle/>
                    <a:p>
                      <a:pPr algn="just">
                        <a:lnSpc>
                          <a:spcPct val="150000"/>
                        </a:lnSpc>
                        <a:spcAft>
                          <a:spcPts val="0"/>
                        </a:spcAft>
                      </a:pPr>
                      <a:r>
                        <a:rPr lang="en-US" altLang="zh-CN" sz="1400" kern="100" dirty="0" smtClean="0">
                          <a:effectLst/>
                          <a:latin typeface="Times New Roman" panose="02020603050405020304" pitchFamily="18" charset="0"/>
                          <a:ea typeface="宋体" panose="02010600030101010101" pitchFamily="2" charset="-122"/>
                          <a:cs typeface="Times New Roman" panose="02020603050405020304" pitchFamily="18" charset="0"/>
                        </a:rPr>
                        <a:t>B57-B63</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US" altLang="zh-CN" sz="1400" kern="100" dirty="0" smtClean="0">
                          <a:effectLst/>
                          <a:latin typeface="Times New Roman" panose="02020603050405020304" pitchFamily="18" charset="0"/>
                          <a:ea typeface="宋体" panose="02010600030101010101" pitchFamily="2" charset="-122"/>
                          <a:cs typeface="Times New Roman" panose="02020603050405020304" pitchFamily="18" charset="0"/>
                        </a:rPr>
                        <a:t>Reserved</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US" altLang="zh-CN" sz="1400" kern="100" dirty="0" smtClean="0">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en-US" altLang="zh-CN" sz="1400" kern="0" dirty="0" smtClean="0">
                          <a:effectLst/>
                          <a:latin typeface="Times New Roman" panose="02020603050405020304" pitchFamily="18" charset="0"/>
                          <a:ea typeface="宋体" panose="02010600030101010101" pitchFamily="2" charset="-122"/>
                          <a:cs typeface="Times New Roman" panose="02020603050405020304" pitchFamily="18" charset="0"/>
                        </a:rPr>
                        <a:t>Reserved</a:t>
                      </a:r>
                      <a:r>
                        <a:rPr lang="en-US" altLang="zh-CN" sz="1400" kern="100" baseline="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400" kern="100" baseline="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bits</a:t>
                      </a:r>
                      <a:endParaRPr lang="zh-CN" altLang="zh-CN" sz="1400" kern="100" dirty="0" smtClean="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96102">
                <a:tc>
                  <a:txBody>
                    <a:bodyPr/>
                    <a:lstStyle/>
                    <a:p>
                      <a:pPr algn="just">
                        <a:lnSpc>
                          <a:spcPct val="150000"/>
                        </a:lnSpc>
                        <a:spcAft>
                          <a:spcPts val="0"/>
                        </a:spcAft>
                      </a:pPr>
                      <a:r>
                        <a:rPr lang="en-US" sz="1400" kern="0" dirty="0" smtClean="0">
                          <a:effectLst/>
                          <a:latin typeface="Times New Roman" panose="02020603050405020304" pitchFamily="18" charset="0"/>
                          <a:ea typeface="宋体" panose="02010600030101010101" pitchFamily="2" charset="-122"/>
                          <a:cs typeface="Times New Roman" panose="02020603050405020304" pitchFamily="18" charset="0"/>
                        </a:rPr>
                        <a:t>B64-B71</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CRC</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altLang="zh-CN" sz="1400" kern="0" dirty="0" smtClean="0">
                          <a:effectLst/>
                          <a:latin typeface="Times New Roman" panose="02020603050405020304" pitchFamily="18" charset="0"/>
                          <a:ea typeface="宋体" panose="02010600030101010101" pitchFamily="2" charset="-122"/>
                          <a:cs typeface="Times New Roman" panose="02020603050405020304" pitchFamily="18" charset="0"/>
                        </a:rPr>
                        <a:t>8</a:t>
                      </a:r>
                      <a:endParaRPr lang="zh-CN" sz="14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SIG-A check sequence. Definition of this field calculation is in </a:t>
                      </a: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TBD.</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a:r>
              <a:rPr lang="en-GB" altLang="zh-CN" sz="1200">
                <a:solidFill>
                  <a:srgbClr val="000000"/>
                </a:solidFill>
                <a:latin typeface="Times New Roman" pitchFamily="18" charset="0"/>
              </a:rPr>
              <a:t>Shiwen He, Haiming Wang</a:t>
            </a:r>
          </a:p>
        </p:txBody>
      </p:sp>
      <p:sp>
        <p:nvSpPr>
          <p:cNvPr id="1638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solidFill>
                  <a:srgbClr val="000000"/>
                </a:solidFill>
                <a:latin typeface="Times New Roman" pitchFamily="18" charset="0"/>
              </a:rPr>
              <a:t>Slide </a:t>
            </a:r>
            <a:fld id="{3529FA17-961D-4C09-9885-478FB7FE5907}" type="slidenum">
              <a:rPr lang="en-GB" altLang="zh-CN" sz="1200">
                <a:solidFill>
                  <a:srgbClr val="000000"/>
                </a:solidFill>
                <a:latin typeface="Times New Roman" pitchFamily="18" charset="0"/>
              </a:rPr>
              <a:pPr algn="ctr"/>
              <a:t>13</a:t>
            </a:fld>
            <a:endParaRPr lang="en-GB" altLang="zh-CN" sz="1200">
              <a:solidFill>
                <a:srgbClr val="000000"/>
              </a:solidFill>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sz="2800" dirty="0" smtClean="0"/>
              <a:t>Transmitter Block Diagram </a:t>
            </a:r>
            <a:r>
              <a:rPr lang="en-US" altLang="zh-CN" sz="2800" dirty="0"/>
              <a:t>for </a:t>
            </a:r>
            <a:r>
              <a:rPr lang="en-US" altLang="zh-CN" sz="2800" dirty="0" smtClean="0"/>
              <a:t>SIG-A fields Using </a:t>
            </a:r>
            <a:r>
              <a:rPr lang="en-US" altLang="zh-CN" sz="2800" dirty="0"/>
              <a:t>SC </a:t>
            </a:r>
            <a:r>
              <a:rPr lang="en-US" altLang="zh-CN" sz="2800" dirty="0" smtClean="0"/>
              <a:t>Transmission</a:t>
            </a:r>
            <a:endParaRPr lang="zh-CN" altLang="en-US" sz="2800" kern="0" dirty="0">
              <a:solidFill>
                <a:srgbClr val="000000"/>
              </a:solidFill>
            </a:endParaRPr>
          </a:p>
        </p:txBody>
      </p:sp>
      <p:graphicFrame>
        <p:nvGraphicFramePr>
          <p:cNvPr id="16389" name="对象 2"/>
          <p:cNvGraphicFramePr>
            <a:graphicFrameLocks noChangeAspect="1"/>
          </p:cNvGraphicFramePr>
          <p:nvPr/>
        </p:nvGraphicFramePr>
        <p:xfrm>
          <a:off x="3060700" y="1582738"/>
          <a:ext cx="5472113" cy="4581525"/>
        </p:xfrm>
        <a:graphic>
          <a:graphicData uri="http://schemas.openxmlformats.org/presentationml/2006/ole">
            <mc:AlternateContent xmlns:mc="http://schemas.openxmlformats.org/markup-compatibility/2006">
              <mc:Choice xmlns:v="urn:schemas-microsoft-com:vml" Requires="v">
                <p:oleObj spid="_x0000_s16427" name="Visio" r:id="rId4" imgW="5400583" imgH="5419889" progId="Visio.Drawing.15">
                  <p:embed/>
                </p:oleObj>
              </mc:Choice>
              <mc:Fallback>
                <p:oleObj name="Visio" r:id="rId4" imgW="5400583" imgH="5419889" progId="Visio.Drawing.15">
                  <p:embed/>
                  <p:pic>
                    <p:nvPicPr>
                      <p:cNvPr id="0" name="对象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0700" y="1582738"/>
                        <a:ext cx="5472113" cy="458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文本框 7"/>
          <p:cNvSpPr txBox="1"/>
          <p:nvPr/>
        </p:nvSpPr>
        <p:spPr>
          <a:xfrm>
            <a:off x="475971" y="2060848"/>
            <a:ext cx="2652415" cy="3000821"/>
          </a:xfrm>
          <a:prstGeom prst="rect">
            <a:avLst/>
          </a:prstGeom>
          <a:noFill/>
        </p:spPr>
        <p:txBody>
          <a:bodyPr wrap="square">
            <a:spAutoFit/>
          </a:bodyPr>
          <a:lstStyle/>
          <a:p>
            <a:pPr marL="342900" indent="-342900">
              <a:lnSpc>
                <a:spcPct val="150000"/>
              </a:lnSpc>
              <a:buFont typeface="Arial" panose="020B0604020202020204" pitchFamily="34" charset="0"/>
              <a:buChar char="•"/>
              <a:defRPr/>
            </a:pPr>
            <a:r>
              <a:rPr lang="en-US" altLang="zh-CN" dirty="0">
                <a:solidFill>
                  <a:srgbClr val="FF0000"/>
                </a:solidFill>
                <a:latin typeface="+mj-lt"/>
              </a:rPr>
              <a:t>The SIG-A field carries information required to interpret PPDUs transmission</a:t>
            </a:r>
            <a:r>
              <a:rPr lang="en-US" altLang="zh-CN" dirty="0" smtClean="0">
                <a:solidFill>
                  <a:srgbClr val="FF0000"/>
                </a:solidFill>
                <a:latin typeface="+mj-lt"/>
              </a:rPr>
              <a:t>.</a:t>
            </a:r>
          </a:p>
          <a:p>
            <a:pPr marL="342900" indent="-342900">
              <a:lnSpc>
                <a:spcPct val="150000"/>
              </a:lnSpc>
              <a:buFont typeface="Arial" panose="020B0604020202020204" pitchFamily="34" charset="0"/>
              <a:buChar char="•"/>
              <a:defRPr/>
            </a:pPr>
            <a:r>
              <a:rPr lang="en-US" altLang="zh-CN" dirty="0" smtClean="0">
                <a:solidFill>
                  <a:srgbClr val="FF0000"/>
                </a:solidFill>
                <a:latin typeface="+mj-lt"/>
              </a:rPr>
              <a:t>The </a:t>
            </a:r>
            <a:r>
              <a:rPr lang="en-US" altLang="zh-CN" dirty="0">
                <a:solidFill>
                  <a:srgbClr val="FF0000"/>
                </a:solidFill>
                <a:latin typeface="+mj-lt"/>
              </a:rPr>
              <a:t>SIG-A field is transmitted </a:t>
            </a:r>
            <a:r>
              <a:rPr lang="en-US" altLang="zh-CN" dirty="0" smtClean="0">
                <a:solidFill>
                  <a:srgbClr val="FF0000"/>
                </a:solidFill>
                <a:latin typeface="+mj-lt"/>
              </a:rPr>
              <a:t>using the SC PHY mode. </a:t>
            </a:r>
            <a:endParaRPr lang="zh-CN" altLang="en-US" dirty="0">
              <a:solidFill>
                <a:srgbClr val="FF0000"/>
              </a:solidFill>
            </a:endParaRP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741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A1FC9578-9014-4F2A-80C6-E0D898E9AF4D}" type="slidenum">
              <a:rPr lang="en-GB" altLang="zh-CN" sz="1200">
                <a:latin typeface="Times New Roman" pitchFamily="18" charset="0"/>
              </a:rPr>
              <a:pPr algn="ctr"/>
              <a:t>14</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smtClean="0"/>
              <a:t>SIG-B </a:t>
            </a:r>
            <a:r>
              <a:rPr lang="en-US" altLang="zh-CN" dirty="0"/>
              <a:t>structure</a:t>
            </a:r>
            <a:endParaRPr lang="zh-CN" altLang="en-US" kern="0" dirty="0"/>
          </a:p>
        </p:txBody>
      </p:sp>
      <p:graphicFrame>
        <p:nvGraphicFramePr>
          <p:cNvPr id="13" name="表格 12"/>
          <p:cNvGraphicFramePr>
            <a:graphicFrameLocks noGrp="1"/>
          </p:cNvGraphicFramePr>
          <p:nvPr>
            <p:extLst>
              <p:ext uri="{D42A27DB-BD31-4B8C-83A1-F6EECF244321}">
                <p14:modId xmlns:p14="http://schemas.microsoft.com/office/powerpoint/2010/main" val="1218045283"/>
              </p:ext>
            </p:extLst>
          </p:nvPr>
        </p:nvGraphicFramePr>
        <p:xfrm>
          <a:off x="1042988" y="3244850"/>
          <a:ext cx="7273926" cy="2920998"/>
        </p:xfrm>
        <a:graphic>
          <a:graphicData uri="http://schemas.openxmlformats.org/drawingml/2006/table">
            <a:tbl>
              <a:tblPr firstRow="1" firstCol="1" bandRow="1"/>
              <a:tblGrid>
                <a:gridCol w="791829"/>
                <a:gridCol w="2060518"/>
                <a:gridCol w="1437794"/>
                <a:gridCol w="2983785"/>
              </a:tblGrid>
              <a:tr h="365125">
                <a:tc>
                  <a:txBody>
                    <a:bodyPr/>
                    <a:lstStyle/>
                    <a:p>
                      <a:pPr algn="ctr">
                        <a:lnSpc>
                          <a:spcPct val="15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5">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7</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5">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B7-B10</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MU MCS</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4</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MU MCS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index.</a:t>
                      </a:r>
                      <a:endParaRPr lang="zh-CN" sz="18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249">
                <a:tc>
                  <a:txBody>
                    <a:bodyPr/>
                    <a:lstStyle/>
                    <a:p>
                      <a:pPr algn="just">
                        <a:lnSpc>
                          <a:spcPct val="150000"/>
                        </a:lnSpc>
                        <a:spcAft>
                          <a:spcPts val="0"/>
                        </a:spcAft>
                      </a:pP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B11-B28</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Length</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18</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Number of data octets in the PSDU, Rang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1-162143.</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125">
                <a:tc>
                  <a:txBody>
                    <a:bodyPr/>
                    <a:lstStyle/>
                    <a:p>
                      <a:pPr algn="just">
                        <a:lnSpc>
                          <a:spcPct val="150000"/>
                        </a:lnSpc>
                        <a:spcAft>
                          <a:spcPts val="0"/>
                        </a:spcAft>
                      </a:pP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B29-B31</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Reserved</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Reserved bits.</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249">
                <a:tc>
                  <a:txBody>
                    <a:bodyPr/>
                    <a:lstStyle/>
                    <a:p>
                      <a:pPr algn="just">
                        <a:lnSpc>
                          <a:spcPct val="150000"/>
                        </a:lnSpc>
                        <a:spcAft>
                          <a:spcPts val="0"/>
                        </a:spcAft>
                      </a:pP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B32-B39</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CRC</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altLang="zh-CN"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8</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SIG-B check sequence. Definition of this field calculation is in TBD.</a:t>
                      </a:r>
                      <a:endParaRPr lang="zh-CN" sz="18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文本框 9"/>
          <p:cNvSpPr txBox="1"/>
          <p:nvPr/>
        </p:nvSpPr>
        <p:spPr>
          <a:xfrm>
            <a:off x="900113" y="1306513"/>
            <a:ext cx="3671887" cy="1938337"/>
          </a:xfrm>
          <a:prstGeom prst="rect">
            <a:avLst/>
          </a:prstGeom>
          <a:noFill/>
        </p:spPr>
        <p:txBody>
          <a:bodyPr>
            <a:spAutoFit/>
          </a:bodyPr>
          <a:lstStyle/>
          <a:p>
            <a:pPr marL="342900" indent="-342900">
              <a:lnSpc>
                <a:spcPct val="150000"/>
              </a:lnSpc>
              <a:buFont typeface="Arial" panose="020B0604020202020204" pitchFamily="34" charset="0"/>
              <a:buChar char="•"/>
              <a:defRPr/>
            </a:pPr>
            <a:r>
              <a:rPr lang="en-US" altLang="zh-CN" sz="2000" dirty="0">
                <a:solidFill>
                  <a:srgbClr val="FF0000"/>
                </a:solidFill>
                <a:latin typeface="+mj-lt"/>
              </a:rPr>
              <a:t>The SIG-B field carries information required to interpret PPDUs in MU transmission case.</a:t>
            </a:r>
            <a:endParaRPr lang="zh-CN" altLang="en-US" sz="2000" dirty="0">
              <a:latin typeface="+mj-lt"/>
            </a:endParaRPr>
          </a:p>
        </p:txBody>
      </p:sp>
      <p:pic>
        <p:nvPicPr>
          <p:cNvPr id="17451" name="图片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160463"/>
            <a:ext cx="3744913"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a:r>
              <a:rPr lang="en-GB" altLang="zh-CN" sz="1200">
                <a:solidFill>
                  <a:srgbClr val="000000"/>
                </a:solidFill>
                <a:latin typeface="Times New Roman" pitchFamily="18" charset="0"/>
              </a:rPr>
              <a:t>Shiwen He, Haiming Wang</a:t>
            </a:r>
          </a:p>
        </p:txBody>
      </p:sp>
      <p:sp>
        <p:nvSpPr>
          <p:cNvPr id="1843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solidFill>
                  <a:srgbClr val="000000"/>
                </a:solidFill>
                <a:latin typeface="Times New Roman" pitchFamily="18" charset="0"/>
              </a:rPr>
              <a:t>Slide </a:t>
            </a:r>
            <a:fld id="{209EEC39-C53E-411E-A4A3-33E0C9AF7646}" type="slidenum">
              <a:rPr lang="en-GB" altLang="zh-CN" sz="1200">
                <a:solidFill>
                  <a:srgbClr val="000000"/>
                </a:solidFill>
                <a:latin typeface="Times New Roman" pitchFamily="18" charset="0"/>
              </a:rPr>
              <a:pPr algn="ctr"/>
              <a:t>15</a:t>
            </a:fld>
            <a:endParaRPr lang="en-GB" altLang="zh-CN" sz="1200">
              <a:solidFill>
                <a:srgbClr val="000000"/>
              </a:solidFill>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sz="2800" dirty="0" smtClean="0"/>
              <a:t>Transmitter Block Diagram for SIG-B </a:t>
            </a:r>
            <a:r>
              <a:rPr lang="en-US" altLang="zh-CN" sz="2800" dirty="0"/>
              <a:t>fields </a:t>
            </a:r>
            <a:r>
              <a:rPr lang="en-US" altLang="zh-CN" sz="2800" dirty="0" smtClean="0"/>
              <a:t>Using OFDM </a:t>
            </a:r>
            <a:r>
              <a:rPr lang="en-US" altLang="zh-CN" sz="2800" dirty="0"/>
              <a:t>MU PPDU Transmission</a:t>
            </a:r>
            <a:endParaRPr lang="zh-CN" altLang="en-US" sz="2800" kern="0" dirty="0">
              <a:solidFill>
                <a:srgbClr val="000000"/>
              </a:solidFill>
            </a:endParaRPr>
          </a:p>
        </p:txBody>
      </p:sp>
      <p:sp>
        <p:nvSpPr>
          <p:cNvPr id="1843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graphicFrame>
        <p:nvGraphicFramePr>
          <p:cNvPr id="18438" name="对象 8"/>
          <p:cNvGraphicFramePr>
            <a:graphicFrameLocks noChangeAspect="1"/>
          </p:cNvGraphicFramePr>
          <p:nvPr/>
        </p:nvGraphicFramePr>
        <p:xfrm>
          <a:off x="3643313" y="1628775"/>
          <a:ext cx="5105400" cy="4614863"/>
        </p:xfrm>
        <a:graphic>
          <a:graphicData uri="http://schemas.openxmlformats.org/presentationml/2006/ole">
            <mc:AlternateContent xmlns:mc="http://schemas.openxmlformats.org/markup-compatibility/2006">
              <mc:Choice xmlns:v="urn:schemas-microsoft-com:vml" Requires="v">
                <p:oleObj spid="_x0000_s18476" name="Visio" r:id="rId4" imgW="5877017" imgH="7324561" progId="Visio.DrawingConvertable.15">
                  <p:embed/>
                </p:oleObj>
              </mc:Choice>
              <mc:Fallback>
                <p:oleObj name="Visio" r:id="rId4" imgW="5877017" imgH="7324561" progId="Visio.DrawingConvertable.15">
                  <p:embed/>
                  <p:pic>
                    <p:nvPicPr>
                      <p:cNvPr id="0" name="对象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3313" y="1628775"/>
                        <a:ext cx="5105400" cy="461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文本框 1"/>
          <p:cNvSpPr txBox="1"/>
          <p:nvPr/>
        </p:nvSpPr>
        <p:spPr>
          <a:xfrm>
            <a:off x="376238" y="2060575"/>
            <a:ext cx="2770187" cy="3694113"/>
          </a:xfrm>
          <a:prstGeom prst="rect">
            <a:avLst/>
          </a:prstGeom>
          <a:noFill/>
        </p:spPr>
        <p:txBody>
          <a:bodyPr>
            <a:spAutoFit/>
          </a:bodyPr>
          <a:lstStyle/>
          <a:p>
            <a:pPr marL="342900" indent="-342900">
              <a:lnSpc>
                <a:spcPct val="130000"/>
              </a:lnSpc>
              <a:buFont typeface="Arial" panose="020B0604020202020204" pitchFamily="34" charset="0"/>
              <a:buChar char="•"/>
              <a:defRPr/>
            </a:pPr>
            <a:r>
              <a:rPr lang="en-US" altLang="zh-CN" sz="2000" dirty="0">
                <a:solidFill>
                  <a:srgbClr val="FF0000"/>
                </a:solidFill>
                <a:latin typeface="+mj-lt"/>
              </a:rPr>
              <a:t>The SIG-B field carries information required to interpret PPDUs in MU transmission case. In other word, the SIG-B field is only transmitted for the MU case</a:t>
            </a:r>
            <a:r>
              <a:rPr lang="en-US" altLang="zh-CN" sz="2000" dirty="0">
                <a:solidFill>
                  <a:srgbClr val="FF0000"/>
                </a:solidFill>
              </a:rPr>
              <a:t>.</a:t>
            </a:r>
            <a:endParaRPr lang="zh-CN" altLang="en-US" sz="2000" dirty="0">
              <a:solidFill>
                <a:srgbClr val="FF0000"/>
              </a:solidFill>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945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30A61CC0-36A6-4BA4-939D-C8AA316CF1ED}" type="slidenum">
              <a:rPr lang="en-GB" altLang="zh-CN" sz="1200">
                <a:latin typeface="Times New Roman" pitchFamily="18" charset="0"/>
              </a:rPr>
              <a:pPr algn="ctr"/>
              <a:t>16</a:t>
            </a:fld>
            <a:endParaRPr lang="en-GB" altLang="zh-CN" sz="1200">
              <a:latin typeface="Times New Roman" pitchFamily="18" charset="0"/>
            </a:endParaRPr>
          </a:p>
        </p:txBody>
      </p:sp>
      <p:sp>
        <p:nvSpPr>
          <p:cNvPr id="11" name="标题 1"/>
          <p:cNvSpPr txBox="1">
            <a:spLocks/>
          </p:cNvSpPr>
          <p:nvPr/>
        </p:nvSpPr>
        <p:spPr>
          <a:xfrm>
            <a:off x="2428875" y="785813"/>
            <a:ext cx="3889375" cy="67945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smtClean="0"/>
              <a:t>Reference</a:t>
            </a:r>
            <a:endParaRPr lang="zh-CN" altLang="en-US" kern="0" dirty="0"/>
          </a:p>
        </p:txBody>
      </p:sp>
      <p:sp>
        <p:nvSpPr>
          <p:cNvPr id="9" name="文本框 8"/>
          <p:cNvSpPr txBox="1"/>
          <p:nvPr/>
        </p:nvSpPr>
        <p:spPr>
          <a:xfrm>
            <a:off x="900112" y="1700213"/>
            <a:ext cx="7343775" cy="2308324"/>
          </a:xfrm>
          <a:prstGeom prst="rect">
            <a:avLst/>
          </a:prstGeom>
          <a:noFill/>
        </p:spPr>
        <p:txBody>
          <a:bodyPr>
            <a:spAutoFit/>
          </a:bodyPr>
          <a:lstStyle/>
          <a:p>
            <a:pPr marL="355600" indent="-355600" algn="just">
              <a:defRPr/>
            </a:pPr>
            <a:r>
              <a:rPr lang="en-US" altLang="zh-CN" dirty="0">
                <a:latin typeface="+mj-lt"/>
              </a:rPr>
              <a:t>[1] P. </a:t>
            </a:r>
            <a:r>
              <a:rPr lang="en-US" altLang="zh-CN" dirty="0" err="1">
                <a:latin typeface="+mj-lt"/>
              </a:rPr>
              <a:t>Koopman,T</a:t>
            </a:r>
            <a:r>
              <a:rPr lang="en-US" altLang="zh-CN" dirty="0">
                <a:latin typeface="+mj-lt"/>
              </a:rPr>
              <a:t>. </a:t>
            </a:r>
            <a:r>
              <a:rPr lang="en-US" altLang="zh-CN" dirty="0" err="1">
                <a:latin typeface="+mj-lt"/>
              </a:rPr>
              <a:t>Chakravarty</a:t>
            </a:r>
            <a:r>
              <a:rPr lang="en-US" altLang="zh-CN" dirty="0">
                <a:latin typeface="+mj-lt"/>
              </a:rPr>
              <a:t>, Cyclic Redundancy Code (CRC) Polynomial Selection For Embedded Networks, The International Conference on Dependable Systems and Networks, DSN-2004</a:t>
            </a:r>
            <a:r>
              <a:rPr lang="en-US" altLang="zh-CN" dirty="0" smtClean="0">
                <a:latin typeface="+mj-lt"/>
              </a:rPr>
              <a:t>.</a:t>
            </a:r>
          </a:p>
          <a:p>
            <a:pPr marL="355600" indent="-355600" algn="just">
              <a:defRPr/>
            </a:pPr>
            <a:endParaRPr lang="en-US" altLang="zh-CN" dirty="0" smtClean="0">
              <a:latin typeface="+mj-lt"/>
            </a:endParaRPr>
          </a:p>
          <a:p>
            <a:pPr marL="355600" indent="-355600" algn="just">
              <a:defRPr/>
            </a:pPr>
            <a:r>
              <a:rPr lang="en-US" altLang="zh-CN" dirty="0" smtClean="0">
                <a:solidFill>
                  <a:srgbClr val="000000"/>
                </a:solidFill>
                <a:latin typeface="Times New Roman" pitchFamily="18" charset="0"/>
              </a:rPr>
              <a:t>[2</a:t>
            </a:r>
            <a:r>
              <a:rPr lang="en-US" altLang="zh-CN" dirty="0">
                <a:solidFill>
                  <a:srgbClr val="000000"/>
                </a:solidFill>
                <a:latin typeface="Times New Roman" pitchFamily="18" charset="0"/>
              </a:rPr>
              <a:t>] PHY SIG Frame Structure </a:t>
            </a:r>
            <a:r>
              <a:rPr lang="en-US" altLang="zh-CN" dirty="0" smtClean="0">
                <a:solidFill>
                  <a:srgbClr val="000000"/>
                </a:solidFill>
                <a:latin typeface="Times New Roman" pitchFamily="18" charset="0"/>
              </a:rPr>
              <a:t>for </a:t>
            </a:r>
            <a:r>
              <a:rPr lang="en-US" altLang="zh-CN" dirty="0">
                <a:solidFill>
                  <a:srgbClr val="000000"/>
                </a:solidFill>
                <a:latin typeface="Times New Roman" pitchFamily="18" charset="0"/>
              </a:rPr>
              <a:t>IEEE 802.11aj (45GHz</a:t>
            </a:r>
            <a:r>
              <a:rPr lang="en-US" altLang="zh-CN" dirty="0" smtClean="0">
                <a:solidFill>
                  <a:srgbClr val="000000"/>
                </a:solidFill>
                <a:latin typeface="Times New Roman" pitchFamily="18" charset="0"/>
              </a:rPr>
              <a:t>), IEEE </a:t>
            </a:r>
            <a:r>
              <a:rPr lang="en-US" altLang="zh-CN" dirty="0" smtClean="0">
                <a:solidFill>
                  <a:srgbClr val="000000"/>
                </a:solidFill>
                <a:latin typeface="Times New Roman" pitchFamily="18" charset="0"/>
              </a:rPr>
              <a:t>802.11-14/0883r0</a:t>
            </a:r>
          </a:p>
          <a:p>
            <a:pPr marL="355600" indent="-355600" algn="just">
              <a:defRPr/>
            </a:pPr>
            <a:endParaRPr lang="en-US" altLang="zh-CN" dirty="0" smtClean="0">
              <a:solidFill>
                <a:srgbClr val="000000"/>
              </a:solidFill>
              <a:latin typeface="Times New Roman" pitchFamily="18" charset="0"/>
            </a:endParaRPr>
          </a:p>
          <a:p>
            <a:pPr marL="355600" lvl="2" indent="-355600" algn="just">
              <a:defRPr/>
            </a:pPr>
            <a:r>
              <a:rPr lang="en-US" altLang="zh-CN" dirty="0">
                <a:latin typeface="+mj-lt"/>
              </a:rPr>
              <a:t>[3] </a:t>
            </a:r>
            <a:r>
              <a:rPr lang="en-US" altLang="zh-CN" dirty="0">
                <a:latin typeface="+mj-lt"/>
              </a:rPr>
              <a:t>PPDU Format for IEEE </a:t>
            </a:r>
            <a:r>
              <a:rPr lang="en-US" altLang="zh-CN" dirty="0" smtClean="0">
                <a:latin typeface="+mj-lt"/>
              </a:rPr>
              <a:t>802.11aj (</a:t>
            </a:r>
            <a:r>
              <a:rPr lang="en-US" altLang="zh-CN" dirty="0">
                <a:latin typeface="+mj-lt"/>
              </a:rPr>
              <a:t>45GHz</a:t>
            </a:r>
            <a:r>
              <a:rPr lang="en-US" altLang="zh-CN" dirty="0">
                <a:latin typeface="+mj-lt"/>
              </a:rPr>
              <a:t>), IEEE 802.11-14/1082r0</a:t>
            </a:r>
            <a:endParaRPr lang="zh-CN" altLang="en-US" dirty="0">
              <a:latin typeface="+mj-lt"/>
            </a:endParaRP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048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0A326625-2DA9-4A25-8C4D-E44DD181EC41}" type="slidenum">
              <a:rPr lang="en-GB" altLang="zh-CN" sz="1200">
                <a:latin typeface="Times New Roman" pitchFamily="18" charset="0"/>
              </a:rPr>
              <a:pPr algn="ctr"/>
              <a:t>17</a:t>
            </a:fld>
            <a:endParaRPr lang="en-GB" altLang="zh-CN" sz="1200">
              <a:latin typeface="Times New Roman" pitchFamily="18" charset="0"/>
            </a:endParaRPr>
          </a:p>
        </p:txBody>
      </p:sp>
      <p:sp>
        <p:nvSpPr>
          <p:cNvPr id="11" name="标题 1"/>
          <p:cNvSpPr txBox="1">
            <a:spLocks/>
          </p:cNvSpPr>
          <p:nvPr/>
        </p:nvSpPr>
        <p:spPr>
          <a:xfrm>
            <a:off x="455613" y="306863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Thanks for Your </a:t>
            </a:r>
            <a:r>
              <a:rPr lang="en-US" altLang="zh-CN" dirty="0" smtClean="0"/>
              <a:t>Attention.</a:t>
            </a:r>
            <a:endParaRPr lang="zh-CN" altLang="en-US" kern="0" dirty="0"/>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150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87F0D51F-5803-4BDB-94AC-E6596BC3D7A1}" type="slidenum">
              <a:rPr lang="en-GB" altLang="zh-CN" sz="1200">
                <a:latin typeface="Times New Roman" pitchFamily="18" charset="0"/>
              </a:rPr>
              <a:pPr algn="ctr"/>
              <a:t>18</a:t>
            </a:fld>
            <a:endParaRPr lang="en-GB" altLang="zh-CN" sz="1200">
              <a:latin typeface="Times New Roman" pitchFamily="18" charset="0"/>
            </a:endParaRPr>
          </a:p>
        </p:txBody>
      </p:sp>
      <p:sp>
        <p:nvSpPr>
          <p:cNvPr id="11" name="标题 1"/>
          <p:cNvSpPr txBox="1">
            <a:spLocks/>
          </p:cNvSpPr>
          <p:nvPr/>
        </p:nvSpPr>
        <p:spPr>
          <a:xfrm>
            <a:off x="676275" y="1484313"/>
            <a:ext cx="7772400" cy="424815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342900" indent="-342900" algn="l">
              <a:lnSpc>
                <a:spcPct val="150000"/>
              </a:lnSpc>
              <a:buFont typeface="+mj-lt"/>
              <a:buAutoNum type="arabicPeriod"/>
              <a:defRPr/>
            </a:pPr>
            <a:r>
              <a:rPr lang="en-US" altLang="zh-CN" sz="2400" dirty="0" smtClean="0">
                <a:solidFill>
                  <a:srgbClr val="FF0000"/>
                </a:solidFill>
              </a:rPr>
              <a:t>What is the motivation for the design of our SIG?</a:t>
            </a:r>
          </a:p>
          <a:p>
            <a:pPr marL="800100" lvl="1" indent="-342900" algn="just">
              <a:lnSpc>
                <a:spcPct val="150000"/>
              </a:lnSpc>
              <a:buFont typeface="Arial" panose="020B0604020202020204" pitchFamily="34" charset="0"/>
              <a:buChar char="•"/>
              <a:defRPr/>
            </a:pPr>
            <a:r>
              <a:rPr lang="en-US" altLang="zh-CN" sz="2000" b="0" kern="0" dirty="0" smtClean="0"/>
              <a:t>The main role of our SIG is </a:t>
            </a:r>
            <a:r>
              <a:rPr lang="en-US" altLang="zh-CN" sz="2000" b="0" kern="0" dirty="0"/>
              <a:t>to </a:t>
            </a:r>
            <a:r>
              <a:rPr lang="en-US" altLang="zh-CN" sz="2000" b="0" kern="0" dirty="0" smtClean="0"/>
              <a:t>carry </a:t>
            </a:r>
            <a:r>
              <a:rPr lang="en-US" altLang="zh-CN" sz="2000" b="0" kern="0" dirty="0"/>
              <a:t>information </a:t>
            </a:r>
            <a:r>
              <a:rPr lang="en-US" altLang="zh-CN" sz="2000" b="0" kern="0" dirty="0" smtClean="0"/>
              <a:t>which is required </a:t>
            </a:r>
            <a:r>
              <a:rPr lang="en-US" altLang="zh-CN" sz="2000" b="0" kern="0" dirty="0"/>
              <a:t>to </a:t>
            </a:r>
            <a:r>
              <a:rPr lang="en-US" altLang="zh-CN" sz="2000" b="0" kern="0" dirty="0" smtClean="0"/>
              <a:t>interpret the physical protocol data unit (PPDU).</a:t>
            </a:r>
          </a:p>
          <a:p>
            <a:pPr marL="800100" lvl="1" indent="-342900" algn="just">
              <a:lnSpc>
                <a:spcPct val="150000"/>
              </a:lnSpc>
              <a:buFont typeface="Arial" panose="020B0604020202020204" pitchFamily="34" charset="0"/>
              <a:buChar char="•"/>
              <a:defRPr/>
            </a:pPr>
            <a:r>
              <a:rPr lang="en-US" altLang="zh-CN" sz="2000" b="0" kern="0" dirty="0" smtClean="0"/>
              <a:t>The basic </a:t>
            </a:r>
            <a:r>
              <a:rPr lang="en-US" altLang="zh-CN" sz="2000" b="0" kern="0" dirty="0"/>
              <a:t>required </a:t>
            </a:r>
            <a:r>
              <a:rPr lang="en-US" altLang="zh-CN" sz="2000" b="0" kern="0" dirty="0" smtClean="0"/>
              <a:t>information to carry is listed as:</a:t>
            </a: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Dynamic bandwidth</a:t>
            </a:r>
            <a:endParaRPr lang="zh-CN" altLang="en-US"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Multi-user &amp; Multi-stream</a:t>
            </a:r>
            <a:endParaRPr lang="zh-CN" altLang="en-US"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Energy efficiency</a:t>
            </a:r>
            <a:endParaRPr lang="zh-CN" altLang="en-US"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smtClean="0">
                <a:solidFill>
                  <a:srgbClr val="000000"/>
                </a:solidFill>
                <a:latin typeface="+mj-lt"/>
                <a:ea typeface="宋体" charset="-122"/>
              </a:rPr>
              <a:t>Scrambler initialization</a:t>
            </a:r>
            <a:endParaRPr lang="en-US" altLang="zh-CN" sz="1800" b="0" dirty="0">
              <a:solidFill>
                <a:srgbClr val="000000"/>
              </a:solidFill>
              <a:latin typeface="+mj-lt"/>
              <a:ea typeface="宋体" charset="-122"/>
            </a:endParaRPr>
          </a:p>
          <a:p>
            <a:pPr marL="1200150" lvl="2" indent="-285750" algn="l">
              <a:lnSpc>
                <a:spcPct val="150000"/>
              </a:lnSpc>
              <a:buFont typeface="Times New Roman" panose="02020603050405020304" pitchFamily="18" charset="0"/>
              <a:buChar char="−"/>
              <a:defRPr/>
            </a:pPr>
            <a:r>
              <a:rPr lang="en-US" altLang="zh-CN" sz="1800" b="0" dirty="0">
                <a:solidFill>
                  <a:srgbClr val="000000"/>
                </a:solidFill>
                <a:latin typeface="+mj-lt"/>
                <a:ea typeface="宋体" charset="-122"/>
              </a:rPr>
              <a:t>Single &amp; </a:t>
            </a:r>
            <a:r>
              <a:rPr lang="en-US" altLang="zh-CN" sz="1800" b="0" dirty="0" smtClean="0">
                <a:solidFill>
                  <a:srgbClr val="000000"/>
                </a:solidFill>
                <a:latin typeface="+mj-lt"/>
                <a:ea typeface="宋体" charset="-122"/>
              </a:rPr>
              <a:t>Multi-carrier</a:t>
            </a:r>
            <a:endParaRPr lang="en-US" altLang="zh-CN" sz="1800" b="0" kern="0" dirty="0">
              <a:latin typeface="+mj-lt"/>
              <a:ea typeface="宋体" charset="-122"/>
            </a:endParaRPr>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smtClean="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253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6DEA1C43-3A6A-4D0C-8BD9-88CE07AE5E86}" type="slidenum">
              <a:rPr lang="en-GB" altLang="zh-CN" sz="1200">
                <a:latin typeface="Times New Roman" pitchFamily="18" charset="0"/>
              </a:rPr>
              <a:pPr algn="ctr"/>
              <a:t>19</a:t>
            </a:fld>
            <a:endParaRPr lang="en-GB" altLang="zh-CN" sz="1200">
              <a:latin typeface="Times New Roman" pitchFamily="18" charset="0"/>
            </a:endParaRPr>
          </a:p>
        </p:txBody>
      </p:sp>
      <p:sp>
        <p:nvSpPr>
          <p:cNvPr id="11" name="标题 1"/>
          <p:cNvSpPr txBox="1">
            <a:spLocks/>
          </p:cNvSpPr>
          <p:nvPr/>
        </p:nvSpPr>
        <p:spPr>
          <a:xfrm>
            <a:off x="639763" y="1357313"/>
            <a:ext cx="7859712" cy="5207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457200" indent="-457200" algn="l">
              <a:lnSpc>
                <a:spcPct val="150000"/>
              </a:lnSpc>
              <a:buFont typeface="+mj-lt"/>
              <a:buAutoNum type="arabicPeriod" startAt="2"/>
              <a:defRPr/>
            </a:pPr>
            <a:r>
              <a:rPr lang="en-US" altLang="zh-CN" sz="2400" dirty="0" smtClean="0">
                <a:solidFill>
                  <a:srgbClr val="FF0000"/>
                </a:solidFill>
              </a:rPr>
              <a:t>What is the difference between VHT-SIG and our SIG?</a:t>
            </a:r>
          </a:p>
          <a:p>
            <a:pPr marL="800100" lvl="1" indent="-342900" algn="just">
              <a:lnSpc>
                <a:spcPct val="130000"/>
              </a:lnSpc>
              <a:buFont typeface="Arial" panose="020B0604020202020204" pitchFamily="34" charset="0"/>
              <a:buChar char="•"/>
              <a:defRPr/>
            </a:pPr>
            <a:r>
              <a:rPr lang="en-US" altLang="zh-CN" sz="2000" b="0" dirty="0" smtClean="0">
                <a:solidFill>
                  <a:schemeClr val="tx1"/>
                </a:solidFill>
              </a:rPr>
              <a:t>The scrambler initialization field is included in our SIG, which is located in the service field that is removed in IEEE 802.11ac, due to the motivation of further enhancement of reducing the PAPR of SIG and reducing the SIG transmission overhead, such as the transmission of SIG-B in single user transmission for IEEE 802.11aj (45GHz).</a:t>
            </a:r>
          </a:p>
          <a:p>
            <a:pPr marL="800100" lvl="1" indent="-342900" algn="just">
              <a:lnSpc>
                <a:spcPct val="130000"/>
              </a:lnSpc>
              <a:buFont typeface="Arial" panose="020B0604020202020204" pitchFamily="34" charset="0"/>
              <a:buChar char="•"/>
              <a:defRPr/>
            </a:pPr>
            <a:r>
              <a:rPr lang="en-US" altLang="zh-CN" sz="2000" b="0" dirty="0" smtClean="0">
                <a:solidFill>
                  <a:schemeClr val="tx1"/>
                </a:solidFill>
              </a:rPr>
              <a:t>The indication of the dynamic bandwidth is also included in the SIG field.</a:t>
            </a:r>
          </a:p>
          <a:p>
            <a:pPr marL="800100" lvl="1" indent="-342900" algn="just">
              <a:lnSpc>
                <a:spcPct val="130000"/>
              </a:lnSpc>
              <a:buFont typeface="Arial" panose="020B0604020202020204" pitchFamily="34" charset="0"/>
              <a:buChar char="•"/>
              <a:defRPr/>
            </a:pPr>
            <a:r>
              <a:rPr lang="en-US" altLang="zh-CN" sz="2000" b="0" dirty="0" smtClean="0">
                <a:solidFill>
                  <a:schemeClr val="tx1"/>
                </a:solidFill>
              </a:rPr>
              <a:t>A subfield which indicates the modulated model is added in the SIG field. </a:t>
            </a:r>
            <a:endParaRPr lang="zh-CN" altLang="en-US" sz="2000" b="0" kern="0" dirty="0">
              <a:solidFill>
                <a:schemeClr val="tx1"/>
              </a:solidFill>
            </a:endParaRPr>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512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956985C9-9DEE-42B4-B3D4-D80A81D44173}" type="slidenum">
              <a:rPr lang="en-GB" altLang="zh-CN" sz="1200">
                <a:latin typeface="Times New Roman" pitchFamily="18" charset="0"/>
              </a:rPr>
              <a:pPr algn="ctr"/>
              <a:t>2</a:t>
            </a:fld>
            <a:endParaRPr lang="en-GB" altLang="zh-CN" sz="1200">
              <a:latin typeface="Times New Roman" pitchFamily="18" charset="0"/>
            </a:endParaRPr>
          </a:p>
        </p:txBody>
      </p:sp>
      <p:sp>
        <p:nvSpPr>
          <p:cNvPr id="9"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smtClean="0"/>
              <a:t>Abstract</a:t>
            </a:r>
            <a:endParaRPr lang="zh-CN" altLang="en-US" kern="0" dirty="0"/>
          </a:p>
        </p:txBody>
      </p:sp>
      <p:sp>
        <p:nvSpPr>
          <p:cNvPr id="5125" name="内容占位符 2"/>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just">
              <a:spcBef>
                <a:spcPct val="20000"/>
              </a:spcBef>
              <a:buFontTx/>
              <a:buChar char="•"/>
            </a:pPr>
            <a:r>
              <a:rPr lang="en-US" altLang="zh-CN" sz="2400" dirty="0">
                <a:solidFill>
                  <a:srgbClr val="000000"/>
                </a:solidFill>
                <a:latin typeface="Times New Roman" pitchFamily="18" charset="0"/>
              </a:rPr>
              <a:t>The submission presents the physical layer (PHY) SIG frame structure to enable downlink multi-user MIMO WLAN communications for IEEE 802.11aj (45GHz).</a:t>
            </a:r>
          </a:p>
          <a:p>
            <a:pPr algn="just">
              <a:spcBef>
                <a:spcPct val="20000"/>
              </a:spcBef>
              <a:buFontTx/>
              <a:buChar char="•"/>
            </a:pPr>
            <a:endParaRPr lang="en-US" altLang="zh-CN" sz="2400" dirty="0" smtClean="0">
              <a:solidFill>
                <a:srgbClr val="000000"/>
              </a:solidFill>
              <a:latin typeface="Times New Roman" pitchFamily="18" charset="0"/>
            </a:endParaRPr>
          </a:p>
          <a:p>
            <a:pPr algn="just">
              <a:spcBef>
                <a:spcPct val="20000"/>
              </a:spcBef>
              <a:buFontTx/>
              <a:buChar char="•"/>
            </a:pPr>
            <a:r>
              <a:rPr lang="en-US" altLang="zh-CN" sz="2400" dirty="0" smtClean="0">
                <a:solidFill>
                  <a:srgbClr val="000000"/>
                </a:solidFill>
                <a:latin typeface="Times New Roman" pitchFamily="18" charset="0"/>
              </a:rPr>
              <a:t>This </a:t>
            </a:r>
            <a:r>
              <a:rPr lang="en-US" altLang="zh-CN" sz="2400" dirty="0">
                <a:solidFill>
                  <a:srgbClr val="000000"/>
                </a:solidFill>
                <a:latin typeface="Times New Roman" pitchFamily="18" charset="0"/>
              </a:rPr>
              <a:t>submission is an update version of IEEE </a:t>
            </a:r>
            <a:r>
              <a:rPr lang="en-US" altLang="zh-CN" sz="2400" dirty="0" smtClean="0">
                <a:solidFill>
                  <a:srgbClr val="000000"/>
                </a:solidFill>
                <a:latin typeface="Times New Roman" pitchFamily="18" charset="0"/>
              </a:rPr>
              <a:t>802.11-14/0883r0 </a:t>
            </a:r>
            <a:r>
              <a:rPr lang="en-US" altLang="zh-CN" sz="2400" dirty="0">
                <a:solidFill>
                  <a:srgbClr val="000000"/>
                </a:solidFill>
                <a:latin typeface="Times New Roman" pitchFamily="18" charset="0"/>
              </a:rPr>
              <a:t>which was presented in </a:t>
            </a:r>
            <a:r>
              <a:rPr lang="en-US" altLang="zh-CN" sz="2400" dirty="0" smtClean="0">
                <a:solidFill>
                  <a:srgbClr val="000000"/>
                </a:solidFill>
                <a:latin typeface="Times New Roman" pitchFamily="18" charset="0"/>
              </a:rPr>
              <a:t>July </a:t>
            </a:r>
            <a:r>
              <a:rPr lang="en-US" altLang="zh-CN" sz="2400" dirty="0">
                <a:solidFill>
                  <a:srgbClr val="000000"/>
                </a:solidFill>
                <a:latin typeface="Times New Roman" pitchFamily="18" charset="0"/>
              </a:rPr>
              <a:t>2014 </a:t>
            </a:r>
            <a:r>
              <a:rPr lang="en-US" altLang="zh-CN" sz="2400" dirty="0" smtClean="0">
                <a:solidFill>
                  <a:srgbClr val="000000"/>
                </a:solidFill>
                <a:latin typeface="Times New Roman" pitchFamily="18" charset="0"/>
              </a:rPr>
              <a:t>plenary </a:t>
            </a:r>
            <a:r>
              <a:rPr lang="en-US" altLang="zh-CN" sz="2400" dirty="0">
                <a:solidFill>
                  <a:srgbClr val="000000"/>
                </a:solidFill>
                <a:latin typeface="Times New Roman" pitchFamily="18" charset="0"/>
              </a:rPr>
              <a:t>session</a:t>
            </a:r>
            <a:r>
              <a:rPr lang="en-US" altLang="zh-CN" sz="2400" dirty="0" smtClean="0">
                <a:solidFill>
                  <a:srgbClr val="000000"/>
                </a:solidFill>
                <a:latin typeface="Times New Roman" pitchFamily="18" charset="0"/>
              </a:rPr>
              <a:t>.</a:t>
            </a:r>
          </a:p>
          <a:p>
            <a:pPr marL="800100" lvl="1" indent="-342900" algn="just">
              <a:spcBef>
                <a:spcPct val="20000"/>
              </a:spcBef>
              <a:buFont typeface="Times New Roman" panose="02020603050405020304" pitchFamily="18" charset="0"/>
              <a:buChar char="−"/>
            </a:pPr>
            <a:r>
              <a:rPr lang="en-US" altLang="zh-CN" sz="2000" dirty="0" smtClean="0">
                <a:solidFill>
                  <a:srgbClr val="000000"/>
                </a:solidFill>
                <a:latin typeface="Times New Roman" pitchFamily="18" charset="0"/>
              </a:rPr>
              <a:t>MCS</a:t>
            </a:r>
          </a:p>
          <a:p>
            <a:pPr marL="800100" lvl="1" indent="-342900" algn="just">
              <a:spcBef>
                <a:spcPct val="20000"/>
              </a:spcBef>
              <a:buFont typeface="Times New Roman" panose="02020603050405020304" pitchFamily="18" charset="0"/>
              <a:buChar char="−"/>
            </a:pPr>
            <a:r>
              <a:rPr lang="en-US" altLang="zh-CN" sz="2000" dirty="0" smtClean="0">
                <a:solidFill>
                  <a:srgbClr val="000000"/>
                </a:solidFill>
                <a:latin typeface="Times New Roman" pitchFamily="18" charset="0"/>
              </a:rPr>
              <a:t>CRC</a:t>
            </a:r>
          </a:p>
          <a:p>
            <a:pPr marL="800100" lvl="1" indent="-342900" algn="just">
              <a:spcBef>
                <a:spcPct val="20000"/>
              </a:spcBef>
              <a:buFont typeface="Times New Roman" panose="02020603050405020304" pitchFamily="18" charset="0"/>
              <a:buChar char="−"/>
            </a:pPr>
            <a:r>
              <a:rPr lang="en-US" altLang="zh-CN" sz="2000" dirty="0" err="1" smtClean="0">
                <a:solidFill>
                  <a:srgbClr val="000000"/>
                </a:solidFill>
                <a:latin typeface="Times New Roman" pitchFamily="18" charset="0"/>
              </a:rPr>
              <a:t>Midamble</a:t>
            </a:r>
            <a:endParaRPr lang="en-US" altLang="zh-CN" sz="2000" dirty="0">
              <a:solidFill>
                <a:srgbClr val="000000"/>
              </a:solidFill>
              <a:latin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355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C53EB4F3-F6EA-4B76-BDB4-70F6272D86B3}" type="slidenum">
              <a:rPr lang="en-GB" altLang="zh-CN" sz="1200">
                <a:latin typeface="Times New Roman" pitchFamily="18" charset="0"/>
              </a:rPr>
              <a:pPr algn="ctr"/>
              <a:t>20</a:t>
            </a:fld>
            <a:endParaRPr lang="en-GB" altLang="zh-CN" sz="1200">
              <a:latin typeface="Times New Roman" pitchFamily="18" charset="0"/>
            </a:endParaRPr>
          </a:p>
        </p:txBody>
      </p:sp>
      <p:sp>
        <p:nvSpPr>
          <p:cNvPr id="11" name="标题 1"/>
          <p:cNvSpPr txBox="1">
            <a:spLocks/>
          </p:cNvSpPr>
          <p:nvPr/>
        </p:nvSpPr>
        <p:spPr>
          <a:xfrm>
            <a:off x="684213" y="1268413"/>
            <a:ext cx="7772400" cy="511333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342900" indent="-342900" algn="l">
              <a:lnSpc>
                <a:spcPct val="150000"/>
              </a:lnSpc>
              <a:buFont typeface="+mj-lt"/>
              <a:buAutoNum type="arabicPeriod" startAt="3"/>
              <a:defRPr/>
            </a:pPr>
            <a:r>
              <a:rPr lang="en-US" altLang="zh-CN" sz="2400" dirty="0" smtClean="0">
                <a:solidFill>
                  <a:srgbClr val="FF0000"/>
                </a:solidFill>
              </a:rPr>
              <a:t>What are the key features of the SIG?</a:t>
            </a:r>
          </a:p>
          <a:p>
            <a:pPr lvl="1" algn="just">
              <a:lnSpc>
                <a:spcPct val="150000"/>
              </a:lnSpc>
              <a:defRPr/>
            </a:pPr>
            <a:r>
              <a:rPr lang="en-US" altLang="zh-CN" sz="2400" b="0" kern="0" dirty="0" smtClean="0"/>
              <a:t>Re: The </a:t>
            </a:r>
            <a:r>
              <a:rPr lang="en-US" altLang="zh-CN" sz="2400" b="0" kern="0" dirty="0" smtClean="0"/>
              <a:t>key features of the SIG are listed as follows:</a:t>
            </a:r>
          </a:p>
          <a:p>
            <a:pPr marL="1250950" lvl="2" indent="-342900" algn="just">
              <a:lnSpc>
                <a:spcPct val="150000"/>
              </a:lnSpc>
              <a:buFont typeface="+mj-ea"/>
              <a:buAutoNum type="circleNumDbPlain"/>
              <a:defRPr/>
            </a:pPr>
            <a:r>
              <a:rPr lang="en-US" altLang="zh-CN" sz="1800" b="0" dirty="0" smtClean="0">
                <a:solidFill>
                  <a:srgbClr val="000000"/>
                </a:solidFill>
                <a:ea typeface="宋体" charset="-122"/>
              </a:rPr>
              <a:t>Scrambler initialization: reducing the PAPR</a:t>
            </a:r>
            <a:r>
              <a:rPr lang="en-US" altLang="zh-CN" sz="1800" b="0" dirty="0">
                <a:solidFill>
                  <a:srgbClr val="000000"/>
                </a:solidFill>
                <a:ea typeface="宋体" charset="-122"/>
              </a:rPr>
              <a:t>.</a:t>
            </a:r>
            <a:endParaRPr lang="en-US" altLang="zh-CN" sz="1800" b="0" kern="0" dirty="0"/>
          </a:p>
          <a:p>
            <a:pPr marL="1257300" lvl="2" indent="-342900" algn="just">
              <a:lnSpc>
                <a:spcPct val="150000"/>
              </a:lnSpc>
              <a:buFont typeface="+mj-ea"/>
              <a:buAutoNum type="circleNumDbPlain"/>
              <a:defRPr/>
            </a:pPr>
            <a:r>
              <a:rPr lang="en-US" altLang="zh-CN" sz="1800" b="0" dirty="0">
                <a:solidFill>
                  <a:srgbClr val="000000"/>
                </a:solidFill>
                <a:ea typeface="宋体" charset="-122"/>
              </a:rPr>
              <a:t>Dynamic </a:t>
            </a:r>
            <a:r>
              <a:rPr lang="en-US" altLang="zh-CN" sz="1800" b="0" dirty="0" smtClean="0">
                <a:solidFill>
                  <a:srgbClr val="000000"/>
                </a:solidFill>
                <a:ea typeface="宋体" charset="-122"/>
              </a:rPr>
              <a:t>bandwidth: improving the spectral efficiency.</a:t>
            </a:r>
            <a:endParaRPr lang="zh-CN" altLang="en-US" sz="1800" b="0" dirty="0">
              <a:solidFill>
                <a:srgbClr val="000000"/>
              </a:solidFill>
              <a:ea typeface="宋体" charset="-122"/>
            </a:endParaRPr>
          </a:p>
          <a:p>
            <a:pPr marL="1257300" lvl="2" indent="-342900" algn="just">
              <a:lnSpc>
                <a:spcPct val="150000"/>
              </a:lnSpc>
              <a:buFont typeface="+mj-ea"/>
              <a:buAutoNum type="circleNumDbPlain"/>
              <a:defRPr/>
            </a:pPr>
            <a:r>
              <a:rPr lang="en-US" altLang="zh-CN" sz="1800" b="0" dirty="0">
                <a:solidFill>
                  <a:srgbClr val="000000"/>
                </a:solidFill>
                <a:ea typeface="宋体" charset="-122"/>
              </a:rPr>
              <a:t>Multi-user &amp; </a:t>
            </a:r>
            <a:r>
              <a:rPr lang="en-US" altLang="zh-CN" sz="1800" b="0" dirty="0" smtClean="0">
                <a:solidFill>
                  <a:srgbClr val="000000"/>
                </a:solidFill>
                <a:ea typeface="宋体" charset="-122"/>
              </a:rPr>
              <a:t>Multi-stream: enhancing the system capacity.</a:t>
            </a:r>
            <a:endParaRPr lang="zh-CN" altLang="en-US" sz="1800" b="0" dirty="0">
              <a:solidFill>
                <a:srgbClr val="000000"/>
              </a:solidFill>
              <a:ea typeface="宋体" charset="-122"/>
            </a:endParaRPr>
          </a:p>
          <a:p>
            <a:pPr marL="1257300" lvl="2" indent="-342900" algn="just">
              <a:lnSpc>
                <a:spcPct val="150000"/>
              </a:lnSpc>
              <a:buFont typeface="+mj-ea"/>
              <a:buAutoNum type="circleNumDbPlain"/>
              <a:defRPr/>
            </a:pPr>
            <a:r>
              <a:rPr lang="en-US" altLang="zh-CN" sz="1800" b="0" dirty="0">
                <a:solidFill>
                  <a:srgbClr val="000000"/>
                </a:solidFill>
                <a:ea typeface="宋体" charset="-122"/>
              </a:rPr>
              <a:t>Energy </a:t>
            </a:r>
            <a:r>
              <a:rPr lang="en-US" altLang="zh-CN" sz="1800" b="0" dirty="0" smtClean="0">
                <a:solidFill>
                  <a:srgbClr val="000000"/>
                </a:solidFill>
                <a:ea typeface="宋体" charset="-122"/>
              </a:rPr>
              <a:t>efficiency: reducing the power consumption.</a:t>
            </a:r>
            <a:endParaRPr lang="zh-CN" altLang="en-US" sz="1800" b="0" dirty="0">
              <a:solidFill>
                <a:srgbClr val="000000"/>
              </a:solidFill>
              <a:ea typeface="宋体" charset="-122"/>
            </a:endParaRPr>
          </a:p>
          <a:p>
            <a:pPr marL="1257300" lvl="2" indent="-342900" algn="just">
              <a:lnSpc>
                <a:spcPct val="150000"/>
              </a:lnSpc>
              <a:buFont typeface="+mj-ea"/>
              <a:buAutoNum type="circleNumDbPlain"/>
              <a:defRPr/>
            </a:pPr>
            <a:r>
              <a:rPr lang="en-US" altLang="zh-CN" sz="1800" b="0" dirty="0" smtClean="0">
                <a:solidFill>
                  <a:srgbClr val="000000"/>
                </a:solidFill>
                <a:ea typeface="宋体" charset="-122"/>
              </a:rPr>
              <a:t>SC </a:t>
            </a:r>
            <a:r>
              <a:rPr lang="en-US" altLang="zh-CN" sz="1800" b="0" dirty="0">
                <a:solidFill>
                  <a:srgbClr val="000000"/>
                </a:solidFill>
                <a:ea typeface="宋体" charset="-122"/>
              </a:rPr>
              <a:t>&amp; </a:t>
            </a:r>
            <a:r>
              <a:rPr lang="en-US" altLang="zh-CN" sz="1800" b="0" dirty="0" smtClean="0">
                <a:solidFill>
                  <a:srgbClr val="000000"/>
                </a:solidFill>
                <a:ea typeface="宋体" charset="-122"/>
              </a:rPr>
              <a:t>OFDM: considering the PAPR and the power amplifier efficiency due to the fact that, in some cases, the power efficiency is more important than the spectral efficiency in the </a:t>
            </a:r>
            <a:r>
              <a:rPr lang="en-US" altLang="zh-CN" sz="1800" b="0" dirty="0" err="1" smtClean="0">
                <a:solidFill>
                  <a:srgbClr val="000000"/>
                </a:solidFill>
                <a:ea typeface="宋体" charset="-122"/>
              </a:rPr>
              <a:t>mmWave</a:t>
            </a:r>
            <a:r>
              <a:rPr lang="en-US" altLang="zh-CN" sz="1800" b="0" dirty="0" smtClean="0">
                <a:solidFill>
                  <a:srgbClr val="000000"/>
                </a:solidFill>
                <a:ea typeface="宋体" charset="-122"/>
              </a:rPr>
              <a:t> WLAN systems.</a:t>
            </a:r>
            <a:endParaRPr lang="en-US" altLang="zh-CN" sz="1800" dirty="0" smtClean="0">
              <a:solidFill>
                <a:srgbClr val="FF0000"/>
              </a:solidFill>
            </a:endParaRPr>
          </a:p>
          <a:p>
            <a:pPr>
              <a:defRPr/>
            </a:pPr>
            <a:endParaRPr lang="zh-CN" altLang="en-US" kern="0" dirty="0"/>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2457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B680C5CA-F7A3-4BFB-9ADB-EC3EBA5C28A9}" type="slidenum">
              <a:rPr lang="en-GB" altLang="zh-CN" sz="1200">
                <a:latin typeface="Times New Roman" pitchFamily="18" charset="0"/>
              </a:rPr>
              <a:pPr algn="ctr"/>
              <a:t>21</a:t>
            </a:fld>
            <a:endParaRPr lang="en-GB" altLang="zh-CN" sz="1200">
              <a:latin typeface="Times New Roman" pitchFamily="18" charset="0"/>
            </a:endParaRPr>
          </a:p>
        </p:txBody>
      </p:sp>
      <p:sp>
        <p:nvSpPr>
          <p:cNvPr id="11" name="标题 1"/>
          <p:cNvSpPr txBox="1">
            <a:spLocks/>
          </p:cNvSpPr>
          <p:nvPr/>
        </p:nvSpPr>
        <p:spPr>
          <a:xfrm>
            <a:off x="684213" y="1268413"/>
            <a:ext cx="7772400" cy="511333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marL="457200" indent="-457200" algn="l">
              <a:lnSpc>
                <a:spcPct val="150000"/>
              </a:lnSpc>
              <a:buFont typeface="+mj-lt"/>
              <a:buAutoNum type="arabicPeriod" startAt="4"/>
              <a:defRPr/>
            </a:pPr>
            <a:r>
              <a:rPr lang="en-US" altLang="zh-CN" sz="2400" dirty="0" smtClean="0">
                <a:solidFill>
                  <a:srgbClr val="FF0000"/>
                </a:solidFill>
              </a:rPr>
              <a:t>How to support more MCSs?</a:t>
            </a:r>
          </a:p>
          <a:p>
            <a:pPr algn="l">
              <a:lnSpc>
                <a:spcPct val="150000"/>
              </a:lnSpc>
              <a:defRPr/>
            </a:pPr>
            <a:r>
              <a:rPr lang="en-US" altLang="zh-CN" sz="1800" b="0" dirty="0" smtClean="0">
                <a:solidFill>
                  <a:schemeClr val="tx1"/>
                </a:solidFill>
              </a:rPr>
              <a:t>Re:  </a:t>
            </a:r>
            <a:r>
              <a:rPr lang="en-US" altLang="zh-CN" sz="1800" b="0" dirty="0" smtClean="0">
                <a:solidFill>
                  <a:schemeClr val="tx1"/>
                </a:solidFill>
              </a:rPr>
              <a:t>To support more MCSs,  the number of the bits in the MCS field is increased to 4 from 3. Combining with SC/OFDM field, IEEE 802.11aj(45GHz) can support 32 MCSs.</a:t>
            </a:r>
          </a:p>
          <a:p>
            <a:pPr algn="l">
              <a:defRPr/>
            </a:pPr>
            <a:endParaRPr lang="zh-CN" altLang="en-US" kern="0" dirty="0"/>
          </a:p>
        </p:txBody>
      </p:sp>
      <p:sp>
        <p:nvSpPr>
          <p:cNvPr id="9" name="标题 1"/>
          <p:cNvSpPr txBox="1">
            <a:spLocks/>
          </p:cNvSpPr>
          <p:nvPr/>
        </p:nvSpPr>
        <p:spPr>
          <a:xfrm>
            <a:off x="604838" y="620713"/>
            <a:ext cx="7772400" cy="6477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a:t>Questions &amp; Replies</a:t>
            </a:r>
            <a:endParaRPr lang="zh-CN" altLang="en-US" kern="0"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614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81FE91B5-C2A1-4C9F-8401-B356382D1330}" type="slidenum">
              <a:rPr lang="en-GB" altLang="zh-CN" sz="1200">
                <a:latin typeface="Times New Roman" pitchFamily="18" charset="0"/>
              </a:rPr>
              <a:pPr algn="ctr"/>
              <a:t>3</a:t>
            </a:fld>
            <a:endParaRPr lang="en-GB" altLang="zh-CN" sz="1200">
              <a:latin typeface="Times New Roman" pitchFamily="18" charset="0"/>
            </a:endParaRPr>
          </a:p>
        </p:txBody>
      </p:sp>
      <p:sp>
        <p:nvSpPr>
          <p:cNvPr id="11"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kern="0" dirty="0" smtClean="0"/>
              <a:t>Background</a:t>
            </a:r>
            <a:endParaRPr lang="zh-CN" altLang="en-US" kern="0" dirty="0"/>
          </a:p>
        </p:txBody>
      </p:sp>
      <p:sp>
        <p:nvSpPr>
          <p:cNvPr id="12" name="内容占位符 2"/>
          <p:cNvSpPr txBox="1">
            <a:spLocks/>
          </p:cNvSpPr>
          <p:nvPr/>
        </p:nvSpPr>
        <p:spPr>
          <a:xfrm>
            <a:off x="609600" y="1628775"/>
            <a:ext cx="7921625" cy="467995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nSpc>
                <a:spcPct val="130000"/>
              </a:lnSpc>
              <a:spcBef>
                <a:spcPts val="0"/>
              </a:spcBef>
              <a:buFont typeface="+mj-lt"/>
              <a:buAutoNum type="arabicPeriod"/>
              <a:defRPr/>
            </a:pPr>
            <a:r>
              <a:rPr lang="en-US" altLang="zh-CN" kern="0" dirty="0" smtClean="0"/>
              <a:t>Challenges of future WLAN</a:t>
            </a:r>
          </a:p>
          <a:p>
            <a:pPr lvl="1">
              <a:lnSpc>
                <a:spcPct val="130000"/>
              </a:lnSpc>
              <a:spcBef>
                <a:spcPts val="0"/>
              </a:spcBef>
              <a:buFont typeface="Times New Roman" panose="02020603050405020304" pitchFamily="18" charset="0"/>
              <a:buChar char="−"/>
              <a:defRPr/>
            </a:pPr>
            <a:r>
              <a:rPr lang="en-US" altLang="zh-CN" kern="0" dirty="0" smtClean="0"/>
              <a:t>Limited spectrum resources 	</a:t>
            </a:r>
          </a:p>
          <a:p>
            <a:pPr lvl="1">
              <a:lnSpc>
                <a:spcPct val="130000"/>
              </a:lnSpc>
              <a:spcBef>
                <a:spcPts val="0"/>
              </a:spcBef>
              <a:buFont typeface="Times New Roman" panose="02020603050405020304" pitchFamily="18" charset="0"/>
              <a:buChar char="−"/>
              <a:defRPr/>
            </a:pPr>
            <a:r>
              <a:rPr lang="en-US" altLang="zh-CN" kern="0" dirty="0" smtClean="0"/>
              <a:t>Requirement for very high data rate</a:t>
            </a:r>
            <a:r>
              <a:rPr lang="en-US" altLang="zh-CN" sz="1800" kern="0" dirty="0" smtClean="0"/>
              <a:t> </a:t>
            </a:r>
          </a:p>
          <a:p>
            <a:pPr>
              <a:lnSpc>
                <a:spcPct val="130000"/>
              </a:lnSpc>
              <a:spcBef>
                <a:spcPts val="0"/>
              </a:spcBef>
              <a:buFont typeface="+mj-lt"/>
              <a:buAutoNum type="arabicPeriod"/>
              <a:defRPr/>
            </a:pPr>
            <a:r>
              <a:rPr lang="en-US" altLang="zh-CN" kern="0" dirty="0" smtClean="0"/>
              <a:t>Features of future WLAN</a:t>
            </a:r>
          </a:p>
          <a:p>
            <a:pPr lvl="1">
              <a:lnSpc>
                <a:spcPct val="130000"/>
              </a:lnSpc>
              <a:spcBef>
                <a:spcPts val="0"/>
              </a:spcBef>
              <a:defRPr/>
            </a:pPr>
            <a:r>
              <a:rPr lang="en-US" altLang="zh-CN" sz="1800" kern="0" dirty="0" smtClean="0"/>
              <a:t>Large bandwidth</a:t>
            </a:r>
          </a:p>
          <a:p>
            <a:pPr lvl="1">
              <a:lnSpc>
                <a:spcPct val="130000"/>
              </a:lnSpc>
              <a:spcBef>
                <a:spcPts val="0"/>
              </a:spcBef>
              <a:defRPr/>
            </a:pPr>
            <a:r>
              <a:rPr lang="en-US" altLang="zh-CN" sz="1800" kern="0" dirty="0" smtClean="0"/>
              <a:t>Multiple channel mode</a:t>
            </a:r>
          </a:p>
          <a:p>
            <a:pPr lvl="1">
              <a:lnSpc>
                <a:spcPct val="130000"/>
              </a:lnSpc>
              <a:spcBef>
                <a:spcPts val="0"/>
              </a:spcBef>
              <a:defRPr/>
            </a:pPr>
            <a:r>
              <a:rPr lang="en-US" altLang="zh-CN" sz="1800" kern="0" dirty="0" smtClean="0"/>
              <a:t>Multi-user</a:t>
            </a:r>
          </a:p>
          <a:p>
            <a:pPr lvl="1">
              <a:lnSpc>
                <a:spcPct val="130000"/>
              </a:lnSpc>
              <a:spcBef>
                <a:spcPts val="0"/>
              </a:spcBef>
              <a:defRPr/>
            </a:pPr>
            <a:r>
              <a:rPr lang="en-US" altLang="zh-CN" sz="1800" kern="0" dirty="0" smtClean="0"/>
              <a:t>Multi-stream</a:t>
            </a:r>
          </a:p>
          <a:p>
            <a:pPr lvl="1">
              <a:lnSpc>
                <a:spcPct val="130000"/>
              </a:lnSpc>
              <a:spcBef>
                <a:spcPts val="0"/>
              </a:spcBef>
              <a:defRPr/>
            </a:pPr>
            <a:r>
              <a:rPr lang="en-US" altLang="zh-CN" sz="1800" kern="0" dirty="0" smtClean="0"/>
              <a:t>Beyond 10 </a:t>
            </a:r>
            <a:r>
              <a:rPr lang="en-US" altLang="zh-CN" sz="1800" kern="0" dirty="0" err="1" smtClean="0"/>
              <a:t>Gbps</a:t>
            </a:r>
            <a:r>
              <a:rPr lang="en-US" altLang="zh-CN" sz="1800" kern="0" dirty="0" smtClean="0"/>
              <a:t> throughput</a:t>
            </a:r>
            <a:endParaRPr lang="en-US" altLang="zh-CN" kern="0" dirty="0" smtClean="0"/>
          </a:p>
          <a:p>
            <a:pPr marL="457200" indent="-457200">
              <a:lnSpc>
                <a:spcPct val="130000"/>
              </a:lnSpc>
              <a:spcBef>
                <a:spcPts val="0"/>
              </a:spcBef>
              <a:buFont typeface="+mj-lt"/>
              <a:buAutoNum type="arabicPeriod"/>
              <a:defRPr/>
            </a:pPr>
            <a:endParaRPr lang="en-US" altLang="zh-CN" b="0" kern="0" dirty="0" smtClean="0"/>
          </a:p>
          <a:p>
            <a:pPr marL="457200" indent="-457200">
              <a:lnSpc>
                <a:spcPct val="130000"/>
              </a:lnSpc>
              <a:spcBef>
                <a:spcPts val="0"/>
              </a:spcBef>
              <a:buFont typeface="+mj-lt"/>
              <a:buAutoNum type="arabicPeriod"/>
              <a:defRPr/>
            </a:pPr>
            <a:endParaRPr lang="zh-CN" altLang="en-US" b="0" kern="0"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717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21DB949B-A862-4AF3-90AD-5A7AA4EF6835}" type="slidenum">
              <a:rPr lang="en-GB" altLang="zh-CN" sz="1200">
                <a:latin typeface="Times New Roman" pitchFamily="18" charset="0"/>
              </a:rPr>
              <a:pPr algn="ctr"/>
              <a:t>4</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solidFill>
                  <a:srgbClr val="000000"/>
                </a:solidFill>
              </a:rPr>
              <a:t>Technology </a:t>
            </a:r>
            <a:r>
              <a:rPr lang="en-US" altLang="zh-CN" dirty="0" smtClean="0">
                <a:solidFill>
                  <a:srgbClr val="000000"/>
                </a:solidFill>
              </a:rPr>
              <a:t>Objects</a:t>
            </a:r>
            <a:endParaRPr lang="zh-CN" altLang="en-US" kern="0" dirty="0"/>
          </a:p>
        </p:txBody>
      </p:sp>
      <p:sp>
        <p:nvSpPr>
          <p:cNvPr id="12" name="内容占位符 2"/>
          <p:cNvSpPr txBox="1">
            <a:spLocks/>
          </p:cNvSpPr>
          <p:nvPr/>
        </p:nvSpPr>
        <p:spPr>
          <a:xfrm>
            <a:off x="612775" y="1628775"/>
            <a:ext cx="7920038" cy="48466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nSpc>
                <a:spcPct val="150000"/>
              </a:lnSpc>
              <a:buFont typeface="Wingdings" panose="05000000000000000000" pitchFamily="2" charset="2"/>
              <a:buChar char="l"/>
              <a:defRPr/>
            </a:pPr>
            <a:r>
              <a:rPr lang="en-US" altLang="zh-CN" dirty="0" smtClean="0">
                <a:solidFill>
                  <a:srgbClr val="000000"/>
                </a:solidFill>
              </a:rPr>
              <a:t>Technical goal: </a:t>
            </a:r>
            <a:endParaRPr lang="zh-CN" altLang="en-US" sz="2000" dirty="0">
              <a:solidFill>
                <a:srgbClr val="000000"/>
              </a:solidFill>
            </a:endParaRPr>
          </a:p>
          <a:p>
            <a:pPr lvl="1">
              <a:lnSpc>
                <a:spcPct val="130000"/>
              </a:lnSpc>
              <a:spcBef>
                <a:spcPts val="0"/>
              </a:spcBef>
              <a:defRPr/>
            </a:pPr>
            <a:r>
              <a:rPr lang="en-US" altLang="zh-CN" dirty="0">
                <a:solidFill>
                  <a:srgbClr val="000000"/>
                </a:solidFill>
                <a:ea typeface="宋体" charset="-122"/>
              </a:rPr>
              <a:t>Dynamic </a:t>
            </a:r>
            <a:r>
              <a:rPr lang="en-US" altLang="zh-CN" dirty="0" smtClean="0">
                <a:solidFill>
                  <a:srgbClr val="000000"/>
                </a:solidFill>
                <a:ea typeface="宋体" charset="-122"/>
              </a:rPr>
              <a:t>BW</a:t>
            </a:r>
            <a:endParaRPr lang="zh-CN" altLang="en-US" dirty="0">
              <a:solidFill>
                <a:srgbClr val="000000"/>
              </a:solidFill>
              <a:ea typeface="宋体" charset="-122"/>
            </a:endParaRPr>
          </a:p>
          <a:p>
            <a:pPr lvl="1">
              <a:lnSpc>
                <a:spcPct val="130000"/>
              </a:lnSpc>
              <a:spcBef>
                <a:spcPts val="0"/>
              </a:spcBef>
              <a:defRPr/>
            </a:pPr>
            <a:r>
              <a:rPr lang="en-US" altLang="zh-CN" dirty="0">
                <a:solidFill>
                  <a:srgbClr val="000000"/>
                </a:solidFill>
                <a:ea typeface="宋体" charset="-122"/>
              </a:rPr>
              <a:t>Multi-user &amp; Multi-stream</a:t>
            </a:r>
            <a:endParaRPr lang="zh-CN" altLang="en-US" dirty="0">
              <a:solidFill>
                <a:srgbClr val="000000"/>
              </a:solidFill>
              <a:ea typeface="宋体" charset="-122"/>
            </a:endParaRPr>
          </a:p>
          <a:p>
            <a:pPr lvl="1">
              <a:lnSpc>
                <a:spcPct val="130000"/>
              </a:lnSpc>
              <a:spcBef>
                <a:spcPts val="0"/>
              </a:spcBef>
              <a:defRPr/>
            </a:pPr>
            <a:r>
              <a:rPr lang="en-US" altLang="zh-CN" dirty="0">
                <a:solidFill>
                  <a:srgbClr val="000000"/>
                </a:solidFill>
                <a:ea typeface="宋体" charset="-122"/>
              </a:rPr>
              <a:t>Energy efficiency</a:t>
            </a:r>
            <a:endParaRPr lang="zh-CN" altLang="en-US" dirty="0">
              <a:solidFill>
                <a:srgbClr val="000000"/>
              </a:solidFill>
              <a:ea typeface="宋体" charset="-122"/>
            </a:endParaRPr>
          </a:p>
          <a:p>
            <a:pPr lvl="1">
              <a:lnSpc>
                <a:spcPct val="130000"/>
              </a:lnSpc>
              <a:spcBef>
                <a:spcPts val="0"/>
              </a:spcBef>
              <a:defRPr/>
            </a:pPr>
            <a:r>
              <a:rPr lang="en-US" altLang="zh-CN" dirty="0">
                <a:solidFill>
                  <a:srgbClr val="000000"/>
                </a:solidFill>
                <a:ea typeface="宋体" charset="-122"/>
              </a:rPr>
              <a:t>Scrambler</a:t>
            </a:r>
          </a:p>
          <a:p>
            <a:pPr lvl="1">
              <a:lnSpc>
                <a:spcPct val="130000"/>
              </a:lnSpc>
              <a:spcBef>
                <a:spcPts val="0"/>
              </a:spcBef>
              <a:defRPr/>
            </a:pPr>
            <a:r>
              <a:rPr lang="en-US" altLang="zh-CN" dirty="0" smtClean="0">
                <a:solidFill>
                  <a:srgbClr val="000000"/>
                </a:solidFill>
                <a:ea typeface="宋体" charset="-122"/>
              </a:rPr>
              <a:t>Single-Carrier </a:t>
            </a:r>
            <a:r>
              <a:rPr lang="en-US" altLang="zh-CN" dirty="0">
                <a:solidFill>
                  <a:srgbClr val="000000"/>
                </a:solidFill>
                <a:ea typeface="宋体" charset="-122"/>
              </a:rPr>
              <a:t>&amp; </a:t>
            </a:r>
            <a:r>
              <a:rPr lang="en-US" altLang="zh-CN" dirty="0" smtClean="0">
                <a:solidFill>
                  <a:srgbClr val="000000"/>
                </a:solidFill>
                <a:ea typeface="宋体" charset="-122"/>
              </a:rPr>
              <a:t>OFDM</a:t>
            </a:r>
            <a:endParaRPr lang="en-US" altLang="zh-CN" kern="0" dirty="0" smtClean="0">
              <a:ea typeface="宋体" charset="-122"/>
            </a:endParaRPr>
          </a:p>
          <a:p>
            <a:pPr>
              <a:lnSpc>
                <a:spcPct val="150000"/>
              </a:lnSpc>
              <a:spcBef>
                <a:spcPct val="0"/>
              </a:spcBef>
              <a:buFont typeface="Wingdings" panose="05000000000000000000" pitchFamily="2" charset="2"/>
              <a:buChar char="l"/>
              <a:defRPr/>
            </a:pPr>
            <a:r>
              <a:rPr lang="en-US" altLang="zh-CN" dirty="0"/>
              <a:t>Dynamic </a:t>
            </a:r>
            <a:r>
              <a:rPr lang="en-US" altLang="zh-CN" dirty="0" smtClean="0"/>
              <a:t>BW</a:t>
            </a:r>
            <a:endParaRPr lang="en-US" altLang="zh-CN" dirty="0"/>
          </a:p>
          <a:p>
            <a:pPr lvl="1" algn="just">
              <a:lnSpc>
                <a:spcPct val="130000"/>
              </a:lnSpc>
              <a:spcBef>
                <a:spcPct val="0"/>
              </a:spcBef>
              <a:defRPr/>
            </a:pPr>
            <a:r>
              <a:rPr lang="en-US" altLang="zh-CN" sz="1800" dirty="0" smtClean="0">
                <a:solidFill>
                  <a:srgbClr val="000000"/>
                </a:solidFill>
              </a:rPr>
              <a:t>Dynamic channel BW selection </a:t>
            </a:r>
            <a:r>
              <a:rPr lang="en-US" altLang="zh-CN" sz="1800" dirty="0">
                <a:solidFill>
                  <a:srgbClr val="000000"/>
                </a:solidFill>
              </a:rPr>
              <a:t>for </a:t>
            </a:r>
            <a:r>
              <a:rPr lang="en-US" altLang="zh-CN" sz="1800" dirty="0" smtClean="0">
                <a:solidFill>
                  <a:srgbClr val="000000"/>
                </a:solidFill>
              </a:rPr>
              <a:t>1080 MHz BSS </a:t>
            </a:r>
            <a:r>
              <a:rPr lang="en-US" altLang="zh-CN" sz="1800" dirty="0">
                <a:solidFill>
                  <a:srgbClr val="000000"/>
                </a:solidFill>
              </a:rPr>
              <a:t>to enhance the adaptability in different channel environments and improve </a:t>
            </a:r>
            <a:r>
              <a:rPr lang="en-US" altLang="zh-CN" sz="1800" dirty="0" smtClean="0">
                <a:solidFill>
                  <a:srgbClr val="000000"/>
                </a:solidFill>
              </a:rPr>
              <a:t>spectral efficiency.</a:t>
            </a:r>
            <a:endParaRPr lang="en-US" altLang="zh-CN" sz="1800" dirty="0">
              <a:solidFill>
                <a:srgbClr val="000000"/>
              </a:solidFill>
            </a:endParaRPr>
          </a:p>
          <a:p>
            <a:pPr marL="0" indent="0">
              <a:buFontTx/>
              <a:buNone/>
              <a:defRPr/>
            </a:pPr>
            <a:endParaRPr lang="en-US" altLang="zh-CN" sz="2000" b="0" kern="0" dirty="0" smtClean="0"/>
          </a:p>
          <a:p>
            <a:pPr marL="457200" indent="-457200">
              <a:buFont typeface="+mj-lt"/>
              <a:buAutoNum type="arabicPeriod"/>
              <a:defRPr/>
            </a:pPr>
            <a:endParaRPr lang="zh-CN" altLang="en-US" sz="1800" b="0" kern="0"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8195"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8F4FC974-E89B-4146-AB36-1C06F3EF34F9}" type="slidenum">
              <a:rPr lang="en-GB" altLang="zh-CN" sz="1200">
                <a:latin typeface="Times New Roman" pitchFamily="18" charset="0"/>
              </a:rPr>
              <a:pPr algn="ctr"/>
              <a:t>5</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solidFill>
                  <a:srgbClr val="000000"/>
                </a:solidFill>
              </a:rPr>
              <a:t>Technology </a:t>
            </a:r>
            <a:r>
              <a:rPr lang="en-US" altLang="zh-CN" dirty="0" smtClean="0">
                <a:solidFill>
                  <a:srgbClr val="000000"/>
                </a:solidFill>
              </a:rPr>
              <a:t>Objects</a:t>
            </a:r>
            <a:endParaRPr lang="zh-CN" altLang="en-US" kern="0" dirty="0"/>
          </a:p>
        </p:txBody>
      </p:sp>
      <p:sp>
        <p:nvSpPr>
          <p:cNvPr id="12" name="内容占位符 2"/>
          <p:cNvSpPr txBox="1">
            <a:spLocks/>
          </p:cNvSpPr>
          <p:nvPr/>
        </p:nvSpPr>
        <p:spPr>
          <a:xfrm>
            <a:off x="773113" y="1671638"/>
            <a:ext cx="7920037" cy="456565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nSpc>
                <a:spcPct val="150000"/>
              </a:lnSpc>
              <a:spcBef>
                <a:spcPct val="0"/>
              </a:spcBef>
              <a:buFont typeface="Wingdings" panose="05000000000000000000" pitchFamily="2" charset="2"/>
              <a:buChar char="l"/>
              <a:defRPr/>
            </a:pPr>
            <a:r>
              <a:rPr lang="en-US" altLang="zh-CN" sz="2000" dirty="0" smtClean="0"/>
              <a:t>Multi-user </a:t>
            </a:r>
            <a:r>
              <a:rPr lang="en-US" altLang="zh-CN" sz="2000" dirty="0"/>
              <a:t>&amp; Multi-stream</a:t>
            </a:r>
          </a:p>
          <a:p>
            <a:pPr marL="400050" lvl="1" indent="0" algn="just">
              <a:lnSpc>
                <a:spcPct val="150000"/>
              </a:lnSpc>
              <a:spcBef>
                <a:spcPct val="0"/>
              </a:spcBef>
              <a:buFontTx/>
              <a:buNone/>
              <a:defRPr/>
            </a:pPr>
            <a:r>
              <a:rPr lang="en-US" altLang="zh-CN" sz="1800" dirty="0" smtClean="0">
                <a:solidFill>
                  <a:srgbClr val="000000"/>
                </a:solidFill>
              </a:rPr>
              <a:t>Achieve </a:t>
            </a:r>
            <a:r>
              <a:rPr lang="en-US" altLang="zh-CN" sz="1800" dirty="0">
                <a:solidFill>
                  <a:srgbClr val="000000"/>
                </a:solidFill>
              </a:rPr>
              <a:t>a multi-user multi-stream control to obtain the  multiplexing gain.</a:t>
            </a:r>
          </a:p>
          <a:p>
            <a:pPr marL="0" indent="0" algn="just">
              <a:lnSpc>
                <a:spcPct val="150000"/>
              </a:lnSpc>
              <a:spcBef>
                <a:spcPct val="0"/>
              </a:spcBef>
              <a:buFontTx/>
              <a:buNone/>
              <a:defRPr/>
            </a:pPr>
            <a:endParaRPr lang="zh-CN" altLang="en-US" sz="800" i="1" dirty="0">
              <a:solidFill>
                <a:srgbClr val="000000"/>
              </a:solidFill>
            </a:endParaRPr>
          </a:p>
          <a:p>
            <a:pPr>
              <a:lnSpc>
                <a:spcPct val="150000"/>
              </a:lnSpc>
              <a:spcBef>
                <a:spcPct val="0"/>
              </a:spcBef>
              <a:buFont typeface="Wingdings" panose="05000000000000000000" pitchFamily="2" charset="2"/>
              <a:buChar char="l"/>
              <a:defRPr/>
            </a:pPr>
            <a:r>
              <a:rPr lang="en-US" altLang="zh-CN" sz="2000" dirty="0"/>
              <a:t>Energy </a:t>
            </a:r>
            <a:r>
              <a:rPr lang="en-US" altLang="zh-CN" sz="2000" dirty="0" smtClean="0"/>
              <a:t>efficient communication</a:t>
            </a:r>
            <a:endParaRPr lang="en-US" altLang="zh-CN" sz="2000" dirty="0"/>
          </a:p>
          <a:p>
            <a:pPr marL="400050" lvl="1" indent="0" algn="just">
              <a:lnSpc>
                <a:spcPct val="150000"/>
              </a:lnSpc>
              <a:spcBef>
                <a:spcPct val="0"/>
              </a:spcBef>
              <a:buFontTx/>
              <a:buNone/>
              <a:defRPr/>
            </a:pPr>
            <a:r>
              <a:rPr lang="en-US" altLang="zh-CN" sz="1800" dirty="0" smtClean="0">
                <a:solidFill>
                  <a:srgbClr val="000000"/>
                </a:solidFill>
              </a:rPr>
              <a:t>Achieve </a:t>
            </a:r>
            <a:r>
              <a:rPr lang="en-US" altLang="zh-CN" sz="1800" dirty="0">
                <a:solidFill>
                  <a:srgbClr val="000000"/>
                </a:solidFill>
              </a:rPr>
              <a:t>energy efficient communication</a:t>
            </a:r>
            <a:r>
              <a:rPr lang="en-US" altLang="zh-CN" sz="1800" dirty="0" smtClean="0">
                <a:solidFill>
                  <a:srgbClr val="000000"/>
                </a:solidFill>
              </a:rPr>
              <a:t>, i.e</a:t>
            </a:r>
            <a:r>
              <a:rPr lang="en-US" altLang="zh-CN" sz="1800" dirty="0">
                <a:solidFill>
                  <a:srgbClr val="000000"/>
                </a:solidFill>
              </a:rPr>
              <a:t>., allow non-AP STAs in TXOP power save mode to enter Doze state </a:t>
            </a:r>
            <a:r>
              <a:rPr lang="en-US" altLang="zh-CN" sz="1800" dirty="0" smtClean="0">
                <a:solidFill>
                  <a:srgbClr val="000000"/>
                </a:solidFill>
              </a:rPr>
              <a:t>during a </a:t>
            </a:r>
            <a:r>
              <a:rPr lang="en-US" altLang="zh-CN" sz="1800" dirty="0">
                <a:solidFill>
                  <a:srgbClr val="000000"/>
                </a:solidFill>
              </a:rPr>
              <a:t>TXOP.</a:t>
            </a:r>
          </a:p>
          <a:p>
            <a:pPr>
              <a:lnSpc>
                <a:spcPct val="150000"/>
              </a:lnSpc>
              <a:buFont typeface="Wingdings" panose="05000000000000000000" pitchFamily="2" charset="2"/>
              <a:buChar char="l"/>
              <a:defRPr/>
            </a:pPr>
            <a:r>
              <a:rPr lang="en-US" altLang="zh-CN" sz="2000" dirty="0" smtClean="0"/>
              <a:t>Scrambler</a:t>
            </a:r>
            <a:endParaRPr lang="en-US" altLang="zh-CN" sz="2000" dirty="0"/>
          </a:p>
          <a:p>
            <a:pPr marL="400050" lvl="1" indent="0">
              <a:lnSpc>
                <a:spcPct val="150000"/>
              </a:lnSpc>
              <a:spcBef>
                <a:spcPct val="0"/>
              </a:spcBef>
              <a:buFontTx/>
              <a:buNone/>
              <a:defRPr/>
            </a:pPr>
            <a:r>
              <a:rPr lang="en-US" altLang="zh-CN" sz="1800" dirty="0" smtClean="0">
                <a:solidFill>
                  <a:srgbClr val="000000"/>
                </a:solidFill>
              </a:rPr>
              <a:t>Scrambling </a:t>
            </a:r>
            <a:r>
              <a:rPr lang="en-US" altLang="zh-CN" sz="1800" dirty="0">
                <a:solidFill>
                  <a:srgbClr val="000000"/>
                </a:solidFill>
              </a:rPr>
              <a:t>effectively reduces the PAPR in OFDM system </a:t>
            </a:r>
            <a:r>
              <a:rPr lang="en-US" altLang="zh-CN" sz="1800" i="1" dirty="0">
                <a:solidFill>
                  <a:srgbClr val="000000"/>
                </a:solidFill>
              </a:rPr>
              <a:t>.</a:t>
            </a:r>
          </a:p>
          <a:p>
            <a:pPr marL="0" indent="0">
              <a:lnSpc>
                <a:spcPct val="150000"/>
              </a:lnSpc>
              <a:spcBef>
                <a:spcPct val="0"/>
              </a:spcBef>
              <a:buFontTx/>
              <a:buNone/>
              <a:defRPr/>
            </a:pPr>
            <a:endParaRPr lang="en-US" altLang="zh-CN" sz="800" i="1" dirty="0">
              <a:solidFill>
                <a:srgbClr val="000000"/>
              </a:solidFill>
            </a:endParaRPr>
          </a:p>
          <a:p>
            <a:pPr>
              <a:lnSpc>
                <a:spcPct val="150000"/>
              </a:lnSpc>
              <a:spcBef>
                <a:spcPct val="0"/>
              </a:spcBef>
              <a:buFont typeface="Wingdings" panose="05000000000000000000" pitchFamily="2" charset="2"/>
              <a:buChar char="l"/>
              <a:defRPr/>
            </a:pPr>
            <a:r>
              <a:rPr lang="en-US" altLang="zh-CN" sz="2000" dirty="0">
                <a:solidFill>
                  <a:srgbClr val="000000"/>
                </a:solidFill>
              </a:rPr>
              <a:t>Single carrier &amp; </a:t>
            </a:r>
            <a:r>
              <a:rPr lang="en-US" altLang="zh-CN" sz="2000" dirty="0" smtClean="0">
                <a:solidFill>
                  <a:srgbClr val="000000"/>
                </a:solidFill>
              </a:rPr>
              <a:t>OFDM</a:t>
            </a:r>
            <a:endParaRPr lang="en-US" altLang="zh-CN" sz="2000" dirty="0">
              <a:solidFill>
                <a:srgbClr val="000000"/>
              </a:solidFill>
            </a:endParaRPr>
          </a:p>
          <a:p>
            <a:pPr marL="400050" lvl="1" indent="0">
              <a:lnSpc>
                <a:spcPct val="150000"/>
              </a:lnSpc>
              <a:spcBef>
                <a:spcPct val="0"/>
              </a:spcBef>
              <a:buFontTx/>
              <a:buNone/>
              <a:defRPr/>
            </a:pPr>
            <a:r>
              <a:rPr lang="en-US" altLang="zh-CN" sz="1800" dirty="0" smtClean="0">
                <a:solidFill>
                  <a:srgbClr val="000000"/>
                </a:solidFill>
              </a:rPr>
              <a:t>Switch between SC </a:t>
            </a:r>
            <a:r>
              <a:rPr lang="en-US" altLang="zh-CN" sz="1800" dirty="0">
                <a:solidFill>
                  <a:srgbClr val="000000"/>
                </a:solidFill>
              </a:rPr>
              <a:t>and </a:t>
            </a:r>
            <a:r>
              <a:rPr lang="en-US" altLang="zh-CN" sz="1800" dirty="0" smtClean="0">
                <a:solidFill>
                  <a:srgbClr val="000000"/>
                </a:solidFill>
              </a:rPr>
              <a:t>OFDM.</a:t>
            </a:r>
            <a:endParaRPr lang="en-US" altLang="zh-CN" sz="1800" kern="0" dirty="0" smtClean="0"/>
          </a:p>
          <a:p>
            <a:pPr marL="457200" indent="-457200">
              <a:buFont typeface="+mj-lt"/>
              <a:buAutoNum type="arabicPeriod"/>
              <a:defRPr/>
            </a:pPr>
            <a:endParaRPr lang="zh-CN" altLang="en-US" sz="1800" b="0" kern="0"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9219"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518E3AB9-96BB-4694-8C4A-34A43FF50E05}" type="slidenum">
              <a:rPr lang="en-GB" altLang="zh-CN" sz="1200">
                <a:latin typeface="Times New Roman" pitchFamily="18" charset="0"/>
              </a:rPr>
              <a:pPr algn="ctr"/>
              <a:t>6</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SIG-A structure</a:t>
            </a:r>
            <a:endParaRPr lang="zh-CN" altLang="en-US" kern="0" dirty="0"/>
          </a:p>
        </p:txBody>
      </p:sp>
      <p:sp>
        <p:nvSpPr>
          <p:cNvPr id="10" name="文本框 9"/>
          <p:cNvSpPr txBox="1"/>
          <p:nvPr/>
        </p:nvSpPr>
        <p:spPr>
          <a:xfrm>
            <a:off x="642938" y="1444625"/>
            <a:ext cx="7902575" cy="498475"/>
          </a:xfrm>
          <a:prstGeom prst="rect">
            <a:avLst/>
          </a:prstGeom>
          <a:noFill/>
        </p:spPr>
        <p:txBody>
          <a:bodyPr>
            <a:spAutoFit/>
          </a:bodyPr>
          <a:lstStyle/>
          <a:p>
            <a:pPr marL="342900" indent="-342900" algn="just">
              <a:lnSpc>
                <a:spcPct val="150000"/>
              </a:lnSpc>
              <a:buFont typeface="Arial" panose="020B0604020202020204" pitchFamily="34" charset="0"/>
              <a:buChar char="•"/>
              <a:defRPr/>
            </a:pPr>
            <a:r>
              <a:rPr lang="en-US" altLang="zh-CN" sz="2000" dirty="0">
                <a:solidFill>
                  <a:srgbClr val="FF0000"/>
                </a:solidFill>
                <a:latin typeface="+mj-lt"/>
              </a:rPr>
              <a:t>The SIG-A field carries information required to interpret PPDUs.</a:t>
            </a:r>
            <a:endParaRPr lang="zh-CN" altLang="en-US" sz="2000" dirty="0">
              <a:latin typeface="+mj-lt"/>
            </a:endParaRPr>
          </a:p>
        </p:txBody>
      </p:sp>
      <p:sp>
        <p:nvSpPr>
          <p:cNvPr id="9222"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3" name="文本框 2"/>
          <p:cNvSpPr txBox="1"/>
          <p:nvPr/>
        </p:nvSpPr>
        <p:spPr>
          <a:xfrm>
            <a:off x="571499" y="4029075"/>
            <a:ext cx="2489200" cy="1477328"/>
          </a:xfrm>
          <a:prstGeom prst="rect">
            <a:avLst/>
          </a:prstGeom>
          <a:noFill/>
        </p:spPr>
        <p:txBody>
          <a:bodyPr>
            <a:spAutoFit/>
          </a:bodyPr>
          <a:lstStyle/>
          <a:p>
            <a:pPr marL="285750" indent="-285750">
              <a:buFont typeface="Arial" panose="020B0604020202020204" pitchFamily="34" charset="0"/>
              <a:buChar char="•"/>
              <a:defRPr/>
            </a:pPr>
            <a:r>
              <a:rPr lang="en-US" altLang="zh-CN" dirty="0">
                <a:latin typeface="+mj-lt"/>
              </a:rPr>
              <a:t>To support more </a:t>
            </a:r>
            <a:r>
              <a:rPr lang="en-US" altLang="zh-CN" dirty="0" smtClean="0">
                <a:latin typeface="+mj-lt"/>
              </a:rPr>
              <a:t>types of MCSs</a:t>
            </a:r>
            <a:r>
              <a:rPr lang="en-US" altLang="zh-CN" dirty="0">
                <a:latin typeface="+mj-lt"/>
              </a:rPr>
              <a:t>,  the number of the bits in </a:t>
            </a:r>
            <a:r>
              <a:rPr lang="en-US" altLang="zh-CN" dirty="0">
                <a:solidFill>
                  <a:srgbClr val="FF0000"/>
                </a:solidFill>
                <a:latin typeface="+mj-lt"/>
              </a:rPr>
              <a:t>the MCS field </a:t>
            </a:r>
            <a:r>
              <a:rPr lang="en-US" altLang="zh-CN" dirty="0">
                <a:latin typeface="+mj-lt"/>
              </a:rPr>
              <a:t>is increased to 4 from 3.</a:t>
            </a:r>
            <a:endParaRPr lang="zh-CN" altLang="en-US" dirty="0">
              <a:latin typeface="+mj-lt"/>
            </a:endParaRPr>
          </a:p>
        </p:txBody>
      </p:sp>
      <p:sp>
        <p:nvSpPr>
          <p:cNvPr id="12" name="文本框 11"/>
          <p:cNvSpPr txBox="1"/>
          <p:nvPr/>
        </p:nvSpPr>
        <p:spPr>
          <a:xfrm>
            <a:off x="571499" y="2019431"/>
            <a:ext cx="2538413" cy="1754326"/>
          </a:xfrm>
          <a:prstGeom prst="rect">
            <a:avLst/>
          </a:prstGeom>
          <a:noFill/>
        </p:spPr>
        <p:txBody>
          <a:bodyPr>
            <a:spAutoFit/>
          </a:bodyPr>
          <a:lstStyle/>
          <a:p>
            <a:pPr marL="285750" indent="-285750">
              <a:buFont typeface="Arial" panose="020B0604020202020204" pitchFamily="34" charset="0"/>
              <a:buChar char="•"/>
              <a:defRPr/>
            </a:pPr>
            <a:r>
              <a:rPr lang="en-US" altLang="zh-CN" dirty="0">
                <a:latin typeface="+mj-lt"/>
              </a:rPr>
              <a:t>To track the change of CSI, </a:t>
            </a:r>
            <a:r>
              <a:rPr lang="en-US" altLang="zh-CN" dirty="0">
                <a:solidFill>
                  <a:srgbClr val="FF0000"/>
                </a:solidFill>
                <a:latin typeface="+mj-lt"/>
              </a:rPr>
              <a:t>a </a:t>
            </a:r>
            <a:r>
              <a:rPr lang="en-US" altLang="zh-CN" dirty="0" err="1">
                <a:solidFill>
                  <a:srgbClr val="FF0000"/>
                </a:solidFill>
                <a:latin typeface="+mj-lt"/>
              </a:rPr>
              <a:t>midamble</a:t>
            </a:r>
            <a:r>
              <a:rPr lang="en-US" altLang="zh-CN" dirty="0">
                <a:solidFill>
                  <a:srgbClr val="FF0000"/>
                </a:solidFill>
                <a:latin typeface="+mj-lt"/>
              </a:rPr>
              <a:t> field </a:t>
            </a:r>
            <a:r>
              <a:rPr lang="en-US" altLang="zh-CN" dirty="0">
                <a:latin typeface="+mj-lt"/>
              </a:rPr>
              <a:t>is added to indicate the transmission style of the training field in SC PHY.</a:t>
            </a:r>
            <a:endParaRPr lang="zh-CN" altLang="en-US" dirty="0">
              <a:latin typeface="+mj-lt"/>
            </a:endParaRPr>
          </a:p>
        </p:txBody>
      </p:sp>
      <p:sp>
        <p:nvSpPr>
          <p:cNvPr id="13" name="文本框 12"/>
          <p:cNvSpPr txBox="1"/>
          <p:nvPr/>
        </p:nvSpPr>
        <p:spPr>
          <a:xfrm>
            <a:off x="642938" y="5591175"/>
            <a:ext cx="7929562" cy="646113"/>
          </a:xfrm>
          <a:prstGeom prst="rect">
            <a:avLst/>
          </a:prstGeom>
          <a:noFill/>
        </p:spPr>
        <p:txBody>
          <a:bodyPr>
            <a:spAutoFit/>
          </a:bodyPr>
          <a:lstStyle/>
          <a:p>
            <a:pPr marL="285750" indent="-285750" algn="just">
              <a:buFont typeface="Arial" panose="020B0604020202020204" pitchFamily="34" charset="0"/>
              <a:buChar char="•"/>
              <a:defRPr/>
            </a:pPr>
            <a:r>
              <a:rPr lang="en-US" altLang="zh-CN" dirty="0">
                <a:latin typeface="+mj-lt"/>
              </a:rPr>
              <a:t>The </a:t>
            </a:r>
            <a:r>
              <a:rPr lang="en-US" altLang="zh-CN" dirty="0" smtClean="0">
                <a:latin typeface="+mj-lt"/>
              </a:rPr>
              <a:t>study </a:t>
            </a:r>
            <a:r>
              <a:rPr lang="en-US" altLang="zh-CN" dirty="0">
                <a:latin typeface="+mj-lt"/>
              </a:rPr>
              <a:t>in [1] </a:t>
            </a:r>
            <a:r>
              <a:rPr lang="en-US" altLang="zh-CN" dirty="0" smtClean="0">
                <a:latin typeface="+mj-lt"/>
              </a:rPr>
              <a:t>has </a:t>
            </a:r>
            <a:r>
              <a:rPr lang="en-US" altLang="zh-CN" dirty="0">
                <a:latin typeface="+mj-lt"/>
              </a:rPr>
              <a:t>revealed that </a:t>
            </a:r>
            <a:r>
              <a:rPr lang="en-US" altLang="zh-CN" dirty="0" smtClean="0">
                <a:solidFill>
                  <a:srgbClr val="FF0000"/>
                </a:solidFill>
                <a:latin typeface="+mj-lt"/>
              </a:rPr>
              <a:t>CRC-8</a:t>
            </a:r>
            <a:r>
              <a:rPr lang="en-US" altLang="zh-CN" dirty="0" smtClean="0">
                <a:latin typeface="+mj-lt"/>
              </a:rPr>
              <a:t> with the generator 0x83=x</a:t>
            </a:r>
            <a:r>
              <a:rPr lang="en-US" altLang="zh-CN" baseline="30000" dirty="0" smtClean="0">
                <a:latin typeface="+mj-lt"/>
              </a:rPr>
              <a:t>8</a:t>
            </a:r>
            <a:r>
              <a:rPr lang="en-US" altLang="zh-CN" dirty="0" smtClean="0">
                <a:latin typeface="+mj-lt"/>
              </a:rPr>
              <a:t>+x</a:t>
            </a:r>
            <a:r>
              <a:rPr lang="en-US" altLang="zh-CN" baseline="30000" dirty="0" smtClean="0">
                <a:latin typeface="+mj-lt"/>
              </a:rPr>
              <a:t>2</a:t>
            </a:r>
            <a:r>
              <a:rPr lang="en-US" altLang="zh-CN" dirty="0" smtClean="0">
                <a:latin typeface="+mj-lt"/>
              </a:rPr>
              <a:t>+x+1 </a:t>
            </a:r>
            <a:r>
              <a:rPr lang="en-US" altLang="zh-CN" dirty="0">
                <a:latin typeface="+mj-lt"/>
              </a:rPr>
              <a:t>is enough to check the SIG-A fields.</a:t>
            </a:r>
            <a:endParaRPr lang="zh-CN" altLang="en-US" dirty="0">
              <a:latin typeface="+mj-lt"/>
            </a:endParaRPr>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9634" y="2091439"/>
            <a:ext cx="5399112" cy="3353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0243"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0534800B-5D60-4B5F-A885-093A1C862388}" type="slidenum">
              <a:rPr lang="en-GB" altLang="zh-CN" sz="1200">
                <a:latin typeface="Times New Roman" pitchFamily="18" charset="0"/>
              </a:rPr>
              <a:pPr algn="ctr"/>
              <a:t>7</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smtClean="0"/>
              <a:t>Explanation of each field in SIG-A</a:t>
            </a:r>
            <a:endParaRPr lang="zh-CN" altLang="en-US" kern="0" dirty="0"/>
          </a:p>
        </p:txBody>
      </p:sp>
      <p:sp>
        <p:nvSpPr>
          <p:cNvPr id="10245" name="矩形 2"/>
          <p:cNvSpPr>
            <a:spLocks noChangeArrowheads="1"/>
          </p:cNvSpPr>
          <p:nvPr/>
        </p:nvSpPr>
        <p:spPr bwMode="auto">
          <a:xfrm>
            <a:off x="773113" y="1271588"/>
            <a:ext cx="1682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Scrambler</a:t>
            </a:r>
          </a:p>
        </p:txBody>
      </p:sp>
      <p:graphicFrame>
        <p:nvGraphicFramePr>
          <p:cNvPr id="10" name="表格 9"/>
          <p:cNvGraphicFramePr>
            <a:graphicFrameLocks noGrp="1"/>
          </p:cNvGraphicFramePr>
          <p:nvPr/>
        </p:nvGraphicFramePr>
        <p:xfrm>
          <a:off x="1035050" y="1714500"/>
          <a:ext cx="7686675" cy="4711700"/>
        </p:xfrm>
        <a:graphic>
          <a:graphicData uri="http://schemas.openxmlformats.org/drawingml/2006/table">
            <a:tbl>
              <a:tblPr firstRow="1" firstCol="1" bandRow="1"/>
              <a:tblGrid>
                <a:gridCol w="828272"/>
                <a:gridCol w="1207088"/>
                <a:gridCol w="1357574"/>
                <a:gridCol w="4293741"/>
              </a:tblGrid>
              <a:tr h="588367">
                <a:tc>
                  <a:txBody>
                    <a:bodyPr/>
                    <a:lstStyle/>
                    <a:p>
                      <a:pPr algn="ctr">
                        <a:lnSpc>
                          <a:spcPct val="15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139">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636">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B7</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SC/OFDM</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if SC transmission is adopted for PPDU, set to 1 if OFDM transmission is adopted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PPDU.</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69">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B8</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BW</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for 540MHz, set to 1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1080MHz.</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4762">
                <a:tc>
                  <a:txBody>
                    <a:bodyPr/>
                    <a:lstStyle/>
                    <a:p>
                      <a:pPr algn="just">
                        <a:lnSpc>
                          <a:spcPct val="15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B9</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If BW=1 and Duplicate=1: set Dynamic Bandwidth to 1 for allowing dynamic bandwidth; set to 0 for non allowing 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Otherwise set to 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7727">
                <a:tc>
                  <a:txBody>
                    <a:bodyPr/>
                    <a:lstStyle/>
                    <a:p>
                      <a:pPr algn="just">
                        <a:lnSpc>
                          <a:spcPct val="15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B10-B11</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Sub-Band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Bitmap (B10-B11): If Dynamic Bandwidth=1, set to 10 for using the primary 540MHz channel, set to 01 for using the secondary 540MHz channel; set to 11 for using 1080MHz channel; Otherwise set to 00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73" marR="685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1267"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71A84443-436A-4CDF-9A27-9A1907681790}" type="slidenum">
              <a:rPr lang="en-GB" altLang="zh-CN" sz="1200">
                <a:latin typeface="Times New Roman" pitchFamily="18" charset="0"/>
              </a:rPr>
              <a:pPr algn="ctr"/>
              <a:t>8</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sp>
        <p:nvSpPr>
          <p:cNvPr id="9" name="矩形 2"/>
          <p:cNvSpPr>
            <a:spLocks noChangeArrowheads="1"/>
          </p:cNvSpPr>
          <p:nvPr/>
        </p:nvSpPr>
        <p:spPr bwMode="auto">
          <a:xfrm>
            <a:off x="755650" y="1341438"/>
            <a:ext cx="3238500" cy="400050"/>
          </a:xfrm>
          <a:prstGeom prst="rect">
            <a:avLst/>
          </a:prstGeom>
          <a:noFill/>
          <a:ln>
            <a:noFill/>
          </a:ln>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marL="342900" indent="-342900" eaLnBrk="1" hangingPunct="1">
              <a:spcBef>
                <a:spcPct val="0"/>
              </a:spcBef>
              <a:buFont typeface="Wingdings" panose="05000000000000000000" pitchFamily="2" charset="2"/>
              <a:buChar char="l"/>
              <a:defRPr/>
            </a:pPr>
            <a:r>
              <a:rPr lang="en-US" altLang="zh-CN" sz="2000" b="1" kern="0" dirty="0" smtClean="0">
                <a:solidFill>
                  <a:srgbClr val="000000"/>
                </a:solidFill>
                <a:latin typeface="Times New Roman"/>
                <a:ea typeface="宋体"/>
              </a:rPr>
              <a:t>SC-PHY </a:t>
            </a:r>
            <a:r>
              <a:rPr lang="en-US" altLang="zh-CN" sz="2000" b="1" kern="0" dirty="0">
                <a:solidFill>
                  <a:srgbClr val="000000"/>
                </a:solidFill>
                <a:latin typeface="Times New Roman"/>
                <a:ea typeface="宋体"/>
              </a:rPr>
              <a:t>&amp; </a:t>
            </a:r>
            <a:r>
              <a:rPr lang="en-US" altLang="zh-CN" sz="2000" b="1" kern="0" dirty="0" smtClean="0">
                <a:solidFill>
                  <a:srgbClr val="000000"/>
                </a:solidFill>
                <a:latin typeface="Times New Roman"/>
                <a:ea typeface="宋体"/>
              </a:rPr>
              <a:t>OFDM-PHY</a:t>
            </a:r>
            <a:endParaRPr lang="zh-CN" altLang="en-US" sz="2000" b="1" kern="0" dirty="0">
              <a:solidFill>
                <a:srgbClr val="000000"/>
              </a:solidFill>
              <a:latin typeface="Times New Roman"/>
              <a:ea typeface="宋体"/>
            </a:endParaRPr>
          </a:p>
        </p:txBody>
      </p:sp>
      <p:graphicFrame>
        <p:nvGraphicFramePr>
          <p:cNvPr id="12" name="表格 11"/>
          <p:cNvGraphicFramePr>
            <a:graphicFrameLocks noGrp="1"/>
          </p:cNvGraphicFramePr>
          <p:nvPr/>
        </p:nvGraphicFramePr>
        <p:xfrm>
          <a:off x="828675" y="1771650"/>
          <a:ext cx="7775575" cy="4487863"/>
        </p:xfrm>
        <a:graphic>
          <a:graphicData uri="http://schemas.openxmlformats.org/drawingml/2006/table">
            <a:tbl>
              <a:tblPr firstRow="1" firstCol="1" bandRow="1"/>
              <a:tblGrid>
                <a:gridCol w="814507"/>
                <a:gridCol w="1128996"/>
                <a:gridCol w="1440018"/>
                <a:gridCol w="4392054"/>
              </a:tblGrid>
              <a:tr h="432414">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855">
                <a:tc>
                  <a:txBody>
                    <a:bodyPr/>
                    <a:lstStyle/>
                    <a:p>
                      <a:pPr algn="just">
                        <a:lnSpc>
                          <a:spcPct val="13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667">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B7</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SC/OFDM</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if SC transmission is adopted for PPDU, set to 1 if OFDM transmission is adopted for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PPDU.</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141">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B8</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BW</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for 540MHz, set to 1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1080MHz.</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398">
                <a:tc>
                  <a:txBody>
                    <a:bodyPr/>
                    <a:lstStyle/>
                    <a:p>
                      <a:pPr algn="just">
                        <a:lnSpc>
                          <a:spcPct val="130000"/>
                        </a:lnSpc>
                        <a:spcAft>
                          <a:spcPts val="0"/>
                        </a:spcAft>
                      </a:pPr>
                      <a:r>
                        <a:rPr lang="en-US" sz="1400"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B9</a:t>
                      </a:r>
                      <a:endParaRPr lang="zh-CN" sz="14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If BW=1 and Duplicate=1: set Dynamic Bandwidth to 1 for allowing dynamic bandwidth; set to 0 for non allowing dynamic bandwidth.</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Otherwise set to 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2388">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B10-B11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Sub-Band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Bitmap (B10-B11): If Dynamic Bandwidth=1, set to 10 for using the primary 540MHz channel, set to 01 for using the secondary 540MHz channel; set to 11 for using 1080MHz channel; Otherwise set to 00 (reserved).</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62" marR="6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6"/>
          <p:cNvSpPr txBox="1">
            <a:spLocks noGrp="1"/>
          </p:cNvSpPr>
          <p:nvPr/>
        </p:nvSpPr>
        <p:spPr bwMode="auto">
          <a:xfrm>
            <a:off x="6659563" y="6477000"/>
            <a:ext cx="1884362" cy="206375"/>
          </a:xfrm>
          <a:prstGeom prst="rect">
            <a:avLst/>
          </a:prstGeom>
          <a:noFill/>
          <a:extLst/>
        </p:spPr>
        <p:txBody>
          <a:bodyPr wrap="none" lIns="0" tIns="0" rIns="0" bIns="0">
            <a:spAutoFit/>
          </a:bodyPr>
          <a:lstStyle/>
          <a:p>
            <a:pPr algn="r">
              <a:defRPr/>
            </a:pPr>
            <a:r>
              <a:rPr lang="en-GB" sz="1200">
                <a:latin typeface="+mj-lt"/>
              </a:rPr>
              <a:t>Shiwen He, Haiming Wang</a:t>
            </a:r>
            <a:endParaRPr lang="en-GB" sz="1200" dirty="0">
              <a:latin typeface="+mj-lt"/>
            </a:endParaRPr>
          </a:p>
        </p:txBody>
      </p:sp>
      <p:sp>
        <p:nvSpPr>
          <p:cNvPr id="12291"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a:r>
              <a:rPr lang="en-GB" altLang="zh-CN" sz="1200">
                <a:latin typeface="Times New Roman" pitchFamily="18" charset="0"/>
              </a:rPr>
              <a:t>Slide </a:t>
            </a:r>
            <a:fld id="{9AD969A1-5FE7-4381-8A0D-B57036BBC1A7}" type="slidenum">
              <a:rPr lang="en-GB" altLang="zh-CN" sz="1200">
                <a:latin typeface="Times New Roman" pitchFamily="18" charset="0"/>
              </a:rPr>
              <a:pPr algn="ctr"/>
              <a:t>9</a:t>
            </a:fld>
            <a:endParaRPr lang="en-GB" altLang="zh-CN" sz="1200">
              <a:latin typeface="Times New Roman" pitchFamily="18" charset="0"/>
            </a:endParaRPr>
          </a:p>
        </p:txBody>
      </p:sp>
      <p:sp>
        <p:nvSpPr>
          <p:cNvPr id="11" name="标题 1"/>
          <p:cNvSpPr txBox="1">
            <a:spLocks/>
          </p:cNvSpPr>
          <p:nvPr/>
        </p:nvSpPr>
        <p:spPr>
          <a:xfrm>
            <a:off x="773113" y="627063"/>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zh-CN" dirty="0"/>
              <a:t>Explanation of each field in SIG-A</a:t>
            </a:r>
            <a:endParaRPr lang="zh-CN" altLang="en-US" kern="0" dirty="0"/>
          </a:p>
        </p:txBody>
      </p:sp>
      <p:graphicFrame>
        <p:nvGraphicFramePr>
          <p:cNvPr id="10" name="表格 9"/>
          <p:cNvGraphicFramePr>
            <a:graphicFrameLocks noGrp="1"/>
          </p:cNvGraphicFramePr>
          <p:nvPr/>
        </p:nvGraphicFramePr>
        <p:xfrm>
          <a:off x="923925" y="1844675"/>
          <a:ext cx="7621588" cy="4438651"/>
        </p:xfrm>
        <a:graphic>
          <a:graphicData uri="http://schemas.openxmlformats.org/drawingml/2006/table">
            <a:tbl>
              <a:tblPr firstRow="1" firstCol="1" bandRow="1"/>
              <a:tblGrid>
                <a:gridCol w="821259"/>
                <a:gridCol w="954608"/>
                <a:gridCol w="1224136"/>
                <a:gridCol w="4621585"/>
              </a:tblGrid>
              <a:tr h="554831">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Bit</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smtClean="0">
                          <a:effectLst/>
                          <a:latin typeface="Times New Roman" panose="02020603050405020304" pitchFamily="18" charset="0"/>
                          <a:ea typeface="宋体" panose="02010600030101010101" pitchFamily="2" charset="-122"/>
                          <a:cs typeface="Times New Roman" panose="02020603050405020304" pitchFamily="18" charset="0"/>
                        </a:rPr>
                        <a:t>Fields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Number of Bits</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1400" b="0" kern="0" dirty="0">
                          <a:effectLst/>
                          <a:latin typeface="Times New Roman" panose="02020603050405020304" pitchFamily="18" charset="0"/>
                          <a:ea typeface="宋体" panose="02010600030101010101" pitchFamily="2" charset="-122"/>
                          <a:cs typeface="Times New Roman" panose="02020603050405020304" pitchFamily="18" charset="0"/>
                        </a:rPr>
                        <a:t>Description</a:t>
                      </a:r>
                      <a:endParaRPr lang="zh-CN" sz="1400" b="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2247">
                <a:tc>
                  <a:txBody>
                    <a:bodyPr/>
                    <a:lstStyle/>
                    <a:p>
                      <a:pPr algn="just">
                        <a:lnSpc>
                          <a:spcPct val="13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B0-B6</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Scrambler Initialization</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effectLst/>
                          <a:latin typeface="Times New Roman" panose="02020603050405020304" pitchFamily="18" charset="0"/>
                          <a:ea typeface="宋体" panose="02010600030101010101" pitchFamily="2" charset="-122"/>
                          <a:cs typeface="Times New Roman" panose="02020603050405020304" pitchFamily="18" charset="0"/>
                        </a:rPr>
                        <a:t>7</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a:effectLst/>
                          <a:latin typeface="Times New Roman" panose="02020603050405020304" pitchFamily="18" charset="0"/>
                          <a:ea typeface="宋体" panose="02010600030101010101" pitchFamily="2" charset="-122"/>
                          <a:cs typeface="Times New Roman" panose="02020603050405020304" pitchFamily="18" charset="0"/>
                        </a:rPr>
                        <a:t>The initial scrambler state.</a:t>
                      </a:r>
                      <a:endParaRPr lang="zh-CN" sz="14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4831">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B7</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SC/OFDM</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Set to 0 if SC transmission is adopted for PPDU, set to 1 if OFDM transmission is adopted for </a:t>
                      </a:r>
                      <a:r>
                        <a:rPr lang="en-US" sz="1400" kern="0" dirty="0" smtClea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PPDU.</a:t>
                      </a:r>
                      <a:endParaRPr 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416">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B8</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BW</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Set to 0 for 540MHz, set to 1 for </a:t>
                      </a:r>
                      <a:r>
                        <a:rPr lang="en-US" sz="1400" kern="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1080MHz.</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9663">
                <a:tc>
                  <a:txBody>
                    <a:bodyPr/>
                    <a:lstStyle/>
                    <a:p>
                      <a:pPr algn="just">
                        <a:lnSpc>
                          <a:spcPct val="13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B9</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Dynamic Bandwidth</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If BW=1 and Duplicate=1: set Dynamic Bandwidth to 1 for allowing dynamic bandwidth; set to 0 for non allowing dynamic bandwidth.</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Otherwise set to 0; (Reserved)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9663">
                <a:tc>
                  <a:txBody>
                    <a:bodyPr/>
                    <a:lstStyle/>
                    <a:p>
                      <a:pPr algn="just">
                        <a:lnSpc>
                          <a:spcPct val="130000"/>
                        </a:lnSpc>
                        <a:spcAft>
                          <a:spcPts val="0"/>
                        </a:spcAft>
                      </a:pPr>
                      <a:r>
                        <a:rPr lang="en-US" sz="1400" ker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B10-B11</a:t>
                      </a:r>
                      <a:endParaRPr lang="zh-CN" sz="1400"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Sub-Band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1400" kern="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Bitmap (B10-B11): If Dynamic Bandwidth=1, set to 10 for using the primary 540MHz channel, set to 01 for using the secondary 540MHz channel; set to 11 for using 1080MHz channel; Otherwise set to 00 (reserved).</a:t>
                      </a:r>
                      <a:endParaRPr lang="zh-CN" sz="1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330" name="矩形 2"/>
          <p:cNvSpPr>
            <a:spLocks noChangeArrowheads="1"/>
          </p:cNvSpPr>
          <p:nvPr/>
        </p:nvSpPr>
        <p:spPr bwMode="auto">
          <a:xfrm>
            <a:off x="900113" y="1341438"/>
            <a:ext cx="2760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1" hangingPunct="1">
              <a:buFont typeface="Wingdings" panose="05000000000000000000" pitchFamily="2" charset="2"/>
              <a:buChar char="l"/>
            </a:pPr>
            <a:r>
              <a:rPr kumimoji="1" lang="en-US" altLang="zh-CN" sz="2000" b="1" dirty="0">
                <a:solidFill>
                  <a:srgbClr val="000000"/>
                </a:solidFill>
                <a:latin typeface="Times New Roman" pitchFamily="18" charset="0"/>
              </a:rPr>
              <a:t>Dynamic bandwidth</a:t>
            </a: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27814</TotalTime>
  <Words>1820</Words>
  <Application>Microsoft Office PowerPoint</Application>
  <PresentationFormat>全屏显示(4:3)</PresentationFormat>
  <Paragraphs>325</Paragraphs>
  <Slides>21</Slides>
  <Notes>20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21</vt:i4>
      </vt:variant>
    </vt:vector>
  </HeadingPairs>
  <TitlesOfParts>
    <vt:vector size="24" baseType="lpstr">
      <vt:lpstr>Default Design</vt:lpstr>
      <vt:lpstr>Document</vt:lpstr>
      <vt:lpstr>Visio</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xyz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Chinese WPAN WG</dc:title>
  <dc:creator>Vinno_staff</dc:creator>
  <cp:lastModifiedBy>Haiming Wang</cp:lastModifiedBy>
  <cp:revision>1093</cp:revision>
  <dcterms:created xsi:type="dcterms:W3CDTF">2006-02-24T01:46:22Z</dcterms:created>
  <dcterms:modified xsi:type="dcterms:W3CDTF">2014-09-09T06:32:12Z</dcterms:modified>
</cp:coreProperties>
</file>