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7"/>
  </p:notesMasterIdLst>
  <p:handoutMasterIdLst>
    <p:handoutMasterId r:id="rId18"/>
  </p:handoutMasterIdLst>
  <p:sldIdLst>
    <p:sldId id="306" r:id="rId2"/>
    <p:sldId id="359" r:id="rId3"/>
    <p:sldId id="388" r:id="rId4"/>
    <p:sldId id="397" r:id="rId5"/>
    <p:sldId id="418" r:id="rId6"/>
    <p:sldId id="423" r:id="rId7"/>
    <p:sldId id="402" r:id="rId8"/>
    <p:sldId id="420" r:id="rId9"/>
    <p:sldId id="429" r:id="rId10"/>
    <p:sldId id="427" r:id="rId11"/>
    <p:sldId id="426" r:id="rId12"/>
    <p:sldId id="430" r:id="rId13"/>
    <p:sldId id="428" r:id="rId14"/>
    <p:sldId id="347" r:id="rId15"/>
    <p:sldId id="391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 Yingpei" initials="LY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FF00"/>
    <a:srgbClr val="99CCFF"/>
    <a:srgbClr val="FF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573" autoAdjust="0"/>
    <p:restoredTop sz="96522" autoAdjust="0"/>
  </p:normalViewPr>
  <p:slideViewPr>
    <p:cSldViewPr>
      <p:cViewPr>
        <p:scale>
          <a:sx n="66" d="100"/>
          <a:sy n="66" d="100"/>
        </p:scale>
        <p:origin x="-700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856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99245" y="8982075"/>
            <a:ext cx="22190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Yingpei</a:t>
            </a:r>
            <a:r>
              <a:rPr lang="en-US" altLang="ko-KR" dirty="0" smtClean="0"/>
              <a:t> Lin (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Technologies)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33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01068" y="8985250"/>
            <a:ext cx="26806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err="1" smtClean="0"/>
              <a:t>Yingpei</a:t>
            </a:r>
            <a:r>
              <a:rPr lang="en-US" altLang="ko-KR" dirty="0" smtClean="0"/>
              <a:t> Lin (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9486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11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12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13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13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14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15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3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802.11-14/0874r0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날짜 개체 틀 4"/>
          <p:cNvSpPr>
            <a:spLocks noGrp="1"/>
          </p:cNvSpPr>
          <p:nvPr userDrawn="1">
            <p:ph type="dt" sz="quarter" idx="10"/>
          </p:nvPr>
        </p:nvSpPr>
        <p:spPr>
          <a:xfrm>
            <a:off x="696912" y="264225"/>
            <a:ext cx="1360488" cy="304800"/>
          </a:xfrm>
          <a:prstGeom prst="rect">
            <a:avLst/>
          </a:prstGeom>
          <a:noFill/>
        </p:spPr>
        <p:txBody>
          <a:bodyPr/>
          <a:lstStyle>
            <a:lvl1pPr>
              <a:defRPr sz="1800" b="1"/>
            </a:lvl1pPr>
          </a:lstStyle>
          <a:p>
            <a:r>
              <a:rPr lang="en-US" altLang="zh-CN" smtClean="0">
                <a:ea typeface="굴림" pitchFamily="34" charset="-127"/>
              </a:rPr>
              <a:t>July 2014</a:t>
            </a:r>
            <a:endParaRPr lang="en-US" altLang="ko-KR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바닥글 개체 틀 2"/>
          <p:cNvSpPr txBox="1">
            <a:spLocks/>
          </p:cNvSpPr>
          <p:nvPr userDrawn="1"/>
        </p:nvSpPr>
        <p:spPr>
          <a:xfrm>
            <a:off x="6349677" y="6432330"/>
            <a:ext cx="2489524" cy="2732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Lin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Yingpei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Technologies)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날짜 개체 틀 4"/>
          <p:cNvSpPr>
            <a:spLocks noGrp="1"/>
          </p:cNvSpPr>
          <p:nvPr userDrawn="1">
            <p:ph type="dt" sz="quarter" idx="2"/>
          </p:nvPr>
        </p:nvSpPr>
        <p:spPr>
          <a:xfrm>
            <a:off x="696912" y="257300"/>
            <a:ext cx="1131887" cy="304800"/>
          </a:xfrm>
          <a:prstGeom prst="rect">
            <a:avLst/>
          </a:prstGeom>
          <a:noFill/>
        </p:spPr>
        <p:txBody>
          <a:bodyPr/>
          <a:lstStyle>
            <a:lvl1pPr>
              <a:defRPr sz="1800" b="1"/>
            </a:lvl1pPr>
          </a:lstStyle>
          <a:p>
            <a:r>
              <a:rPr lang="en-US" altLang="zh-CN" smtClean="0">
                <a:ea typeface="굴림" pitchFamily="34" charset="-127"/>
              </a:rPr>
              <a:t>July 2014</a:t>
            </a:r>
            <a:endParaRPr lang="en-US" altLang="ko-KR" dirty="0" smtClean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굴림" pitchFamily="34" charset="-127"/>
              </a:rPr>
              <a:t>Unified Traffic Model on </a:t>
            </a:r>
            <a:br>
              <a:rPr lang="en-US" altLang="zh-CN" dirty="0" smtClean="0">
                <a:latin typeface="Times New Roman" pitchFamily="18" charset="0"/>
                <a:ea typeface="굴림" pitchFamily="34" charset="-127"/>
              </a:rPr>
            </a:br>
            <a:r>
              <a:rPr lang="en-US" altLang="zh-CN" dirty="0" smtClean="0">
                <a:latin typeface="Times New Roman" pitchFamily="18" charset="0"/>
                <a:ea typeface="굴림" pitchFamily="34" charset="-127"/>
              </a:rPr>
              <a:t>Enterprise Scenario </a:t>
            </a: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828800"/>
            <a:ext cx="76962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2014-07-14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6096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굴림" pitchFamily="34" charset="-127"/>
              </a:rPr>
              <a:t>Authors:</a:t>
            </a: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643422" y="3124200"/>
          <a:ext cx="7999834" cy="228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5" imgW="8444463" imgH="2408337" progId="Word.Document.8">
                  <p:embed/>
                </p:oleObj>
              </mc:Choice>
              <mc:Fallback>
                <p:oleObj name="Document" r:id="rId5" imgW="8444463" imgH="2408337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22" y="3124200"/>
                        <a:ext cx="7999834" cy="228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CDF of Downlink Packet Size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图片 12" descr="packe_size_downlink_bfd_vi_strm_cdf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200" y="1524000"/>
            <a:ext cx="6240000" cy="46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Distribution of Uplink Packet Size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066800" y="1346200"/>
          <a:ext cx="694871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461"/>
                <a:gridCol w="1647730"/>
                <a:gridCol w="200552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Packet</a:t>
                      </a:r>
                      <a:r>
                        <a:rPr lang="en-US" altLang="zh-CN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size (Byte)</a:t>
                      </a:r>
                      <a:endParaRPr lang="zh-CN" alt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0~70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&gt;70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88.74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11.26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Fitting</a:t>
                      </a:r>
                      <a:r>
                        <a:rPr lang="en-US" altLang="zh-CN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Distribution</a:t>
                      </a:r>
                      <a:endParaRPr lang="en-US" altLang="zh-CN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Normal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Exponential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47.63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15601.42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Standard</a:t>
                      </a:r>
                      <a:r>
                        <a:rPr lang="en-US" altLang="zh-CN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Deviation</a:t>
                      </a:r>
                      <a:endParaRPr lang="en-US" altLang="zh-CN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8.60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N/A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图片 9" descr="packe_size_uplink_bfd_vi_strm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264600"/>
            <a:ext cx="4080000" cy="3060000"/>
          </a:xfrm>
          <a:prstGeom prst="rect">
            <a:avLst/>
          </a:prstGeom>
        </p:spPr>
      </p:pic>
      <p:pic>
        <p:nvPicPr>
          <p:cNvPr id="13" name="图片 12" descr="packe_size_uplink_bfd_vi_strm_dtal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3291114"/>
            <a:ext cx="4080000" cy="30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Packet Size Model for Uplink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52425" y="2824163"/>
          <a:ext cx="8212138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4" imgW="3797280" imgH="1054080" progId="Equation.DSMT4">
                  <p:embed/>
                </p:oleObj>
              </mc:Choice>
              <mc:Fallback>
                <p:oleObj name="Equation" r:id="rId4" imgW="3797280" imgH="1054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2824163"/>
                        <a:ext cx="8212138" cy="228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1881940"/>
            <a:ext cx="7772400" cy="48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CN" sz="2400" dirty="0" smtClean="0"/>
              <a:t>Probability Density Function (PDF) is modeled as:</a:t>
            </a: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13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CDF of Uplink Packet Size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 descr="packe_size_uplink_bfd_vi_strm_cdf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0" y="1492200"/>
            <a:ext cx="6240000" cy="46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14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200" b="1" kern="0" dirty="0" smtClean="0">
                <a:ea typeface="굴림" pitchFamily="34" charset="-127"/>
                <a:cs typeface="+mj-cs"/>
              </a:rPr>
              <a:t>Summary</a:t>
            </a: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굴림" pitchFamily="34" charset="-127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750426"/>
            <a:ext cx="7772400" cy="1866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en-US" altLang="zh-CN" sz="2200" dirty="0" smtClean="0"/>
              <a:t>The packet arrival interval is modeled as exponential distribution for downlink and uplink. </a:t>
            </a:r>
            <a:endParaRPr lang="en-US" altLang="zh-CN" sz="2200" dirty="0" smtClean="0">
              <a:solidFill>
                <a:srgbClr val="FF0000"/>
              </a:solidFill>
            </a:endParaRP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dirty="0" smtClean="0"/>
              <a:t>The packet size is modeled as mixed distribution for of downlink and uplink.</a:t>
            </a:r>
          </a:p>
        </p:txBody>
      </p:sp>
      <p:sp>
        <p:nvSpPr>
          <p:cNvPr id="8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15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References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856697"/>
            <a:ext cx="7772400" cy="121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2000" kern="0" dirty="0" smtClean="0">
                <a:ea typeface="굴림" pitchFamily="34" charset="-127"/>
              </a:rPr>
              <a:t>[1]  11-14-0571-02-00ax-evaluation-methodology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ko-KR" sz="2000" kern="0" dirty="0" smtClean="0">
                <a:ea typeface="굴림" pitchFamily="34" charset="-127"/>
              </a:rPr>
              <a:t>[2]  11-14-0621-04-00ax-simulation-scenarios</a:t>
            </a:r>
          </a:p>
          <a:p>
            <a:pPr marL="457200" indent="-457200">
              <a:spcBef>
                <a:spcPct val="20000"/>
              </a:spcBef>
              <a:defRPr/>
            </a:pPr>
            <a:endParaRPr lang="en-US" sz="2400" dirty="0"/>
          </a:p>
        </p:txBody>
      </p:sp>
      <p:sp>
        <p:nvSpPr>
          <p:cNvPr id="8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Abstract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676400"/>
            <a:ext cx="7772400" cy="22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400" dirty="0" smtClean="0"/>
              <a:t>This presentation provides a unified traffic model for scenario 2 - Enterprise scenario, integrating the multiple traffic types used in Enterprise scenario. The unified Enterprise traffic model is intended to be used for Systems Simulation on Enterprise scenario only.</a:t>
            </a:r>
            <a:endParaRPr lang="en-US" altLang="zh-CN" sz="2400" dirty="0"/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64225"/>
            <a:ext cx="1208087" cy="304800"/>
          </a:xfrm>
          <a:noFill/>
        </p:spPr>
        <p:txBody>
          <a:bodyPr/>
          <a:lstStyle/>
          <a:p>
            <a:r>
              <a:rPr lang="en-US" altLang="zh-CN" smtClean="0">
                <a:ea typeface="굴림" pitchFamily="34" charset="-127"/>
              </a:rPr>
              <a:t>July 2014</a:t>
            </a:r>
            <a:endParaRPr lang="en-US" altLang="ko-KR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Motivation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6772" y="1622685"/>
            <a:ext cx="7924800" cy="2772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>
              <a:lnSpc>
                <a:spcPct val="114000"/>
              </a:lnSpc>
              <a:spcBef>
                <a:spcPts val="1200"/>
              </a:spcBef>
            </a:pPr>
            <a:r>
              <a:rPr lang="en-US" altLang="zh-CN" sz="2400" dirty="0" smtClean="0"/>
              <a:t>There are many traffic types in Enterprise scenario (scenario 2) [1][2]. It is complicated for the system simulation to implement each traffic model in actual simulation.</a:t>
            </a:r>
          </a:p>
          <a:p>
            <a:pPr indent="-457200" algn="just">
              <a:lnSpc>
                <a:spcPct val="114000"/>
              </a:lnSpc>
              <a:spcBef>
                <a:spcPts val="1200"/>
              </a:spcBef>
            </a:pPr>
            <a:r>
              <a:rPr lang="en-US" altLang="zh-CN" sz="2400" dirty="0" smtClean="0"/>
              <a:t>A unified traffic model can simplify the traffic implementation and be convenient to provide common configuration of the traffic.</a:t>
            </a:r>
          </a:p>
        </p:txBody>
      </p:sp>
      <p:sp>
        <p:nvSpPr>
          <p:cNvPr id="8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Modeling Scope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524000"/>
            <a:ext cx="7772400" cy="2673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dirty="0" smtClean="0"/>
              <a:t>Video conference, Teleconference using VoIP, Training based internet streaming, and VDI are four typical services in Enterprise scenario.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dirty="0" smtClean="0"/>
              <a:t>A unified Enterprise traffic model based on the configuration in the table below is provided in this proposal.</a:t>
            </a:r>
          </a:p>
          <a:p>
            <a:pPr algn="just">
              <a:lnSpc>
                <a:spcPct val="114000"/>
              </a:lnSpc>
            </a:pPr>
            <a:endParaRPr lang="en-US" sz="2400" dirty="0"/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107909"/>
              </p:ext>
            </p:extLst>
          </p:nvPr>
        </p:nvGraphicFramePr>
        <p:xfrm>
          <a:off x="685800" y="3886200"/>
          <a:ext cx="78486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3127"/>
                <a:gridCol w="4695473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Traffic name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Percent of STAs in Test Population (%)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4400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Buffered Video Streaming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40000" algn="l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(training)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4400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Video Conferencing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40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(video conference)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44000"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Virtual desktop infrastructure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40000"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4400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Voice (VoIP)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40000"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Modeling Scheme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676400"/>
            <a:ext cx="7772400" cy="364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dirty="0" smtClean="0"/>
              <a:t>Assuming there are a certain number of STAs (e.g. 100), each STA generates traffic of identified service according to the traffic model schedule for the test interval (e.g. 50 seconds); 40 STAs active simultaneously at any point in time during the test interval.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dirty="0" smtClean="0"/>
              <a:t>Acquire simulation sample data including size of each packet and packet generation time.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dirty="0" smtClean="0"/>
              <a:t>Develop statistics on the data: plot the CDF curve of packet arrival interval, and CDF curve of packet size, for downlink and uplink.</a:t>
            </a:r>
            <a:r>
              <a:rPr lang="en-US" altLang="zh-CN" sz="1600" b="1" dirty="0" smtClean="0"/>
              <a:t> 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Model Abstraction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048000"/>
            <a:ext cx="7772400" cy="3031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CN" sz="2200" dirty="0" smtClean="0"/>
              <a:t>Common parameters are abstracted according to the assumptions and observations: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altLang="zh-CN" sz="2200" dirty="0" smtClean="0"/>
              <a:t>  Packet arrival interval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zh-CN" sz="2000" dirty="0" smtClean="0"/>
              <a:t>  Model as an exponential distribution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zh-CN" sz="2000" dirty="0" smtClean="0"/>
              <a:t>  Parameter is estimated by maximum likelihood estimation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altLang="zh-CN" sz="2200" dirty="0" smtClean="0"/>
              <a:t>  Packet size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zh-CN" sz="2200" dirty="0" smtClean="0"/>
              <a:t>  </a:t>
            </a:r>
            <a:r>
              <a:rPr lang="en-US" altLang="zh-CN" sz="2000" dirty="0" smtClean="0"/>
              <a:t>Model as a </a:t>
            </a:r>
            <a:r>
              <a:rPr lang="en-US" altLang="zh-CN" sz="2000" dirty="0" smtClean="0">
                <a:solidFill>
                  <a:srgbClr val="FF0000"/>
                </a:solidFill>
              </a:rPr>
              <a:t>mixed </a:t>
            </a:r>
            <a:r>
              <a:rPr lang="en-US" altLang="zh-CN" sz="2000" dirty="0" smtClean="0"/>
              <a:t>distribution </a:t>
            </a:r>
            <a:endParaRPr lang="en-US" altLang="zh-CN" sz="2000" dirty="0"/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762000" y="1967603"/>
          <a:ext cx="7696200" cy="1004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Visio" r:id="rId4" imgW="6156198" imgH="802672" progId="">
                  <p:embed/>
                </p:oleObj>
              </mc:Choice>
              <mc:Fallback>
                <p:oleObj name="Visio" r:id="rId4" imgW="6156198" imgH="802672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67603"/>
                        <a:ext cx="7696200" cy="1004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Parameter of Packet Arrival Interval</a:t>
            </a:r>
            <a:endParaRPr lang="en-US" altLang="ko-KR" dirty="0" smtClean="0">
              <a:solidFill>
                <a:srgbClr val="FF0000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9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5410203" y="1752600"/>
          <a:ext cx="35051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588"/>
                <a:gridCol w="911410"/>
                <a:gridCol w="1219199"/>
              </a:tblGrid>
              <a:tr h="370840">
                <a:tc>
                  <a:txBody>
                    <a:bodyPr/>
                    <a:lstStyle/>
                    <a:p>
                      <a:endParaRPr lang="zh-CN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Uplink</a:t>
                      </a:r>
                      <a:endParaRPr lang="zh-CN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Downlink</a:t>
                      </a:r>
                      <a:endParaRPr lang="zh-CN" alt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Mean (ms)</a:t>
                      </a:r>
                      <a:endParaRPr lang="zh-CN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0.876</a:t>
                      </a:r>
                      <a:endParaRPr lang="zh-CN" altLang="en-US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0.977</a:t>
                      </a:r>
                      <a:endParaRPr lang="zh-CN" altLang="en-US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10200" y="2590800"/>
            <a:ext cx="3581400" cy="3711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CN" sz="1800" dirty="0" smtClean="0"/>
              <a:t> Packet arrival interval is modeled as exponential distribution, whose </a:t>
            </a:r>
            <a:r>
              <a:rPr lang="en-US" altLang="zh-CN" sz="1800" dirty="0" err="1" smtClean="0"/>
              <a:t>pdf</a:t>
            </a:r>
            <a:r>
              <a:rPr lang="en-US" altLang="zh-CN" sz="1800" dirty="0" smtClean="0"/>
              <a:t> as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en-US" altLang="zh-CN" sz="1800" dirty="0" smtClean="0"/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en-US" altLang="zh-CN" sz="1800" dirty="0" smtClean="0"/>
              <a:t>Lambda is the parameter of the exponential distribution.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CN" sz="1800" dirty="0" smtClean="0"/>
              <a:t> Both packet arrival interval distributions, for uplink and downlink, are modeled as exponential distributions</a:t>
            </a:r>
          </a:p>
        </p:txBody>
      </p:sp>
      <p:pic>
        <p:nvPicPr>
          <p:cNvPr id="12" name="图片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505200"/>
            <a:ext cx="1524000" cy="6096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miter lim="800000"/>
            <a:headEnd/>
            <a:tailEnd/>
          </a:ln>
        </p:spPr>
      </p:pic>
      <p:pic>
        <p:nvPicPr>
          <p:cNvPr id="14" name="图片 13" descr="arvl_interval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057400"/>
            <a:ext cx="5410200" cy="4057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Distribution of Downlink Packet Size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1346200"/>
          <a:ext cx="73151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711"/>
                <a:gridCol w="1264355"/>
                <a:gridCol w="1715911"/>
                <a:gridCol w="180622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Packet</a:t>
                      </a:r>
                      <a:r>
                        <a:rPr lang="en-US" altLang="zh-CN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size (Byte)</a:t>
                      </a:r>
                      <a:endParaRPr lang="zh-CN" alt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0~60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1140~1520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others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62.30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19.13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18.57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Fitting</a:t>
                      </a:r>
                      <a:r>
                        <a:rPr lang="en-US" altLang="zh-CN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Distribution</a:t>
                      </a:r>
                      <a:endParaRPr lang="en-US" altLang="zh-CN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Normal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Normal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Exponential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39.04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1478.37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15635.22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Standard</a:t>
                      </a:r>
                      <a:r>
                        <a:rPr lang="en-US" altLang="zh-CN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Deviation</a:t>
                      </a:r>
                      <a:endParaRPr lang="en-US" altLang="zh-CN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5.76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11.73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N/A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图片 8" descr="packe_size_downlink_bfd_vi_strm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352800"/>
            <a:ext cx="4080000" cy="3060000"/>
          </a:xfrm>
          <a:prstGeom prst="rect">
            <a:avLst/>
          </a:prstGeom>
        </p:spPr>
      </p:pic>
      <p:pic>
        <p:nvPicPr>
          <p:cNvPr id="15" name="图片 14" descr="packe_size_downlink_bfd_vi_strm_dtal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3387972"/>
            <a:ext cx="4080000" cy="30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Packet Size Model for Downlink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zh-CN" b="1" smtClean="0">
                <a:ea typeface="굴림" pitchFamily="34" charset="-127"/>
              </a:rPr>
              <a:t>July 2014</a:t>
            </a:r>
            <a:endParaRPr lang="en-US" altLang="ko-KR" b="1" dirty="0" smtClean="0">
              <a:ea typeface="굴림" pitchFamily="34" charset="-127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90550" y="2520950"/>
          <a:ext cx="7735888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Equation" r:id="rId4" imgW="3936960" imgH="1625400" progId="Equation.DSMT4">
                  <p:embed/>
                </p:oleObj>
              </mc:Choice>
              <mc:Fallback>
                <p:oleObj name="Equation" r:id="rId4" imgW="3936960" imgH="1625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2520950"/>
                        <a:ext cx="7735888" cy="319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1653340"/>
            <a:ext cx="7772400" cy="48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CN" sz="2400" dirty="0" smtClean="0"/>
              <a:t>Probability Density Function (PDF) is modeled as:</a:t>
            </a: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28429</TotalTime>
  <Words>961</Words>
  <Application>Microsoft Office PowerPoint</Application>
  <PresentationFormat>On-screen Show (4:3)</PresentationFormat>
  <Paragraphs>241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1_802.11-09/0091r0</vt:lpstr>
      <vt:lpstr>Document</vt:lpstr>
      <vt:lpstr>Visio</vt:lpstr>
      <vt:lpstr>Equation</vt:lpstr>
      <vt:lpstr>Unified Traffic Model on  Enterprise Scenario </vt:lpstr>
      <vt:lpstr>Abstract</vt:lpstr>
      <vt:lpstr>Motivation</vt:lpstr>
      <vt:lpstr>Modeling Scope</vt:lpstr>
      <vt:lpstr>Modeling Scheme</vt:lpstr>
      <vt:lpstr>Model Abstraction </vt:lpstr>
      <vt:lpstr>Parameter of Packet Arrival Interval</vt:lpstr>
      <vt:lpstr>Distribution of Downlink Packet Size</vt:lpstr>
      <vt:lpstr>Packet Size Model for Downlink</vt:lpstr>
      <vt:lpstr>CDF of Downlink Packet Size</vt:lpstr>
      <vt:lpstr>Distribution of Uplink Packet Size</vt:lpstr>
      <vt:lpstr>Packet Size Model for Uplink</vt:lpstr>
      <vt:lpstr>CDF of Uplink Packet Size</vt:lpstr>
      <vt:lpstr>PowerPoint Presentation</vt:lpstr>
      <vt:lpstr>PowerPoint Presentation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Phillip Barber</cp:lastModifiedBy>
  <cp:revision>859</cp:revision>
  <cp:lastPrinted>1998-02-10T13:28:06Z</cp:lastPrinted>
  <dcterms:created xsi:type="dcterms:W3CDTF">2008-03-19T13:28:15Z</dcterms:created>
  <dcterms:modified xsi:type="dcterms:W3CDTF">2014-07-14T15:57:19Z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(3)ndN2+f5+H6Oa5Ar6D/fsOfPwynaVO7upP6OyTHHzJNNJ6YE2CI08GRTvxADfg3gt9clyY7QW_x000d_ BNGbcPtbIW/Trq/DozI3VVpEtZc96UFleYLRn2MmKawXIEWzEndtJa+EpVDyytG95bl8a5hT_x000d_ d8CwwoNR9UQ02xfE78py3qFcwykDEG6koFCxfghDuWfrLgpV147Wb92kMu6P33SZzddT2u5l_x000d_ Hz2uwBiv1xqYHuSRbi</vt:lpwstr>
  </property>
  <property fmtid="{D5CDD505-2E9C-101B-9397-08002B2CF9AE}" pid="3" name="_ms_pID_725343_00">
    <vt:lpwstr>_</vt:lpwstr>
  </property>
  <property fmtid="{D5CDD505-2E9C-101B-9397-08002B2CF9AE}" pid="4" name="_ms_pID_7253431">
    <vt:lpwstr>zqUUtTSVOhp3CcbsvUPftqRfyd9hf1MX8ttnii9h4oUA3y+YsBEiqe_x000d_ bmBsp+QHmGWYbHNQCwkcYzo0ZzwwD18U3jHtGKQaCzzy1EeUZzBV3hkYPqQtFUuW402uNFa8_x000d_ Hay1DLMwnkCZWQ6RddTeuPYiI/3GRMGms6yE1JFMOTl/1+GWuYtFSAq69Kb97ckqcuJVd1CD_x000d_ ije719ZQL4X1cAZfsO4VaN6fnDReXpUNATRI</vt:lpwstr>
  </property>
  <property fmtid="{D5CDD505-2E9C-101B-9397-08002B2CF9AE}" pid="5" name="_ms_pID_7253431_00">
    <vt:lpwstr>_</vt:lpwstr>
  </property>
  <property fmtid="{D5CDD505-2E9C-101B-9397-08002B2CF9AE}" pid="6" name="_ms_pID_7253432">
    <vt:lpwstr>mi3HxbcV0hJdXjpcCZui7puhUKdMtPru0FJP_x000d_ fHSqL/aHxi0tEq0zW2lYpGe4if1fG+wqZWNi8snzuV3PbBOAbs9HLX6N3WWa9+KaVxLdzqlt_x000d_ qIcT+lYUABfGQGaZ0wJf9vwy5/kjYN9F9bYQiqauw7C1jk8u/aiolvU1Z0PDuoph</vt:lpwstr>
  </property>
  <property fmtid="{D5CDD505-2E9C-101B-9397-08002B2CF9AE}" pid="7" name="sflag">
    <vt:lpwstr>1405043527</vt:lpwstr>
  </property>
  <property fmtid="{D5CDD505-2E9C-101B-9397-08002B2CF9AE}" pid="8" name="_new_ms_pID_72543">
    <vt:lpwstr>(3)uBia30/sjN84PkdHV6JMOYdrgrNQP0CLaIJfxTtvFlA5yF4WdMKp3TVwriE/OFwQll7o7HAI_x000d_
sOHbdL67oqXKjq6MKuy71qyintXYMFN5Dgd35ZGBBoDguc2ZATmKDsJfLzv89y5iVA76qh4R_x000d_
9tCEnCui/DnJa1BWOx7PIxPGPj3xgcJeMAVRv1czgoO2I7C/KW/BoLxdqGSQlwnP9lLIsFEC_x000d_
AiwhJX6ht9wD9a2l62</vt:lpwstr>
  </property>
  <property fmtid="{D5CDD505-2E9C-101B-9397-08002B2CF9AE}" pid="9" name="_new_ms_pID_725431">
    <vt:lpwstr>+C4sGZW/ZQROyOoqTL96sB7W6Lyim6UjOr8HxxEImrL1LV8rcbNr++_x000d_
dvZYm5rAaA5yBrYvvYN8OKLE1Oh9Si22MwZWJkPFcPvMPZRjVgXMdGuDUTvAB0Ot9ZwG5B/k_x000d_
osT0oOC2xn6PYZDBuvocutM+sWV8RKWQqJjKUF+U1zY0WGkkFLvhpw/IIrhp0HgdzRJgjIxL_x000d_
nZOvhc7BYLcOojRFe22cbg4jqmqX/DHDP5d7</vt:lpwstr>
  </property>
  <property fmtid="{D5CDD505-2E9C-101B-9397-08002B2CF9AE}" pid="10" name="_new_ms_pID_725432">
    <vt:lpwstr>IQ+i6YEWYEecGlI6CpDXxsjz0fGYWYfPz/P1_x000d_
W/cRN0jcpNaxD+FddN/RZxlr6na0G8i4E8h2gAnTBGwlQytDqQz4qCxn3ue15ZCux1N4j7Bf_x000d_
</vt:lpwstr>
  </property>
</Properties>
</file>