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65" r:id="rId4"/>
    <p:sldId id="277" r:id="rId5"/>
    <p:sldId id="278" r:id="rId6"/>
    <p:sldId id="279" r:id="rId7"/>
    <p:sldId id="280" r:id="rId8"/>
    <p:sldId id="267" r:id="rId9"/>
    <p:sldId id="266" r:id="rId10"/>
    <p:sldId id="268" r:id="rId11"/>
    <p:sldId id="263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35" autoAdjust="0"/>
    <p:restoredTop sz="94660"/>
  </p:normalViewPr>
  <p:slideViewPr>
    <p:cSldViewPr>
      <p:cViewPr>
        <p:scale>
          <a:sx n="70" d="100"/>
          <a:sy n="70" d="100"/>
        </p:scale>
        <p:origin x="-894" y="-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Johan Söder,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D23FD300-1721-4BCA-A5E6-8A59A46C2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816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Johan Söder, Ericsson AB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F7C1106-CA5D-428E-AD9B-09FE9EBB9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403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8B7CC6D6-4CED-47B9-8143-54DC99FFC7B5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1A026B67-339F-471D-A8CD-A2211029AF38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184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r>
              <a:rPr lang="en-US" sz="1200" smtClean="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WiFi Models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r>
              <a:rPr lang="en-US" sz="1200" smtClean="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r>
              <a:rPr lang="en-US" sz="1200" smtClean="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BC8917F3-FF8B-420B-971E-624199630D8F}" type="slidenum">
              <a:rPr lang="en-US" sz="1200" smtClean="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pPr eaLnBrk="1" hangingPunct="1">
                <a:buFont typeface="Times New Roman" pitchFamily="18" charset="0"/>
                <a:buNone/>
              </a:pPr>
              <a:t>6</a:t>
            </a:fld>
            <a:endParaRPr lang="en-US" sz="1200" smtClean="0">
              <a:solidFill>
                <a:schemeClr val="tx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57D2AA50-9991-4DD3-ADFC-A631158CDAC5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204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1AECC202-6299-452E-A600-B18967516AED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12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215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449D14E-34AD-403B-A7B7-8AF979D93E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97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9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158CB0F-6EDD-4A33-AC88-206485FEF5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4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F77A18C-579F-4BAF-8A79-34C6655634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65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9F9B2E7-99C1-4B2F-9756-5278E47AE9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9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9701A0E-A064-4E91-B8A3-F4C74F55A0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8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30E8D39-B5FC-40CA-9354-BCD7D8BB0F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22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DB74AFB-976B-4BE7-AD3E-57C841AC7D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A68223-1D3B-4634-895D-1B02E9F12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80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1792064-FC8A-4059-9871-748F1D74A3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15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Johan Söder,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A0752181-5593-4337-9676-701E5E6396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lang="en-GB" sz="1800" b="1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0866r0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6" r:id="rId5"/>
    <p:sldLayoutId id="2147483692" r:id="rId6"/>
    <p:sldLayoutId id="2147483693" r:id="rId7"/>
    <p:sldLayoutId id="2147483694" r:id="rId8"/>
    <p:sldLayoutId id="2147483695" r:id="rId9"/>
    <p:sldLayoutId id="2147483697" r:id="rId10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Worksheet2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B4DCEA7A-F0A4-4EEC-A5D2-1FB57613B9E2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Traffic modeling and system capacity performance measure</a:t>
            </a:r>
            <a:endParaRPr lang="en-GB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2014-07-14</a:t>
            </a:r>
          </a:p>
        </p:txBody>
      </p:sp>
      <p:graphicFrame>
        <p:nvGraphicFramePr>
          <p:cNvPr id="41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520843"/>
              </p:ext>
            </p:extLst>
          </p:nvPr>
        </p:nvGraphicFramePr>
        <p:xfrm>
          <a:off x="519113" y="2278063"/>
          <a:ext cx="8024812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Document" r:id="rId4" imgW="8237952" imgH="2783389" progId="Word.Document.8">
                  <p:embed/>
                </p:oleObj>
              </mc:Choice>
              <mc:Fallback>
                <p:oleObj name="Document" r:id="rId4" imgW="8237952" imgH="278338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8063"/>
                        <a:ext cx="8024812" cy="270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935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capacity evaluation:</a:t>
            </a:r>
            <a:br>
              <a:rPr lang="en-US" smtClean="0"/>
            </a:br>
            <a:r>
              <a:rPr lang="en-US" smtClean="0"/>
              <a:t>Sample performance</a:t>
            </a:r>
          </a:p>
        </p:txBody>
      </p:sp>
      <p:graphicFrame>
        <p:nvGraphicFramePr>
          <p:cNvPr id="13316" name="Content Placeholder 17"/>
          <p:cNvGraphicFramePr>
            <a:graphicFrameLocks noGrp="1"/>
          </p:cNvGraphicFramePr>
          <p:nvPr>
            <p:ph idx="1"/>
          </p:nvPr>
        </p:nvGraphicFramePr>
        <p:xfrm>
          <a:off x="5961063" y="3233738"/>
          <a:ext cx="2687637" cy="223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r:id="rId4" imgW="2688569" imgH="2231329" progId="Excel.Chart.8">
                  <p:embed/>
                </p:oleObj>
              </mc:Choice>
              <mc:Fallback>
                <p:oleObj r:id="rId4" imgW="2688569" imgH="2231329" progId="Excel.Chart.8">
                  <p:embed/>
                  <p:pic>
                    <p:nvPicPr>
                      <p:cNvPr id="0" name="Content Placeholder 1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3233738"/>
                        <a:ext cx="2687637" cy="223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6683EF75-5C64-47AF-A640-F9AD57AF7D26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3319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320" name="Straight Connector 8"/>
          <p:cNvCxnSpPr>
            <a:cxnSpLocks noChangeShapeType="1"/>
          </p:cNvCxnSpPr>
          <p:nvPr/>
        </p:nvCxnSpPr>
        <p:spPr bwMode="auto">
          <a:xfrm>
            <a:off x="611188" y="5065713"/>
            <a:ext cx="40322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2555875" y="3925888"/>
            <a:ext cx="172878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Performance </a:t>
            </a:r>
            <a:br>
              <a:rPr lang="en-US" sz="2000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</a:b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requirement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(e.g., 20Mbps)</a:t>
            </a:r>
          </a:p>
        </p:txBody>
      </p:sp>
      <p:cxnSp>
        <p:nvCxnSpPr>
          <p:cNvPr id="13322" name="Straight Connector 10"/>
          <p:cNvCxnSpPr>
            <a:cxnSpLocks noChangeShapeType="1"/>
          </p:cNvCxnSpPr>
          <p:nvPr/>
        </p:nvCxnSpPr>
        <p:spPr bwMode="auto">
          <a:xfrm flipV="1">
            <a:off x="2411413" y="3933825"/>
            <a:ext cx="0" cy="2159000"/>
          </a:xfrm>
          <a:prstGeom prst="line">
            <a:avLst/>
          </a:prstGeom>
          <a:noFill/>
          <a:ln w="38100" algn="ctr">
            <a:solidFill>
              <a:srgbClr val="FFC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977900" y="6002338"/>
            <a:ext cx="39179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u="sng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System capacity: 13 Mbps/AP</a:t>
            </a:r>
          </a:p>
        </p:txBody>
      </p:sp>
      <p:cxnSp>
        <p:nvCxnSpPr>
          <p:cNvPr id="13324" name="Straight Arrow Connector 22"/>
          <p:cNvCxnSpPr>
            <a:cxnSpLocks noChangeShapeType="1"/>
          </p:cNvCxnSpPr>
          <p:nvPr/>
        </p:nvCxnSpPr>
        <p:spPr bwMode="auto">
          <a:xfrm>
            <a:off x="4716463" y="4508500"/>
            <a:ext cx="935037" cy="0"/>
          </a:xfrm>
          <a:prstGeom prst="straightConnector1">
            <a:avLst/>
          </a:prstGeom>
          <a:noFill/>
          <a:ln w="1270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3625" y="6475413"/>
            <a:ext cx="239871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70D1C394-6195-44E5-8993-466EB8F07277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Traffic modeling is not related to how many STAs per BSS there are, but rather how much traffic load there is in a certain scenario (i.e., certain area)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System capacity should be measured by the amount of traffic that the system can handle, maintaining a certain level of user experience</a:t>
            </a:r>
          </a:p>
          <a:p>
            <a:pPr eaLnBrk="1" hangingPunct="1">
              <a:buFont typeface="Arial" charset="0"/>
              <a:buChar char="•"/>
            </a:pPr>
            <a:endParaRPr lang="en-US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Proposals: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Model file transfer, web browsing and video streaming using the proposed method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Evaluate system capacity using the proposed methodology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15063" y="6475413"/>
            <a:ext cx="2327275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5F9335E-52D0-40B3-96CD-FE7785D52692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12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dirty="0" smtClean="0"/>
              <a:t>[1] </a:t>
            </a:r>
            <a:r>
              <a:rPr lang="en-US" dirty="0" smtClean="0">
                <a:cs typeface="Times New Roman" pitchFamily="18" charset="0"/>
              </a:rPr>
              <a:t>11-14-0621-04-</a:t>
            </a:r>
            <a:r>
              <a:rPr lang="en-US" dirty="0" err="1" smtClean="0">
                <a:cs typeface="Times New Roman" pitchFamily="18" charset="0"/>
              </a:rPr>
              <a:t>00ax</a:t>
            </a:r>
            <a:r>
              <a:rPr lang="en-US" dirty="0" smtClean="0">
                <a:cs typeface="Times New Roman" pitchFamily="18" charset="0"/>
              </a:rPr>
              <a:t>-simulation-scenarios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3625" y="6475413"/>
            <a:ext cx="239871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84CEDC4C-F605-4548-89A1-34A81FDAE1BF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684213" y="2133600"/>
            <a:ext cx="7989887" cy="353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CA" b="1" dirty="0">
                <a:solidFill>
                  <a:schemeClr val="tx1"/>
                </a:solidFill>
              </a:rPr>
              <a:t>In this presentation we present a simple traffic modelling method as well as system capacity evaluation methodology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Traffic model: </a:t>
            </a:r>
            <a:br>
              <a:rPr lang="en-US" smtClean="0"/>
            </a:br>
            <a:r>
              <a:rPr lang="en-US" smtClean="0"/>
              <a:t>File transfer &amp; Web browsing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000" dirty="0" smtClean="0"/>
              <a:t>STA positions from the simulation scenario document [1] are considered as tentative STA locations, i.e., STAs are not connected/active all the time, just when they have data in the buffer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dirty="0" smtClean="0"/>
              <a:t>Files arrive independently in the buffers of the STAs(UL) and the APs (DL, files labelled with a receiver STA)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dirty="0" smtClean="0"/>
              <a:t>Arrival process is a Poisson process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dirty="0" smtClean="0"/>
              <a:t>Arrival intensity of DL and UL files has ratio, </a:t>
            </a:r>
            <a:r>
              <a:rPr lang="en-US" sz="2000" dirty="0" err="1" smtClean="0"/>
              <a:t>e.g</a:t>
            </a:r>
            <a:r>
              <a:rPr lang="en-US" sz="2000" dirty="0" smtClean="0"/>
              <a:t>,  80/20 (parameter to be agreed on)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dirty="0" smtClean="0"/>
              <a:t>Different system loads are modelled by varying arrival intensity, the file size is kept constant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Sample file</a:t>
            </a:r>
            <a:r>
              <a:rPr lang="en-US" sz="2000" dirty="0" smtClean="0"/>
              <a:t> size is 1MB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3BAF90E6-5D71-42DB-8B71-CC65A462241B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6150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Traffic model: </a:t>
            </a:r>
            <a:br>
              <a:rPr lang="en-US" smtClean="0"/>
            </a:br>
            <a:r>
              <a:rPr lang="en-US" smtClean="0"/>
              <a:t>Video streaming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000" smtClean="0"/>
              <a:t>Similar approach may be applied for video streaming </a:t>
            </a:r>
            <a:r>
              <a:rPr lang="en-US" sz="2000" smtClean="0">
                <a:solidFill>
                  <a:schemeClr val="tx1"/>
                </a:solidFill>
              </a:rPr>
              <a:t>traffic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Randomly select which users are streaming the video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Introduce the packets in the buffer regularly instead of randomly </a:t>
            </a:r>
            <a:r>
              <a:rPr lang="en-US" sz="2000" smtClean="0">
                <a:solidFill>
                  <a:schemeClr val="tx1"/>
                </a:solidFill>
              </a:rPr>
              <a:t>(i.e., CBR)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The load will be determined by how many users are doing streaming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5607FBD8-8EDB-43AA-9BC0-6DDDFA1A17FC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capacity evaluation:</a:t>
            </a:r>
            <a:br>
              <a:rPr lang="en-US" smtClean="0"/>
            </a:br>
            <a:r>
              <a:rPr lang="en-US" smtClean="0"/>
              <a:t>Definitions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Packet throughput = packet size / packet delay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Packet delay = time from packet arrives in buffer until time the last ACK is received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User throughput = average of packet throughputs for a user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Served traffic = Sum of all successfully received packets / simulation time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Served traffic ~ system arrival intensity * packet size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2F6F63B4-6053-4E12-A71E-D447F9DB6D7B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capacity evaluation:</a:t>
            </a:r>
            <a:br>
              <a:rPr lang="en-US" smtClean="0"/>
            </a:br>
            <a:r>
              <a:rPr lang="en-US" smtClean="0"/>
              <a:t>Delay terminology</a:t>
            </a:r>
          </a:p>
        </p:txBody>
      </p:sp>
      <p:sp>
        <p:nvSpPr>
          <p:cNvPr id="9219" name="Rectangle 6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The packet delay can be further divided into: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Queuing time – waiting while someone else uses the medium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Contention time – backoff and deferrals 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Transmission time – transmitting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Collision time – transmission time for failed transmissions</a:t>
            </a:r>
          </a:p>
        </p:txBody>
      </p:sp>
      <p:grpSp>
        <p:nvGrpSpPr>
          <p:cNvPr id="9220" name="Group 65"/>
          <p:cNvGrpSpPr>
            <a:grpSpLocks/>
          </p:cNvGrpSpPr>
          <p:nvPr/>
        </p:nvGrpSpPr>
        <p:grpSpPr bwMode="auto">
          <a:xfrm>
            <a:off x="792163" y="4586288"/>
            <a:ext cx="6570662" cy="1730375"/>
            <a:chOff x="499" y="2889"/>
            <a:chExt cx="4139" cy="1090"/>
          </a:xfrm>
        </p:grpSpPr>
        <p:sp>
          <p:nvSpPr>
            <p:cNvPr id="9224" name="Rectangle 50"/>
            <p:cNvSpPr>
              <a:spLocks noChangeArrowheads="1"/>
            </p:cNvSpPr>
            <p:nvPr/>
          </p:nvSpPr>
          <p:spPr bwMode="auto">
            <a:xfrm>
              <a:off x="3589" y="3379"/>
              <a:ext cx="567" cy="1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25" name="Rectangle 51"/>
            <p:cNvSpPr>
              <a:spLocks noChangeArrowheads="1"/>
            </p:cNvSpPr>
            <p:nvPr/>
          </p:nvSpPr>
          <p:spPr bwMode="auto">
            <a:xfrm>
              <a:off x="4185" y="3379"/>
              <a:ext cx="142" cy="1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26" name="Freeform 3"/>
            <p:cNvSpPr>
              <a:spLocks/>
            </p:cNvSpPr>
            <p:nvPr/>
          </p:nvSpPr>
          <p:spPr bwMode="auto">
            <a:xfrm>
              <a:off x="499" y="3514"/>
              <a:ext cx="4139" cy="193"/>
            </a:xfrm>
            <a:custGeom>
              <a:avLst/>
              <a:gdLst>
                <a:gd name="T0" fmla="*/ 0 w 4139"/>
                <a:gd name="T1" fmla="*/ 92 h 193"/>
                <a:gd name="T2" fmla="*/ 2538 w 4139"/>
                <a:gd name="T3" fmla="*/ 94 h 193"/>
                <a:gd name="T4" fmla="*/ 2564 w 4139"/>
                <a:gd name="T5" fmla="*/ 0 h 193"/>
                <a:gd name="T6" fmla="*/ 2606 w 4139"/>
                <a:gd name="T7" fmla="*/ 193 h 193"/>
                <a:gd name="T8" fmla="*/ 2643 w 4139"/>
                <a:gd name="T9" fmla="*/ 94 h 193"/>
                <a:gd name="T10" fmla="*/ 4139 w 4139"/>
                <a:gd name="T11" fmla="*/ 92 h 1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9" h="193">
                  <a:moveTo>
                    <a:pt x="0" y="92"/>
                  </a:moveTo>
                  <a:lnTo>
                    <a:pt x="2538" y="94"/>
                  </a:lnTo>
                  <a:lnTo>
                    <a:pt x="2564" y="0"/>
                  </a:lnTo>
                  <a:lnTo>
                    <a:pt x="2606" y="193"/>
                  </a:lnTo>
                  <a:lnTo>
                    <a:pt x="2643" y="94"/>
                  </a:lnTo>
                  <a:lnTo>
                    <a:pt x="4139" y="92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/>
            <a:lstStyle/>
            <a:p>
              <a:endParaRPr lang="en-US"/>
            </a:p>
          </p:txBody>
        </p:sp>
        <p:sp>
          <p:nvSpPr>
            <p:cNvPr id="9227" name="Rectangle 7"/>
            <p:cNvSpPr>
              <a:spLocks noChangeArrowheads="1"/>
            </p:cNvSpPr>
            <p:nvPr/>
          </p:nvSpPr>
          <p:spPr bwMode="auto">
            <a:xfrm>
              <a:off x="867" y="3407"/>
              <a:ext cx="567" cy="1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28" name="Rectangle 10"/>
            <p:cNvSpPr>
              <a:spLocks noChangeArrowheads="1"/>
            </p:cNvSpPr>
            <p:nvPr/>
          </p:nvSpPr>
          <p:spPr bwMode="auto">
            <a:xfrm>
              <a:off x="968" y="2893"/>
              <a:ext cx="3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Data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arrives</a:t>
              </a:r>
            </a:p>
          </p:txBody>
        </p:sp>
        <p:sp>
          <p:nvSpPr>
            <p:cNvPr id="9229" name="Rectangle 14"/>
            <p:cNvSpPr>
              <a:spLocks noChangeArrowheads="1"/>
            </p:cNvSpPr>
            <p:nvPr/>
          </p:nvSpPr>
          <p:spPr bwMode="auto">
            <a:xfrm>
              <a:off x="1463" y="3407"/>
              <a:ext cx="142" cy="1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0" name="Rectangle 42"/>
            <p:cNvSpPr>
              <a:spLocks noChangeArrowheads="1"/>
            </p:cNvSpPr>
            <p:nvPr/>
          </p:nvSpPr>
          <p:spPr bwMode="auto">
            <a:xfrm>
              <a:off x="2114" y="3407"/>
              <a:ext cx="567" cy="1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1" name="Rectangle 43"/>
            <p:cNvSpPr>
              <a:spLocks noChangeArrowheads="1"/>
            </p:cNvSpPr>
            <p:nvPr/>
          </p:nvSpPr>
          <p:spPr bwMode="auto">
            <a:xfrm>
              <a:off x="2710" y="3407"/>
              <a:ext cx="142" cy="1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2" name="Rectangle 45"/>
            <p:cNvSpPr>
              <a:spLocks noChangeArrowheads="1"/>
            </p:cNvSpPr>
            <p:nvPr/>
          </p:nvSpPr>
          <p:spPr bwMode="auto">
            <a:xfrm>
              <a:off x="1903" y="2889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Backoff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expires</a:t>
              </a:r>
            </a:p>
          </p:txBody>
        </p:sp>
        <p:sp>
          <p:nvSpPr>
            <p:cNvPr id="9233" name="Rectangle 46"/>
            <p:cNvSpPr>
              <a:spLocks noChangeArrowheads="1"/>
            </p:cNvSpPr>
            <p:nvPr/>
          </p:nvSpPr>
          <p:spPr bwMode="auto">
            <a:xfrm>
              <a:off x="3560" y="3407"/>
              <a:ext cx="567" cy="199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4" name="Rectangle 47"/>
            <p:cNvSpPr>
              <a:spLocks noChangeArrowheads="1"/>
            </p:cNvSpPr>
            <p:nvPr/>
          </p:nvSpPr>
          <p:spPr bwMode="auto">
            <a:xfrm>
              <a:off x="4156" y="3407"/>
              <a:ext cx="142" cy="199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5" name="Rectangle 49"/>
            <p:cNvSpPr>
              <a:spLocks noChangeArrowheads="1"/>
            </p:cNvSpPr>
            <p:nvPr/>
          </p:nvSpPr>
          <p:spPr bwMode="auto">
            <a:xfrm>
              <a:off x="3349" y="2889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Backoff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expires</a:t>
              </a:r>
            </a:p>
          </p:txBody>
        </p:sp>
        <p:sp>
          <p:nvSpPr>
            <p:cNvPr id="9236" name="Rectangle 53"/>
            <p:cNvSpPr>
              <a:spLocks noChangeArrowheads="1"/>
            </p:cNvSpPr>
            <p:nvPr/>
          </p:nvSpPr>
          <p:spPr bwMode="auto">
            <a:xfrm>
              <a:off x="3674" y="3209"/>
              <a:ext cx="4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Collision</a:t>
              </a:r>
            </a:p>
          </p:txBody>
        </p:sp>
        <p:sp>
          <p:nvSpPr>
            <p:cNvPr id="9237" name="AutoShape 54"/>
            <p:cNvSpPr>
              <a:spLocks/>
            </p:cNvSpPr>
            <p:nvPr/>
          </p:nvSpPr>
          <p:spPr bwMode="auto">
            <a:xfrm rot="5400000" flipV="1">
              <a:off x="1363" y="3422"/>
              <a:ext cx="29" cy="453"/>
            </a:xfrm>
            <a:prstGeom prst="rightBrace">
              <a:avLst>
                <a:gd name="adj1" fmla="val 13017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8" name="AutoShape 55"/>
            <p:cNvSpPr>
              <a:spLocks/>
            </p:cNvSpPr>
            <p:nvPr/>
          </p:nvSpPr>
          <p:spPr bwMode="auto">
            <a:xfrm rot="5400000" flipV="1">
              <a:off x="1845" y="3393"/>
              <a:ext cx="29" cy="511"/>
            </a:xfrm>
            <a:prstGeom prst="rightBrace">
              <a:avLst>
                <a:gd name="adj1" fmla="val 14683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39" name="AutoShape 56"/>
            <p:cNvSpPr>
              <a:spLocks/>
            </p:cNvSpPr>
            <p:nvPr/>
          </p:nvSpPr>
          <p:spPr bwMode="auto">
            <a:xfrm rot="5400000" flipV="1">
              <a:off x="2468" y="3280"/>
              <a:ext cx="29" cy="737"/>
            </a:xfrm>
            <a:prstGeom prst="rightBrace">
              <a:avLst>
                <a:gd name="adj1" fmla="val 21178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40" name="AutoShape 57"/>
            <p:cNvSpPr>
              <a:spLocks/>
            </p:cNvSpPr>
            <p:nvPr/>
          </p:nvSpPr>
          <p:spPr bwMode="auto">
            <a:xfrm rot="5400000" flipV="1">
              <a:off x="3914" y="3280"/>
              <a:ext cx="29" cy="737"/>
            </a:xfrm>
            <a:prstGeom prst="rightBrace">
              <a:avLst>
                <a:gd name="adj1" fmla="val 21178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9241" name="Rectangle 58"/>
            <p:cNvSpPr>
              <a:spLocks noChangeArrowheads="1"/>
            </p:cNvSpPr>
            <p:nvPr/>
          </p:nvSpPr>
          <p:spPr bwMode="auto">
            <a:xfrm>
              <a:off x="1151" y="3691"/>
              <a:ext cx="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Queuing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time</a:t>
              </a:r>
            </a:p>
          </p:txBody>
        </p:sp>
        <p:sp>
          <p:nvSpPr>
            <p:cNvPr id="9242" name="Rectangle 59"/>
            <p:cNvSpPr>
              <a:spLocks noChangeArrowheads="1"/>
            </p:cNvSpPr>
            <p:nvPr/>
          </p:nvSpPr>
          <p:spPr bwMode="auto">
            <a:xfrm>
              <a:off x="1576" y="3691"/>
              <a:ext cx="5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rIns="72000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Contention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time</a:t>
              </a:r>
            </a:p>
          </p:txBody>
        </p:sp>
        <p:sp>
          <p:nvSpPr>
            <p:cNvPr id="9243" name="Rectangle 60"/>
            <p:cNvSpPr>
              <a:spLocks noChangeArrowheads="1"/>
            </p:cNvSpPr>
            <p:nvPr/>
          </p:nvSpPr>
          <p:spPr bwMode="auto">
            <a:xfrm>
              <a:off x="2143" y="3691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rIns="72000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Transmission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time</a:t>
              </a:r>
            </a:p>
          </p:txBody>
        </p:sp>
        <p:sp>
          <p:nvSpPr>
            <p:cNvPr id="9244" name="Rectangle 61"/>
            <p:cNvSpPr>
              <a:spLocks noChangeArrowheads="1"/>
            </p:cNvSpPr>
            <p:nvPr/>
          </p:nvSpPr>
          <p:spPr bwMode="auto">
            <a:xfrm>
              <a:off x="3589" y="3691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rIns="72000"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200">
                  <a:solidFill>
                    <a:srgbClr val="000000"/>
                  </a:solidFill>
                </a:rPr>
                <a:t>Collision</a:t>
              </a:r>
              <a:br>
                <a:rPr lang="en-US" sz="1200">
                  <a:solidFill>
                    <a:srgbClr val="000000"/>
                  </a:solidFill>
                </a:rPr>
              </a:br>
              <a:r>
                <a:rPr lang="en-US" sz="1200">
                  <a:solidFill>
                    <a:srgbClr val="000000"/>
                  </a:solidFill>
                </a:rPr>
                <a:t>time</a:t>
              </a:r>
            </a:p>
          </p:txBody>
        </p:sp>
        <p:sp>
          <p:nvSpPr>
            <p:cNvPr id="9245" name="Line 62"/>
            <p:cNvSpPr>
              <a:spLocks noChangeShapeType="1"/>
            </p:cNvSpPr>
            <p:nvPr/>
          </p:nvSpPr>
          <p:spPr bwMode="auto">
            <a:xfrm>
              <a:off x="2115" y="3209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/>
            <a:lstStyle/>
            <a:p>
              <a:endParaRPr lang="en-US"/>
            </a:p>
          </p:txBody>
        </p:sp>
        <p:sp>
          <p:nvSpPr>
            <p:cNvPr id="9246" name="Line 63"/>
            <p:cNvSpPr>
              <a:spLocks noChangeShapeType="1"/>
            </p:cNvSpPr>
            <p:nvPr/>
          </p:nvSpPr>
          <p:spPr bwMode="auto">
            <a:xfrm>
              <a:off x="1151" y="3209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/>
            <a:lstStyle/>
            <a:p>
              <a:endParaRPr lang="en-US"/>
            </a:p>
          </p:txBody>
        </p:sp>
        <p:sp>
          <p:nvSpPr>
            <p:cNvPr id="9247" name="Line 64"/>
            <p:cNvSpPr>
              <a:spLocks noChangeShapeType="1"/>
            </p:cNvSpPr>
            <p:nvPr/>
          </p:nvSpPr>
          <p:spPr bwMode="auto">
            <a:xfrm>
              <a:off x="3560" y="3209"/>
              <a:ext cx="0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/>
            <a:lstStyle/>
            <a:p>
              <a:endParaRPr lang="en-US"/>
            </a:p>
          </p:txBody>
        </p:sp>
      </p:grpSp>
      <p:sp>
        <p:nvSpPr>
          <p:cNvPr id="922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92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BAD1B62E-BBD8-4B5A-A336-AB73A1E1B4CF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capacity evaluation: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3238"/>
            <a:ext cx="7770813" cy="26717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Consider 1 AP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Arrival intensity 1 packet / second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Packet size </a:t>
            </a:r>
            <a:r>
              <a:rPr lang="en-US" sz="2000" dirty="0" err="1" smtClean="0"/>
              <a:t>1MByte</a:t>
            </a:r>
            <a:r>
              <a:rPr lang="en-US" sz="2000" dirty="0" smtClean="0"/>
              <a:t> = </a:t>
            </a:r>
            <a:r>
              <a:rPr lang="en-US" sz="2000" dirty="0" err="1" smtClean="0"/>
              <a:t>8Mbit</a:t>
            </a:r>
            <a:endParaRPr lang="en-US" sz="20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AP load is </a:t>
            </a:r>
            <a:r>
              <a:rPr lang="en-US" sz="2000" dirty="0" err="1" smtClean="0"/>
              <a:t>8Mbps</a:t>
            </a:r>
            <a:endParaRPr lang="en-US" sz="20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During 100s there will on average be 100 packets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These will all have different packet throughput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Assume the average packet throughput is 40 Mbps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ym typeface="Wingdings" panose="05000000000000000000" pitchFamily="2" charset="2"/>
              </a:rPr>
              <a:t> average delay is 0.2s  80s out of 100s there are no ongoing transmissions in the AP</a:t>
            </a:r>
            <a:endParaRPr lang="en-US" sz="20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A257BA10-C7C2-40CA-B21E-20CA6BCDBE6A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0246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7" name="Freeform 3"/>
          <p:cNvSpPr>
            <a:spLocks/>
          </p:cNvSpPr>
          <p:nvPr/>
        </p:nvSpPr>
        <p:spPr bwMode="auto">
          <a:xfrm>
            <a:off x="792163" y="5578475"/>
            <a:ext cx="7092950" cy="306388"/>
          </a:xfrm>
          <a:custGeom>
            <a:avLst/>
            <a:gdLst>
              <a:gd name="T0" fmla="*/ 0 w 4139"/>
              <a:gd name="T1" fmla="*/ 2147483647 h 193"/>
              <a:gd name="T2" fmla="*/ 2147483647 w 4139"/>
              <a:gd name="T3" fmla="*/ 2147483647 h 193"/>
              <a:gd name="T4" fmla="*/ 2147483647 w 4139"/>
              <a:gd name="T5" fmla="*/ 0 h 193"/>
              <a:gd name="T6" fmla="*/ 2147483647 w 4139"/>
              <a:gd name="T7" fmla="*/ 2147483647 h 193"/>
              <a:gd name="T8" fmla="*/ 2147483647 w 4139"/>
              <a:gd name="T9" fmla="*/ 2147483647 h 193"/>
              <a:gd name="T10" fmla="*/ 2147483647 w 4139"/>
              <a:gd name="T11" fmla="*/ 2147483647 h 1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39" h="193">
                <a:moveTo>
                  <a:pt x="0" y="92"/>
                </a:moveTo>
                <a:lnTo>
                  <a:pt x="2538" y="94"/>
                </a:lnTo>
                <a:lnTo>
                  <a:pt x="2564" y="0"/>
                </a:lnTo>
                <a:lnTo>
                  <a:pt x="2606" y="193"/>
                </a:lnTo>
                <a:lnTo>
                  <a:pt x="2643" y="94"/>
                </a:lnTo>
                <a:lnTo>
                  <a:pt x="4139" y="92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/>
          <a:lstStyle/>
          <a:p>
            <a:endParaRPr lang="en-US"/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1376363" y="5408613"/>
            <a:ext cx="900112" cy="31591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1376363" y="5440363"/>
            <a:ext cx="5603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8 Mbit</a:t>
            </a:r>
          </a:p>
        </p:txBody>
      </p:sp>
      <p:sp>
        <p:nvSpPr>
          <p:cNvPr id="10250" name="Rectangle 42"/>
          <p:cNvSpPr>
            <a:spLocks noChangeArrowheads="1"/>
          </p:cNvSpPr>
          <p:nvPr/>
        </p:nvSpPr>
        <p:spPr bwMode="auto">
          <a:xfrm>
            <a:off x="3132138" y="5094288"/>
            <a:ext cx="449262" cy="630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51" name="AutoShape 54"/>
          <p:cNvSpPr>
            <a:spLocks/>
          </p:cNvSpPr>
          <p:nvPr/>
        </p:nvSpPr>
        <p:spPr bwMode="auto">
          <a:xfrm rot="5400000" flipV="1">
            <a:off x="1817688" y="5356225"/>
            <a:ext cx="46038" cy="871537"/>
          </a:xfrm>
          <a:prstGeom prst="rightBrace">
            <a:avLst>
              <a:gd name="adj1" fmla="val 13014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52" name="AutoShape 55"/>
          <p:cNvSpPr>
            <a:spLocks/>
          </p:cNvSpPr>
          <p:nvPr/>
        </p:nvSpPr>
        <p:spPr bwMode="auto">
          <a:xfrm rot="5400000" flipV="1">
            <a:off x="2673350" y="5386388"/>
            <a:ext cx="46038" cy="811212"/>
          </a:xfrm>
          <a:prstGeom prst="rightBrace">
            <a:avLst>
              <a:gd name="adj1" fmla="val 14683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53" name="AutoShape 56"/>
          <p:cNvSpPr>
            <a:spLocks/>
          </p:cNvSpPr>
          <p:nvPr/>
        </p:nvSpPr>
        <p:spPr bwMode="auto">
          <a:xfrm rot="5400000" flipV="1">
            <a:off x="3324225" y="5567363"/>
            <a:ext cx="44450" cy="469900"/>
          </a:xfrm>
          <a:prstGeom prst="rightBrace">
            <a:avLst>
              <a:gd name="adj1" fmla="val 217742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54" name="Rectangle 58"/>
          <p:cNvSpPr>
            <a:spLocks noChangeArrowheads="1"/>
          </p:cNvSpPr>
          <p:nvPr/>
        </p:nvSpPr>
        <p:spPr bwMode="auto">
          <a:xfrm>
            <a:off x="415925" y="4306888"/>
            <a:ext cx="7604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Packet tpt</a:t>
            </a:r>
          </a:p>
        </p:txBody>
      </p:sp>
      <p:sp>
        <p:nvSpPr>
          <p:cNvPr id="10255" name="Rectangle 59"/>
          <p:cNvSpPr>
            <a:spLocks noChangeArrowheads="1"/>
          </p:cNvSpPr>
          <p:nvPr/>
        </p:nvSpPr>
        <p:spPr bwMode="auto">
          <a:xfrm>
            <a:off x="1390650" y="5815013"/>
            <a:ext cx="9001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1/4 s.</a:t>
            </a:r>
          </a:p>
        </p:txBody>
      </p:sp>
      <p:cxnSp>
        <p:nvCxnSpPr>
          <p:cNvPr id="10256" name="Straight Arrow Connector 33"/>
          <p:cNvCxnSpPr>
            <a:cxnSpLocks noChangeShapeType="1"/>
            <a:stCxn id="10247" idx="0"/>
          </p:cNvCxnSpPr>
          <p:nvPr/>
        </p:nvCxnSpPr>
        <p:spPr bwMode="auto">
          <a:xfrm flipV="1">
            <a:off x="792163" y="4586288"/>
            <a:ext cx="0" cy="1138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7" name="Rectangle 58"/>
          <p:cNvSpPr>
            <a:spLocks noChangeArrowheads="1"/>
          </p:cNvSpPr>
          <p:nvPr/>
        </p:nvSpPr>
        <p:spPr bwMode="auto">
          <a:xfrm>
            <a:off x="104775" y="5300663"/>
            <a:ext cx="68738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32 Mbps</a:t>
            </a:r>
          </a:p>
        </p:txBody>
      </p:sp>
      <p:sp>
        <p:nvSpPr>
          <p:cNvPr id="10258" name="Rectangle 59"/>
          <p:cNvSpPr>
            <a:spLocks noChangeArrowheads="1"/>
          </p:cNvSpPr>
          <p:nvPr/>
        </p:nvSpPr>
        <p:spPr bwMode="auto">
          <a:xfrm>
            <a:off x="2246313" y="5815013"/>
            <a:ext cx="9001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3/4 s.</a:t>
            </a:r>
          </a:p>
        </p:txBody>
      </p:sp>
      <p:sp>
        <p:nvSpPr>
          <p:cNvPr id="10259" name="Rectangle 10"/>
          <p:cNvSpPr>
            <a:spLocks noChangeArrowheads="1"/>
          </p:cNvSpPr>
          <p:nvPr/>
        </p:nvSpPr>
        <p:spPr bwMode="auto">
          <a:xfrm>
            <a:off x="3087688" y="5440363"/>
            <a:ext cx="5619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8 Mbit</a:t>
            </a:r>
          </a:p>
        </p:txBody>
      </p:sp>
      <p:sp>
        <p:nvSpPr>
          <p:cNvPr id="10260" name="Rectangle 58"/>
          <p:cNvSpPr>
            <a:spLocks noChangeArrowheads="1"/>
          </p:cNvSpPr>
          <p:nvPr/>
        </p:nvSpPr>
        <p:spPr bwMode="auto">
          <a:xfrm>
            <a:off x="104775" y="4956175"/>
            <a:ext cx="6873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64 Mbps</a:t>
            </a:r>
          </a:p>
        </p:txBody>
      </p:sp>
      <p:sp>
        <p:nvSpPr>
          <p:cNvPr id="10261" name="Rectangle 59"/>
          <p:cNvSpPr>
            <a:spLocks noChangeArrowheads="1"/>
          </p:cNvSpPr>
          <p:nvPr/>
        </p:nvSpPr>
        <p:spPr bwMode="auto">
          <a:xfrm>
            <a:off x="3059113" y="5815013"/>
            <a:ext cx="9001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1/8 s.</a:t>
            </a:r>
          </a:p>
        </p:txBody>
      </p:sp>
      <p:sp>
        <p:nvSpPr>
          <p:cNvPr id="10262" name="Rectangle 59"/>
          <p:cNvSpPr>
            <a:spLocks noChangeArrowheads="1"/>
          </p:cNvSpPr>
          <p:nvPr/>
        </p:nvSpPr>
        <p:spPr bwMode="auto">
          <a:xfrm>
            <a:off x="1373188" y="5118100"/>
            <a:ext cx="4524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P1</a:t>
            </a:r>
          </a:p>
        </p:txBody>
      </p:sp>
      <p:sp>
        <p:nvSpPr>
          <p:cNvPr id="10263" name="Rectangle 59"/>
          <p:cNvSpPr>
            <a:spLocks noChangeArrowheads="1"/>
          </p:cNvSpPr>
          <p:nvPr/>
        </p:nvSpPr>
        <p:spPr bwMode="auto">
          <a:xfrm>
            <a:off x="3111500" y="4840288"/>
            <a:ext cx="4524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P2</a:t>
            </a:r>
          </a:p>
        </p:txBody>
      </p:sp>
      <p:sp>
        <p:nvSpPr>
          <p:cNvPr id="10264" name="AutoShape 55"/>
          <p:cNvSpPr>
            <a:spLocks/>
          </p:cNvSpPr>
          <p:nvPr/>
        </p:nvSpPr>
        <p:spPr bwMode="auto">
          <a:xfrm rot="5400000" flipV="1">
            <a:off x="4013200" y="5386388"/>
            <a:ext cx="46038" cy="811212"/>
          </a:xfrm>
          <a:prstGeom prst="rightBrace">
            <a:avLst>
              <a:gd name="adj1" fmla="val 14683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65" name="Rectangle 59"/>
          <p:cNvSpPr>
            <a:spLocks noChangeArrowheads="1"/>
          </p:cNvSpPr>
          <p:nvPr/>
        </p:nvSpPr>
        <p:spPr bwMode="auto">
          <a:xfrm>
            <a:off x="3613150" y="5815013"/>
            <a:ext cx="9001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1 s.</a:t>
            </a:r>
          </a:p>
        </p:txBody>
      </p:sp>
      <p:sp>
        <p:nvSpPr>
          <p:cNvPr id="10266" name="Rectangle 42"/>
          <p:cNvSpPr>
            <a:spLocks noChangeArrowheads="1"/>
          </p:cNvSpPr>
          <p:nvPr/>
        </p:nvSpPr>
        <p:spPr bwMode="auto">
          <a:xfrm>
            <a:off x="4487863" y="5094288"/>
            <a:ext cx="449262" cy="630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67" name="Rectangle 10"/>
          <p:cNvSpPr>
            <a:spLocks noChangeArrowheads="1"/>
          </p:cNvSpPr>
          <p:nvPr/>
        </p:nvSpPr>
        <p:spPr bwMode="auto">
          <a:xfrm>
            <a:off x="4445000" y="5440363"/>
            <a:ext cx="5603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8 Mbit</a:t>
            </a:r>
          </a:p>
        </p:txBody>
      </p:sp>
      <p:sp>
        <p:nvSpPr>
          <p:cNvPr id="10268" name="Rectangle 59"/>
          <p:cNvSpPr>
            <a:spLocks noChangeArrowheads="1"/>
          </p:cNvSpPr>
          <p:nvPr/>
        </p:nvSpPr>
        <p:spPr bwMode="auto">
          <a:xfrm>
            <a:off x="4467225" y="4840288"/>
            <a:ext cx="4540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P3</a:t>
            </a:r>
          </a:p>
        </p:txBody>
      </p:sp>
      <p:sp>
        <p:nvSpPr>
          <p:cNvPr id="10269" name="Rectangle 7"/>
          <p:cNvSpPr>
            <a:spLocks noChangeArrowheads="1"/>
          </p:cNvSpPr>
          <p:nvPr/>
        </p:nvSpPr>
        <p:spPr bwMode="auto">
          <a:xfrm>
            <a:off x="5508625" y="5399088"/>
            <a:ext cx="900113" cy="31591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70" name="Rectangle 10"/>
          <p:cNvSpPr>
            <a:spLocks noChangeArrowheads="1"/>
          </p:cNvSpPr>
          <p:nvPr/>
        </p:nvSpPr>
        <p:spPr bwMode="auto">
          <a:xfrm>
            <a:off x="5508625" y="5430838"/>
            <a:ext cx="5603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8 Mbit</a:t>
            </a:r>
          </a:p>
        </p:txBody>
      </p:sp>
      <p:sp>
        <p:nvSpPr>
          <p:cNvPr id="10271" name="Rectangle 59"/>
          <p:cNvSpPr>
            <a:spLocks noChangeArrowheads="1"/>
          </p:cNvSpPr>
          <p:nvPr/>
        </p:nvSpPr>
        <p:spPr bwMode="auto">
          <a:xfrm>
            <a:off x="5505450" y="5108575"/>
            <a:ext cx="650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P100</a:t>
            </a:r>
          </a:p>
        </p:txBody>
      </p:sp>
      <p:sp>
        <p:nvSpPr>
          <p:cNvPr id="10272" name="AutoShape 55"/>
          <p:cNvSpPr>
            <a:spLocks/>
          </p:cNvSpPr>
          <p:nvPr/>
        </p:nvSpPr>
        <p:spPr bwMode="auto">
          <a:xfrm rot="5400000" flipV="1">
            <a:off x="4074319" y="3363119"/>
            <a:ext cx="46037" cy="5413375"/>
          </a:xfrm>
          <a:prstGeom prst="rightBrace">
            <a:avLst>
              <a:gd name="adj1" fmla="val 14589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73" name="Rectangle 59"/>
          <p:cNvSpPr>
            <a:spLocks noChangeArrowheads="1"/>
          </p:cNvSpPr>
          <p:nvPr/>
        </p:nvSpPr>
        <p:spPr bwMode="auto">
          <a:xfrm>
            <a:off x="3887788" y="6105525"/>
            <a:ext cx="900112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100 s.</a:t>
            </a:r>
          </a:p>
        </p:txBody>
      </p:sp>
      <p:cxnSp>
        <p:nvCxnSpPr>
          <p:cNvPr id="10274" name="Straight Arrow Connector 59"/>
          <p:cNvCxnSpPr>
            <a:cxnSpLocks noChangeShapeType="1"/>
          </p:cNvCxnSpPr>
          <p:nvPr/>
        </p:nvCxnSpPr>
        <p:spPr bwMode="auto">
          <a:xfrm flipV="1">
            <a:off x="6804025" y="5118100"/>
            <a:ext cx="0" cy="1138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5" name="Rectangle 58"/>
          <p:cNvSpPr>
            <a:spLocks noChangeArrowheads="1"/>
          </p:cNvSpPr>
          <p:nvPr/>
        </p:nvSpPr>
        <p:spPr bwMode="auto">
          <a:xfrm>
            <a:off x="6799263" y="4808538"/>
            <a:ext cx="235743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Served traffic volume =</a:t>
            </a:r>
            <a:br>
              <a:rPr lang="en-US" sz="1200">
                <a:solidFill>
                  <a:srgbClr val="000000"/>
                </a:solidFill>
              </a:rPr>
            </a:br>
            <a:r>
              <a:rPr lang="en-US" sz="1200">
                <a:solidFill>
                  <a:srgbClr val="000000"/>
                </a:solidFill>
              </a:rPr>
              <a:t> 100 packets x 8Mbit = 800Mbit</a:t>
            </a:r>
          </a:p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rgbClr val="000000"/>
                </a:solidFill>
              </a:rPr>
              <a:t>Served traffic load = 800Mbit/100s.</a:t>
            </a:r>
            <a:br>
              <a:rPr lang="en-US" sz="1200">
                <a:solidFill>
                  <a:srgbClr val="000000"/>
                </a:solidFill>
              </a:rPr>
            </a:br>
            <a:r>
              <a:rPr lang="en-US" sz="1200">
                <a:solidFill>
                  <a:srgbClr val="000000"/>
                </a:solidFill>
              </a:rPr>
              <a:t> = 8Mbps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376488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capacity evaluation:</a:t>
            </a:r>
            <a:br>
              <a:rPr lang="en-US" smtClean="0"/>
            </a:br>
            <a:r>
              <a:rPr lang="en-US" smtClean="0"/>
              <a:t>Example graph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38970C78-C94A-429E-A1A2-C8864999C1C0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1271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272" name="Straight Arrow Connector 8"/>
          <p:cNvCxnSpPr>
            <a:cxnSpLocks noChangeShapeType="1"/>
          </p:cNvCxnSpPr>
          <p:nvPr/>
        </p:nvCxnSpPr>
        <p:spPr bwMode="auto">
          <a:xfrm>
            <a:off x="857250" y="5949950"/>
            <a:ext cx="3168650" cy="0"/>
          </a:xfrm>
          <a:prstGeom prst="straightConnector1">
            <a:avLst/>
          </a:prstGeom>
          <a:noFill/>
          <a:ln w="63500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785813" y="5991225"/>
            <a:ext cx="42481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Increased file arrival intensity</a:t>
            </a:r>
          </a:p>
        </p:txBody>
      </p:sp>
      <p:cxnSp>
        <p:nvCxnSpPr>
          <p:cNvPr id="11274" name="Straight Arrow Connector 10"/>
          <p:cNvCxnSpPr>
            <a:cxnSpLocks noChangeShapeType="1"/>
          </p:cNvCxnSpPr>
          <p:nvPr/>
        </p:nvCxnSpPr>
        <p:spPr bwMode="auto">
          <a:xfrm>
            <a:off x="4848225" y="2924175"/>
            <a:ext cx="0" cy="2520950"/>
          </a:xfrm>
          <a:prstGeom prst="straightConnector1">
            <a:avLst/>
          </a:prstGeom>
          <a:noFill/>
          <a:ln w="63500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045075" y="3644900"/>
            <a:ext cx="219075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Times New Roman" pitchFamily="16" charset="0"/>
                <a:ea typeface="MS Gothic" charset="-128"/>
                <a:cs typeface="+mn-cs"/>
              </a:rPr>
              <a:t>Decreased     user experience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capacity evaluation:</a:t>
            </a:r>
            <a:br>
              <a:rPr lang="en-US" smtClean="0"/>
            </a:br>
            <a:r>
              <a:rPr lang="en-US" smtClean="0"/>
              <a:t>Performance measurements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As system load (traffic intensity) increases, the delay times in accessing the channel, and the interference probability, will increase </a:t>
            </a:r>
            <a:r>
              <a:rPr lang="en-US" smtClean="0">
                <a:sym typeface="Wingdings" pitchFamily="2" charset="2"/>
              </a:rPr>
              <a:t> lower user throughput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>
                <a:sym typeface="Wingdings" pitchFamily="2" charset="2"/>
              </a:rPr>
              <a:t>We define the system capacity as the maximum load the system can handle, while still providing sufficient performance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>
                <a:sym typeface="Wingdings" pitchFamily="2" charset="2"/>
              </a:rPr>
              <a:t>The “sufficient performance” criterion may be defined as “95% of the time, the users should experience throughput above 20 Mbps”, i.e., 5</a:t>
            </a:r>
            <a:r>
              <a:rPr lang="en-US" baseline="30000" smtClean="0">
                <a:sym typeface="Wingdings" pitchFamily="2" charset="2"/>
              </a:rPr>
              <a:t>th</a:t>
            </a:r>
            <a:r>
              <a:rPr lang="en-US" smtClean="0">
                <a:sym typeface="Wingdings" pitchFamily="2" charset="2"/>
              </a:rPr>
              <a:t> percentile throughput &gt; 20 Mbps</a:t>
            </a: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1E14A092-4FCC-47E1-B6A8-4E7359A69085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1229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4913</TotalTime>
  <Words>753</Words>
  <Application>Microsoft Office PowerPoint</Application>
  <PresentationFormat>On-screen Show (4:3)</PresentationFormat>
  <Paragraphs>140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Microsoft Word 97 - 2003 Document</vt:lpstr>
      <vt:lpstr>Microsoft Excel Chart</vt:lpstr>
      <vt:lpstr>Traffic modeling and system capacity performance measure</vt:lpstr>
      <vt:lpstr>Abstract</vt:lpstr>
      <vt:lpstr>Traffic model:  File transfer &amp; Web browsing</vt:lpstr>
      <vt:lpstr>Traffic model:  Video streaming</vt:lpstr>
      <vt:lpstr>System capacity evaluation: Definitions</vt:lpstr>
      <vt:lpstr>System capacity evaluation: Delay terminology</vt:lpstr>
      <vt:lpstr>System capacity evaluation: Example</vt:lpstr>
      <vt:lpstr>System capacity evaluation: Example graph</vt:lpstr>
      <vt:lpstr>System capacity evaluation: Performance measurements</vt:lpstr>
      <vt:lpstr>System capacity evaluation: Sample performance</vt:lpstr>
      <vt:lpstr>Conclusion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Johan Söder</dc:creator>
  <cp:lastModifiedBy>Håkan Persson</cp:lastModifiedBy>
  <cp:revision>47</cp:revision>
  <cp:lastPrinted>1601-01-01T00:00:00Z</cp:lastPrinted>
  <dcterms:created xsi:type="dcterms:W3CDTF">2014-07-08T12:34:46Z</dcterms:created>
  <dcterms:modified xsi:type="dcterms:W3CDTF">2014-07-15T16:22:50Z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